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7" r:id="rId3"/>
    <p:sldId id="258" r:id="rId4"/>
    <p:sldId id="259" r:id="rId5"/>
    <p:sldId id="260" r:id="rId6"/>
    <p:sldId id="262" r:id="rId7"/>
    <p:sldId id="263" r:id="rId8"/>
    <p:sldId id="264" r:id="rId9"/>
    <p:sldId id="266"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61" r:id="rId2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2C30"/>
    <a:srgbClr val="CE4F3C"/>
    <a:srgbClr val="933225"/>
    <a:srgbClr val="FFB345"/>
    <a:srgbClr val="1F51AA"/>
    <a:srgbClr val="4B4B4B"/>
    <a:srgbClr val="F5A4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50" d="100"/>
          <a:sy n="50" d="100"/>
        </p:scale>
        <p:origin x="1476" y="42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7870A24-B758-437A-A072-A624F1079E4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A2531-CCDC-4C08-8E07-EA8975C5F261}"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7870A24-B758-437A-A072-A624F1079E4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A2531-CCDC-4C08-8E07-EA8975C5F261}"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endParaRPr lang="zh-CN" altLang="en-US" smtClean="0"/>
          </a:p>
        </p:txBody>
      </p:sp>
      <p:sp>
        <p:nvSpPr>
          <p:cNvPr id="4" name="日期占位符 3"/>
          <p:cNvSpPr>
            <a:spLocks noGrp="1"/>
          </p:cNvSpPr>
          <p:nvPr>
            <p:ph type="dt" sz="half" idx="10"/>
          </p:nvPr>
        </p:nvSpPr>
        <p:spPr/>
        <p:txBody>
          <a:bodyPr/>
          <a:lstStyle/>
          <a:p>
            <a:fld id="{97870A24-B758-437A-A072-A624F1079E4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A2531-CCDC-4C08-8E07-EA8975C5F261}"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7870A24-B758-437A-A072-A624F1079E4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8A2531-CCDC-4C08-8E07-EA8975C5F261}"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endParaRPr lang="zh-CN" altLang="en-US" smtClean="0"/>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7870A24-B758-437A-A072-A624F1079E4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88A2531-CCDC-4C08-8E07-EA8975C5F261}"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7870A24-B758-437A-A072-A624F1079E4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88A2531-CCDC-4C08-8E07-EA8975C5F261}"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7870A24-B758-437A-A072-A624F1079E4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88A2531-CCDC-4C08-8E07-EA8975C5F261}"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7870A24-B758-437A-A072-A624F1079E4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8A2531-CCDC-4C08-8E07-EA8975C5F261}"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endParaRPr lang="zh-CN" altLang="en-US" smtClean="0"/>
          </a:p>
        </p:txBody>
      </p:sp>
      <p:sp>
        <p:nvSpPr>
          <p:cNvPr id="5" name="日期占位符 4"/>
          <p:cNvSpPr>
            <a:spLocks noGrp="1"/>
          </p:cNvSpPr>
          <p:nvPr>
            <p:ph type="dt" sz="half" idx="10"/>
          </p:nvPr>
        </p:nvSpPr>
        <p:spPr/>
        <p:txBody>
          <a:bodyPr/>
          <a:lstStyle/>
          <a:p>
            <a:fld id="{97870A24-B758-437A-A072-A624F1079E4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88A2531-CCDC-4C08-8E07-EA8975C5F261}"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7870A24-B758-437A-A072-A624F1079E4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A2531-CCDC-4C08-8E07-EA8975C5F261}"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7870A24-B758-437A-A072-A624F1079E4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88A2531-CCDC-4C08-8E07-EA8975C5F261}"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870A24-B758-437A-A072-A624F1079E4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8A2531-CCDC-4C08-8E07-EA8975C5F261}"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4.png"/><Relationship Id="rId1" Type="http://schemas.openxmlformats.org/officeDocument/2006/relationships/image" Target="../media/image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菱形 12"/>
          <p:cNvSpPr/>
          <p:nvPr/>
        </p:nvSpPr>
        <p:spPr>
          <a:xfrm>
            <a:off x="6464519" y="2444204"/>
            <a:ext cx="3415861" cy="3415861"/>
          </a:xfrm>
          <a:prstGeom prst="diamond">
            <a:avLst/>
          </a:prstGeom>
          <a:noFill/>
          <a:ln w="12700">
            <a:solidFill>
              <a:srgbClr val="CE4F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菱形 9"/>
          <p:cNvSpPr/>
          <p:nvPr/>
        </p:nvSpPr>
        <p:spPr>
          <a:xfrm>
            <a:off x="9355245" y="-266700"/>
            <a:ext cx="3134494" cy="3134494"/>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菱形 10"/>
          <p:cNvSpPr/>
          <p:nvPr/>
        </p:nvSpPr>
        <p:spPr>
          <a:xfrm>
            <a:off x="8624452" y="2020614"/>
            <a:ext cx="3415861" cy="3415861"/>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菱形 11"/>
          <p:cNvSpPr/>
          <p:nvPr/>
        </p:nvSpPr>
        <p:spPr>
          <a:xfrm>
            <a:off x="10490726" y="2829694"/>
            <a:ext cx="3415861" cy="3415861"/>
          </a:xfrm>
          <a:prstGeom prst="diamond">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6061587" y="7299313"/>
            <a:ext cx="9800096" cy="1500163"/>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7143750" y="3619500"/>
            <a:ext cx="1028700" cy="1028700"/>
          </a:xfrm>
          <a:prstGeom prst="diamond">
            <a:avLst/>
          </a:prstGeom>
          <a:solidFill>
            <a:srgbClr val="CE4F3C"/>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8100000">
            <a:off x="7622814" y="456139"/>
            <a:ext cx="9800096" cy="1831971"/>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p:cNvSpPr/>
          <p:nvPr/>
        </p:nvSpPr>
        <p:spPr>
          <a:xfrm>
            <a:off x="-4099022" y="3615999"/>
            <a:ext cx="4838700" cy="4838700"/>
          </a:xfrm>
          <a:prstGeom prst="diamond">
            <a:avLst/>
          </a:prstGeom>
          <a:solidFill>
            <a:srgbClr val="2B2C3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p:nvSpPr>
        <p:spPr>
          <a:xfrm>
            <a:off x="9324384" y="4220807"/>
            <a:ext cx="5733587" cy="5733587"/>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698705" y="3860683"/>
            <a:ext cx="3829895" cy="338554"/>
          </a:xfrm>
          <a:prstGeom prst="rect">
            <a:avLst/>
          </a:prstGeom>
        </p:spPr>
        <p:txBody>
          <a:bodyPr wrap="none">
            <a:spAutoFit/>
          </a:bodyPr>
          <a:lstStyle/>
          <a:p>
            <a:r>
              <a:rPr lang="en-US" altLang="zh-CN" sz="1600" dirty="0">
                <a:latin typeface="Arial" panose="020B0604020202020204" pitchFamily="34" charset="0"/>
                <a:cs typeface="Arial" panose="020B0604020202020204" pitchFamily="34" charset="0"/>
              </a:rPr>
              <a:t>Customer Service Communication Skills</a:t>
            </a:r>
            <a:endParaRPr lang="zh-CN" altLang="en-US" sz="1600" dirty="0">
              <a:latin typeface="Arial" panose="020B0604020202020204" pitchFamily="34" charset="0"/>
              <a:cs typeface="Arial" panose="020B0604020202020204" pitchFamily="34" charset="0"/>
            </a:endParaRPr>
          </a:p>
        </p:txBody>
      </p:sp>
      <p:grpSp>
        <p:nvGrpSpPr>
          <p:cNvPr id="16" name="组合 15"/>
          <p:cNvGrpSpPr/>
          <p:nvPr/>
        </p:nvGrpSpPr>
        <p:grpSpPr>
          <a:xfrm>
            <a:off x="758758" y="4362272"/>
            <a:ext cx="1839368" cy="508000"/>
            <a:chOff x="983728" y="4362272"/>
            <a:chExt cx="1839368" cy="508000"/>
          </a:xfrm>
        </p:grpSpPr>
        <p:sp>
          <p:nvSpPr>
            <p:cNvPr id="17" name="矩形: 圆角 27"/>
            <p:cNvSpPr/>
            <p:nvPr/>
          </p:nvSpPr>
          <p:spPr>
            <a:xfrm>
              <a:off x="983728" y="4362272"/>
              <a:ext cx="508000" cy="508000"/>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19"/>
            <p:cNvSpPr>
              <a:spLocks noEditPoints="1"/>
            </p:cNvSpPr>
            <p:nvPr/>
          </p:nvSpPr>
          <p:spPr bwMode="auto">
            <a:xfrm>
              <a:off x="1095994" y="4453101"/>
              <a:ext cx="290467" cy="301301"/>
            </a:xfrm>
            <a:custGeom>
              <a:avLst/>
              <a:gdLst>
                <a:gd name="T0" fmla="*/ 0 w 2621"/>
                <a:gd name="T1" fmla="*/ 2722 h 2722"/>
                <a:gd name="T2" fmla="*/ 1310 w 2621"/>
                <a:gd name="T3" fmla="*/ 1344 h 2722"/>
                <a:gd name="T4" fmla="*/ 2621 w 2621"/>
                <a:gd name="T5" fmla="*/ 2722 h 2722"/>
                <a:gd name="T6" fmla="*/ 2477 w 2621"/>
                <a:gd name="T7" fmla="*/ 2722 h 2722"/>
                <a:gd name="T8" fmla="*/ 2385 w 2621"/>
                <a:gd name="T9" fmla="*/ 2275 h 2722"/>
                <a:gd name="T10" fmla="*/ 2132 w 2621"/>
                <a:gd name="T11" fmla="*/ 1862 h 2722"/>
                <a:gd name="T12" fmla="*/ 1760 w 2621"/>
                <a:gd name="T13" fmla="*/ 1587 h 2722"/>
                <a:gd name="T14" fmla="*/ 1311 w 2621"/>
                <a:gd name="T15" fmla="*/ 1488 h 2722"/>
                <a:gd name="T16" fmla="*/ 861 w 2621"/>
                <a:gd name="T17" fmla="*/ 1587 h 2722"/>
                <a:gd name="T18" fmla="*/ 489 w 2621"/>
                <a:gd name="T19" fmla="*/ 1862 h 2722"/>
                <a:gd name="T20" fmla="*/ 236 w 2621"/>
                <a:gd name="T21" fmla="*/ 2275 h 2722"/>
                <a:gd name="T22" fmla="*/ 144 w 2621"/>
                <a:gd name="T23" fmla="*/ 2722 h 2722"/>
                <a:gd name="T24" fmla="*/ 0 w 2621"/>
                <a:gd name="T25" fmla="*/ 2722 h 2722"/>
                <a:gd name="T26" fmla="*/ 638 w 2621"/>
                <a:gd name="T27" fmla="*/ 672 h 2722"/>
                <a:gd name="T28" fmla="*/ 1310 w 2621"/>
                <a:gd name="T29" fmla="*/ 0 h 2722"/>
                <a:gd name="T30" fmla="*/ 1982 w 2621"/>
                <a:gd name="T31" fmla="*/ 672 h 2722"/>
                <a:gd name="T32" fmla="*/ 1310 w 2621"/>
                <a:gd name="T33" fmla="*/ 1344 h 2722"/>
                <a:gd name="T34" fmla="*/ 638 w 2621"/>
                <a:gd name="T35" fmla="*/ 672 h 2722"/>
                <a:gd name="T36" fmla="*/ 782 w 2621"/>
                <a:gd name="T37" fmla="*/ 672 h 2722"/>
                <a:gd name="T38" fmla="*/ 937 w 2621"/>
                <a:gd name="T39" fmla="*/ 1045 h 2722"/>
                <a:gd name="T40" fmla="*/ 1310 w 2621"/>
                <a:gd name="T41" fmla="*/ 1200 h 2722"/>
                <a:gd name="T42" fmla="*/ 1684 w 2621"/>
                <a:gd name="T43" fmla="*/ 1045 h 2722"/>
                <a:gd name="T44" fmla="*/ 1838 w 2621"/>
                <a:gd name="T45" fmla="*/ 672 h 2722"/>
                <a:gd name="T46" fmla="*/ 1684 w 2621"/>
                <a:gd name="T47" fmla="*/ 298 h 2722"/>
                <a:gd name="T48" fmla="*/ 1310 w 2621"/>
                <a:gd name="T49" fmla="*/ 144 h 2722"/>
                <a:gd name="T50" fmla="*/ 937 w 2621"/>
                <a:gd name="T51" fmla="*/ 298 h 2722"/>
                <a:gd name="T52" fmla="*/ 782 w 2621"/>
                <a:gd name="T53" fmla="*/ 672 h 2722"/>
                <a:gd name="T54" fmla="*/ 782 w 2621"/>
                <a:gd name="T55" fmla="*/ 672 h 2722"/>
                <a:gd name="T56" fmla="*/ 782 w 2621"/>
                <a:gd name="T57" fmla="*/ 672 h 2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21" h="2722">
                  <a:moveTo>
                    <a:pt x="0" y="2722"/>
                  </a:moveTo>
                  <a:cubicBezTo>
                    <a:pt x="29" y="1955"/>
                    <a:pt x="605" y="1344"/>
                    <a:pt x="1310" y="1344"/>
                  </a:cubicBezTo>
                  <a:cubicBezTo>
                    <a:pt x="2016" y="1344"/>
                    <a:pt x="2592" y="1955"/>
                    <a:pt x="2621" y="2722"/>
                  </a:cubicBezTo>
                  <a:cubicBezTo>
                    <a:pt x="2477" y="2722"/>
                    <a:pt x="2477" y="2722"/>
                    <a:pt x="2477" y="2722"/>
                  </a:cubicBezTo>
                  <a:cubicBezTo>
                    <a:pt x="2471" y="2567"/>
                    <a:pt x="2440" y="2417"/>
                    <a:pt x="2385" y="2275"/>
                  </a:cubicBezTo>
                  <a:cubicBezTo>
                    <a:pt x="2325" y="2120"/>
                    <a:pt x="2240" y="1981"/>
                    <a:pt x="2132" y="1862"/>
                  </a:cubicBezTo>
                  <a:cubicBezTo>
                    <a:pt x="2024" y="1744"/>
                    <a:pt x="1899" y="1652"/>
                    <a:pt x="1760" y="1587"/>
                  </a:cubicBezTo>
                  <a:cubicBezTo>
                    <a:pt x="1618" y="1521"/>
                    <a:pt x="1466" y="1488"/>
                    <a:pt x="1311" y="1488"/>
                  </a:cubicBezTo>
                  <a:cubicBezTo>
                    <a:pt x="1155" y="1488"/>
                    <a:pt x="1003" y="1521"/>
                    <a:pt x="861" y="1587"/>
                  </a:cubicBezTo>
                  <a:cubicBezTo>
                    <a:pt x="722" y="1652"/>
                    <a:pt x="597" y="1744"/>
                    <a:pt x="489" y="1862"/>
                  </a:cubicBezTo>
                  <a:cubicBezTo>
                    <a:pt x="381" y="1981"/>
                    <a:pt x="296" y="2120"/>
                    <a:pt x="236" y="2275"/>
                  </a:cubicBezTo>
                  <a:cubicBezTo>
                    <a:pt x="182" y="2417"/>
                    <a:pt x="151" y="2567"/>
                    <a:pt x="144" y="2722"/>
                  </a:cubicBezTo>
                  <a:lnTo>
                    <a:pt x="0" y="2722"/>
                  </a:lnTo>
                  <a:close/>
                  <a:moveTo>
                    <a:pt x="638" y="672"/>
                  </a:moveTo>
                  <a:cubicBezTo>
                    <a:pt x="638" y="300"/>
                    <a:pt x="939" y="0"/>
                    <a:pt x="1310" y="0"/>
                  </a:cubicBezTo>
                  <a:cubicBezTo>
                    <a:pt x="1681" y="0"/>
                    <a:pt x="1982" y="300"/>
                    <a:pt x="1982" y="672"/>
                  </a:cubicBezTo>
                  <a:cubicBezTo>
                    <a:pt x="1982" y="1043"/>
                    <a:pt x="1681" y="1344"/>
                    <a:pt x="1310" y="1344"/>
                  </a:cubicBezTo>
                  <a:cubicBezTo>
                    <a:pt x="939" y="1344"/>
                    <a:pt x="638" y="1043"/>
                    <a:pt x="638" y="672"/>
                  </a:cubicBezTo>
                  <a:close/>
                  <a:moveTo>
                    <a:pt x="782" y="672"/>
                  </a:moveTo>
                  <a:cubicBezTo>
                    <a:pt x="782" y="813"/>
                    <a:pt x="837" y="945"/>
                    <a:pt x="937" y="1045"/>
                  </a:cubicBezTo>
                  <a:cubicBezTo>
                    <a:pt x="1037" y="1145"/>
                    <a:pt x="1169" y="1200"/>
                    <a:pt x="1310" y="1200"/>
                  </a:cubicBezTo>
                  <a:cubicBezTo>
                    <a:pt x="1451" y="1200"/>
                    <a:pt x="1584" y="1145"/>
                    <a:pt x="1684" y="1045"/>
                  </a:cubicBezTo>
                  <a:cubicBezTo>
                    <a:pt x="1784" y="945"/>
                    <a:pt x="1838" y="813"/>
                    <a:pt x="1838" y="672"/>
                  </a:cubicBezTo>
                  <a:cubicBezTo>
                    <a:pt x="1838" y="530"/>
                    <a:pt x="1783" y="398"/>
                    <a:pt x="1684" y="298"/>
                  </a:cubicBezTo>
                  <a:cubicBezTo>
                    <a:pt x="1584" y="198"/>
                    <a:pt x="1451" y="144"/>
                    <a:pt x="1310" y="144"/>
                  </a:cubicBezTo>
                  <a:cubicBezTo>
                    <a:pt x="1169" y="144"/>
                    <a:pt x="1037" y="199"/>
                    <a:pt x="937" y="298"/>
                  </a:cubicBezTo>
                  <a:cubicBezTo>
                    <a:pt x="837" y="398"/>
                    <a:pt x="782" y="530"/>
                    <a:pt x="782" y="672"/>
                  </a:cubicBezTo>
                  <a:close/>
                  <a:moveTo>
                    <a:pt x="782" y="672"/>
                  </a:moveTo>
                  <a:cubicBezTo>
                    <a:pt x="782" y="672"/>
                    <a:pt x="782" y="672"/>
                    <a:pt x="782" y="672"/>
                  </a:cubicBezTo>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9" name="矩形 18"/>
            <p:cNvSpPr/>
            <p:nvPr/>
          </p:nvSpPr>
          <p:spPr>
            <a:xfrm>
              <a:off x="1552461" y="4446995"/>
              <a:ext cx="1270635" cy="337185"/>
            </a:xfrm>
            <a:prstGeom prst="rect">
              <a:avLst/>
            </a:prstGeom>
          </p:spPr>
          <p:txBody>
            <a:bodyPr wrap="none">
              <a:spAutoFit/>
            </a:bodyPr>
            <a:lstStyle/>
            <a:p>
              <a:r>
                <a:rPr lang="zh-CN" altLang="en-US" sz="1600" dirty="0">
                  <a:latin typeface="微软雅黑" panose="020B0503020204020204" pitchFamily="34" charset="-122"/>
                  <a:ea typeface="微软雅黑" panose="020B0503020204020204" pitchFamily="34" charset="-122"/>
                </a:rPr>
                <a:t>主讲人 </a:t>
              </a:r>
              <a:r>
                <a:rPr lang="en-US" altLang="zh-CN" sz="1600" dirty="0">
                  <a:latin typeface="微软雅黑" panose="020B0503020204020204" pitchFamily="34" charset="-122"/>
                  <a:ea typeface="微软雅黑" panose="020B0503020204020204" pitchFamily="34" charset="-122"/>
                </a:rPr>
                <a:t>: xxx</a:t>
              </a:r>
              <a:endParaRPr lang="zh-CN" altLang="en-US" sz="1600" dirty="0">
                <a:latin typeface="微软雅黑" panose="020B0503020204020204" pitchFamily="34" charset="-122"/>
                <a:ea typeface="微软雅黑" panose="020B0503020204020204" pitchFamily="34" charset="-122"/>
              </a:endParaRPr>
            </a:p>
          </p:txBody>
        </p:sp>
      </p:grpSp>
      <p:sp>
        <p:nvSpPr>
          <p:cNvPr id="20" name="矩形: 圆角 34"/>
          <p:cNvSpPr/>
          <p:nvPr/>
        </p:nvSpPr>
        <p:spPr>
          <a:xfrm>
            <a:off x="2894038" y="4362272"/>
            <a:ext cx="508000" cy="508000"/>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462771" y="4446995"/>
            <a:ext cx="1245854" cy="338554"/>
          </a:xfrm>
          <a:prstGeom prst="rect">
            <a:avLst/>
          </a:prstGeom>
        </p:spPr>
        <p:txBody>
          <a:bodyPr wrap="none">
            <a:spAutoFit/>
          </a:bodyPr>
          <a:lstStyle/>
          <a:p>
            <a:r>
              <a:rPr lang="en-US" altLang="zh-CN" sz="1600" dirty="0">
                <a:latin typeface="微软雅黑" panose="020B0503020204020204" pitchFamily="34" charset="-122"/>
                <a:ea typeface="微软雅黑" panose="020B0503020204020204" pitchFamily="34" charset="-122"/>
              </a:rPr>
              <a:t>2020.09.09</a:t>
            </a:r>
            <a:endParaRPr lang="zh-CN" altLang="en-US" sz="1600" dirty="0">
              <a:latin typeface="微软雅黑" panose="020B0503020204020204" pitchFamily="34" charset="-122"/>
              <a:ea typeface="微软雅黑" panose="020B0503020204020204" pitchFamily="34" charset="-122"/>
            </a:endParaRPr>
          </a:p>
        </p:txBody>
      </p:sp>
      <p:sp>
        <p:nvSpPr>
          <p:cNvPr id="22" name="Freeform 44"/>
          <p:cNvSpPr>
            <a:spLocks noEditPoints="1"/>
          </p:cNvSpPr>
          <p:nvPr/>
        </p:nvSpPr>
        <p:spPr bwMode="auto">
          <a:xfrm>
            <a:off x="2973270" y="4441505"/>
            <a:ext cx="349535" cy="349535"/>
          </a:xfrm>
          <a:custGeom>
            <a:avLst/>
            <a:gdLst>
              <a:gd name="T0" fmla="*/ 1229 w 2458"/>
              <a:gd name="T1" fmla="*/ 0 h 2458"/>
              <a:gd name="T2" fmla="*/ 0 w 2458"/>
              <a:gd name="T3" fmla="*/ 1229 h 2458"/>
              <a:gd name="T4" fmla="*/ 1229 w 2458"/>
              <a:gd name="T5" fmla="*/ 2458 h 2458"/>
              <a:gd name="T6" fmla="*/ 2458 w 2458"/>
              <a:gd name="T7" fmla="*/ 1229 h 2458"/>
              <a:gd name="T8" fmla="*/ 1229 w 2458"/>
              <a:gd name="T9" fmla="*/ 0 h 2458"/>
              <a:gd name="T10" fmla="*/ 1229 w 2458"/>
              <a:gd name="T11" fmla="*/ 2296 h 2458"/>
              <a:gd name="T12" fmla="*/ 162 w 2458"/>
              <a:gd name="T13" fmla="*/ 1229 h 2458"/>
              <a:gd name="T14" fmla="*/ 1229 w 2458"/>
              <a:gd name="T15" fmla="*/ 162 h 2458"/>
              <a:gd name="T16" fmla="*/ 2296 w 2458"/>
              <a:gd name="T17" fmla="*/ 1229 h 2458"/>
              <a:gd name="T18" fmla="*/ 1229 w 2458"/>
              <a:gd name="T19" fmla="*/ 2296 h 2458"/>
              <a:gd name="T20" fmla="*/ 1229 w 2458"/>
              <a:gd name="T21" fmla="*/ 2296 h 2458"/>
              <a:gd name="T22" fmla="*/ 1229 w 2458"/>
              <a:gd name="T23" fmla="*/ 2296 h 24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58" h="2458">
                <a:moveTo>
                  <a:pt x="1229" y="0"/>
                </a:moveTo>
                <a:cubicBezTo>
                  <a:pt x="551" y="0"/>
                  <a:pt x="0" y="551"/>
                  <a:pt x="0" y="1229"/>
                </a:cubicBezTo>
                <a:cubicBezTo>
                  <a:pt x="0" y="1906"/>
                  <a:pt x="551" y="2458"/>
                  <a:pt x="1229" y="2458"/>
                </a:cubicBezTo>
                <a:cubicBezTo>
                  <a:pt x="1906" y="2458"/>
                  <a:pt x="2458" y="1906"/>
                  <a:pt x="2458" y="1229"/>
                </a:cubicBezTo>
                <a:cubicBezTo>
                  <a:pt x="2458" y="551"/>
                  <a:pt x="1906" y="0"/>
                  <a:pt x="1229" y="0"/>
                </a:cubicBezTo>
                <a:close/>
                <a:moveTo>
                  <a:pt x="1229" y="2296"/>
                </a:moveTo>
                <a:cubicBezTo>
                  <a:pt x="641" y="2296"/>
                  <a:pt x="162" y="1817"/>
                  <a:pt x="162" y="1229"/>
                </a:cubicBezTo>
                <a:cubicBezTo>
                  <a:pt x="162" y="641"/>
                  <a:pt x="641" y="162"/>
                  <a:pt x="1229" y="162"/>
                </a:cubicBezTo>
                <a:cubicBezTo>
                  <a:pt x="1817" y="162"/>
                  <a:pt x="2296" y="641"/>
                  <a:pt x="2296" y="1229"/>
                </a:cubicBezTo>
                <a:cubicBezTo>
                  <a:pt x="2296" y="1817"/>
                  <a:pt x="1817" y="2296"/>
                  <a:pt x="1229" y="2296"/>
                </a:cubicBezTo>
                <a:close/>
                <a:moveTo>
                  <a:pt x="1229" y="2296"/>
                </a:moveTo>
                <a:cubicBezTo>
                  <a:pt x="1229" y="2296"/>
                  <a:pt x="1229" y="2296"/>
                  <a:pt x="1229" y="229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45"/>
          <p:cNvSpPr>
            <a:spLocks noEditPoints="1"/>
          </p:cNvSpPr>
          <p:nvPr/>
        </p:nvSpPr>
        <p:spPr bwMode="auto">
          <a:xfrm>
            <a:off x="3136707" y="4480648"/>
            <a:ext cx="107127" cy="146956"/>
          </a:xfrm>
          <a:custGeom>
            <a:avLst/>
            <a:gdLst>
              <a:gd name="T0" fmla="*/ 676 w 757"/>
              <a:gd name="T1" fmla="*/ 875 h 1037"/>
              <a:gd name="T2" fmla="*/ 162 w 757"/>
              <a:gd name="T3" fmla="*/ 875 h 1037"/>
              <a:gd name="T4" fmla="*/ 162 w 757"/>
              <a:gd name="T5" fmla="*/ 81 h 1037"/>
              <a:gd name="T6" fmla="*/ 81 w 757"/>
              <a:gd name="T7" fmla="*/ 0 h 1037"/>
              <a:gd name="T8" fmla="*/ 0 w 757"/>
              <a:gd name="T9" fmla="*/ 81 h 1037"/>
              <a:gd name="T10" fmla="*/ 0 w 757"/>
              <a:gd name="T11" fmla="*/ 956 h 1037"/>
              <a:gd name="T12" fmla="*/ 81 w 757"/>
              <a:gd name="T13" fmla="*/ 1037 h 1037"/>
              <a:gd name="T14" fmla="*/ 676 w 757"/>
              <a:gd name="T15" fmla="*/ 1037 h 1037"/>
              <a:gd name="T16" fmla="*/ 757 w 757"/>
              <a:gd name="T17" fmla="*/ 956 h 1037"/>
              <a:gd name="T18" fmla="*/ 676 w 757"/>
              <a:gd name="T19" fmla="*/ 875 h 1037"/>
              <a:gd name="T20" fmla="*/ 676 w 757"/>
              <a:gd name="T21" fmla="*/ 875 h 1037"/>
              <a:gd name="T22" fmla="*/ 676 w 757"/>
              <a:gd name="T23" fmla="*/ 875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7" h="1037">
                <a:moveTo>
                  <a:pt x="676" y="875"/>
                </a:moveTo>
                <a:cubicBezTo>
                  <a:pt x="162" y="875"/>
                  <a:pt x="162" y="875"/>
                  <a:pt x="162" y="875"/>
                </a:cubicBezTo>
                <a:cubicBezTo>
                  <a:pt x="162" y="81"/>
                  <a:pt x="162" y="81"/>
                  <a:pt x="162" y="81"/>
                </a:cubicBezTo>
                <a:cubicBezTo>
                  <a:pt x="162" y="36"/>
                  <a:pt x="126" y="0"/>
                  <a:pt x="81" y="0"/>
                </a:cubicBezTo>
                <a:cubicBezTo>
                  <a:pt x="36" y="0"/>
                  <a:pt x="0" y="36"/>
                  <a:pt x="0" y="81"/>
                </a:cubicBezTo>
                <a:cubicBezTo>
                  <a:pt x="0" y="956"/>
                  <a:pt x="0" y="956"/>
                  <a:pt x="0" y="956"/>
                </a:cubicBezTo>
                <a:cubicBezTo>
                  <a:pt x="0" y="1001"/>
                  <a:pt x="36" y="1037"/>
                  <a:pt x="81" y="1037"/>
                </a:cubicBezTo>
                <a:cubicBezTo>
                  <a:pt x="676" y="1037"/>
                  <a:pt x="676" y="1037"/>
                  <a:pt x="676" y="1037"/>
                </a:cubicBezTo>
                <a:cubicBezTo>
                  <a:pt x="721" y="1037"/>
                  <a:pt x="757" y="1001"/>
                  <a:pt x="757" y="956"/>
                </a:cubicBezTo>
                <a:cubicBezTo>
                  <a:pt x="757" y="911"/>
                  <a:pt x="721" y="875"/>
                  <a:pt x="676" y="875"/>
                </a:cubicBezTo>
                <a:close/>
                <a:moveTo>
                  <a:pt x="676" y="875"/>
                </a:moveTo>
                <a:cubicBezTo>
                  <a:pt x="676" y="875"/>
                  <a:pt x="676" y="875"/>
                  <a:pt x="676" y="875"/>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24" name="组合 23"/>
          <p:cNvGrpSpPr/>
          <p:nvPr/>
        </p:nvGrpSpPr>
        <p:grpSpPr>
          <a:xfrm>
            <a:off x="660545" y="2194284"/>
            <a:ext cx="6015882" cy="1666399"/>
            <a:chOff x="552476" y="1874110"/>
            <a:chExt cx="6015882" cy="1666399"/>
          </a:xfrm>
        </p:grpSpPr>
        <p:sp>
          <p:nvSpPr>
            <p:cNvPr id="25" name="郑少PPT"/>
            <p:cNvSpPr/>
            <p:nvPr/>
          </p:nvSpPr>
          <p:spPr>
            <a:xfrm>
              <a:off x="552476" y="1874110"/>
              <a:ext cx="5425281" cy="923330"/>
            </a:xfrm>
            <a:prstGeom prst="rect">
              <a:avLst/>
            </a:prstGeom>
          </p:spPr>
          <p:txBody>
            <a:bodyPr wrap="square">
              <a:spAutoFit/>
            </a:bodyPr>
            <a:lstStyle/>
            <a:p>
              <a:r>
                <a:rPr lang="zh-CN" altLang="en-US" sz="5400" b="1" dirty="0">
                  <a:solidFill>
                    <a:srgbClr val="CE4F3C"/>
                  </a:solidFill>
                  <a:latin typeface="微软雅黑" panose="020B0503020204020204" pitchFamily="34" charset="-122"/>
                  <a:ea typeface="微软雅黑" panose="020B0503020204020204" pitchFamily="34" charset="-122"/>
                  <a:cs typeface="Segoe UI Light" panose="020B0502040204020203" pitchFamily="34" charset="0"/>
                </a:rPr>
                <a:t>企业培训</a:t>
              </a:r>
              <a:endParaRPr lang="zh-CN" altLang="en-US" sz="5400" b="1" dirty="0">
                <a:solidFill>
                  <a:srgbClr val="CE4F3C"/>
                </a:solidFill>
                <a:latin typeface="微软雅黑" panose="020B0503020204020204" pitchFamily="34" charset="-122"/>
                <a:ea typeface="微软雅黑" panose="020B0503020204020204" pitchFamily="34" charset="-122"/>
                <a:cs typeface="Segoe UI Light" panose="020B0502040204020203" pitchFamily="34" charset="0"/>
              </a:endParaRPr>
            </a:p>
          </p:txBody>
        </p:sp>
        <p:sp>
          <p:nvSpPr>
            <p:cNvPr id="26" name="郑少PPT"/>
            <p:cNvSpPr/>
            <p:nvPr/>
          </p:nvSpPr>
          <p:spPr>
            <a:xfrm>
              <a:off x="552476" y="2709512"/>
              <a:ext cx="6015882" cy="830997"/>
            </a:xfrm>
            <a:prstGeom prst="rect">
              <a:avLst/>
            </a:prstGeom>
          </p:spPr>
          <p:txBody>
            <a:bodyPr wrap="square">
              <a:spAutoFit/>
            </a:bodyPr>
            <a:lstStyle/>
            <a:p>
              <a:r>
                <a:rPr lang="zh-CN" altLang="en-US" sz="4800" dirty="0" smtClean="0">
                  <a:latin typeface="微软雅黑" panose="020B0503020204020204" pitchFamily="34" charset="-122"/>
                  <a:ea typeface="微软雅黑" panose="020B0503020204020204" pitchFamily="34" charset="-122"/>
                  <a:cs typeface="Segoe UI Light" panose="020B0502040204020203" pitchFamily="34" charset="0"/>
                </a:rPr>
                <a:t>工作效率与能力提升</a:t>
              </a:r>
              <a:endParaRPr lang="zh-CN" altLang="en-US" sz="4800" dirty="0">
                <a:latin typeface="微软雅黑" panose="020B0503020204020204" pitchFamily="34" charset="-122"/>
                <a:ea typeface="微软雅黑" panose="020B0503020204020204" pitchFamily="34" charset="-122"/>
                <a:cs typeface="Segoe UI Light" panose="020B0502040204020203" pitchFamily="34" charset="0"/>
              </a:endParaRPr>
            </a:p>
          </p:txBody>
        </p:sp>
      </p:grpSp>
      <p:sp>
        <p:nvSpPr>
          <p:cNvPr id="27" name="文本框 26"/>
          <p:cNvSpPr txBox="1"/>
          <p:nvPr/>
        </p:nvSpPr>
        <p:spPr>
          <a:xfrm>
            <a:off x="681265" y="196588"/>
            <a:ext cx="1723549" cy="369332"/>
          </a:xfrm>
          <a:prstGeom prst="rect">
            <a:avLst/>
          </a:prstGeom>
          <a:noFill/>
        </p:spPr>
        <p:txBody>
          <a:bodyPr wrap="none" rtlCol="0">
            <a:spAutoFit/>
          </a:bodyPr>
          <a:lstStyle/>
          <a:p>
            <a:r>
              <a:rPr lang="en-US" altLang="zh-CN" b="1" dirty="0">
                <a:solidFill>
                  <a:srgbClr val="CE4F3C"/>
                </a:solidFill>
                <a:latin typeface="Arial" panose="020B0604020202020204" pitchFamily="34" charset="0"/>
                <a:cs typeface="Arial" panose="020B0604020202020204" pitchFamily="34" charset="0"/>
              </a:rPr>
              <a:t>SNAP</a:t>
            </a:r>
            <a:r>
              <a:rPr lang="en-US" altLang="zh-CN" dirty="0">
                <a:solidFill>
                  <a:schemeClr val="tx1">
                    <a:lumMod val="95000"/>
                    <a:lumOff val="5000"/>
                  </a:schemeClr>
                </a:solidFill>
                <a:latin typeface="Arial" panose="020B0604020202020204" pitchFamily="34" charset="0"/>
                <a:cs typeface="Arial" panose="020B0604020202020204" pitchFamily="34" charset="0"/>
              </a:rPr>
              <a:t>SOUND.</a:t>
            </a:r>
            <a:endParaRPr lang="zh-CN" altLang="en-US" dirty="0">
              <a:solidFill>
                <a:schemeClr val="tx1">
                  <a:lumMod val="95000"/>
                  <a:lumOff val="5000"/>
                </a:schemeClr>
              </a:solidFill>
              <a:latin typeface="Arial" panose="020B0604020202020204" pitchFamily="34" charset="0"/>
              <a:cs typeface="Arial" panose="020B0604020202020204" pitchFamily="34" charset="0"/>
            </a:endParaRPr>
          </a:p>
        </p:txBody>
      </p:sp>
      <p:pic>
        <p:nvPicPr>
          <p:cNvPr id="2" name="图片 1"/>
          <p:cNvPicPr>
            <a:picLocks noChangeAspect="1"/>
          </p:cNvPicPr>
          <p:nvPr/>
        </p:nvPicPr>
        <p:blipFill rotWithShape="1">
          <a:blip r:embed="rId1" cstate="print">
            <a:extLst>
              <a:ext uri="{28A0092B-C50C-407E-A947-70E740481C1C}">
                <a14:useLocalDpi xmlns:a14="http://schemas.microsoft.com/office/drawing/2010/main" val="0"/>
              </a:ext>
            </a:extLst>
          </a:blip>
          <a:srcRect l="16667" r="16667"/>
          <a:stretch>
            <a:fillRect/>
          </a:stretch>
        </p:blipFill>
        <p:spPr>
          <a:xfrm>
            <a:off x="6965791" y="0"/>
            <a:ext cx="4953600" cy="4953600"/>
          </a:xfrm>
          <a:prstGeom prst="diamond">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菱形 4"/>
          <p:cNvSpPr/>
          <p:nvPr/>
        </p:nvSpPr>
        <p:spPr>
          <a:xfrm>
            <a:off x="-1794577" y="1143657"/>
            <a:ext cx="3415861" cy="3415861"/>
          </a:xfrm>
          <a:prstGeom prst="diamond">
            <a:avLst/>
          </a:prstGeom>
          <a:noFill/>
          <a:ln w="12700">
            <a:solidFill>
              <a:srgbClr val="CE4F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178252" y="-1270770"/>
            <a:ext cx="3134494" cy="3134494"/>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p:cNvSpPr/>
          <p:nvPr/>
        </p:nvSpPr>
        <p:spPr>
          <a:xfrm>
            <a:off x="365356" y="720067"/>
            <a:ext cx="3415861" cy="3415861"/>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p:cNvSpPr/>
          <p:nvPr/>
        </p:nvSpPr>
        <p:spPr>
          <a:xfrm>
            <a:off x="2525289" y="1710689"/>
            <a:ext cx="3415861" cy="3415861"/>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18900000" flipV="1">
            <a:off x="-4171655" y="5048021"/>
            <a:ext cx="9800096" cy="2173997"/>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4152606" y="-350676"/>
            <a:ext cx="9800096" cy="2173997"/>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409035" y="2818454"/>
            <a:ext cx="2031325" cy="1200329"/>
          </a:xfrm>
          <a:prstGeom prst="rect">
            <a:avLst/>
          </a:prstGeom>
        </p:spPr>
        <p:txBody>
          <a:bodyPr wrap="none">
            <a:spAutoFit/>
          </a:bodyPr>
          <a:lstStyle/>
          <a:p>
            <a:pPr algn="ctr"/>
            <a:r>
              <a:rPr lang="zh-CN" altLang="en-US" sz="7200" dirty="0">
                <a:solidFill>
                  <a:schemeClr val="bg1"/>
                </a:solidFill>
                <a:latin typeface="微软雅黑" panose="020B0503020204020204" pitchFamily="34" charset="-122"/>
                <a:ea typeface="微软雅黑" panose="020B0503020204020204" pitchFamily="34" charset="-122"/>
              </a:rPr>
              <a:t>目录</a:t>
            </a:r>
            <a:endParaRPr lang="zh-CN" altLang="en-US" sz="72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7789125" y="3622551"/>
            <a:ext cx="2073143" cy="523220"/>
          </a:xfrm>
          <a:prstGeom prst="rect">
            <a:avLst/>
          </a:prstGeom>
          <a:noFill/>
        </p:spPr>
        <p:txBody>
          <a:bodyPr wrap="square" rtlCol="0">
            <a:spAutoFit/>
          </a:bodyPr>
          <a:lstStyle/>
          <a:p>
            <a:pPr algn="dist"/>
            <a:r>
              <a:rPr lang="zh-CN" altLang="en-US" sz="2800" dirty="0" smtClean="0">
                <a:latin typeface="微软雅黑" panose="020B0503020204020204" pitchFamily="34" charset="-122"/>
                <a:ea typeface="微软雅黑" panose="020B0503020204020204" pitchFamily="34" charset="-122"/>
              </a:rPr>
              <a:t>沟通技巧</a:t>
            </a:r>
            <a:endParaRPr lang="zh-CN" altLang="en-US" sz="2800" dirty="0" smtClean="0">
              <a:latin typeface="微软雅黑" panose="020B0503020204020204" pitchFamily="34" charset="-122"/>
              <a:ea typeface="微软雅黑" panose="020B0503020204020204" pitchFamily="34" charset="-122"/>
            </a:endParaRPr>
          </a:p>
        </p:txBody>
      </p:sp>
      <p:sp>
        <p:nvSpPr>
          <p:cNvPr id="13" name="文本框 12"/>
          <p:cNvSpPr txBox="1"/>
          <p:nvPr/>
        </p:nvSpPr>
        <p:spPr>
          <a:xfrm>
            <a:off x="7789125" y="4567632"/>
            <a:ext cx="2073143" cy="523220"/>
          </a:xfrm>
          <a:prstGeom prst="rect">
            <a:avLst/>
          </a:prstGeom>
          <a:noFill/>
        </p:spPr>
        <p:txBody>
          <a:bodyPr wrap="square" rtlCol="0">
            <a:spAutoFit/>
          </a:bodyPr>
          <a:lstStyle/>
          <a:p>
            <a:pPr algn="dist"/>
            <a:r>
              <a:rPr lang="zh-CN" altLang="en-US" sz="2800" dirty="0" smtClean="0">
                <a:latin typeface="微软雅黑" panose="020B0503020204020204" pitchFamily="34" charset="-122"/>
                <a:ea typeface="微软雅黑" panose="020B0503020204020204" pitchFamily="34" charset="-122"/>
              </a:rPr>
              <a:t>工作效率</a:t>
            </a:r>
            <a:endParaRPr lang="zh-CN" altLang="en-US" sz="2800" dirty="0" smtClean="0">
              <a:latin typeface="微软雅黑" panose="020B0503020204020204" pitchFamily="34" charset="-122"/>
              <a:ea typeface="微软雅黑" panose="020B0503020204020204" pitchFamily="34" charset="-122"/>
            </a:endParaRPr>
          </a:p>
        </p:txBody>
      </p:sp>
      <p:sp>
        <p:nvSpPr>
          <p:cNvPr id="14" name="文本框 13"/>
          <p:cNvSpPr txBox="1"/>
          <p:nvPr/>
        </p:nvSpPr>
        <p:spPr>
          <a:xfrm>
            <a:off x="7789125" y="1732387"/>
            <a:ext cx="2073144" cy="523220"/>
          </a:xfrm>
          <a:prstGeom prst="rect">
            <a:avLst/>
          </a:prstGeom>
          <a:noFill/>
        </p:spPr>
        <p:txBody>
          <a:bodyPr wrap="square" rtlCol="0">
            <a:spAutoFit/>
          </a:bodyPr>
          <a:lstStyle/>
          <a:p>
            <a:pPr algn="dist"/>
            <a:r>
              <a:rPr lang="zh-CN" altLang="en-US" sz="2800" dirty="0" smtClean="0">
                <a:latin typeface="微软雅黑" panose="020B0503020204020204" pitchFamily="34" charset="-122"/>
                <a:ea typeface="微软雅黑" panose="020B0503020204020204" pitchFamily="34" charset="-122"/>
              </a:rPr>
              <a:t>基本知识</a:t>
            </a:r>
            <a:endParaRPr lang="zh-CN" altLang="en-US" sz="2800" dirty="0" smtClean="0">
              <a:latin typeface="微软雅黑" panose="020B0503020204020204" pitchFamily="34" charset="-122"/>
              <a:ea typeface="微软雅黑" panose="020B0503020204020204" pitchFamily="34" charset="-122"/>
            </a:endParaRPr>
          </a:p>
        </p:txBody>
      </p:sp>
      <p:sp>
        <p:nvSpPr>
          <p:cNvPr id="15" name="文本框 14"/>
          <p:cNvSpPr txBox="1"/>
          <p:nvPr/>
        </p:nvSpPr>
        <p:spPr>
          <a:xfrm>
            <a:off x="7789125" y="2677469"/>
            <a:ext cx="2092193" cy="523220"/>
          </a:xfrm>
          <a:prstGeom prst="rect">
            <a:avLst/>
          </a:prstGeom>
          <a:noFill/>
        </p:spPr>
        <p:txBody>
          <a:bodyPr wrap="square" rtlCol="0">
            <a:spAutoFit/>
          </a:bodyPr>
          <a:lstStyle/>
          <a:p>
            <a:pPr algn="dist"/>
            <a:r>
              <a:rPr lang="zh-CN" altLang="en-US" sz="2800" dirty="0" smtClean="0">
                <a:latin typeface="微软雅黑" panose="020B0503020204020204" pitchFamily="34" charset="-122"/>
                <a:ea typeface="微软雅黑" panose="020B0503020204020204" pitchFamily="34" charset="-122"/>
              </a:rPr>
              <a:t>提升执行力</a:t>
            </a:r>
            <a:endParaRPr lang="zh-CN" altLang="en-US" sz="2800" dirty="0" smtClean="0">
              <a:latin typeface="微软雅黑" panose="020B0503020204020204" pitchFamily="34" charset="-122"/>
              <a:ea typeface="微软雅黑" panose="020B0503020204020204" pitchFamily="34" charset="-122"/>
            </a:endParaRPr>
          </a:p>
        </p:txBody>
      </p:sp>
      <p:grpSp>
        <p:nvGrpSpPr>
          <p:cNvPr id="24" name="组合 23"/>
          <p:cNvGrpSpPr/>
          <p:nvPr/>
        </p:nvGrpSpPr>
        <p:grpSpPr>
          <a:xfrm>
            <a:off x="6977038" y="1646011"/>
            <a:ext cx="695973" cy="3565977"/>
            <a:chOff x="7052748" y="1878170"/>
            <a:chExt cx="605352" cy="3101660"/>
          </a:xfrm>
        </p:grpSpPr>
        <p:sp>
          <p:nvSpPr>
            <p:cNvPr id="1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27"/>
            <p:cNvSpPr/>
            <p:nvPr/>
          </p:nvSpPr>
          <p:spPr>
            <a:xfrm>
              <a:off x="7052748" y="2710273"/>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27"/>
            <p:cNvSpPr/>
            <p:nvPr/>
          </p:nvSpPr>
          <p:spPr>
            <a:xfrm>
              <a:off x="7052748" y="3542376"/>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27"/>
            <p:cNvSpPr/>
            <p:nvPr/>
          </p:nvSpPr>
          <p:spPr>
            <a:xfrm>
              <a:off x="7052748" y="4374478"/>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91"/>
            <p:cNvSpPr>
              <a:spLocks noChangeArrowheads="1"/>
            </p:cNvSpPr>
            <p:nvPr/>
          </p:nvSpPr>
          <p:spPr bwMode="auto">
            <a:xfrm>
              <a:off x="7218501" y="2870386"/>
              <a:ext cx="273844" cy="285126"/>
            </a:xfrm>
            <a:custGeom>
              <a:avLst/>
              <a:gdLst>
                <a:gd name="T0" fmla="*/ 361 w 1176"/>
                <a:gd name="T1" fmla="*/ 804 h 1226"/>
                <a:gd name="T2" fmla="*/ 374 w 1176"/>
                <a:gd name="T3" fmla="*/ 817 h 1226"/>
                <a:gd name="T4" fmla="*/ 1049 w 1176"/>
                <a:gd name="T5" fmla="*/ 817 h 1226"/>
                <a:gd name="T6" fmla="*/ 1049 w 1176"/>
                <a:gd name="T7" fmla="*/ 935 h 1226"/>
                <a:gd name="T8" fmla="*/ 350 w 1176"/>
                <a:gd name="T9" fmla="*/ 935 h 1226"/>
                <a:gd name="T10" fmla="*/ 235 w 1176"/>
                <a:gd name="T11" fmla="*/ 817 h 1226"/>
                <a:gd name="T12" fmla="*/ 249 w 1176"/>
                <a:gd name="T13" fmla="*/ 763 h 1226"/>
                <a:gd name="T14" fmla="*/ 328 w 1176"/>
                <a:gd name="T15" fmla="*/ 618 h 1226"/>
                <a:gd name="T16" fmla="*/ 118 w 1176"/>
                <a:gd name="T17" fmla="*/ 175 h 1226"/>
                <a:gd name="T18" fmla="*/ 0 w 1176"/>
                <a:gd name="T19" fmla="*/ 175 h 1226"/>
                <a:gd name="T20" fmla="*/ 0 w 1176"/>
                <a:gd name="T21" fmla="*/ 60 h 1226"/>
                <a:gd name="T22" fmla="*/ 191 w 1176"/>
                <a:gd name="T23" fmla="*/ 60 h 1226"/>
                <a:gd name="T24" fmla="*/ 301 w 1176"/>
                <a:gd name="T25" fmla="*/ 293 h 1226"/>
                <a:gd name="T26" fmla="*/ 440 w 1176"/>
                <a:gd name="T27" fmla="*/ 585 h 1226"/>
                <a:gd name="T28" fmla="*/ 850 w 1176"/>
                <a:gd name="T29" fmla="*/ 585 h 1226"/>
                <a:gd name="T30" fmla="*/ 1074 w 1176"/>
                <a:gd name="T31" fmla="*/ 175 h 1226"/>
                <a:gd name="T32" fmla="*/ 1175 w 1176"/>
                <a:gd name="T33" fmla="*/ 233 h 1226"/>
                <a:gd name="T34" fmla="*/ 951 w 1176"/>
                <a:gd name="T35" fmla="*/ 640 h 1226"/>
                <a:gd name="T36" fmla="*/ 850 w 1176"/>
                <a:gd name="T37" fmla="*/ 700 h 1226"/>
                <a:gd name="T38" fmla="*/ 415 w 1176"/>
                <a:gd name="T39" fmla="*/ 700 h 1226"/>
                <a:gd name="T40" fmla="*/ 364 w 1176"/>
                <a:gd name="T41" fmla="*/ 796 h 1226"/>
                <a:gd name="T42" fmla="*/ 361 w 1176"/>
                <a:gd name="T43" fmla="*/ 804 h 1226"/>
                <a:gd name="T44" fmla="*/ 935 w 1176"/>
                <a:gd name="T45" fmla="*/ 992 h 1226"/>
                <a:gd name="T46" fmla="*/ 1049 w 1176"/>
                <a:gd name="T47" fmla="*/ 1110 h 1226"/>
                <a:gd name="T48" fmla="*/ 935 w 1176"/>
                <a:gd name="T49" fmla="*/ 1225 h 1226"/>
                <a:gd name="T50" fmla="*/ 817 w 1176"/>
                <a:gd name="T51" fmla="*/ 1110 h 1226"/>
                <a:gd name="T52" fmla="*/ 935 w 1176"/>
                <a:gd name="T53" fmla="*/ 992 h 1226"/>
                <a:gd name="T54" fmla="*/ 350 w 1176"/>
                <a:gd name="T55" fmla="*/ 992 h 1226"/>
                <a:gd name="T56" fmla="*/ 467 w 1176"/>
                <a:gd name="T57" fmla="*/ 1110 h 1226"/>
                <a:gd name="T58" fmla="*/ 350 w 1176"/>
                <a:gd name="T59" fmla="*/ 1225 h 1226"/>
                <a:gd name="T60" fmla="*/ 235 w 1176"/>
                <a:gd name="T61" fmla="*/ 1110 h 1226"/>
                <a:gd name="T62" fmla="*/ 350 w 1176"/>
                <a:gd name="T63" fmla="*/ 992 h 1226"/>
                <a:gd name="T64" fmla="*/ 585 w 1176"/>
                <a:gd name="T65" fmla="*/ 468 h 1226"/>
                <a:gd name="T66" fmla="*/ 585 w 1176"/>
                <a:gd name="T67" fmla="*/ 293 h 1226"/>
                <a:gd name="T68" fmla="*/ 410 w 1176"/>
                <a:gd name="T69" fmla="*/ 293 h 1226"/>
                <a:gd name="T70" fmla="*/ 410 w 1176"/>
                <a:gd name="T71" fmla="*/ 175 h 1226"/>
                <a:gd name="T72" fmla="*/ 585 w 1176"/>
                <a:gd name="T73" fmla="*/ 175 h 1226"/>
                <a:gd name="T74" fmla="*/ 585 w 1176"/>
                <a:gd name="T75" fmla="*/ 0 h 1226"/>
                <a:gd name="T76" fmla="*/ 700 w 1176"/>
                <a:gd name="T77" fmla="*/ 0 h 1226"/>
                <a:gd name="T78" fmla="*/ 700 w 1176"/>
                <a:gd name="T79" fmla="*/ 175 h 1226"/>
                <a:gd name="T80" fmla="*/ 875 w 1176"/>
                <a:gd name="T81" fmla="*/ 175 h 1226"/>
                <a:gd name="T82" fmla="*/ 875 w 1176"/>
                <a:gd name="T83" fmla="*/ 293 h 1226"/>
                <a:gd name="T84" fmla="*/ 700 w 1176"/>
                <a:gd name="T85" fmla="*/ 293 h 1226"/>
                <a:gd name="T86" fmla="*/ 700 w 1176"/>
                <a:gd name="T87" fmla="*/ 468 h 1226"/>
                <a:gd name="T88" fmla="*/ 585 w 1176"/>
                <a:gd name="T89" fmla="*/ 46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6" h="1226">
                  <a:moveTo>
                    <a:pt x="361" y="804"/>
                  </a:moveTo>
                  <a:cubicBezTo>
                    <a:pt x="361" y="812"/>
                    <a:pt x="366" y="817"/>
                    <a:pt x="374" y="817"/>
                  </a:cubicBezTo>
                  <a:lnTo>
                    <a:pt x="1049" y="817"/>
                  </a:lnTo>
                  <a:lnTo>
                    <a:pt x="1049" y="935"/>
                  </a:lnTo>
                  <a:lnTo>
                    <a:pt x="350" y="935"/>
                  </a:lnTo>
                  <a:cubicBezTo>
                    <a:pt x="287" y="935"/>
                    <a:pt x="235" y="880"/>
                    <a:pt x="235" y="817"/>
                  </a:cubicBezTo>
                  <a:cubicBezTo>
                    <a:pt x="235" y="798"/>
                    <a:pt x="241" y="779"/>
                    <a:pt x="249" y="763"/>
                  </a:cubicBezTo>
                  <a:lnTo>
                    <a:pt x="328" y="618"/>
                  </a:lnTo>
                  <a:lnTo>
                    <a:pt x="118" y="175"/>
                  </a:lnTo>
                  <a:lnTo>
                    <a:pt x="0" y="175"/>
                  </a:lnTo>
                  <a:lnTo>
                    <a:pt x="0" y="60"/>
                  </a:lnTo>
                  <a:lnTo>
                    <a:pt x="191" y="60"/>
                  </a:lnTo>
                  <a:cubicBezTo>
                    <a:pt x="228" y="137"/>
                    <a:pt x="265" y="215"/>
                    <a:pt x="301" y="293"/>
                  </a:cubicBezTo>
                  <a:cubicBezTo>
                    <a:pt x="347" y="390"/>
                    <a:pt x="393" y="488"/>
                    <a:pt x="440" y="585"/>
                  </a:cubicBezTo>
                  <a:lnTo>
                    <a:pt x="850" y="585"/>
                  </a:lnTo>
                  <a:cubicBezTo>
                    <a:pt x="925" y="449"/>
                    <a:pt x="1001" y="313"/>
                    <a:pt x="1074" y="175"/>
                  </a:cubicBezTo>
                  <a:lnTo>
                    <a:pt x="1175" y="233"/>
                  </a:lnTo>
                  <a:lnTo>
                    <a:pt x="951" y="640"/>
                  </a:lnTo>
                  <a:cubicBezTo>
                    <a:pt x="932" y="675"/>
                    <a:pt x="894" y="700"/>
                    <a:pt x="850" y="700"/>
                  </a:cubicBezTo>
                  <a:lnTo>
                    <a:pt x="415" y="700"/>
                  </a:lnTo>
                  <a:lnTo>
                    <a:pt x="364" y="796"/>
                  </a:lnTo>
                  <a:lnTo>
                    <a:pt x="361" y="804"/>
                  </a:lnTo>
                  <a:close/>
                  <a:moveTo>
                    <a:pt x="935" y="992"/>
                  </a:moveTo>
                  <a:cubicBezTo>
                    <a:pt x="998" y="992"/>
                    <a:pt x="1049" y="1047"/>
                    <a:pt x="1049" y="1110"/>
                  </a:cubicBezTo>
                  <a:cubicBezTo>
                    <a:pt x="1049" y="1173"/>
                    <a:pt x="998" y="1225"/>
                    <a:pt x="935" y="1225"/>
                  </a:cubicBezTo>
                  <a:cubicBezTo>
                    <a:pt x="872" y="1225"/>
                    <a:pt x="817" y="1173"/>
                    <a:pt x="817" y="1110"/>
                  </a:cubicBezTo>
                  <a:cubicBezTo>
                    <a:pt x="817" y="1047"/>
                    <a:pt x="872" y="992"/>
                    <a:pt x="935" y="992"/>
                  </a:cubicBezTo>
                  <a:close/>
                  <a:moveTo>
                    <a:pt x="350" y="992"/>
                  </a:moveTo>
                  <a:cubicBezTo>
                    <a:pt x="413" y="992"/>
                    <a:pt x="467" y="1047"/>
                    <a:pt x="467" y="1110"/>
                  </a:cubicBezTo>
                  <a:cubicBezTo>
                    <a:pt x="467" y="1173"/>
                    <a:pt x="413" y="1225"/>
                    <a:pt x="350" y="1225"/>
                  </a:cubicBezTo>
                  <a:cubicBezTo>
                    <a:pt x="287" y="1225"/>
                    <a:pt x="235" y="1173"/>
                    <a:pt x="235" y="1110"/>
                  </a:cubicBezTo>
                  <a:cubicBezTo>
                    <a:pt x="235" y="1047"/>
                    <a:pt x="287" y="992"/>
                    <a:pt x="350" y="992"/>
                  </a:cubicBezTo>
                  <a:close/>
                  <a:moveTo>
                    <a:pt x="585" y="468"/>
                  </a:moveTo>
                  <a:lnTo>
                    <a:pt x="585" y="293"/>
                  </a:lnTo>
                  <a:lnTo>
                    <a:pt x="410" y="293"/>
                  </a:lnTo>
                  <a:lnTo>
                    <a:pt x="410" y="175"/>
                  </a:lnTo>
                  <a:lnTo>
                    <a:pt x="585" y="175"/>
                  </a:lnTo>
                  <a:lnTo>
                    <a:pt x="585" y="0"/>
                  </a:lnTo>
                  <a:lnTo>
                    <a:pt x="700" y="0"/>
                  </a:lnTo>
                  <a:lnTo>
                    <a:pt x="700" y="175"/>
                  </a:lnTo>
                  <a:lnTo>
                    <a:pt x="875" y="175"/>
                  </a:lnTo>
                  <a:lnTo>
                    <a:pt x="875" y="293"/>
                  </a:lnTo>
                  <a:lnTo>
                    <a:pt x="700" y="293"/>
                  </a:lnTo>
                  <a:lnTo>
                    <a:pt x="700" y="468"/>
                  </a:lnTo>
                  <a:lnTo>
                    <a:pt x="585" y="468"/>
                  </a:ln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sp>
          <p:nvSpPr>
            <p:cNvPr id="21" name="Freeform 92"/>
            <p:cNvSpPr>
              <a:spLocks noChangeArrowheads="1"/>
            </p:cNvSpPr>
            <p:nvPr/>
          </p:nvSpPr>
          <p:spPr bwMode="auto">
            <a:xfrm>
              <a:off x="7249818" y="3688557"/>
              <a:ext cx="211211" cy="301404"/>
            </a:xfrm>
            <a:custGeom>
              <a:avLst/>
              <a:gdLst>
                <a:gd name="T0" fmla="*/ 639 w 815"/>
                <a:gd name="T1" fmla="*/ 465 h 1165"/>
                <a:gd name="T2" fmla="*/ 639 w 815"/>
                <a:gd name="T3" fmla="*/ 350 h 1165"/>
                <a:gd name="T4" fmla="*/ 465 w 815"/>
                <a:gd name="T5" fmla="*/ 350 h 1165"/>
                <a:gd name="T6" fmla="*/ 465 w 815"/>
                <a:gd name="T7" fmla="*/ 175 h 1165"/>
                <a:gd name="T8" fmla="*/ 350 w 815"/>
                <a:gd name="T9" fmla="*/ 175 h 1165"/>
                <a:gd name="T10" fmla="*/ 350 w 815"/>
                <a:gd name="T11" fmla="*/ 350 h 1165"/>
                <a:gd name="T12" fmla="*/ 175 w 815"/>
                <a:gd name="T13" fmla="*/ 350 h 1165"/>
                <a:gd name="T14" fmla="*/ 175 w 815"/>
                <a:gd name="T15" fmla="*/ 465 h 1165"/>
                <a:gd name="T16" fmla="*/ 350 w 815"/>
                <a:gd name="T17" fmla="*/ 465 h 1165"/>
                <a:gd name="T18" fmla="*/ 350 w 815"/>
                <a:gd name="T19" fmla="*/ 640 h 1165"/>
                <a:gd name="T20" fmla="*/ 465 w 815"/>
                <a:gd name="T21" fmla="*/ 640 h 1165"/>
                <a:gd name="T22" fmla="*/ 465 w 815"/>
                <a:gd name="T23" fmla="*/ 465 h 1165"/>
                <a:gd name="T24" fmla="*/ 639 w 815"/>
                <a:gd name="T25" fmla="*/ 465 h 1165"/>
                <a:gd name="T26" fmla="*/ 407 w 815"/>
                <a:gd name="T27" fmla="*/ 0 h 1165"/>
                <a:gd name="T28" fmla="*/ 814 w 815"/>
                <a:gd name="T29" fmla="*/ 408 h 1165"/>
                <a:gd name="T30" fmla="*/ 407 w 815"/>
                <a:gd name="T31" fmla="*/ 1164 h 1165"/>
                <a:gd name="T32" fmla="*/ 0 w 815"/>
                <a:gd name="T33" fmla="*/ 408 h 1165"/>
                <a:gd name="T34" fmla="*/ 407 w 815"/>
                <a:gd name="T35"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5" h="1165">
                  <a:moveTo>
                    <a:pt x="639" y="465"/>
                  </a:moveTo>
                  <a:lnTo>
                    <a:pt x="639" y="350"/>
                  </a:lnTo>
                  <a:lnTo>
                    <a:pt x="465" y="350"/>
                  </a:lnTo>
                  <a:lnTo>
                    <a:pt x="465" y="175"/>
                  </a:lnTo>
                  <a:lnTo>
                    <a:pt x="350" y="175"/>
                  </a:lnTo>
                  <a:lnTo>
                    <a:pt x="350" y="350"/>
                  </a:lnTo>
                  <a:lnTo>
                    <a:pt x="175" y="350"/>
                  </a:lnTo>
                  <a:lnTo>
                    <a:pt x="175" y="465"/>
                  </a:lnTo>
                  <a:lnTo>
                    <a:pt x="350" y="465"/>
                  </a:lnTo>
                  <a:lnTo>
                    <a:pt x="350" y="640"/>
                  </a:lnTo>
                  <a:lnTo>
                    <a:pt x="465" y="640"/>
                  </a:lnTo>
                  <a:lnTo>
                    <a:pt x="465" y="465"/>
                  </a:lnTo>
                  <a:lnTo>
                    <a:pt x="639" y="465"/>
                  </a:lnTo>
                  <a:close/>
                  <a:moveTo>
                    <a:pt x="407" y="0"/>
                  </a:moveTo>
                  <a:cubicBezTo>
                    <a:pt x="631" y="0"/>
                    <a:pt x="814" y="183"/>
                    <a:pt x="814" y="408"/>
                  </a:cubicBezTo>
                  <a:cubicBezTo>
                    <a:pt x="814" y="714"/>
                    <a:pt x="407" y="1164"/>
                    <a:pt x="407" y="1164"/>
                  </a:cubicBezTo>
                  <a:cubicBezTo>
                    <a:pt x="407" y="1164"/>
                    <a:pt x="0" y="714"/>
                    <a:pt x="0" y="408"/>
                  </a:cubicBezTo>
                  <a:cubicBezTo>
                    <a:pt x="0" y="183"/>
                    <a:pt x="183" y="0"/>
                    <a:pt x="407" y="0"/>
                  </a:cubicBez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sp>
          <p:nvSpPr>
            <p:cNvPr id="22" name="Freeform 98"/>
            <p:cNvSpPr>
              <a:spLocks noChangeArrowheads="1"/>
            </p:cNvSpPr>
            <p:nvPr/>
          </p:nvSpPr>
          <p:spPr bwMode="auto">
            <a:xfrm>
              <a:off x="7205681" y="2052129"/>
              <a:ext cx="299485" cy="257434"/>
            </a:xfrm>
            <a:custGeom>
              <a:avLst/>
              <a:gdLst>
                <a:gd name="T0" fmla="*/ 1167 w 1286"/>
                <a:gd name="T1" fmla="*/ 0 h 1107"/>
                <a:gd name="T2" fmla="*/ 1285 w 1286"/>
                <a:gd name="T3" fmla="*/ 117 h 1107"/>
                <a:gd name="T4" fmla="*/ 1285 w 1286"/>
                <a:gd name="T5" fmla="*/ 817 h 1107"/>
                <a:gd name="T6" fmla="*/ 1167 w 1286"/>
                <a:gd name="T7" fmla="*/ 932 h 1107"/>
                <a:gd name="T8" fmla="*/ 935 w 1286"/>
                <a:gd name="T9" fmla="*/ 932 h 1107"/>
                <a:gd name="T10" fmla="*/ 935 w 1286"/>
                <a:gd name="T11" fmla="*/ 817 h 1107"/>
                <a:gd name="T12" fmla="*/ 1167 w 1286"/>
                <a:gd name="T13" fmla="*/ 817 h 1107"/>
                <a:gd name="T14" fmla="*/ 1167 w 1286"/>
                <a:gd name="T15" fmla="*/ 117 h 1107"/>
                <a:gd name="T16" fmla="*/ 118 w 1286"/>
                <a:gd name="T17" fmla="*/ 117 h 1107"/>
                <a:gd name="T18" fmla="*/ 118 w 1286"/>
                <a:gd name="T19" fmla="*/ 817 h 1107"/>
                <a:gd name="T20" fmla="*/ 350 w 1286"/>
                <a:gd name="T21" fmla="*/ 817 h 1107"/>
                <a:gd name="T22" fmla="*/ 350 w 1286"/>
                <a:gd name="T23" fmla="*/ 932 h 1107"/>
                <a:gd name="T24" fmla="*/ 118 w 1286"/>
                <a:gd name="T25" fmla="*/ 932 h 1107"/>
                <a:gd name="T26" fmla="*/ 0 w 1286"/>
                <a:gd name="T27" fmla="*/ 817 h 1107"/>
                <a:gd name="T28" fmla="*/ 0 w 1286"/>
                <a:gd name="T29" fmla="*/ 117 h 1107"/>
                <a:gd name="T30" fmla="*/ 118 w 1286"/>
                <a:gd name="T31" fmla="*/ 0 h 1107"/>
                <a:gd name="T32" fmla="*/ 1167 w 1286"/>
                <a:gd name="T33" fmla="*/ 0 h 1107"/>
                <a:gd name="T34" fmla="*/ 293 w 1286"/>
                <a:gd name="T35" fmla="*/ 1106 h 1107"/>
                <a:gd name="T36" fmla="*/ 643 w 1286"/>
                <a:gd name="T37" fmla="*/ 757 h 1107"/>
                <a:gd name="T38" fmla="*/ 992 w 1286"/>
                <a:gd name="T39" fmla="*/ 1106 h 1107"/>
                <a:gd name="T40" fmla="*/ 293 w 1286"/>
                <a:gd name="T41" fmla="*/ 1106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6" h="1107">
                  <a:moveTo>
                    <a:pt x="1167" y="0"/>
                  </a:moveTo>
                  <a:cubicBezTo>
                    <a:pt x="1230" y="0"/>
                    <a:pt x="1285" y="54"/>
                    <a:pt x="1285" y="117"/>
                  </a:cubicBezTo>
                  <a:lnTo>
                    <a:pt x="1285" y="817"/>
                  </a:lnTo>
                  <a:cubicBezTo>
                    <a:pt x="1285" y="880"/>
                    <a:pt x="1230" y="932"/>
                    <a:pt x="1167" y="932"/>
                  </a:cubicBezTo>
                  <a:lnTo>
                    <a:pt x="935" y="932"/>
                  </a:lnTo>
                  <a:lnTo>
                    <a:pt x="935" y="817"/>
                  </a:lnTo>
                  <a:lnTo>
                    <a:pt x="1167" y="817"/>
                  </a:lnTo>
                  <a:lnTo>
                    <a:pt x="1167" y="117"/>
                  </a:lnTo>
                  <a:lnTo>
                    <a:pt x="118" y="117"/>
                  </a:lnTo>
                  <a:lnTo>
                    <a:pt x="118" y="817"/>
                  </a:lnTo>
                  <a:lnTo>
                    <a:pt x="350" y="817"/>
                  </a:lnTo>
                  <a:lnTo>
                    <a:pt x="350" y="932"/>
                  </a:lnTo>
                  <a:lnTo>
                    <a:pt x="118" y="932"/>
                  </a:lnTo>
                  <a:cubicBezTo>
                    <a:pt x="55" y="932"/>
                    <a:pt x="0" y="880"/>
                    <a:pt x="0" y="817"/>
                  </a:cubicBezTo>
                  <a:lnTo>
                    <a:pt x="0" y="117"/>
                  </a:lnTo>
                  <a:cubicBezTo>
                    <a:pt x="0" y="54"/>
                    <a:pt x="55" y="0"/>
                    <a:pt x="118" y="0"/>
                  </a:cubicBezTo>
                  <a:lnTo>
                    <a:pt x="1167" y="0"/>
                  </a:lnTo>
                  <a:close/>
                  <a:moveTo>
                    <a:pt x="293" y="1106"/>
                  </a:moveTo>
                  <a:lnTo>
                    <a:pt x="643" y="757"/>
                  </a:lnTo>
                  <a:lnTo>
                    <a:pt x="992" y="1106"/>
                  </a:lnTo>
                  <a:lnTo>
                    <a:pt x="293" y="1106"/>
                  </a:ln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sp>
          <p:nvSpPr>
            <p:cNvPr id="23" name="Freeform 144"/>
            <p:cNvSpPr>
              <a:spLocks noChangeArrowheads="1"/>
            </p:cNvSpPr>
            <p:nvPr/>
          </p:nvSpPr>
          <p:spPr bwMode="auto">
            <a:xfrm>
              <a:off x="7233373" y="4555103"/>
              <a:ext cx="244101" cy="244101"/>
            </a:xfrm>
            <a:custGeom>
              <a:avLst/>
              <a:gdLst>
                <a:gd name="T0" fmla="*/ 175 w 1051"/>
                <a:gd name="T1" fmla="*/ 525 h 1050"/>
                <a:gd name="T2" fmla="*/ 233 w 1051"/>
                <a:gd name="T3" fmla="*/ 467 h 1050"/>
                <a:gd name="T4" fmla="*/ 293 w 1051"/>
                <a:gd name="T5" fmla="*/ 525 h 1050"/>
                <a:gd name="T6" fmla="*/ 233 w 1051"/>
                <a:gd name="T7" fmla="*/ 582 h 1050"/>
                <a:gd name="T8" fmla="*/ 175 w 1051"/>
                <a:gd name="T9" fmla="*/ 525 h 1050"/>
                <a:gd name="T10" fmla="*/ 875 w 1051"/>
                <a:gd name="T11" fmla="*/ 525 h 1050"/>
                <a:gd name="T12" fmla="*/ 817 w 1051"/>
                <a:gd name="T13" fmla="*/ 582 h 1050"/>
                <a:gd name="T14" fmla="*/ 757 w 1051"/>
                <a:gd name="T15" fmla="*/ 525 h 1050"/>
                <a:gd name="T16" fmla="*/ 817 w 1051"/>
                <a:gd name="T17" fmla="*/ 467 h 1050"/>
                <a:gd name="T18" fmla="*/ 875 w 1051"/>
                <a:gd name="T19" fmla="*/ 525 h 1050"/>
                <a:gd name="T20" fmla="*/ 525 w 1051"/>
                <a:gd name="T21" fmla="*/ 0 h 1050"/>
                <a:gd name="T22" fmla="*/ 1050 w 1051"/>
                <a:gd name="T23" fmla="*/ 525 h 1050"/>
                <a:gd name="T24" fmla="*/ 525 w 1051"/>
                <a:gd name="T25" fmla="*/ 1049 h 1050"/>
                <a:gd name="T26" fmla="*/ 0 w 1051"/>
                <a:gd name="T27" fmla="*/ 525 h 1050"/>
                <a:gd name="T28" fmla="*/ 211 w 1051"/>
                <a:gd name="T29" fmla="*/ 106 h 1050"/>
                <a:gd name="T30" fmla="*/ 211 w 1051"/>
                <a:gd name="T31" fmla="*/ 104 h 1050"/>
                <a:gd name="T32" fmla="*/ 607 w 1051"/>
                <a:gd name="T33" fmla="*/ 500 h 1050"/>
                <a:gd name="T34" fmla="*/ 525 w 1051"/>
                <a:gd name="T35" fmla="*/ 582 h 1050"/>
                <a:gd name="T36" fmla="*/ 208 w 1051"/>
                <a:gd name="T37" fmla="*/ 268 h 1050"/>
                <a:gd name="T38" fmla="*/ 118 w 1051"/>
                <a:gd name="T39" fmla="*/ 525 h 1050"/>
                <a:gd name="T40" fmla="*/ 525 w 1051"/>
                <a:gd name="T41" fmla="*/ 932 h 1050"/>
                <a:gd name="T42" fmla="*/ 932 w 1051"/>
                <a:gd name="T43" fmla="*/ 525 h 1050"/>
                <a:gd name="T44" fmla="*/ 582 w 1051"/>
                <a:gd name="T45" fmla="*/ 120 h 1050"/>
                <a:gd name="T46" fmla="*/ 582 w 1051"/>
                <a:gd name="T47" fmla="*/ 232 h 1050"/>
                <a:gd name="T48" fmla="*/ 468 w 1051"/>
                <a:gd name="T49" fmla="*/ 232 h 1050"/>
                <a:gd name="T50" fmla="*/ 468 w 1051"/>
                <a:gd name="T51" fmla="*/ 0 h 1050"/>
                <a:gd name="T52" fmla="*/ 525 w 1051"/>
                <a:gd name="T53" fmla="*/ 0 h 1050"/>
                <a:gd name="T54" fmla="*/ 468 w 1051"/>
                <a:gd name="T55" fmla="*/ 817 h 1050"/>
                <a:gd name="T56" fmla="*/ 525 w 1051"/>
                <a:gd name="T57" fmla="*/ 757 h 1050"/>
                <a:gd name="T58" fmla="*/ 582 w 1051"/>
                <a:gd name="T59" fmla="*/ 817 h 1050"/>
                <a:gd name="T60" fmla="*/ 525 w 1051"/>
                <a:gd name="T61" fmla="*/ 874 h 1050"/>
                <a:gd name="T62" fmla="*/ 468 w 1051"/>
                <a:gd name="T63" fmla="*/ 817 h 10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51" h="1050">
                  <a:moveTo>
                    <a:pt x="175" y="525"/>
                  </a:moveTo>
                  <a:cubicBezTo>
                    <a:pt x="175" y="492"/>
                    <a:pt x="201" y="467"/>
                    <a:pt x="233" y="467"/>
                  </a:cubicBezTo>
                  <a:cubicBezTo>
                    <a:pt x="266" y="467"/>
                    <a:pt x="293" y="492"/>
                    <a:pt x="293" y="525"/>
                  </a:cubicBezTo>
                  <a:cubicBezTo>
                    <a:pt x="293" y="557"/>
                    <a:pt x="266" y="582"/>
                    <a:pt x="233" y="582"/>
                  </a:cubicBezTo>
                  <a:cubicBezTo>
                    <a:pt x="201" y="582"/>
                    <a:pt x="175" y="557"/>
                    <a:pt x="175" y="525"/>
                  </a:cubicBezTo>
                  <a:close/>
                  <a:moveTo>
                    <a:pt x="875" y="525"/>
                  </a:moveTo>
                  <a:cubicBezTo>
                    <a:pt x="875" y="557"/>
                    <a:pt x="850" y="582"/>
                    <a:pt x="817" y="582"/>
                  </a:cubicBezTo>
                  <a:cubicBezTo>
                    <a:pt x="785" y="582"/>
                    <a:pt x="757" y="557"/>
                    <a:pt x="757" y="525"/>
                  </a:cubicBezTo>
                  <a:cubicBezTo>
                    <a:pt x="757" y="492"/>
                    <a:pt x="785" y="467"/>
                    <a:pt x="817" y="467"/>
                  </a:cubicBezTo>
                  <a:cubicBezTo>
                    <a:pt x="850" y="467"/>
                    <a:pt x="875" y="492"/>
                    <a:pt x="875" y="525"/>
                  </a:cubicBezTo>
                  <a:close/>
                  <a:moveTo>
                    <a:pt x="525" y="0"/>
                  </a:moveTo>
                  <a:cubicBezTo>
                    <a:pt x="815" y="0"/>
                    <a:pt x="1050" y="235"/>
                    <a:pt x="1050" y="525"/>
                  </a:cubicBezTo>
                  <a:cubicBezTo>
                    <a:pt x="1050" y="814"/>
                    <a:pt x="815" y="1049"/>
                    <a:pt x="525" y="1049"/>
                  </a:cubicBezTo>
                  <a:cubicBezTo>
                    <a:pt x="235" y="1049"/>
                    <a:pt x="0" y="814"/>
                    <a:pt x="0" y="525"/>
                  </a:cubicBezTo>
                  <a:cubicBezTo>
                    <a:pt x="0" y="352"/>
                    <a:pt x="82" y="202"/>
                    <a:pt x="211" y="106"/>
                  </a:cubicBezTo>
                  <a:lnTo>
                    <a:pt x="211" y="104"/>
                  </a:lnTo>
                  <a:lnTo>
                    <a:pt x="607" y="500"/>
                  </a:lnTo>
                  <a:lnTo>
                    <a:pt x="525" y="582"/>
                  </a:lnTo>
                  <a:lnTo>
                    <a:pt x="208" y="268"/>
                  </a:lnTo>
                  <a:cubicBezTo>
                    <a:pt x="151" y="339"/>
                    <a:pt x="118" y="426"/>
                    <a:pt x="118" y="525"/>
                  </a:cubicBezTo>
                  <a:cubicBezTo>
                    <a:pt x="118" y="751"/>
                    <a:pt x="298" y="932"/>
                    <a:pt x="525" y="932"/>
                  </a:cubicBezTo>
                  <a:cubicBezTo>
                    <a:pt x="752" y="932"/>
                    <a:pt x="932" y="751"/>
                    <a:pt x="932" y="525"/>
                  </a:cubicBezTo>
                  <a:cubicBezTo>
                    <a:pt x="932" y="320"/>
                    <a:pt x="779" y="147"/>
                    <a:pt x="582" y="120"/>
                  </a:cubicBezTo>
                  <a:lnTo>
                    <a:pt x="582" y="232"/>
                  </a:lnTo>
                  <a:lnTo>
                    <a:pt x="468" y="232"/>
                  </a:lnTo>
                  <a:lnTo>
                    <a:pt x="468" y="0"/>
                  </a:lnTo>
                  <a:lnTo>
                    <a:pt x="525" y="0"/>
                  </a:lnTo>
                  <a:close/>
                  <a:moveTo>
                    <a:pt x="468" y="817"/>
                  </a:moveTo>
                  <a:cubicBezTo>
                    <a:pt x="468" y="784"/>
                    <a:pt x="492" y="757"/>
                    <a:pt x="525" y="757"/>
                  </a:cubicBezTo>
                  <a:cubicBezTo>
                    <a:pt x="558" y="757"/>
                    <a:pt x="582" y="784"/>
                    <a:pt x="582" y="817"/>
                  </a:cubicBezTo>
                  <a:cubicBezTo>
                    <a:pt x="582" y="850"/>
                    <a:pt x="558" y="874"/>
                    <a:pt x="525" y="874"/>
                  </a:cubicBezTo>
                  <a:cubicBezTo>
                    <a:pt x="492" y="874"/>
                    <a:pt x="468" y="850"/>
                    <a:pt x="468" y="817"/>
                  </a:cubicBez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sp>
        <p:nvSpPr>
          <p:cNvPr id="25" name="矩形 24"/>
          <p:cNvSpPr/>
          <p:nvPr/>
        </p:nvSpPr>
        <p:spPr>
          <a:xfrm rot="2700000">
            <a:off x="11109239" y="6072831"/>
            <a:ext cx="4319587" cy="2173997"/>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菱形 27"/>
          <p:cNvSpPr/>
          <p:nvPr/>
        </p:nvSpPr>
        <p:spPr>
          <a:xfrm>
            <a:off x="3229207" y="-1539931"/>
            <a:ext cx="5733587" cy="5733587"/>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2166516" y="-2808482"/>
            <a:ext cx="7605219" cy="5894010"/>
            <a:chOff x="-1794577" y="-1270770"/>
            <a:chExt cx="7605219" cy="5894010"/>
          </a:xfrm>
        </p:grpSpPr>
        <p:sp>
          <p:nvSpPr>
            <p:cNvPr id="23" name="菱形 22"/>
            <p:cNvSpPr/>
            <p:nvPr/>
          </p:nvSpPr>
          <p:spPr>
            <a:xfrm>
              <a:off x="-1794577" y="1207379"/>
              <a:ext cx="3415861" cy="3415861"/>
            </a:xfrm>
            <a:prstGeom prst="diamond">
              <a:avLst/>
            </a:prstGeom>
            <a:noFill/>
            <a:ln w="12700">
              <a:solidFill>
                <a:srgbClr val="CE4F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菱形 23"/>
            <p:cNvSpPr/>
            <p:nvPr/>
          </p:nvSpPr>
          <p:spPr>
            <a:xfrm>
              <a:off x="178252" y="-1270770"/>
              <a:ext cx="3134494" cy="3134494"/>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菱形 24"/>
            <p:cNvSpPr/>
            <p:nvPr/>
          </p:nvSpPr>
          <p:spPr>
            <a:xfrm>
              <a:off x="365356" y="720067"/>
              <a:ext cx="3415861" cy="3415861"/>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菱形 25"/>
            <p:cNvSpPr/>
            <p:nvPr/>
          </p:nvSpPr>
          <p:spPr>
            <a:xfrm>
              <a:off x="2394781" y="1207379"/>
              <a:ext cx="3415861" cy="3415861"/>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3946106" y="-2023575"/>
            <a:ext cx="5942161" cy="5262075"/>
            <a:chOff x="3679406" y="-2495378"/>
            <a:chExt cx="6566011" cy="5814525"/>
          </a:xfrm>
        </p:grpSpPr>
        <p:sp>
          <p:nvSpPr>
            <p:cNvPr id="5" name="矩形 4"/>
            <p:cNvSpPr/>
            <p:nvPr/>
          </p:nvSpPr>
          <p:spPr>
            <a:xfrm rot="18900000" flipH="1">
              <a:off x="4430892" y="-675113"/>
              <a:ext cx="5814525" cy="2173997"/>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1859142" y="-675114"/>
              <a:ext cx="5814525" cy="2173997"/>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Freeform 98"/>
          <p:cNvSpPr>
            <a:spLocks noChangeArrowheads="1"/>
          </p:cNvSpPr>
          <p:nvPr/>
        </p:nvSpPr>
        <p:spPr bwMode="auto">
          <a:xfrm>
            <a:off x="5703292" y="1447800"/>
            <a:ext cx="785415" cy="675134"/>
          </a:xfrm>
          <a:custGeom>
            <a:avLst/>
            <a:gdLst>
              <a:gd name="T0" fmla="*/ 1167 w 1286"/>
              <a:gd name="T1" fmla="*/ 0 h 1107"/>
              <a:gd name="T2" fmla="*/ 1285 w 1286"/>
              <a:gd name="T3" fmla="*/ 117 h 1107"/>
              <a:gd name="T4" fmla="*/ 1285 w 1286"/>
              <a:gd name="T5" fmla="*/ 817 h 1107"/>
              <a:gd name="T6" fmla="*/ 1167 w 1286"/>
              <a:gd name="T7" fmla="*/ 932 h 1107"/>
              <a:gd name="T8" fmla="*/ 935 w 1286"/>
              <a:gd name="T9" fmla="*/ 932 h 1107"/>
              <a:gd name="T10" fmla="*/ 935 w 1286"/>
              <a:gd name="T11" fmla="*/ 817 h 1107"/>
              <a:gd name="T12" fmla="*/ 1167 w 1286"/>
              <a:gd name="T13" fmla="*/ 817 h 1107"/>
              <a:gd name="T14" fmla="*/ 1167 w 1286"/>
              <a:gd name="T15" fmla="*/ 117 h 1107"/>
              <a:gd name="T16" fmla="*/ 118 w 1286"/>
              <a:gd name="T17" fmla="*/ 117 h 1107"/>
              <a:gd name="T18" fmla="*/ 118 w 1286"/>
              <a:gd name="T19" fmla="*/ 817 h 1107"/>
              <a:gd name="T20" fmla="*/ 350 w 1286"/>
              <a:gd name="T21" fmla="*/ 817 h 1107"/>
              <a:gd name="T22" fmla="*/ 350 w 1286"/>
              <a:gd name="T23" fmla="*/ 932 h 1107"/>
              <a:gd name="T24" fmla="*/ 118 w 1286"/>
              <a:gd name="T25" fmla="*/ 932 h 1107"/>
              <a:gd name="T26" fmla="*/ 0 w 1286"/>
              <a:gd name="T27" fmla="*/ 817 h 1107"/>
              <a:gd name="T28" fmla="*/ 0 w 1286"/>
              <a:gd name="T29" fmla="*/ 117 h 1107"/>
              <a:gd name="T30" fmla="*/ 118 w 1286"/>
              <a:gd name="T31" fmla="*/ 0 h 1107"/>
              <a:gd name="T32" fmla="*/ 1167 w 1286"/>
              <a:gd name="T33" fmla="*/ 0 h 1107"/>
              <a:gd name="T34" fmla="*/ 293 w 1286"/>
              <a:gd name="T35" fmla="*/ 1106 h 1107"/>
              <a:gd name="T36" fmla="*/ 643 w 1286"/>
              <a:gd name="T37" fmla="*/ 757 h 1107"/>
              <a:gd name="T38" fmla="*/ 992 w 1286"/>
              <a:gd name="T39" fmla="*/ 1106 h 1107"/>
              <a:gd name="T40" fmla="*/ 293 w 1286"/>
              <a:gd name="T41" fmla="*/ 1106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6" h="1107">
                <a:moveTo>
                  <a:pt x="1167" y="0"/>
                </a:moveTo>
                <a:cubicBezTo>
                  <a:pt x="1230" y="0"/>
                  <a:pt x="1285" y="54"/>
                  <a:pt x="1285" y="117"/>
                </a:cubicBezTo>
                <a:lnTo>
                  <a:pt x="1285" y="817"/>
                </a:lnTo>
                <a:cubicBezTo>
                  <a:pt x="1285" y="880"/>
                  <a:pt x="1230" y="932"/>
                  <a:pt x="1167" y="932"/>
                </a:cubicBezTo>
                <a:lnTo>
                  <a:pt x="935" y="932"/>
                </a:lnTo>
                <a:lnTo>
                  <a:pt x="935" y="817"/>
                </a:lnTo>
                <a:lnTo>
                  <a:pt x="1167" y="817"/>
                </a:lnTo>
                <a:lnTo>
                  <a:pt x="1167" y="117"/>
                </a:lnTo>
                <a:lnTo>
                  <a:pt x="118" y="117"/>
                </a:lnTo>
                <a:lnTo>
                  <a:pt x="118" y="817"/>
                </a:lnTo>
                <a:lnTo>
                  <a:pt x="350" y="817"/>
                </a:lnTo>
                <a:lnTo>
                  <a:pt x="350" y="932"/>
                </a:lnTo>
                <a:lnTo>
                  <a:pt x="118" y="932"/>
                </a:lnTo>
                <a:cubicBezTo>
                  <a:pt x="55" y="932"/>
                  <a:pt x="0" y="880"/>
                  <a:pt x="0" y="817"/>
                </a:cubicBezTo>
                <a:lnTo>
                  <a:pt x="0" y="117"/>
                </a:lnTo>
                <a:cubicBezTo>
                  <a:pt x="0" y="54"/>
                  <a:pt x="55" y="0"/>
                  <a:pt x="118" y="0"/>
                </a:cubicBezTo>
                <a:lnTo>
                  <a:pt x="1167" y="0"/>
                </a:lnTo>
                <a:close/>
                <a:moveTo>
                  <a:pt x="293" y="1106"/>
                </a:moveTo>
                <a:lnTo>
                  <a:pt x="643" y="757"/>
                </a:lnTo>
                <a:lnTo>
                  <a:pt x="992" y="1106"/>
                </a:lnTo>
                <a:lnTo>
                  <a:pt x="293" y="1106"/>
                </a:ln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sp>
        <p:nvSpPr>
          <p:cNvPr id="8" name="文本框 7"/>
          <p:cNvSpPr txBox="1"/>
          <p:nvPr/>
        </p:nvSpPr>
        <p:spPr>
          <a:xfrm>
            <a:off x="4389862" y="3429000"/>
            <a:ext cx="3412275" cy="707886"/>
          </a:xfrm>
          <a:prstGeom prst="rect">
            <a:avLst/>
          </a:prstGeom>
          <a:noFill/>
        </p:spPr>
        <p:txBody>
          <a:bodyPr wrap="square" rtlCol="0">
            <a:spAutoFit/>
          </a:bodyPr>
          <a:lstStyle/>
          <a:p>
            <a:pPr algn="ctr"/>
            <a:r>
              <a:rPr lang="zh-CN" altLang="en-US" sz="4000" dirty="0" smtClean="0">
                <a:latin typeface="微软雅黑" panose="020B0503020204020204" pitchFamily="34" charset="-122"/>
                <a:ea typeface="微软雅黑" panose="020B0503020204020204" pitchFamily="34" charset="-122"/>
              </a:rPr>
              <a:t>基本知识</a:t>
            </a:r>
            <a:endParaRPr lang="zh-CN" altLang="en-US" sz="4000" dirty="0" smtClean="0">
              <a:latin typeface="微软雅黑" panose="020B0503020204020204" pitchFamily="34" charset="-122"/>
              <a:ea typeface="微软雅黑" panose="020B0503020204020204" pitchFamily="34" charset="-122"/>
            </a:endParaRPr>
          </a:p>
        </p:txBody>
      </p:sp>
      <p:grpSp>
        <p:nvGrpSpPr>
          <p:cNvPr id="21" name="组合 20"/>
          <p:cNvGrpSpPr/>
          <p:nvPr/>
        </p:nvGrpSpPr>
        <p:grpSpPr>
          <a:xfrm>
            <a:off x="3977646" y="4488124"/>
            <a:ext cx="4764948" cy="1151040"/>
            <a:chOff x="4987800" y="3120265"/>
            <a:chExt cx="4764948" cy="1151040"/>
          </a:xfrm>
        </p:grpSpPr>
        <p:sp>
          <p:nvSpPr>
            <p:cNvPr id="9" name="Freeform 21"/>
            <p:cNvSpPr>
              <a:spLocks noEditPoints="1"/>
            </p:cNvSpPr>
            <p:nvPr/>
          </p:nvSpPr>
          <p:spPr bwMode="auto">
            <a:xfrm>
              <a:off x="4987800" y="3194518"/>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0" name="Freeform 21"/>
            <p:cNvSpPr>
              <a:spLocks noEditPoints="1"/>
            </p:cNvSpPr>
            <p:nvPr/>
          </p:nvSpPr>
          <p:spPr bwMode="auto">
            <a:xfrm>
              <a:off x="7565639" y="3194518"/>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1" name="Freeform 21"/>
            <p:cNvSpPr>
              <a:spLocks noEditPoints="1"/>
            </p:cNvSpPr>
            <p:nvPr/>
          </p:nvSpPr>
          <p:spPr bwMode="auto">
            <a:xfrm>
              <a:off x="4987800" y="359419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2" name="Freeform 21"/>
            <p:cNvSpPr>
              <a:spLocks noEditPoints="1"/>
            </p:cNvSpPr>
            <p:nvPr/>
          </p:nvSpPr>
          <p:spPr bwMode="auto">
            <a:xfrm>
              <a:off x="7565639" y="359419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3" name="TextBox 9"/>
            <p:cNvSpPr txBox="1"/>
            <p:nvPr/>
          </p:nvSpPr>
          <p:spPr>
            <a:xfrm>
              <a:off x="5208386" y="3120265"/>
              <a:ext cx="1734549"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管理的五大职能</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0"/>
            <p:cNvSpPr txBox="1"/>
            <p:nvPr/>
          </p:nvSpPr>
          <p:spPr>
            <a:xfrm>
              <a:off x="5208386" y="3529831"/>
              <a:ext cx="2224086"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管理者需要具备的技能</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3"/>
            <p:cNvSpPr txBox="1"/>
            <p:nvPr/>
          </p:nvSpPr>
          <p:spPr>
            <a:xfrm>
              <a:off x="7747264" y="3120265"/>
              <a:ext cx="200548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管理的五大任务</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4"/>
            <p:cNvSpPr txBox="1"/>
            <p:nvPr/>
          </p:nvSpPr>
          <p:spPr>
            <a:xfrm>
              <a:off x="7747264" y="3529831"/>
              <a:ext cx="1855640"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有效管理的标准</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0"/>
            <p:cNvSpPr txBox="1"/>
            <p:nvPr/>
          </p:nvSpPr>
          <p:spPr>
            <a:xfrm>
              <a:off x="5145263" y="3932751"/>
              <a:ext cx="2225232"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为人处世的</a:t>
              </a:r>
              <a:r>
                <a:rPr lang="en-US" altLang="zh-CN" sz="16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7</a:t>
              </a:r>
              <a:r>
                <a:rPr lang="zh-CN" altLang="en-US" sz="16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个原则 </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1"/>
            <p:cNvSpPr>
              <a:spLocks noEditPoints="1"/>
            </p:cNvSpPr>
            <p:nvPr/>
          </p:nvSpPr>
          <p:spPr bwMode="auto">
            <a:xfrm>
              <a:off x="4987800" y="4007004"/>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9" name="Freeform 21"/>
            <p:cNvSpPr>
              <a:spLocks noEditPoints="1"/>
            </p:cNvSpPr>
            <p:nvPr/>
          </p:nvSpPr>
          <p:spPr bwMode="auto">
            <a:xfrm>
              <a:off x="7565639" y="399711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20" name="TextBox 14"/>
            <p:cNvSpPr txBox="1"/>
            <p:nvPr/>
          </p:nvSpPr>
          <p:spPr>
            <a:xfrm>
              <a:off x="7747264" y="3932751"/>
              <a:ext cx="1944870"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有效的管理工具</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矩形 21"/>
          <p:cNvSpPr/>
          <p:nvPr/>
        </p:nvSpPr>
        <p:spPr>
          <a:xfrm>
            <a:off x="5481632" y="4031755"/>
            <a:ext cx="1228734" cy="276999"/>
          </a:xfrm>
          <a:prstGeom prst="rect">
            <a:avLst/>
          </a:prstGeom>
        </p:spPr>
        <p:txBody>
          <a:bodyPr wrap="none">
            <a:spAutoFit/>
          </a:bodyPr>
          <a:lstStyle/>
          <a:p>
            <a:pPr algn="ctr"/>
            <a:r>
              <a:rPr lang="en-US" altLang="zh-CN" sz="1200" dirty="0" smtClean="0">
                <a:latin typeface="Calibri" panose="020F0502020204030204" pitchFamily="34" charset="0"/>
                <a:cs typeface="Calibri" panose="020F0502020204030204" pitchFamily="34" charset="0"/>
              </a:rPr>
              <a:t>Basic Knowledge</a:t>
            </a:r>
            <a:endParaRPr lang="zh-CN" altLang="en-US" sz="1200" dirty="0">
              <a:latin typeface="Calibri" panose="020F0502020204030204" pitchFamily="34" charset="0"/>
              <a:cs typeface="Calibri" panose="020F0502020204030204" pitchFamily="34" charset="0"/>
            </a:endParaRPr>
          </a:p>
        </p:txBody>
      </p:sp>
      <p:sp>
        <p:nvSpPr>
          <p:cNvPr id="29" name="矩形 28"/>
          <p:cNvSpPr/>
          <p:nvPr/>
        </p:nvSpPr>
        <p:spPr>
          <a:xfrm rot="2700000">
            <a:off x="-3566426" y="4199162"/>
            <a:ext cx="5262075" cy="1967441"/>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18900000" flipH="1">
            <a:off x="10492435" y="4199162"/>
            <a:ext cx="5262075" cy="1967441"/>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3989324" cy="605352"/>
            <a:chOff x="7052748" y="1878170"/>
            <a:chExt cx="3989324" cy="605352"/>
          </a:xfrm>
        </p:grpSpPr>
        <p:sp>
          <p:nvSpPr>
            <p:cNvPr id="5" name="文本框 4"/>
            <p:cNvSpPr txBox="1"/>
            <p:nvPr/>
          </p:nvSpPr>
          <p:spPr>
            <a:xfrm>
              <a:off x="7719402" y="1941571"/>
              <a:ext cx="3322670" cy="461665"/>
            </a:xfrm>
            <a:prstGeom prst="rect">
              <a:avLst/>
            </a:prstGeom>
            <a:noFill/>
          </p:spPr>
          <p:txBody>
            <a:bodyPr wrap="square" rtlCol="0">
              <a:spAutoFit/>
            </a:bodyPr>
            <a:lstStyle/>
            <a:p>
              <a:pPr algn="dist"/>
              <a:r>
                <a:rPr lang="zh-CN" altLang="en-US" sz="2400" dirty="0">
                  <a:latin typeface="微软雅黑" panose="020B0503020204020204" pitchFamily="34" charset="-122"/>
                  <a:ea typeface="微软雅黑" panose="020B0503020204020204" pitchFamily="34" charset="-122"/>
                </a:rPr>
                <a:t>管理者需要具备的技能</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98"/>
            <p:cNvSpPr>
              <a:spLocks noChangeArrowheads="1"/>
            </p:cNvSpPr>
            <p:nvPr/>
          </p:nvSpPr>
          <p:spPr bwMode="auto">
            <a:xfrm>
              <a:off x="7205681" y="2052129"/>
              <a:ext cx="299485" cy="257434"/>
            </a:xfrm>
            <a:custGeom>
              <a:avLst/>
              <a:gdLst>
                <a:gd name="T0" fmla="*/ 1167 w 1286"/>
                <a:gd name="T1" fmla="*/ 0 h 1107"/>
                <a:gd name="T2" fmla="*/ 1285 w 1286"/>
                <a:gd name="T3" fmla="*/ 117 h 1107"/>
                <a:gd name="T4" fmla="*/ 1285 w 1286"/>
                <a:gd name="T5" fmla="*/ 817 h 1107"/>
                <a:gd name="T6" fmla="*/ 1167 w 1286"/>
                <a:gd name="T7" fmla="*/ 932 h 1107"/>
                <a:gd name="T8" fmla="*/ 935 w 1286"/>
                <a:gd name="T9" fmla="*/ 932 h 1107"/>
                <a:gd name="T10" fmla="*/ 935 w 1286"/>
                <a:gd name="T11" fmla="*/ 817 h 1107"/>
                <a:gd name="T12" fmla="*/ 1167 w 1286"/>
                <a:gd name="T13" fmla="*/ 817 h 1107"/>
                <a:gd name="T14" fmla="*/ 1167 w 1286"/>
                <a:gd name="T15" fmla="*/ 117 h 1107"/>
                <a:gd name="T16" fmla="*/ 118 w 1286"/>
                <a:gd name="T17" fmla="*/ 117 h 1107"/>
                <a:gd name="T18" fmla="*/ 118 w 1286"/>
                <a:gd name="T19" fmla="*/ 817 h 1107"/>
                <a:gd name="T20" fmla="*/ 350 w 1286"/>
                <a:gd name="T21" fmla="*/ 817 h 1107"/>
                <a:gd name="T22" fmla="*/ 350 w 1286"/>
                <a:gd name="T23" fmla="*/ 932 h 1107"/>
                <a:gd name="T24" fmla="*/ 118 w 1286"/>
                <a:gd name="T25" fmla="*/ 932 h 1107"/>
                <a:gd name="T26" fmla="*/ 0 w 1286"/>
                <a:gd name="T27" fmla="*/ 817 h 1107"/>
                <a:gd name="T28" fmla="*/ 0 w 1286"/>
                <a:gd name="T29" fmla="*/ 117 h 1107"/>
                <a:gd name="T30" fmla="*/ 118 w 1286"/>
                <a:gd name="T31" fmla="*/ 0 h 1107"/>
                <a:gd name="T32" fmla="*/ 1167 w 1286"/>
                <a:gd name="T33" fmla="*/ 0 h 1107"/>
                <a:gd name="T34" fmla="*/ 293 w 1286"/>
                <a:gd name="T35" fmla="*/ 1106 h 1107"/>
                <a:gd name="T36" fmla="*/ 643 w 1286"/>
                <a:gd name="T37" fmla="*/ 757 h 1107"/>
                <a:gd name="T38" fmla="*/ 992 w 1286"/>
                <a:gd name="T39" fmla="*/ 1106 h 1107"/>
                <a:gd name="T40" fmla="*/ 293 w 1286"/>
                <a:gd name="T41" fmla="*/ 1106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6" h="1107">
                  <a:moveTo>
                    <a:pt x="1167" y="0"/>
                  </a:moveTo>
                  <a:cubicBezTo>
                    <a:pt x="1230" y="0"/>
                    <a:pt x="1285" y="54"/>
                    <a:pt x="1285" y="117"/>
                  </a:cubicBezTo>
                  <a:lnTo>
                    <a:pt x="1285" y="817"/>
                  </a:lnTo>
                  <a:cubicBezTo>
                    <a:pt x="1285" y="880"/>
                    <a:pt x="1230" y="932"/>
                    <a:pt x="1167" y="932"/>
                  </a:cubicBezTo>
                  <a:lnTo>
                    <a:pt x="935" y="932"/>
                  </a:lnTo>
                  <a:lnTo>
                    <a:pt x="935" y="817"/>
                  </a:lnTo>
                  <a:lnTo>
                    <a:pt x="1167" y="817"/>
                  </a:lnTo>
                  <a:lnTo>
                    <a:pt x="1167" y="117"/>
                  </a:lnTo>
                  <a:lnTo>
                    <a:pt x="118" y="117"/>
                  </a:lnTo>
                  <a:lnTo>
                    <a:pt x="118" y="817"/>
                  </a:lnTo>
                  <a:lnTo>
                    <a:pt x="350" y="817"/>
                  </a:lnTo>
                  <a:lnTo>
                    <a:pt x="350" y="932"/>
                  </a:lnTo>
                  <a:lnTo>
                    <a:pt x="118" y="932"/>
                  </a:lnTo>
                  <a:cubicBezTo>
                    <a:pt x="55" y="932"/>
                    <a:pt x="0" y="880"/>
                    <a:pt x="0" y="817"/>
                  </a:cubicBezTo>
                  <a:lnTo>
                    <a:pt x="0" y="117"/>
                  </a:lnTo>
                  <a:cubicBezTo>
                    <a:pt x="0" y="54"/>
                    <a:pt x="55" y="0"/>
                    <a:pt x="118" y="0"/>
                  </a:cubicBezTo>
                  <a:lnTo>
                    <a:pt x="1167" y="0"/>
                  </a:lnTo>
                  <a:close/>
                  <a:moveTo>
                    <a:pt x="293" y="1106"/>
                  </a:moveTo>
                  <a:lnTo>
                    <a:pt x="643" y="757"/>
                  </a:lnTo>
                  <a:lnTo>
                    <a:pt x="992" y="1106"/>
                  </a:lnTo>
                  <a:lnTo>
                    <a:pt x="293" y="1106"/>
                  </a:ln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cxnSp>
        <p:nvCxnSpPr>
          <p:cNvPr id="9" name="直接连接符 8"/>
          <p:cNvCxnSpPr/>
          <p:nvPr/>
        </p:nvCxnSpPr>
        <p:spPr>
          <a:xfrm>
            <a:off x="4405745" y="453100"/>
            <a:ext cx="74537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3530366" y="1735241"/>
            <a:ext cx="5109092" cy="461665"/>
          </a:xfrm>
          <a:prstGeom prst="rect">
            <a:avLst/>
          </a:prstGeom>
        </p:spPr>
        <p:txBody>
          <a:bodyPr wrap="none">
            <a:spAutoFit/>
          </a:bodyPr>
          <a:lstStyle/>
          <a:p>
            <a:pPr algn="ctr"/>
            <a:r>
              <a:rPr lang="zh-CN" altLang="en-US" sz="2400" dirty="0">
                <a:latin typeface="微软雅黑" panose="020B0503020204020204" pitchFamily="34" charset="-122"/>
                <a:ea typeface="微软雅黑" panose="020B0503020204020204" pitchFamily="34" charset="-122"/>
              </a:rPr>
              <a:t>作为管理者，需要具备以下三个</a:t>
            </a:r>
            <a:r>
              <a:rPr lang="zh-CN" altLang="en-US" sz="2400" dirty="0" smtClean="0">
                <a:latin typeface="微软雅黑" panose="020B0503020204020204" pitchFamily="34" charset="-122"/>
                <a:ea typeface="微软雅黑" panose="020B0503020204020204" pitchFamily="34" charset="-122"/>
              </a:rPr>
              <a:t>技能</a:t>
            </a:r>
            <a:endParaRPr lang="zh-CN" altLang="en-US" sz="2400" dirty="0">
              <a:latin typeface="微软雅黑" panose="020B0503020204020204" pitchFamily="34" charset="-122"/>
              <a:ea typeface="微软雅黑" panose="020B0503020204020204" pitchFamily="34" charset="-122"/>
            </a:endParaRPr>
          </a:p>
        </p:txBody>
      </p:sp>
      <p:grpSp>
        <p:nvGrpSpPr>
          <p:cNvPr id="27" name="组合 26"/>
          <p:cNvGrpSpPr/>
          <p:nvPr/>
        </p:nvGrpSpPr>
        <p:grpSpPr>
          <a:xfrm>
            <a:off x="1169508" y="2745667"/>
            <a:ext cx="9852984" cy="2530447"/>
            <a:chOff x="1348818" y="2523993"/>
            <a:chExt cx="9852984" cy="2530447"/>
          </a:xfrm>
        </p:grpSpPr>
        <p:grpSp>
          <p:nvGrpSpPr>
            <p:cNvPr id="16" name="组合 15"/>
            <p:cNvGrpSpPr/>
            <p:nvPr/>
          </p:nvGrpSpPr>
          <p:grpSpPr>
            <a:xfrm>
              <a:off x="1348818" y="2523993"/>
              <a:ext cx="3056927" cy="2530447"/>
              <a:chOff x="1745613" y="2421752"/>
              <a:chExt cx="3056927" cy="2530447"/>
            </a:xfrm>
          </p:grpSpPr>
          <p:sp>
            <p:nvSpPr>
              <p:cNvPr id="12" name="矩形: 圆角 27"/>
              <p:cNvSpPr/>
              <p:nvPr/>
            </p:nvSpPr>
            <p:spPr>
              <a:xfrm>
                <a:off x="2574158" y="2421752"/>
                <a:ext cx="1377665" cy="1377665"/>
              </a:xfrm>
              <a:prstGeom prst="roundRect">
                <a:avLst>
                  <a:gd name="adj" fmla="val 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20"/>
              <p:cNvSpPr>
                <a:spLocks noEditPoints="1"/>
              </p:cNvSpPr>
              <p:nvPr/>
            </p:nvSpPr>
            <p:spPr bwMode="auto">
              <a:xfrm>
                <a:off x="2996010" y="2641971"/>
                <a:ext cx="556135" cy="557981"/>
              </a:xfrm>
              <a:custGeom>
                <a:avLst/>
                <a:gdLst>
                  <a:gd name="T0" fmla="*/ 554 w 781"/>
                  <a:gd name="T1" fmla="*/ 391 h 782"/>
                  <a:gd name="T2" fmla="*/ 416 w 781"/>
                  <a:gd name="T3" fmla="*/ 303 h 782"/>
                  <a:gd name="T4" fmla="*/ 233 w 781"/>
                  <a:gd name="T5" fmla="*/ 347 h 782"/>
                  <a:gd name="T6" fmla="*/ 460 w 781"/>
                  <a:gd name="T7" fmla="*/ 538 h 782"/>
                  <a:gd name="T8" fmla="*/ 695 w 781"/>
                  <a:gd name="T9" fmla="*/ 616 h 782"/>
                  <a:gd name="T10" fmla="*/ 679 w 781"/>
                  <a:gd name="T11" fmla="*/ 318 h 782"/>
                  <a:gd name="T12" fmla="*/ 636 w 781"/>
                  <a:gd name="T13" fmla="*/ 270 h 782"/>
                  <a:gd name="T14" fmla="*/ 655 w 781"/>
                  <a:gd name="T15" fmla="*/ 231 h 782"/>
                  <a:gd name="T16" fmla="*/ 684 w 781"/>
                  <a:gd name="T17" fmla="*/ 131 h 782"/>
                  <a:gd name="T18" fmla="*/ 570 w 781"/>
                  <a:gd name="T19" fmla="*/ 109 h 782"/>
                  <a:gd name="T20" fmla="*/ 493 w 781"/>
                  <a:gd name="T21" fmla="*/ 142 h 782"/>
                  <a:gd name="T22" fmla="*/ 465 w 781"/>
                  <a:gd name="T23" fmla="*/ 91 h 782"/>
                  <a:gd name="T24" fmla="*/ 414 w 781"/>
                  <a:gd name="T25" fmla="*/ 0 h 782"/>
                  <a:gd name="T26" fmla="*/ 318 w 781"/>
                  <a:gd name="T27" fmla="*/ 65 h 782"/>
                  <a:gd name="T28" fmla="*/ 318 w 781"/>
                  <a:gd name="T29" fmla="*/ 102 h 782"/>
                  <a:gd name="T30" fmla="*/ 317 w 781"/>
                  <a:gd name="T31" fmla="*/ 107 h 782"/>
                  <a:gd name="T32" fmla="*/ 315 w 781"/>
                  <a:gd name="T33" fmla="*/ 115 h 782"/>
                  <a:gd name="T34" fmla="*/ 313 w 781"/>
                  <a:gd name="T35" fmla="*/ 119 h 782"/>
                  <a:gd name="T36" fmla="*/ 239 w 781"/>
                  <a:gd name="T37" fmla="*/ 135 h 782"/>
                  <a:gd name="T38" fmla="*/ 202 w 781"/>
                  <a:gd name="T39" fmla="*/ 97 h 782"/>
                  <a:gd name="T40" fmla="*/ 98 w 781"/>
                  <a:gd name="T41" fmla="*/ 200 h 782"/>
                  <a:gd name="T42" fmla="*/ 136 w 781"/>
                  <a:gd name="T43" fmla="*/ 240 h 782"/>
                  <a:gd name="T44" fmla="*/ 140 w 781"/>
                  <a:gd name="T45" fmla="*/ 245 h 782"/>
                  <a:gd name="T46" fmla="*/ 143 w 781"/>
                  <a:gd name="T47" fmla="*/ 252 h 782"/>
                  <a:gd name="T48" fmla="*/ 144 w 781"/>
                  <a:gd name="T49" fmla="*/ 258 h 782"/>
                  <a:gd name="T50" fmla="*/ 131 w 781"/>
                  <a:gd name="T51" fmla="*/ 303 h 782"/>
                  <a:gd name="T52" fmla="*/ 65 w 781"/>
                  <a:gd name="T53" fmla="*/ 317 h 782"/>
                  <a:gd name="T54" fmla="*/ 0 w 781"/>
                  <a:gd name="T55" fmla="*/ 413 h 782"/>
                  <a:gd name="T56" fmla="*/ 102 w 781"/>
                  <a:gd name="T57" fmla="*/ 463 h 782"/>
                  <a:gd name="T58" fmla="*/ 110 w 781"/>
                  <a:gd name="T59" fmla="*/ 465 h 782"/>
                  <a:gd name="T60" fmla="*/ 134 w 781"/>
                  <a:gd name="T61" fmla="*/ 542 h 782"/>
                  <a:gd name="T62" fmla="*/ 108 w 781"/>
                  <a:gd name="T63" fmla="*/ 569 h 782"/>
                  <a:gd name="T64" fmla="*/ 130 w 781"/>
                  <a:gd name="T65" fmla="*/ 683 h 782"/>
                  <a:gd name="T66" fmla="*/ 237 w 781"/>
                  <a:gd name="T67" fmla="*/ 646 h 782"/>
                  <a:gd name="T68" fmla="*/ 241 w 781"/>
                  <a:gd name="T69" fmla="*/ 644 h 782"/>
                  <a:gd name="T70" fmla="*/ 248 w 781"/>
                  <a:gd name="T71" fmla="*/ 640 h 782"/>
                  <a:gd name="T72" fmla="*/ 253 w 781"/>
                  <a:gd name="T73" fmla="*/ 638 h 782"/>
                  <a:gd name="T74" fmla="*/ 258 w 781"/>
                  <a:gd name="T75" fmla="*/ 637 h 782"/>
                  <a:gd name="T76" fmla="*/ 265 w 781"/>
                  <a:gd name="T77" fmla="*/ 636 h 782"/>
                  <a:gd name="T78" fmla="*/ 316 w 781"/>
                  <a:gd name="T79" fmla="*/ 691 h 782"/>
                  <a:gd name="T80" fmla="*/ 367 w 781"/>
                  <a:gd name="T81" fmla="*/ 782 h 782"/>
                  <a:gd name="T82" fmla="*/ 463 w 781"/>
                  <a:gd name="T83" fmla="*/ 717 h 782"/>
                  <a:gd name="T84" fmla="*/ 463 w 781"/>
                  <a:gd name="T85" fmla="*/ 680 h 782"/>
                  <a:gd name="T86" fmla="*/ 476 w 781"/>
                  <a:gd name="T87" fmla="*/ 652 h 782"/>
                  <a:gd name="T88" fmla="*/ 489 w 781"/>
                  <a:gd name="T89" fmla="*/ 642 h 782"/>
                  <a:gd name="T90" fmla="*/ 493 w 781"/>
                  <a:gd name="T91" fmla="*/ 640 h 782"/>
                  <a:gd name="T92" fmla="*/ 176 w 781"/>
                  <a:gd name="T93" fmla="*/ 390 h 782"/>
                  <a:gd name="T94" fmla="*/ 596 w 781"/>
                  <a:gd name="T95" fmla="*/ 450 h 782"/>
                  <a:gd name="T96" fmla="*/ 666 w 781"/>
                  <a:gd name="T97" fmla="*/ 468 h 782"/>
                  <a:gd name="T98" fmla="*/ 716 w 781"/>
                  <a:gd name="T99" fmla="*/ 465 h 782"/>
                  <a:gd name="T100" fmla="*/ 781 w 781"/>
                  <a:gd name="T101" fmla="*/ 369 h 782"/>
                  <a:gd name="T102" fmla="*/ 653 w 781"/>
                  <a:gd name="T103" fmla="*/ 679 h 782"/>
                  <a:gd name="T104" fmla="*/ 680 w 781"/>
                  <a:gd name="T105" fmla="*/ 652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1" h="782">
                    <a:moveTo>
                      <a:pt x="695" y="616"/>
                    </a:moveTo>
                    <a:lnTo>
                      <a:pt x="538" y="461"/>
                    </a:lnTo>
                    <a:cubicBezTo>
                      <a:pt x="548" y="440"/>
                      <a:pt x="554" y="416"/>
                      <a:pt x="554" y="391"/>
                    </a:cubicBezTo>
                    <a:cubicBezTo>
                      <a:pt x="554" y="301"/>
                      <a:pt x="481" y="228"/>
                      <a:pt x="391" y="228"/>
                    </a:cubicBezTo>
                    <a:cubicBezTo>
                      <a:pt x="376" y="228"/>
                      <a:pt x="361" y="230"/>
                      <a:pt x="347" y="234"/>
                    </a:cubicBezTo>
                    <a:lnTo>
                      <a:pt x="416" y="303"/>
                    </a:lnTo>
                    <a:cubicBezTo>
                      <a:pt x="445" y="332"/>
                      <a:pt x="443" y="381"/>
                      <a:pt x="412" y="412"/>
                    </a:cubicBezTo>
                    <a:cubicBezTo>
                      <a:pt x="381" y="444"/>
                      <a:pt x="332" y="446"/>
                      <a:pt x="303" y="417"/>
                    </a:cubicBezTo>
                    <a:lnTo>
                      <a:pt x="233" y="347"/>
                    </a:lnTo>
                    <a:cubicBezTo>
                      <a:pt x="230" y="361"/>
                      <a:pt x="228" y="376"/>
                      <a:pt x="228" y="391"/>
                    </a:cubicBezTo>
                    <a:cubicBezTo>
                      <a:pt x="228" y="481"/>
                      <a:pt x="301" y="554"/>
                      <a:pt x="391" y="554"/>
                    </a:cubicBezTo>
                    <a:cubicBezTo>
                      <a:pt x="416" y="554"/>
                      <a:pt x="439" y="548"/>
                      <a:pt x="460" y="538"/>
                    </a:cubicBezTo>
                    <a:lnTo>
                      <a:pt x="617" y="694"/>
                    </a:lnTo>
                    <a:cubicBezTo>
                      <a:pt x="637" y="714"/>
                      <a:pt x="670" y="712"/>
                      <a:pt x="692" y="691"/>
                    </a:cubicBezTo>
                    <a:cubicBezTo>
                      <a:pt x="713" y="669"/>
                      <a:pt x="715" y="636"/>
                      <a:pt x="695" y="616"/>
                    </a:cubicBezTo>
                    <a:close/>
                    <a:moveTo>
                      <a:pt x="732" y="319"/>
                    </a:moveTo>
                    <a:lnTo>
                      <a:pt x="716" y="319"/>
                    </a:lnTo>
                    <a:lnTo>
                      <a:pt x="679" y="318"/>
                    </a:lnTo>
                    <a:cubicBezTo>
                      <a:pt x="672" y="318"/>
                      <a:pt x="665" y="315"/>
                      <a:pt x="659" y="311"/>
                    </a:cubicBezTo>
                    <a:cubicBezTo>
                      <a:pt x="658" y="311"/>
                      <a:pt x="658" y="311"/>
                      <a:pt x="658" y="310"/>
                    </a:cubicBezTo>
                    <a:cubicBezTo>
                      <a:pt x="645" y="302"/>
                      <a:pt x="636" y="287"/>
                      <a:pt x="636" y="270"/>
                    </a:cubicBezTo>
                    <a:cubicBezTo>
                      <a:pt x="636" y="264"/>
                      <a:pt x="637" y="259"/>
                      <a:pt x="639" y="254"/>
                    </a:cubicBezTo>
                    <a:cubicBezTo>
                      <a:pt x="640" y="249"/>
                      <a:pt x="643" y="244"/>
                      <a:pt x="647" y="240"/>
                    </a:cubicBezTo>
                    <a:lnTo>
                      <a:pt x="655" y="231"/>
                    </a:lnTo>
                    <a:lnTo>
                      <a:pt x="673" y="213"/>
                    </a:lnTo>
                    <a:lnTo>
                      <a:pt x="684" y="202"/>
                    </a:lnTo>
                    <a:cubicBezTo>
                      <a:pt x="700" y="181"/>
                      <a:pt x="700" y="152"/>
                      <a:pt x="684" y="131"/>
                    </a:cubicBezTo>
                    <a:lnTo>
                      <a:pt x="651" y="99"/>
                    </a:lnTo>
                    <a:cubicBezTo>
                      <a:pt x="631" y="83"/>
                      <a:pt x="602" y="82"/>
                      <a:pt x="581" y="98"/>
                    </a:cubicBezTo>
                    <a:lnTo>
                      <a:pt x="570" y="109"/>
                    </a:lnTo>
                    <a:lnTo>
                      <a:pt x="544" y="135"/>
                    </a:lnTo>
                    <a:lnTo>
                      <a:pt x="544" y="135"/>
                    </a:lnTo>
                    <a:cubicBezTo>
                      <a:pt x="529" y="147"/>
                      <a:pt x="510" y="149"/>
                      <a:pt x="493" y="142"/>
                    </a:cubicBezTo>
                    <a:cubicBezTo>
                      <a:pt x="488" y="139"/>
                      <a:pt x="483" y="136"/>
                      <a:pt x="479" y="132"/>
                    </a:cubicBezTo>
                    <a:cubicBezTo>
                      <a:pt x="470" y="123"/>
                      <a:pt x="466" y="113"/>
                      <a:pt x="465" y="103"/>
                    </a:cubicBezTo>
                    <a:lnTo>
                      <a:pt x="465" y="91"/>
                    </a:lnTo>
                    <a:lnTo>
                      <a:pt x="465" y="65"/>
                    </a:lnTo>
                    <a:lnTo>
                      <a:pt x="465" y="49"/>
                    </a:lnTo>
                    <a:cubicBezTo>
                      <a:pt x="461" y="23"/>
                      <a:pt x="440" y="3"/>
                      <a:pt x="414" y="0"/>
                    </a:cubicBezTo>
                    <a:lnTo>
                      <a:pt x="369" y="0"/>
                    </a:lnTo>
                    <a:cubicBezTo>
                      <a:pt x="343" y="3"/>
                      <a:pt x="322" y="23"/>
                      <a:pt x="318" y="49"/>
                    </a:cubicBezTo>
                    <a:lnTo>
                      <a:pt x="318" y="65"/>
                    </a:lnTo>
                    <a:lnTo>
                      <a:pt x="318" y="91"/>
                    </a:lnTo>
                    <a:lnTo>
                      <a:pt x="318" y="102"/>
                    </a:lnTo>
                    <a:lnTo>
                      <a:pt x="318" y="102"/>
                    </a:lnTo>
                    <a:lnTo>
                      <a:pt x="318" y="102"/>
                    </a:lnTo>
                    <a:cubicBezTo>
                      <a:pt x="318" y="103"/>
                      <a:pt x="318" y="105"/>
                      <a:pt x="317" y="106"/>
                    </a:cubicBezTo>
                    <a:cubicBezTo>
                      <a:pt x="317" y="106"/>
                      <a:pt x="317" y="106"/>
                      <a:pt x="317" y="107"/>
                    </a:cubicBezTo>
                    <a:cubicBezTo>
                      <a:pt x="317" y="108"/>
                      <a:pt x="317" y="109"/>
                      <a:pt x="316" y="111"/>
                    </a:cubicBezTo>
                    <a:cubicBezTo>
                      <a:pt x="316" y="111"/>
                      <a:pt x="316" y="111"/>
                      <a:pt x="316" y="111"/>
                    </a:cubicBezTo>
                    <a:cubicBezTo>
                      <a:pt x="316" y="112"/>
                      <a:pt x="315" y="114"/>
                      <a:pt x="315" y="115"/>
                    </a:cubicBezTo>
                    <a:cubicBezTo>
                      <a:pt x="315" y="115"/>
                      <a:pt x="315" y="115"/>
                      <a:pt x="315" y="115"/>
                    </a:cubicBezTo>
                    <a:cubicBezTo>
                      <a:pt x="314" y="116"/>
                      <a:pt x="313" y="118"/>
                      <a:pt x="313" y="119"/>
                    </a:cubicBezTo>
                    <a:cubicBezTo>
                      <a:pt x="313" y="119"/>
                      <a:pt x="313" y="119"/>
                      <a:pt x="313" y="119"/>
                    </a:cubicBezTo>
                    <a:cubicBezTo>
                      <a:pt x="310" y="125"/>
                      <a:pt x="306" y="130"/>
                      <a:pt x="301" y="134"/>
                    </a:cubicBezTo>
                    <a:cubicBezTo>
                      <a:pt x="292" y="141"/>
                      <a:pt x="281" y="145"/>
                      <a:pt x="269" y="145"/>
                    </a:cubicBezTo>
                    <a:cubicBezTo>
                      <a:pt x="258" y="145"/>
                      <a:pt x="247" y="141"/>
                      <a:pt x="239" y="135"/>
                    </a:cubicBezTo>
                    <a:lnTo>
                      <a:pt x="231" y="127"/>
                    </a:lnTo>
                    <a:lnTo>
                      <a:pt x="213" y="108"/>
                    </a:lnTo>
                    <a:lnTo>
                      <a:pt x="202" y="97"/>
                    </a:lnTo>
                    <a:cubicBezTo>
                      <a:pt x="181" y="81"/>
                      <a:pt x="152" y="81"/>
                      <a:pt x="131" y="98"/>
                    </a:cubicBezTo>
                    <a:lnTo>
                      <a:pt x="99" y="130"/>
                    </a:lnTo>
                    <a:cubicBezTo>
                      <a:pt x="82" y="150"/>
                      <a:pt x="82" y="179"/>
                      <a:pt x="98" y="200"/>
                    </a:cubicBezTo>
                    <a:lnTo>
                      <a:pt x="109" y="212"/>
                    </a:lnTo>
                    <a:lnTo>
                      <a:pt x="135" y="238"/>
                    </a:lnTo>
                    <a:cubicBezTo>
                      <a:pt x="136" y="239"/>
                      <a:pt x="136" y="239"/>
                      <a:pt x="136" y="240"/>
                    </a:cubicBezTo>
                    <a:cubicBezTo>
                      <a:pt x="137" y="240"/>
                      <a:pt x="137" y="241"/>
                      <a:pt x="138" y="242"/>
                    </a:cubicBezTo>
                    <a:cubicBezTo>
                      <a:pt x="138" y="242"/>
                      <a:pt x="138" y="243"/>
                      <a:pt x="139" y="244"/>
                    </a:cubicBezTo>
                    <a:cubicBezTo>
                      <a:pt x="139" y="244"/>
                      <a:pt x="140" y="245"/>
                      <a:pt x="140" y="245"/>
                    </a:cubicBezTo>
                    <a:cubicBezTo>
                      <a:pt x="140" y="246"/>
                      <a:pt x="141" y="247"/>
                      <a:pt x="141" y="248"/>
                    </a:cubicBezTo>
                    <a:cubicBezTo>
                      <a:pt x="141" y="249"/>
                      <a:pt x="142" y="249"/>
                      <a:pt x="142" y="250"/>
                    </a:cubicBezTo>
                    <a:cubicBezTo>
                      <a:pt x="142" y="251"/>
                      <a:pt x="142" y="252"/>
                      <a:pt x="143" y="252"/>
                    </a:cubicBezTo>
                    <a:cubicBezTo>
                      <a:pt x="143" y="253"/>
                      <a:pt x="143" y="253"/>
                      <a:pt x="143" y="254"/>
                    </a:cubicBezTo>
                    <a:cubicBezTo>
                      <a:pt x="144" y="255"/>
                      <a:pt x="144" y="256"/>
                      <a:pt x="144" y="258"/>
                    </a:cubicBezTo>
                    <a:cubicBezTo>
                      <a:pt x="144" y="258"/>
                      <a:pt x="144" y="258"/>
                      <a:pt x="144" y="258"/>
                    </a:cubicBezTo>
                    <a:cubicBezTo>
                      <a:pt x="145" y="259"/>
                      <a:pt x="145" y="261"/>
                      <a:pt x="145" y="262"/>
                    </a:cubicBezTo>
                    <a:cubicBezTo>
                      <a:pt x="145" y="262"/>
                      <a:pt x="145" y="262"/>
                      <a:pt x="145" y="262"/>
                    </a:cubicBezTo>
                    <a:cubicBezTo>
                      <a:pt x="147" y="277"/>
                      <a:pt x="142" y="292"/>
                      <a:pt x="131" y="303"/>
                    </a:cubicBezTo>
                    <a:cubicBezTo>
                      <a:pt x="123" y="311"/>
                      <a:pt x="113" y="316"/>
                      <a:pt x="102" y="317"/>
                    </a:cubicBezTo>
                    <a:lnTo>
                      <a:pt x="91" y="317"/>
                    </a:lnTo>
                    <a:lnTo>
                      <a:pt x="65" y="317"/>
                    </a:lnTo>
                    <a:lnTo>
                      <a:pt x="49" y="317"/>
                    </a:lnTo>
                    <a:cubicBezTo>
                      <a:pt x="23" y="320"/>
                      <a:pt x="3" y="341"/>
                      <a:pt x="0" y="367"/>
                    </a:cubicBezTo>
                    <a:lnTo>
                      <a:pt x="0" y="413"/>
                    </a:lnTo>
                    <a:cubicBezTo>
                      <a:pt x="2" y="439"/>
                      <a:pt x="23" y="460"/>
                      <a:pt x="49" y="463"/>
                    </a:cubicBezTo>
                    <a:lnTo>
                      <a:pt x="64" y="463"/>
                    </a:lnTo>
                    <a:lnTo>
                      <a:pt x="102" y="463"/>
                    </a:lnTo>
                    <a:cubicBezTo>
                      <a:pt x="103" y="464"/>
                      <a:pt x="105" y="464"/>
                      <a:pt x="106" y="464"/>
                    </a:cubicBezTo>
                    <a:cubicBezTo>
                      <a:pt x="107" y="464"/>
                      <a:pt x="107" y="464"/>
                      <a:pt x="107" y="464"/>
                    </a:cubicBezTo>
                    <a:cubicBezTo>
                      <a:pt x="108" y="465"/>
                      <a:pt x="109" y="465"/>
                      <a:pt x="110" y="465"/>
                    </a:cubicBezTo>
                    <a:cubicBezTo>
                      <a:pt x="131" y="471"/>
                      <a:pt x="145" y="490"/>
                      <a:pt x="145" y="512"/>
                    </a:cubicBezTo>
                    <a:lnTo>
                      <a:pt x="145" y="512"/>
                    </a:lnTo>
                    <a:cubicBezTo>
                      <a:pt x="145" y="523"/>
                      <a:pt x="141" y="534"/>
                      <a:pt x="134" y="542"/>
                    </a:cubicBezTo>
                    <a:lnTo>
                      <a:pt x="126" y="550"/>
                    </a:lnTo>
                    <a:lnTo>
                      <a:pt x="126" y="550"/>
                    </a:lnTo>
                    <a:lnTo>
                      <a:pt x="108" y="569"/>
                    </a:lnTo>
                    <a:lnTo>
                      <a:pt x="97" y="580"/>
                    </a:lnTo>
                    <a:cubicBezTo>
                      <a:pt x="81" y="601"/>
                      <a:pt x="81" y="630"/>
                      <a:pt x="97" y="650"/>
                    </a:cubicBezTo>
                    <a:lnTo>
                      <a:pt x="130" y="683"/>
                    </a:lnTo>
                    <a:cubicBezTo>
                      <a:pt x="150" y="699"/>
                      <a:pt x="179" y="700"/>
                      <a:pt x="200" y="684"/>
                    </a:cubicBezTo>
                    <a:lnTo>
                      <a:pt x="211" y="673"/>
                    </a:lnTo>
                    <a:lnTo>
                      <a:pt x="237" y="646"/>
                    </a:lnTo>
                    <a:lnTo>
                      <a:pt x="238" y="646"/>
                    </a:lnTo>
                    <a:cubicBezTo>
                      <a:pt x="238" y="646"/>
                      <a:pt x="238" y="646"/>
                      <a:pt x="238" y="646"/>
                    </a:cubicBezTo>
                    <a:cubicBezTo>
                      <a:pt x="239" y="645"/>
                      <a:pt x="240" y="644"/>
                      <a:pt x="241" y="644"/>
                    </a:cubicBezTo>
                    <a:cubicBezTo>
                      <a:pt x="242" y="643"/>
                      <a:pt x="242" y="643"/>
                      <a:pt x="243" y="643"/>
                    </a:cubicBezTo>
                    <a:cubicBezTo>
                      <a:pt x="243" y="642"/>
                      <a:pt x="244" y="642"/>
                      <a:pt x="245" y="642"/>
                    </a:cubicBezTo>
                    <a:cubicBezTo>
                      <a:pt x="246" y="641"/>
                      <a:pt x="247" y="641"/>
                      <a:pt x="248" y="640"/>
                    </a:cubicBezTo>
                    <a:cubicBezTo>
                      <a:pt x="248" y="640"/>
                      <a:pt x="249" y="640"/>
                      <a:pt x="249" y="640"/>
                    </a:cubicBezTo>
                    <a:cubicBezTo>
                      <a:pt x="250" y="639"/>
                      <a:pt x="252" y="639"/>
                      <a:pt x="253" y="638"/>
                    </a:cubicBezTo>
                    <a:cubicBezTo>
                      <a:pt x="253" y="638"/>
                      <a:pt x="253" y="638"/>
                      <a:pt x="253" y="638"/>
                    </a:cubicBezTo>
                    <a:cubicBezTo>
                      <a:pt x="253" y="638"/>
                      <a:pt x="253" y="638"/>
                      <a:pt x="253" y="638"/>
                    </a:cubicBezTo>
                    <a:cubicBezTo>
                      <a:pt x="255" y="638"/>
                      <a:pt x="256" y="637"/>
                      <a:pt x="257" y="637"/>
                    </a:cubicBezTo>
                    <a:cubicBezTo>
                      <a:pt x="257" y="637"/>
                      <a:pt x="257" y="637"/>
                      <a:pt x="258" y="637"/>
                    </a:cubicBezTo>
                    <a:cubicBezTo>
                      <a:pt x="259" y="637"/>
                      <a:pt x="260" y="637"/>
                      <a:pt x="261" y="636"/>
                    </a:cubicBezTo>
                    <a:cubicBezTo>
                      <a:pt x="261" y="636"/>
                      <a:pt x="262" y="636"/>
                      <a:pt x="262" y="636"/>
                    </a:cubicBezTo>
                    <a:cubicBezTo>
                      <a:pt x="263" y="636"/>
                      <a:pt x="264" y="636"/>
                      <a:pt x="265" y="636"/>
                    </a:cubicBezTo>
                    <a:cubicBezTo>
                      <a:pt x="279" y="635"/>
                      <a:pt x="292" y="640"/>
                      <a:pt x="303" y="650"/>
                    </a:cubicBezTo>
                    <a:cubicBezTo>
                      <a:pt x="311" y="658"/>
                      <a:pt x="315" y="668"/>
                      <a:pt x="316" y="679"/>
                    </a:cubicBezTo>
                    <a:lnTo>
                      <a:pt x="316" y="691"/>
                    </a:lnTo>
                    <a:lnTo>
                      <a:pt x="316" y="717"/>
                    </a:lnTo>
                    <a:lnTo>
                      <a:pt x="316" y="732"/>
                    </a:lnTo>
                    <a:cubicBezTo>
                      <a:pt x="320" y="758"/>
                      <a:pt x="340" y="779"/>
                      <a:pt x="367" y="782"/>
                    </a:cubicBezTo>
                    <a:lnTo>
                      <a:pt x="412" y="782"/>
                    </a:lnTo>
                    <a:cubicBezTo>
                      <a:pt x="438" y="779"/>
                      <a:pt x="459" y="759"/>
                      <a:pt x="463" y="733"/>
                    </a:cubicBezTo>
                    <a:lnTo>
                      <a:pt x="463" y="717"/>
                    </a:lnTo>
                    <a:lnTo>
                      <a:pt x="463" y="691"/>
                    </a:lnTo>
                    <a:lnTo>
                      <a:pt x="463" y="680"/>
                    </a:lnTo>
                    <a:lnTo>
                      <a:pt x="463" y="680"/>
                    </a:lnTo>
                    <a:cubicBezTo>
                      <a:pt x="464" y="671"/>
                      <a:pt x="468" y="662"/>
                      <a:pt x="473" y="655"/>
                    </a:cubicBezTo>
                    <a:cubicBezTo>
                      <a:pt x="473" y="655"/>
                      <a:pt x="474" y="654"/>
                      <a:pt x="474" y="654"/>
                    </a:cubicBezTo>
                    <a:cubicBezTo>
                      <a:pt x="475" y="653"/>
                      <a:pt x="475" y="653"/>
                      <a:pt x="476" y="652"/>
                    </a:cubicBezTo>
                    <a:cubicBezTo>
                      <a:pt x="479" y="649"/>
                      <a:pt x="482" y="646"/>
                      <a:pt x="486" y="644"/>
                    </a:cubicBezTo>
                    <a:lnTo>
                      <a:pt x="486" y="644"/>
                    </a:lnTo>
                    <a:cubicBezTo>
                      <a:pt x="487" y="643"/>
                      <a:pt x="488" y="643"/>
                      <a:pt x="489" y="642"/>
                    </a:cubicBezTo>
                    <a:cubicBezTo>
                      <a:pt x="489" y="642"/>
                      <a:pt x="489" y="642"/>
                      <a:pt x="490" y="642"/>
                    </a:cubicBezTo>
                    <a:cubicBezTo>
                      <a:pt x="490" y="641"/>
                      <a:pt x="490" y="641"/>
                      <a:pt x="491" y="641"/>
                    </a:cubicBezTo>
                    <a:cubicBezTo>
                      <a:pt x="492" y="641"/>
                      <a:pt x="493" y="641"/>
                      <a:pt x="493" y="640"/>
                    </a:cubicBezTo>
                    <a:lnTo>
                      <a:pt x="450" y="597"/>
                    </a:lnTo>
                    <a:cubicBezTo>
                      <a:pt x="431" y="602"/>
                      <a:pt x="411" y="605"/>
                      <a:pt x="390" y="605"/>
                    </a:cubicBezTo>
                    <a:cubicBezTo>
                      <a:pt x="272" y="605"/>
                      <a:pt x="176" y="509"/>
                      <a:pt x="176" y="390"/>
                    </a:cubicBezTo>
                    <a:cubicBezTo>
                      <a:pt x="177" y="272"/>
                      <a:pt x="273" y="176"/>
                      <a:pt x="391" y="177"/>
                    </a:cubicBezTo>
                    <a:cubicBezTo>
                      <a:pt x="509" y="177"/>
                      <a:pt x="605" y="273"/>
                      <a:pt x="605" y="391"/>
                    </a:cubicBezTo>
                    <a:cubicBezTo>
                      <a:pt x="605" y="412"/>
                      <a:pt x="602" y="431"/>
                      <a:pt x="596" y="450"/>
                    </a:cubicBezTo>
                    <a:lnTo>
                      <a:pt x="640" y="493"/>
                    </a:lnTo>
                    <a:cubicBezTo>
                      <a:pt x="642" y="488"/>
                      <a:pt x="646" y="483"/>
                      <a:pt x="650" y="479"/>
                    </a:cubicBezTo>
                    <a:cubicBezTo>
                      <a:pt x="655" y="474"/>
                      <a:pt x="660" y="471"/>
                      <a:pt x="666" y="468"/>
                    </a:cubicBezTo>
                    <a:cubicBezTo>
                      <a:pt x="670" y="467"/>
                      <a:pt x="674" y="465"/>
                      <a:pt x="679" y="465"/>
                    </a:cubicBezTo>
                    <a:lnTo>
                      <a:pt x="690" y="465"/>
                    </a:lnTo>
                    <a:lnTo>
                      <a:pt x="716" y="465"/>
                    </a:lnTo>
                    <a:lnTo>
                      <a:pt x="732" y="465"/>
                    </a:lnTo>
                    <a:cubicBezTo>
                      <a:pt x="758" y="462"/>
                      <a:pt x="778" y="441"/>
                      <a:pt x="781" y="415"/>
                    </a:cubicBezTo>
                    <a:lnTo>
                      <a:pt x="781" y="369"/>
                    </a:lnTo>
                    <a:cubicBezTo>
                      <a:pt x="779" y="343"/>
                      <a:pt x="758" y="322"/>
                      <a:pt x="732" y="319"/>
                    </a:cubicBezTo>
                    <a:close/>
                    <a:moveTo>
                      <a:pt x="653" y="679"/>
                    </a:moveTo>
                    <a:lnTo>
                      <a:pt x="653" y="679"/>
                    </a:lnTo>
                    <a:cubicBezTo>
                      <a:pt x="638" y="679"/>
                      <a:pt x="625" y="667"/>
                      <a:pt x="625" y="652"/>
                    </a:cubicBezTo>
                    <a:cubicBezTo>
                      <a:pt x="625" y="637"/>
                      <a:pt x="638" y="624"/>
                      <a:pt x="653" y="624"/>
                    </a:cubicBezTo>
                    <a:cubicBezTo>
                      <a:pt x="668" y="624"/>
                      <a:pt x="680" y="637"/>
                      <a:pt x="680" y="652"/>
                    </a:cubicBezTo>
                    <a:cubicBezTo>
                      <a:pt x="680" y="667"/>
                      <a:pt x="668" y="679"/>
                      <a:pt x="653" y="679"/>
                    </a:cubicBezTo>
                    <a:close/>
                  </a:path>
                </a:pathLst>
              </a:custGeom>
              <a:solidFill>
                <a:schemeClr val="bg1"/>
              </a:solidFill>
              <a:ln>
                <a:noFill/>
              </a:ln>
            </p:spPr>
            <p:txBody>
              <a:bodyPr vert="horz" wrap="square" lIns="91428" tIns="45714" rIns="91428" bIns="45714" numCol="1" anchor="t" anchorCtr="0" compatLnSpc="1"/>
              <a:lstStyle/>
              <a:p>
                <a:endParaRPr lang="zh-CN" altLang="en-US">
                  <a:solidFill>
                    <a:schemeClr val="accent1"/>
                  </a:solidFill>
                  <a:ea typeface="微软雅黑" panose="020B0503020204020204" pitchFamily="34" charset="-122"/>
                  <a:cs typeface="+mn-ea"/>
                  <a:sym typeface="Arial" panose="020B0604020202020204" pitchFamily="34" charset="0"/>
                </a:endParaRPr>
              </a:p>
            </p:txBody>
          </p:sp>
          <p:sp>
            <p:nvSpPr>
              <p:cNvPr id="14" name="矩形 13"/>
              <p:cNvSpPr/>
              <p:nvPr/>
            </p:nvSpPr>
            <p:spPr>
              <a:xfrm>
                <a:off x="2659316" y="3264416"/>
                <a:ext cx="1210589" cy="400110"/>
              </a:xfrm>
              <a:prstGeom prst="rect">
                <a:avLst/>
              </a:prstGeom>
              <a:ln>
                <a:noFill/>
              </a:ln>
            </p:spPr>
            <p:txBody>
              <a:bodyPr wrap="none">
                <a:spAutoFit/>
              </a:bodyPr>
              <a:lstStyle/>
              <a:p>
                <a:pPr algn="ctr" eaLnBrk="1" hangingPunct="1">
                  <a:spcBef>
                    <a:spcPct val="50000"/>
                  </a:spcBef>
                </a:pPr>
                <a:r>
                  <a:rPr lang="zh-CN" altLang="en-US" sz="2000" dirty="0">
                    <a:solidFill>
                      <a:schemeClr val="bg1"/>
                    </a:solidFill>
                    <a:ea typeface="微软雅黑" panose="020B0503020204020204" pitchFamily="34" charset="-122"/>
                    <a:cs typeface="+mn-ea"/>
                    <a:sym typeface="Arial" panose="020B0604020202020204" pitchFamily="34" charset="0"/>
                  </a:rPr>
                  <a:t>技术技能</a:t>
                </a:r>
                <a:endParaRPr lang="zh-CN" altLang="en-US" sz="2000" dirty="0">
                  <a:solidFill>
                    <a:schemeClr val="bg1"/>
                  </a:solidFill>
                  <a:ea typeface="微软雅黑" panose="020B0503020204020204" pitchFamily="34" charset="-122"/>
                  <a:cs typeface="+mn-ea"/>
                  <a:sym typeface="Arial" panose="020B0604020202020204" pitchFamily="34" charset="0"/>
                </a:endParaRPr>
              </a:p>
            </p:txBody>
          </p:sp>
          <p:sp>
            <p:nvSpPr>
              <p:cNvPr id="15" name="矩形 14"/>
              <p:cNvSpPr/>
              <p:nvPr/>
            </p:nvSpPr>
            <p:spPr>
              <a:xfrm>
                <a:off x="1745613" y="4019636"/>
                <a:ext cx="3056927" cy="932563"/>
              </a:xfrm>
              <a:prstGeom prst="rect">
                <a:avLst/>
              </a:prstGeom>
            </p:spPr>
            <p:txBody>
              <a:bodyPr wrap="square">
                <a:spAutoFit/>
              </a:bodyPr>
              <a:lstStyle/>
              <a:p>
                <a:pPr marL="285750" indent="-285750">
                  <a:lnSpc>
                    <a:spcPct val="130000"/>
                  </a:lnSpc>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运用专业工具与专业技术的能力；</a:t>
                </a:r>
                <a:endParaRPr lang="zh-CN" altLang="en-US" sz="1400" dirty="0">
                  <a:latin typeface="微软雅黑" panose="020B0503020204020204" pitchFamily="34" charset="-122"/>
                  <a:ea typeface="微软雅黑" panose="020B0503020204020204" pitchFamily="34" charset="-122"/>
                </a:endParaRPr>
              </a:p>
              <a:p>
                <a:pPr marL="285750" indent="-285750">
                  <a:lnSpc>
                    <a:spcPct val="130000"/>
                  </a:lnSpc>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掌握专业知识的能力；</a:t>
                </a:r>
                <a:endParaRPr lang="zh-CN" altLang="en-US" sz="1400" dirty="0">
                  <a:latin typeface="微软雅黑" panose="020B0503020204020204" pitchFamily="34" charset="-122"/>
                  <a:ea typeface="微软雅黑" panose="020B0503020204020204" pitchFamily="34" charset="-122"/>
                </a:endParaRPr>
              </a:p>
              <a:p>
                <a:pPr marL="285750" indent="-285750">
                  <a:lnSpc>
                    <a:spcPct val="130000"/>
                  </a:lnSpc>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分析解决专业问题的能力 </a:t>
                </a:r>
                <a:endParaRPr lang="zh-CN" altLang="en-US" sz="1400" dirty="0">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947744" y="2523993"/>
              <a:ext cx="3056927" cy="2530447"/>
              <a:chOff x="2050422" y="2421752"/>
              <a:chExt cx="3056927" cy="2530447"/>
            </a:xfrm>
          </p:grpSpPr>
          <p:sp>
            <p:nvSpPr>
              <p:cNvPr id="18" name="矩形: 圆角 27"/>
              <p:cNvSpPr/>
              <p:nvPr/>
            </p:nvSpPr>
            <p:spPr>
              <a:xfrm>
                <a:off x="2574158" y="2421752"/>
                <a:ext cx="1377665" cy="1377665"/>
              </a:xfrm>
              <a:prstGeom prst="roundRect">
                <a:avLst>
                  <a:gd name="adj" fmla="val 0"/>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20"/>
              <p:cNvSpPr>
                <a:spLocks noEditPoints="1"/>
              </p:cNvSpPr>
              <p:nvPr/>
            </p:nvSpPr>
            <p:spPr bwMode="auto">
              <a:xfrm>
                <a:off x="2996010" y="2641971"/>
                <a:ext cx="556135" cy="557981"/>
              </a:xfrm>
              <a:custGeom>
                <a:avLst/>
                <a:gdLst>
                  <a:gd name="T0" fmla="*/ 554 w 781"/>
                  <a:gd name="T1" fmla="*/ 391 h 782"/>
                  <a:gd name="T2" fmla="*/ 416 w 781"/>
                  <a:gd name="T3" fmla="*/ 303 h 782"/>
                  <a:gd name="T4" fmla="*/ 233 w 781"/>
                  <a:gd name="T5" fmla="*/ 347 h 782"/>
                  <a:gd name="T6" fmla="*/ 460 w 781"/>
                  <a:gd name="T7" fmla="*/ 538 h 782"/>
                  <a:gd name="T8" fmla="*/ 695 w 781"/>
                  <a:gd name="T9" fmla="*/ 616 h 782"/>
                  <a:gd name="T10" fmla="*/ 679 w 781"/>
                  <a:gd name="T11" fmla="*/ 318 h 782"/>
                  <a:gd name="T12" fmla="*/ 636 w 781"/>
                  <a:gd name="T13" fmla="*/ 270 h 782"/>
                  <a:gd name="T14" fmla="*/ 655 w 781"/>
                  <a:gd name="T15" fmla="*/ 231 h 782"/>
                  <a:gd name="T16" fmla="*/ 684 w 781"/>
                  <a:gd name="T17" fmla="*/ 131 h 782"/>
                  <a:gd name="T18" fmla="*/ 570 w 781"/>
                  <a:gd name="T19" fmla="*/ 109 h 782"/>
                  <a:gd name="T20" fmla="*/ 493 w 781"/>
                  <a:gd name="T21" fmla="*/ 142 h 782"/>
                  <a:gd name="T22" fmla="*/ 465 w 781"/>
                  <a:gd name="T23" fmla="*/ 91 h 782"/>
                  <a:gd name="T24" fmla="*/ 414 w 781"/>
                  <a:gd name="T25" fmla="*/ 0 h 782"/>
                  <a:gd name="T26" fmla="*/ 318 w 781"/>
                  <a:gd name="T27" fmla="*/ 65 h 782"/>
                  <a:gd name="T28" fmla="*/ 318 w 781"/>
                  <a:gd name="T29" fmla="*/ 102 h 782"/>
                  <a:gd name="T30" fmla="*/ 317 w 781"/>
                  <a:gd name="T31" fmla="*/ 107 h 782"/>
                  <a:gd name="T32" fmla="*/ 315 w 781"/>
                  <a:gd name="T33" fmla="*/ 115 h 782"/>
                  <a:gd name="T34" fmla="*/ 313 w 781"/>
                  <a:gd name="T35" fmla="*/ 119 h 782"/>
                  <a:gd name="T36" fmla="*/ 239 w 781"/>
                  <a:gd name="T37" fmla="*/ 135 h 782"/>
                  <a:gd name="T38" fmla="*/ 202 w 781"/>
                  <a:gd name="T39" fmla="*/ 97 h 782"/>
                  <a:gd name="T40" fmla="*/ 98 w 781"/>
                  <a:gd name="T41" fmla="*/ 200 h 782"/>
                  <a:gd name="T42" fmla="*/ 136 w 781"/>
                  <a:gd name="T43" fmla="*/ 240 h 782"/>
                  <a:gd name="T44" fmla="*/ 140 w 781"/>
                  <a:gd name="T45" fmla="*/ 245 h 782"/>
                  <a:gd name="T46" fmla="*/ 143 w 781"/>
                  <a:gd name="T47" fmla="*/ 252 h 782"/>
                  <a:gd name="T48" fmla="*/ 144 w 781"/>
                  <a:gd name="T49" fmla="*/ 258 h 782"/>
                  <a:gd name="T50" fmla="*/ 131 w 781"/>
                  <a:gd name="T51" fmla="*/ 303 h 782"/>
                  <a:gd name="T52" fmla="*/ 65 w 781"/>
                  <a:gd name="T53" fmla="*/ 317 h 782"/>
                  <a:gd name="T54" fmla="*/ 0 w 781"/>
                  <a:gd name="T55" fmla="*/ 413 h 782"/>
                  <a:gd name="T56" fmla="*/ 102 w 781"/>
                  <a:gd name="T57" fmla="*/ 463 h 782"/>
                  <a:gd name="T58" fmla="*/ 110 w 781"/>
                  <a:gd name="T59" fmla="*/ 465 h 782"/>
                  <a:gd name="T60" fmla="*/ 134 w 781"/>
                  <a:gd name="T61" fmla="*/ 542 h 782"/>
                  <a:gd name="T62" fmla="*/ 108 w 781"/>
                  <a:gd name="T63" fmla="*/ 569 h 782"/>
                  <a:gd name="T64" fmla="*/ 130 w 781"/>
                  <a:gd name="T65" fmla="*/ 683 h 782"/>
                  <a:gd name="T66" fmla="*/ 237 w 781"/>
                  <a:gd name="T67" fmla="*/ 646 h 782"/>
                  <a:gd name="T68" fmla="*/ 241 w 781"/>
                  <a:gd name="T69" fmla="*/ 644 h 782"/>
                  <a:gd name="T70" fmla="*/ 248 w 781"/>
                  <a:gd name="T71" fmla="*/ 640 h 782"/>
                  <a:gd name="T72" fmla="*/ 253 w 781"/>
                  <a:gd name="T73" fmla="*/ 638 h 782"/>
                  <a:gd name="T74" fmla="*/ 258 w 781"/>
                  <a:gd name="T75" fmla="*/ 637 h 782"/>
                  <a:gd name="T76" fmla="*/ 265 w 781"/>
                  <a:gd name="T77" fmla="*/ 636 h 782"/>
                  <a:gd name="T78" fmla="*/ 316 w 781"/>
                  <a:gd name="T79" fmla="*/ 691 h 782"/>
                  <a:gd name="T80" fmla="*/ 367 w 781"/>
                  <a:gd name="T81" fmla="*/ 782 h 782"/>
                  <a:gd name="T82" fmla="*/ 463 w 781"/>
                  <a:gd name="T83" fmla="*/ 717 h 782"/>
                  <a:gd name="T84" fmla="*/ 463 w 781"/>
                  <a:gd name="T85" fmla="*/ 680 h 782"/>
                  <a:gd name="T86" fmla="*/ 476 w 781"/>
                  <a:gd name="T87" fmla="*/ 652 h 782"/>
                  <a:gd name="T88" fmla="*/ 489 w 781"/>
                  <a:gd name="T89" fmla="*/ 642 h 782"/>
                  <a:gd name="T90" fmla="*/ 493 w 781"/>
                  <a:gd name="T91" fmla="*/ 640 h 782"/>
                  <a:gd name="T92" fmla="*/ 176 w 781"/>
                  <a:gd name="T93" fmla="*/ 390 h 782"/>
                  <a:gd name="T94" fmla="*/ 596 w 781"/>
                  <a:gd name="T95" fmla="*/ 450 h 782"/>
                  <a:gd name="T96" fmla="*/ 666 w 781"/>
                  <a:gd name="T97" fmla="*/ 468 h 782"/>
                  <a:gd name="T98" fmla="*/ 716 w 781"/>
                  <a:gd name="T99" fmla="*/ 465 h 782"/>
                  <a:gd name="T100" fmla="*/ 781 w 781"/>
                  <a:gd name="T101" fmla="*/ 369 h 782"/>
                  <a:gd name="T102" fmla="*/ 653 w 781"/>
                  <a:gd name="T103" fmla="*/ 679 h 782"/>
                  <a:gd name="T104" fmla="*/ 680 w 781"/>
                  <a:gd name="T105" fmla="*/ 652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1" h="782">
                    <a:moveTo>
                      <a:pt x="695" y="616"/>
                    </a:moveTo>
                    <a:lnTo>
                      <a:pt x="538" y="461"/>
                    </a:lnTo>
                    <a:cubicBezTo>
                      <a:pt x="548" y="440"/>
                      <a:pt x="554" y="416"/>
                      <a:pt x="554" y="391"/>
                    </a:cubicBezTo>
                    <a:cubicBezTo>
                      <a:pt x="554" y="301"/>
                      <a:pt x="481" y="228"/>
                      <a:pt x="391" y="228"/>
                    </a:cubicBezTo>
                    <a:cubicBezTo>
                      <a:pt x="376" y="228"/>
                      <a:pt x="361" y="230"/>
                      <a:pt x="347" y="234"/>
                    </a:cubicBezTo>
                    <a:lnTo>
                      <a:pt x="416" y="303"/>
                    </a:lnTo>
                    <a:cubicBezTo>
                      <a:pt x="445" y="332"/>
                      <a:pt x="443" y="381"/>
                      <a:pt x="412" y="412"/>
                    </a:cubicBezTo>
                    <a:cubicBezTo>
                      <a:pt x="381" y="444"/>
                      <a:pt x="332" y="446"/>
                      <a:pt x="303" y="417"/>
                    </a:cubicBezTo>
                    <a:lnTo>
                      <a:pt x="233" y="347"/>
                    </a:lnTo>
                    <a:cubicBezTo>
                      <a:pt x="230" y="361"/>
                      <a:pt x="228" y="376"/>
                      <a:pt x="228" y="391"/>
                    </a:cubicBezTo>
                    <a:cubicBezTo>
                      <a:pt x="228" y="481"/>
                      <a:pt x="301" y="554"/>
                      <a:pt x="391" y="554"/>
                    </a:cubicBezTo>
                    <a:cubicBezTo>
                      <a:pt x="416" y="554"/>
                      <a:pt x="439" y="548"/>
                      <a:pt x="460" y="538"/>
                    </a:cubicBezTo>
                    <a:lnTo>
                      <a:pt x="617" y="694"/>
                    </a:lnTo>
                    <a:cubicBezTo>
                      <a:pt x="637" y="714"/>
                      <a:pt x="670" y="712"/>
                      <a:pt x="692" y="691"/>
                    </a:cubicBezTo>
                    <a:cubicBezTo>
                      <a:pt x="713" y="669"/>
                      <a:pt x="715" y="636"/>
                      <a:pt x="695" y="616"/>
                    </a:cubicBezTo>
                    <a:close/>
                    <a:moveTo>
                      <a:pt x="732" y="319"/>
                    </a:moveTo>
                    <a:lnTo>
                      <a:pt x="716" y="319"/>
                    </a:lnTo>
                    <a:lnTo>
                      <a:pt x="679" y="318"/>
                    </a:lnTo>
                    <a:cubicBezTo>
                      <a:pt x="672" y="318"/>
                      <a:pt x="665" y="315"/>
                      <a:pt x="659" y="311"/>
                    </a:cubicBezTo>
                    <a:cubicBezTo>
                      <a:pt x="658" y="311"/>
                      <a:pt x="658" y="311"/>
                      <a:pt x="658" y="310"/>
                    </a:cubicBezTo>
                    <a:cubicBezTo>
                      <a:pt x="645" y="302"/>
                      <a:pt x="636" y="287"/>
                      <a:pt x="636" y="270"/>
                    </a:cubicBezTo>
                    <a:cubicBezTo>
                      <a:pt x="636" y="264"/>
                      <a:pt x="637" y="259"/>
                      <a:pt x="639" y="254"/>
                    </a:cubicBezTo>
                    <a:cubicBezTo>
                      <a:pt x="640" y="249"/>
                      <a:pt x="643" y="244"/>
                      <a:pt x="647" y="240"/>
                    </a:cubicBezTo>
                    <a:lnTo>
                      <a:pt x="655" y="231"/>
                    </a:lnTo>
                    <a:lnTo>
                      <a:pt x="673" y="213"/>
                    </a:lnTo>
                    <a:lnTo>
                      <a:pt x="684" y="202"/>
                    </a:lnTo>
                    <a:cubicBezTo>
                      <a:pt x="700" y="181"/>
                      <a:pt x="700" y="152"/>
                      <a:pt x="684" y="131"/>
                    </a:cubicBezTo>
                    <a:lnTo>
                      <a:pt x="651" y="99"/>
                    </a:lnTo>
                    <a:cubicBezTo>
                      <a:pt x="631" y="83"/>
                      <a:pt x="602" y="82"/>
                      <a:pt x="581" y="98"/>
                    </a:cubicBezTo>
                    <a:lnTo>
                      <a:pt x="570" y="109"/>
                    </a:lnTo>
                    <a:lnTo>
                      <a:pt x="544" y="135"/>
                    </a:lnTo>
                    <a:lnTo>
                      <a:pt x="544" y="135"/>
                    </a:lnTo>
                    <a:cubicBezTo>
                      <a:pt x="529" y="147"/>
                      <a:pt x="510" y="149"/>
                      <a:pt x="493" y="142"/>
                    </a:cubicBezTo>
                    <a:cubicBezTo>
                      <a:pt x="488" y="139"/>
                      <a:pt x="483" y="136"/>
                      <a:pt x="479" y="132"/>
                    </a:cubicBezTo>
                    <a:cubicBezTo>
                      <a:pt x="470" y="123"/>
                      <a:pt x="466" y="113"/>
                      <a:pt x="465" y="103"/>
                    </a:cubicBezTo>
                    <a:lnTo>
                      <a:pt x="465" y="91"/>
                    </a:lnTo>
                    <a:lnTo>
                      <a:pt x="465" y="65"/>
                    </a:lnTo>
                    <a:lnTo>
                      <a:pt x="465" y="49"/>
                    </a:lnTo>
                    <a:cubicBezTo>
                      <a:pt x="461" y="23"/>
                      <a:pt x="440" y="3"/>
                      <a:pt x="414" y="0"/>
                    </a:cubicBezTo>
                    <a:lnTo>
                      <a:pt x="369" y="0"/>
                    </a:lnTo>
                    <a:cubicBezTo>
                      <a:pt x="343" y="3"/>
                      <a:pt x="322" y="23"/>
                      <a:pt x="318" y="49"/>
                    </a:cubicBezTo>
                    <a:lnTo>
                      <a:pt x="318" y="65"/>
                    </a:lnTo>
                    <a:lnTo>
                      <a:pt x="318" y="91"/>
                    </a:lnTo>
                    <a:lnTo>
                      <a:pt x="318" y="102"/>
                    </a:lnTo>
                    <a:lnTo>
                      <a:pt x="318" y="102"/>
                    </a:lnTo>
                    <a:lnTo>
                      <a:pt x="318" y="102"/>
                    </a:lnTo>
                    <a:cubicBezTo>
                      <a:pt x="318" y="103"/>
                      <a:pt x="318" y="105"/>
                      <a:pt x="317" y="106"/>
                    </a:cubicBezTo>
                    <a:cubicBezTo>
                      <a:pt x="317" y="106"/>
                      <a:pt x="317" y="106"/>
                      <a:pt x="317" y="107"/>
                    </a:cubicBezTo>
                    <a:cubicBezTo>
                      <a:pt x="317" y="108"/>
                      <a:pt x="317" y="109"/>
                      <a:pt x="316" y="111"/>
                    </a:cubicBezTo>
                    <a:cubicBezTo>
                      <a:pt x="316" y="111"/>
                      <a:pt x="316" y="111"/>
                      <a:pt x="316" y="111"/>
                    </a:cubicBezTo>
                    <a:cubicBezTo>
                      <a:pt x="316" y="112"/>
                      <a:pt x="315" y="114"/>
                      <a:pt x="315" y="115"/>
                    </a:cubicBezTo>
                    <a:cubicBezTo>
                      <a:pt x="315" y="115"/>
                      <a:pt x="315" y="115"/>
                      <a:pt x="315" y="115"/>
                    </a:cubicBezTo>
                    <a:cubicBezTo>
                      <a:pt x="314" y="116"/>
                      <a:pt x="313" y="118"/>
                      <a:pt x="313" y="119"/>
                    </a:cubicBezTo>
                    <a:cubicBezTo>
                      <a:pt x="313" y="119"/>
                      <a:pt x="313" y="119"/>
                      <a:pt x="313" y="119"/>
                    </a:cubicBezTo>
                    <a:cubicBezTo>
                      <a:pt x="310" y="125"/>
                      <a:pt x="306" y="130"/>
                      <a:pt x="301" y="134"/>
                    </a:cubicBezTo>
                    <a:cubicBezTo>
                      <a:pt x="292" y="141"/>
                      <a:pt x="281" y="145"/>
                      <a:pt x="269" y="145"/>
                    </a:cubicBezTo>
                    <a:cubicBezTo>
                      <a:pt x="258" y="145"/>
                      <a:pt x="247" y="141"/>
                      <a:pt x="239" y="135"/>
                    </a:cubicBezTo>
                    <a:lnTo>
                      <a:pt x="231" y="127"/>
                    </a:lnTo>
                    <a:lnTo>
                      <a:pt x="213" y="108"/>
                    </a:lnTo>
                    <a:lnTo>
                      <a:pt x="202" y="97"/>
                    </a:lnTo>
                    <a:cubicBezTo>
                      <a:pt x="181" y="81"/>
                      <a:pt x="152" y="81"/>
                      <a:pt x="131" y="98"/>
                    </a:cubicBezTo>
                    <a:lnTo>
                      <a:pt x="99" y="130"/>
                    </a:lnTo>
                    <a:cubicBezTo>
                      <a:pt x="82" y="150"/>
                      <a:pt x="82" y="179"/>
                      <a:pt x="98" y="200"/>
                    </a:cubicBezTo>
                    <a:lnTo>
                      <a:pt x="109" y="212"/>
                    </a:lnTo>
                    <a:lnTo>
                      <a:pt x="135" y="238"/>
                    </a:lnTo>
                    <a:cubicBezTo>
                      <a:pt x="136" y="239"/>
                      <a:pt x="136" y="239"/>
                      <a:pt x="136" y="240"/>
                    </a:cubicBezTo>
                    <a:cubicBezTo>
                      <a:pt x="137" y="240"/>
                      <a:pt x="137" y="241"/>
                      <a:pt x="138" y="242"/>
                    </a:cubicBezTo>
                    <a:cubicBezTo>
                      <a:pt x="138" y="242"/>
                      <a:pt x="138" y="243"/>
                      <a:pt x="139" y="244"/>
                    </a:cubicBezTo>
                    <a:cubicBezTo>
                      <a:pt x="139" y="244"/>
                      <a:pt x="140" y="245"/>
                      <a:pt x="140" y="245"/>
                    </a:cubicBezTo>
                    <a:cubicBezTo>
                      <a:pt x="140" y="246"/>
                      <a:pt x="141" y="247"/>
                      <a:pt x="141" y="248"/>
                    </a:cubicBezTo>
                    <a:cubicBezTo>
                      <a:pt x="141" y="249"/>
                      <a:pt x="142" y="249"/>
                      <a:pt x="142" y="250"/>
                    </a:cubicBezTo>
                    <a:cubicBezTo>
                      <a:pt x="142" y="251"/>
                      <a:pt x="142" y="252"/>
                      <a:pt x="143" y="252"/>
                    </a:cubicBezTo>
                    <a:cubicBezTo>
                      <a:pt x="143" y="253"/>
                      <a:pt x="143" y="253"/>
                      <a:pt x="143" y="254"/>
                    </a:cubicBezTo>
                    <a:cubicBezTo>
                      <a:pt x="144" y="255"/>
                      <a:pt x="144" y="256"/>
                      <a:pt x="144" y="258"/>
                    </a:cubicBezTo>
                    <a:cubicBezTo>
                      <a:pt x="144" y="258"/>
                      <a:pt x="144" y="258"/>
                      <a:pt x="144" y="258"/>
                    </a:cubicBezTo>
                    <a:cubicBezTo>
                      <a:pt x="145" y="259"/>
                      <a:pt x="145" y="261"/>
                      <a:pt x="145" y="262"/>
                    </a:cubicBezTo>
                    <a:cubicBezTo>
                      <a:pt x="145" y="262"/>
                      <a:pt x="145" y="262"/>
                      <a:pt x="145" y="262"/>
                    </a:cubicBezTo>
                    <a:cubicBezTo>
                      <a:pt x="147" y="277"/>
                      <a:pt x="142" y="292"/>
                      <a:pt x="131" y="303"/>
                    </a:cubicBezTo>
                    <a:cubicBezTo>
                      <a:pt x="123" y="311"/>
                      <a:pt x="113" y="316"/>
                      <a:pt x="102" y="317"/>
                    </a:cubicBezTo>
                    <a:lnTo>
                      <a:pt x="91" y="317"/>
                    </a:lnTo>
                    <a:lnTo>
                      <a:pt x="65" y="317"/>
                    </a:lnTo>
                    <a:lnTo>
                      <a:pt x="49" y="317"/>
                    </a:lnTo>
                    <a:cubicBezTo>
                      <a:pt x="23" y="320"/>
                      <a:pt x="3" y="341"/>
                      <a:pt x="0" y="367"/>
                    </a:cubicBezTo>
                    <a:lnTo>
                      <a:pt x="0" y="413"/>
                    </a:lnTo>
                    <a:cubicBezTo>
                      <a:pt x="2" y="439"/>
                      <a:pt x="23" y="460"/>
                      <a:pt x="49" y="463"/>
                    </a:cubicBezTo>
                    <a:lnTo>
                      <a:pt x="64" y="463"/>
                    </a:lnTo>
                    <a:lnTo>
                      <a:pt x="102" y="463"/>
                    </a:lnTo>
                    <a:cubicBezTo>
                      <a:pt x="103" y="464"/>
                      <a:pt x="105" y="464"/>
                      <a:pt x="106" y="464"/>
                    </a:cubicBezTo>
                    <a:cubicBezTo>
                      <a:pt x="107" y="464"/>
                      <a:pt x="107" y="464"/>
                      <a:pt x="107" y="464"/>
                    </a:cubicBezTo>
                    <a:cubicBezTo>
                      <a:pt x="108" y="465"/>
                      <a:pt x="109" y="465"/>
                      <a:pt x="110" y="465"/>
                    </a:cubicBezTo>
                    <a:cubicBezTo>
                      <a:pt x="131" y="471"/>
                      <a:pt x="145" y="490"/>
                      <a:pt x="145" y="512"/>
                    </a:cubicBezTo>
                    <a:lnTo>
                      <a:pt x="145" y="512"/>
                    </a:lnTo>
                    <a:cubicBezTo>
                      <a:pt x="145" y="523"/>
                      <a:pt x="141" y="534"/>
                      <a:pt x="134" y="542"/>
                    </a:cubicBezTo>
                    <a:lnTo>
                      <a:pt x="126" y="550"/>
                    </a:lnTo>
                    <a:lnTo>
                      <a:pt x="126" y="550"/>
                    </a:lnTo>
                    <a:lnTo>
                      <a:pt x="108" y="569"/>
                    </a:lnTo>
                    <a:lnTo>
                      <a:pt x="97" y="580"/>
                    </a:lnTo>
                    <a:cubicBezTo>
                      <a:pt x="81" y="601"/>
                      <a:pt x="81" y="630"/>
                      <a:pt x="97" y="650"/>
                    </a:cubicBezTo>
                    <a:lnTo>
                      <a:pt x="130" y="683"/>
                    </a:lnTo>
                    <a:cubicBezTo>
                      <a:pt x="150" y="699"/>
                      <a:pt x="179" y="700"/>
                      <a:pt x="200" y="684"/>
                    </a:cubicBezTo>
                    <a:lnTo>
                      <a:pt x="211" y="673"/>
                    </a:lnTo>
                    <a:lnTo>
                      <a:pt x="237" y="646"/>
                    </a:lnTo>
                    <a:lnTo>
                      <a:pt x="238" y="646"/>
                    </a:lnTo>
                    <a:cubicBezTo>
                      <a:pt x="238" y="646"/>
                      <a:pt x="238" y="646"/>
                      <a:pt x="238" y="646"/>
                    </a:cubicBezTo>
                    <a:cubicBezTo>
                      <a:pt x="239" y="645"/>
                      <a:pt x="240" y="644"/>
                      <a:pt x="241" y="644"/>
                    </a:cubicBezTo>
                    <a:cubicBezTo>
                      <a:pt x="242" y="643"/>
                      <a:pt x="242" y="643"/>
                      <a:pt x="243" y="643"/>
                    </a:cubicBezTo>
                    <a:cubicBezTo>
                      <a:pt x="243" y="642"/>
                      <a:pt x="244" y="642"/>
                      <a:pt x="245" y="642"/>
                    </a:cubicBezTo>
                    <a:cubicBezTo>
                      <a:pt x="246" y="641"/>
                      <a:pt x="247" y="641"/>
                      <a:pt x="248" y="640"/>
                    </a:cubicBezTo>
                    <a:cubicBezTo>
                      <a:pt x="248" y="640"/>
                      <a:pt x="249" y="640"/>
                      <a:pt x="249" y="640"/>
                    </a:cubicBezTo>
                    <a:cubicBezTo>
                      <a:pt x="250" y="639"/>
                      <a:pt x="252" y="639"/>
                      <a:pt x="253" y="638"/>
                    </a:cubicBezTo>
                    <a:cubicBezTo>
                      <a:pt x="253" y="638"/>
                      <a:pt x="253" y="638"/>
                      <a:pt x="253" y="638"/>
                    </a:cubicBezTo>
                    <a:cubicBezTo>
                      <a:pt x="253" y="638"/>
                      <a:pt x="253" y="638"/>
                      <a:pt x="253" y="638"/>
                    </a:cubicBezTo>
                    <a:cubicBezTo>
                      <a:pt x="255" y="638"/>
                      <a:pt x="256" y="637"/>
                      <a:pt x="257" y="637"/>
                    </a:cubicBezTo>
                    <a:cubicBezTo>
                      <a:pt x="257" y="637"/>
                      <a:pt x="257" y="637"/>
                      <a:pt x="258" y="637"/>
                    </a:cubicBezTo>
                    <a:cubicBezTo>
                      <a:pt x="259" y="637"/>
                      <a:pt x="260" y="637"/>
                      <a:pt x="261" y="636"/>
                    </a:cubicBezTo>
                    <a:cubicBezTo>
                      <a:pt x="261" y="636"/>
                      <a:pt x="262" y="636"/>
                      <a:pt x="262" y="636"/>
                    </a:cubicBezTo>
                    <a:cubicBezTo>
                      <a:pt x="263" y="636"/>
                      <a:pt x="264" y="636"/>
                      <a:pt x="265" y="636"/>
                    </a:cubicBezTo>
                    <a:cubicBezTo>
                      <a:pt x="279" y="635"/>
                      <a:pt x="292" y="640"/>
                      <a:pt x="303" y="650"/>
                    </a:cubicBezTo>
                    <a:cubicBezTo>
                      <a:pt x="311" y="658"/>
                      <a:pt x="315" y="668"/>
                      <a:pt x="316" y="679"/>
                    </a:cubicBezTo>
                    <a:lnTo>
                      <a:pt x="316" y="691"/>
                    </a:lnTo>
                    <a:lnTo>
                      <a:pt x="316" y="717"/>
                    </a:lnTo>
                    <a:lnTo>
                      <a:pt x="316" y="732"/>
                    </a:lnTo>
                    <a:cubicBezTo>
                      <a:pt x="320" y="758"/>
                      <a:pt x="340" y="779"/>
                      <a:pt x="367" y="782"/>
                    </a:cubicBezTo>
                    <a:lnTo>
                      <a:pt x="412" y="782"/>
                    </a:lnTo>
                    <a:cubicBezTo>
                      <a:pt x="438" y="779"/>
                      <a:pt x="459" y="759"/>
                      <a:pt x="463" y="733"/>
                    </a:cubicBezTo>
                    <a:lnTo>
                      <a:pt x="463" y="717"/>
                    </a:lnTo>
                    <a:lnTo>
                      <a:pt x="463" y="691"/>
                    </a:lnTo>
                    <a:lnTo>
                      <a:pt x="463" y="680"/>
                    </a:lnTo>
                    <a:lnTo>
                      <a:pt x="463" y="680"/>
                    </a:lnTo>
                    <a:cubicBezTo>
                      <a:pt x="464" y="671"/>
                      <a:pt x="468" y="662"/>
                      <a:pt x="473" y="655"/>
                    </a:cubicBezTo>
                    <a:cubicBezTo>
                      <a:pt x="473" y="655"/>
                      <a:pt x="474" y="654"/>
                      <a:pt x="474" y="654"/>
                    </a:cubicBezTo>
                    <a:cubicBezTo>
                      <a:pt x="475" y="653"/>
                      <a:pt x="475" y="653"/>
                      <a:pt x="476" y="652"/>
                    </a:cubicBezTo>
                    <a:cubicBezTo>
                      <a:pt x="479" y="649"/>
                      <a:pt x="482" y="646"/>
                      <a:pt x="486" y="644"/>
                    </a:cubicBezTo>
                    <a:lnTo>
                      <a:pt x="486" y="644"/>
                    </a:lnTo>
                    <a:cubicBezTo>
                      <a:pt x="487" y="643"/>
                      <a:pt x="488" y="643"/>
                      <a:pt x="489" y="642"/>
                    </a:cubicBezTo>
                    <a:cubicBezTo>
                      <a:pt x="489" y="642"/>
                      <a:pt x="489" y="642"/>
                      <a:pt x="490" y="642"/>
                    </a:cubicBezTo>
                    <a:cubicBezTo>
                      <a:pt x="490" y="641"/>
                      <a:pt x="490" y="641"/>
                      <a:pt x="491" y="641"/>
                    </a:cubicBezTo>
                    <a:cubicBezTo>
                      <a:pt x="492" y="641"/>
                      <a:pt x="493" y="641"/>
                      <a:pt x="493" y="640"/>
                    </a:cubicBezTo>
                    <a:lnTo>
                      <a:pt x="450" y="597"/>
                    </a:lnTo>
                    <a:cubicBezTo>
                      <a:pt x="431" y="602"/>
                      <a:pt x="411" y="605"/>
                      <a:pt x="390" y="605"/>
                    </a:cubicBezTo>
                    <a:cubicBezTo>
                      <a:pt x="272" y="605"/>
                      <a:pt x="176" y="509"/>
                      <a:pt x="176" y="390"/>
                    </a:cubicBezTo>
                    <a:cubicBezTo>
                      <a:pt x="177" y="272"/>
                      <a:pt x="273" y="176"/>
                      <a:pt x="391" y="177"/>
                    </a:cubicBezTo>
                    <a:cubicBezTo>
                      <a:pt x="509" y="177"/>
                      <a:pt x="605" y="273"/>
                      <a:pt x="605" y="391"/>
                    </a:cubicBezTo>
                    <a:cubicBezTo>
                      <a:pt x="605" y="412"/>
                      <a:pt x="602" y="431"/>
                      <a:pt x="596" y="450"/>
                    </a:cubicBezTo>
                    <a:lnTo>
                      <a:pt x="640" y="493"/>
                    </a:lnTo>
                    <a:cubicBezTo>
                      <a:pt x="642" y="488"/>
                      <a:pt x="646" y="483"/>
                      <a:pt x="650" y="479"/>
                    </a:cubicBezTo>
                    <a:cubicBezTo>
                      <a:pt x="655" y="474"/>
                      <a:pt x="660" y="471"/>
                      <a:pt x="666" y="468"/>
                    </a:cubicBezTo>
                    <a:cubicBezTo>
                      <a:pt x="670" y="467"/>
                      <a:pt x="674" y="465"/>
                      <a:pt x="679" y="465"/>
                    </a:cubicBezTo>
                    <a:lnTo>
                      <a:pt x="690" y="465"/>
                    </a:lnTo>
                    <a:lnTo>
                      <a:pt x="716" y="465"/>
                    </a:lnTo>
                    <a:lnTo>
                      <a:pt x="732" y="465"/>
                    </a:lnTo>
                    <a:cubicBezTo>
                      <a:pt x="758" y="462"/>
                      <a:pt x="778" y="441"/>
                      <a:pt x="781" y="415"/>
                    </a:cubicBezTo>
                    <a:lnTo>
                      <a:pt x="781" y="369"/>
                    </a:lnTo>
                    <a:cubicBezTo>
                      <a:pt x="779" y="343"/>
                      <a:pt x="758" y="322"/>
                      <a:pt x="732" y="319"/>
                    </a:cubicBezTo>
                    <a:close/>
                    <a:moveTo>
                      <a:pt x="653" y="679"/>
                    </a:moveTo>
                    <a:lnTo>
                      <a:pt x="653" y="679"/>
                    </a:lnTo>
                    <a:cubicBezTo>
                      <a:pt x="638" y="679"/>
                      <a:pt x="625" y="667"/>
                      <a:pt x="625" y="652"/>
                    </a:cubicBezTo>
                    <a:cubicBezTo>
                      <a:pt x="625" y="637"/>
                      <a:pt x="638" y="624"/>
                      <a:pt x="653" y="624"/>
                    </a:cubicBezTo>
                    <a:cubicBezTo>
                      <a:pt x="668" y="624"/>
                      <a:pt x="680" y="637"/>
                      <a:pt x="680" y="652"/>
                    </a:cubicBezTo>
                    <a:cubicBezTo>
                      <a:pt x="680" y="667"/>
                      <a:pt x="668" y="679"/>
                      <a:pt x="653" y="679"/>
                    </a:cubicBezTo>
                    <a:close/>
                  </a:path>
                </a:pathLst>
              </a:custGeom>
              <a:solidFill>
                <a:schemeClr val="bg1"/>
              </a:solidFill>
              <a:ln>
                <a:noFill/>
              </a:ln>
            </p:spPr>
            <p:txBody>
              <a:bodyPr vert="horz" wrap="square" lIns="91428" tIns="45714" rIns="91428" bIns="45714" numCol="1" anchor="t" anchorCtr="0" compatLnSpc="1"/>
              <a:lstStyle/>
              <a:p>
                <a:endParaRPr lang="zh-CN" altLang="en-US">
                  <a:solidFill>
                    <a:schemeClr val="accent1"/>
                  </a:solidFill>
                  <a:ea typeface="微软雅黑" panose="020B0503020204020204" pitchFamily="34" charset="-122"/>
                  <a:cs typeface="+mn-ea"/>
                  <a:sym typeface="Arial" panose="020B0604020202020204" pitchFamily="34" charset="0"/>
                </a:endParaRPr>
              </a:p>
            </p:txBody>
          </p:sp>
          <p:sp>
            <p:nvSpPr>
              <p:cNvPr id="20" name="矩形 19"/>
              <p:cNvSpPr/>
              <p:nvPr/>
            </p:nvSpPr>
            <p:spPr>
              <a:xfrm>
                <a:off x="2659316" y="3264416"/>
                <a:ext cx="1210589" cy="400110"/>
              </a:xfrm>
              <a:prstGeom prst="rect">
                <a:avLst/>
              </a:prstGeom>
              <a:ln>
                <a:noFill/>
              </a:ln>
            </p:spPr>
            <p:txBody>
              <a:bodyPr wrap="none">
                <a:spAutoFit/>
              </a:bodyPr>
              <a:lstStyle/>
              <a:p>
                <a:pPr algn="ctr">
                  <a:spcBef>
                    <a:spcPct val="50000"/>
                  </a:spcBef>
                </a:pPr>
                <a:r>
                  <a:rPr lang="zh-CN" altLang="en-US" sz="2000" dirty="0">
                    <a:solidFill>
                      <a:schemeClr val="bg1"/>
                    </a:solidFill>
                    <a:ea typeface="微软雅黑" panose="020B0503020204020204" pitchFamily="34" charset="-122"/>
                    <a:cs typeface="+mn-ea"/>
                    <a:sym typeface="Arial" panose="020B0604020202020204" pitchFamily="34" charset="0"/>
                  </a:rPr>
                  <a:t>人际技能</a:t>
                </a:r>
                <a:endParaRPr lang="zh-CN" altLang="en-US" sz="2000" dirty="0">
                  <a:solidFill>
                    <a:schemeClr val="bg1"/>
                  </a:solidFill>
                  <a:ea typeface="微软雅黑" panose="020B0503020204020204" pitchFamily="34" charset="-122"/>
                  <a:cs typeface="+mn-ea"/>
                  <a:sym typeface="Arial" panose="020B0604020202020204" pitchFamily="34" charset="0"/>
                </a:endParaRPr>
              </a:p>
            </p:txBody>
          </p:sp>
          <p:sp>
            <p:nvSpPr>
              <p:cNvPr id="21" name="矩形 20"/>
              <p:cNvSpPr/>
              <p:nvPr/>
            </p:nvSpPr>
            <p:spPr>
              <a:xfrm>
                <a:off x="2050422" y="4019636"/>
                <a:ext cx="3056927" cy="932563"/>
              </a:xfrm>
              <a:prstGeom prst="rect">
                <a:avLst/>
              </a:prstGeom>
            </p:spPr>
            <p:txBody>
              <a:bodyPr wrap="square">
                <a:spAutoFit/>
              </a:bodyPr>
              <a:lstStyle/>
              <a:p>
                <a:pPr marL="285750" indent="-285750">
                  <a:lnSpc>
                    <a:spcPct val="130000"/>
                  </a:lnSpc>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取得他人支持的能力；</a:t>
                </a:r>
                <a:endParaRPr lang="zh-CN" altLang="en-US" sz="1400" dirty="0">
                  <a:latin typeface="微软雅黑" panose="020B0503020204020204" pitchFamily="34" charset="-122"/>
                  <a:ea typeface="微软雅黑" panose="020B0503020204020204" pitchFamily="34" charset="-122"/>
                </a:endParaRPr>
              </a:p>
              <a:p>
                <a:pPr marL="285750" indent="-285750">
                  <a:lnSpc>
                    <a:spcPct val="130000"/>
                  </a:lnSpc>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激励他人努力工作的努力；</a:t>
                </a:r>
                <a:endParaRPr lang="zh-CN" altLang="en-US" sz="1400" dirty="0">
                  <a:latin typeface="微软雅黑" panose="020B0503020204020204" pitchFamily="34" charset="-122"/>
                  <a:ea typeface="微软雅黑" panose="020B0503020204020204" pitchFamily="34" charset="-122"/>
                </a:endParaRPr>
              </a:p>
              <a:p>
                <a:pPr marL="285750" indent="-285750">
                  <a:lnSpc>
                    <a:spcPct val="130000"/>
                  </a:lnSpc>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妥善处理人际关系的能力 </a:t>
                </a:r>
                <a:endParaRPr lang="zh-CN" altLang="en-US" sz="1400" dirty="0">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8144875" y="2523993"/>
              <a:ext cx="3056927" cy="2530447"/>
              <a:chOff x="1953436" y="2421752"/>
              <a:chExt cx="3056927" cy="2530447"/>
            </a:xfrm>
          </p:grpSpPr>
          <p:sp>
            <p:nvSpPr>
              <p:cNvPr id="23" name="矩形: 圆角 27"/>
              <p:cNvSpPr/>
              <p:nvPr/>
            </p:nvSpPr>
            <p:spPr>
              <a:xfrm>
                <a:off x="2574158" y="2421752"/>
                <a:ext cx="1377665" cy="1377665"/>
              </a:xfrm>
              <a:prstGeom prst="roundRect">
                <a:avLst>
                  <a:gd name="adj" fmla="val 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Freeform 20"/>
              <p:cNvSpPr>
                <a:spLocks noEditPoints="1"/>
              </p:cNvSpPr>
              <p:nvPr/>
            </p:nvSpPr>
            <p:spPr bwMode="auto">
              <a:xfrm>
                <a:off x="2996010" y="2641971"/>
                <a:ext cx="556135" cy="557981"/>
              </a:xfrm>
              <a:custGeom>
                <a:avLst/>
                <a:gdLst>
                  <a:gd name="T0" fmla="*/ 554 w 781"/>
                  <a:gd name="T1" fmla="*/ 391 h 782"/>
                  <a:gd name="T2" fmla="*/ 416 w 781"/>
                  <a:gd name="T3" fmla="*/ 303 h 782"/>
                  <a:gd name="T4" fmla="*/ 233 w 781"/>
                  <a:gd name="T5" fmla="*/ 347 h 782"/>
                  <a:gd name="T6" fmla="*/ 460 w 781"/>
                  <a:gd name="T7" fmla="*/ 538 h 782"/>
                  <a:gd name="T8" fmla="*/ 695 w 781"/>
                  <a:gd name="T9" fmla="*/ 616 h 782"/>
                  <a:gd name="T10" fmla="*/ 679 w 781"/>
                  <a:gd name="T11" fmla="*/ 318 h 782"/>
                  <a:gd name="T12" fmla="*/ 636 w 781"/>
                  <a:gd name="T13" fmla="*/ 270 h 782"/>
                  <a:gd name="T14" fmla="*/ 655 w 781"/>
                  <a:gd name="T15" fmla="*/ 231 h 782"/>
                  <a:gd name="T16" fmla="*/ 684 w 781"/>
                  <a:gd name="T17" fmla="*/ 131 h 782"/>
                  <a:gd name="T18" fmla="*/ 570 w 781"/>
                  <a:gd name="T19" fmla="*/ 109 h 782"/>
                  <a:gd name="T20" fmla="*/ 493 w 781"/>
                  <a:gd name="T21" fmla="*/ 142 h 782"/>
                  <a:gd name="T22" fmla="*/ 465 w 781"/>
                  <a:gd name="T23" fmla="*/ 91 h 782"/>
                  <a:gd name="T24" fmla="*/ 414 w 781"/>
                  <a:gd name="T25" fmla="*/ 0 h 782"/>
                  <a:gd name="T26" fmla="*/ 318 w 781"/>
                  <a:gd name="T27" fmla="*/ 65 h 782"/>
                  <a:gd name="T28" fmla="*/ 318 w 781"/>
                  <a:gd name="T29" fmla="*/ 102 h 782"/>
                  <a:gd name="T30" fmla="*/ 317 w 781"/>
                  <a:gd name="T31" fmla="*/ 107 h 782"/>
                  <a:gd name="T32" fmla="*/ 315 w 781"/>
                  <a:gd name="T33" fmla="*/ 115 h 782"/>
                  <a:gd name="T34" fmla="*/ 313 w 781"/>
                  <a:gd name="T35" fmla="*/ 119 h 782"/>
                  <a:gd name="T36" fmla="*/ 239 w 781"/>
                  <a:gd name="T37" fmla="*/ 135 h 782"/>
                  <a:gd name="T38" fmla="*/ 202 w 781"/>
                  <a:gd name="T39" fmla="*/ 97 h 782"/>
                  <a:gd name="T40" fmla="*/ 98 w 781"/>
                  <a:gd name="T41" fmla="*/ 200 h 782"/>
                  <a:gd name="T42" fmla="*/ 136 w 781"/>
                  <a:gd name="T43" fmla="*/ 240 h 782"/>
                  <a:gd name="T44" fmla="*/ 140 w 781"/>
                  <a:gd name="T45" fmla="*/ 245 h 782"/>
                  <a:gd name="T46" fmla="*/ 143 w 781"/>
                  <a:gd name="T47" fmla="*/ 252 h 782"/>
                  <a:gd name="T48" fmla="*/ 144 w 781"/>
                  <a:gd name="T49" fmla="*/ 258 h 782"/>
                  <a:gd name="T50" fmla="*/ 131 w 781"/>
                  <a:gd name="T51" fmla="*/ 303 h 782"/>
                  <a:gd name="T52" fmla="*/ 65 w 781"/>
                  <a:gd name="T53" fmla="*/ 317 h 782"/>
                  <a:gd name="T54" fmla="*/ 0 w 781"/>
                  <a:gd name="T55" fmla="*/ 413 h 782"/>
                  <a:gd name="T56" fmla="*/ 102 w 781"/>
                  <a:gd name="T57" fmla="*/ 463 h 782"/>
                  <a:gd name="T58" fmla="*/ 110 w 781"/>
                  <a:gd name="T59" fmla="*/ 465 h 782"/>
                  <a:gd name="T60" fmla="*/ 134 w 781"/>
                  <a:gd name="T61" fmla="*/ 542 h 782"/>
                  <a:gd name="T62" fmla="*/ 108 w 781"/>
                  <a:gd name="T63" fmla="*/ 569 h 782"/>
                  <a:gd name="T64" fmla="*/ 130 w 781"/>
                  <a:gd name="T65" fmla="*/ 683 h 782"/>
                  <a:gd name="T66" fmla="*/ 237 w 781"/>
                  <a:gd name="T67" fmla="*/ 646 h 782"/>
                  <a:gd name="T68" fmla="*/ 241 w 781"/>
                  <a:gd name="T69" fmla="*/ 644 h 782"/>
                  <a:gd name="T70" fmla="*/ 248 w 781"/>
                  <a:gd name="T71" fmla="*/ 640 h 782"/>
                  <a:gd name="T72" fmla="*/ 253 w 781"/>
                  <a:gd name="T73" fmla="*/ 638 h 782"/>
                  <a:gd name="T74" fmla="*/ 258 w 781"/>
                  <a:gd name="T75" fmla="*/ 637 h 782"/>
                  <a:gd name="T76" fmla="*/ 265 w 781"/>
                  <a:gd name="T77" fmla="*/ 636 h 782"/>
                  <a:gd name="T78" fmla="*/ 316 w 781"/>
                  <a:gd name="T79" fmla="*/ 691 h 782"/>
                  <a:gd name="T80" fmla="*/ 367 w 781"/>
                  <a:gd name="T81" fmla="*/ 782 h 782"/>
                  <a:gd name="T82" fmla="*/ 463 w 781"/>
                  <a:gd name="T83" fmla="*/ 717 h 782"/>
                  <a:gd name="T84" fmla="*/ 463 w 781"/>
                  <a:gd name="T85" fmla="*/ 680 h 782"/>
                  <a:gd name="T86" fmla="*/ 476 w 781"/>
                  <a:gd name="T87" fmla="*/ 652 h 782"/>
                  <a:gd name="T88" fmla="*/ 489 w 781"/>
                  <a:gd name="T89" fmla="*/ 642 h 782"/>
                  <a:gd name="T90" fmla="*/ 493 w 781"/>
                  <a:gd name="T91" fmla="*/ 640 h 782"/>
                  <a:gd name="T92" fmla="*/ 176 w 781"/>
                  <a:gd name="T93" fmla="*/ 390 h 782"/>
                  <a:gd name="T94" fmla="*/ 596 w 781"/>
                  <a:gd name="T95" fmla="*/ 450 h 782"/>
                  <a:gd name="T96" fmla="*/ 666 w 781"/>
                  <a:gd name="T97" fmla="*/ 468 h 782"/>
                  <a:gd name="T98" fmla="*/ 716 w 781"/>
                  <a:gd name="T99" fmla="*/ 465 h 782"/>
                  <a:gd name="T100" fmla="*/ 781 w 781"/>
                  <a:gd name="T101" fmla="*/ 369 h 782"/>
                  <a:gd name="T102" fmla="*/ 653 w 781"/>
                  <a:gd name="T103" fmla="*/ 679 h 782"/>
                  <a:gd name="T104" fmla="*/ 680 w 781"/>
                  <a:gd name="T105" fmla="*/ 652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1" h="782">
                    <a:moveTo>
                      <a:pt x="695" y="616"/>
                    </a:moveTo>
                    <a:lnTo>
                      <a:pt x="538" y="461"/>
                    </a:lnTo>
                    <a:cubicBezTo>
                      <a:pt x="548" y="440"/>
                      <a:pt x="554" y="416"/>
                      <a:pt x="554" y="391"/>
                    </a:cubicBezTo>
                    <a:cubicBezTo>
                      <a:pt x="554" y="301"/>
                      <a:pt x="481" y="228"/>
                      <a:pt x="391" y="228"/>
                    </a:cubicBezTo>
                    <a:cubicBezTo>
                      <a:pt x="376" y="228"/>
                      <a:pt x="361" y="230"/>
                      <a:pt x="347" y="234"/>
                    </a:cubicBezTo>
                    <a:lnTo>
                      <a:pt x="416" y="303"/>
                    </a:lnTo>
                    <a:cubicBezTo>
                      <a:pt x="445" y="332"/>
                      <a:pt x="443" y="381"/>
                      <a:pt x="412" y="412"/>
                    </a:cubicBezTo>
                    <a:cubicBezTo>
                      <a:pt x="381" y="444"/>
                      <a:pt x="332" y="446"/>
                      <a:pt x="303" y="417"/>
                    </a:cubicBezTo>
                    <a:lnTo>
                      <a:pt x="233" y="347"/>
                    </a:lnTo>
                    <a:cubicBezTo>
                      <a:pt x="230" y="361"/>
                      <a:pt x="228" y="376"/>
                      <a:pt x="228" y="391"/>
                    </a:cubicBezTo>
                    <a:cubicBezTo>
                      <a:pt x="228" y="481"/>
                      <a:pt x="301" y="554"/>
                      <a:pt x="391" y="554"/>
                    </a:cubicBezTo>
                    <a:cubicBezTo>
                      <a:pt x="416" y="554"/>
                      <a:pt x="439" y="548"/>
                      <a:pt x="460" y="538"/>
                    </a:cubicBezTo>
                    <a:lnTo>
                      <a:pt x="617" y="694"/>
                    </a:lnTo>
                    <a:cubicBezTo>
                      <a:pt x="637" y="714"/>
                      <a:pt x="670" y="712"/>
                      <a:pt x="692" y="691"/>
                    </a:cubicBezTo>
                    <a:cubicBezTo>
                      <a:pt x="713" y="669"/>
                      <a:pt x="715" y="636"/>
                      <a:pt x="695" y="616"/>
                    </a:cubicBezTo>
                    <a:close/>
                    <a:moveTo>
                      <a:pt x="732" y="319"/>
                    </a:moveTo>
                    <a:lnTo>
                      <a:pt x="716" y="319"/>
                    </a:lnTo>
                    <a:lnTo>
                      <a:pt x="679" y="318"/>
                    </a:lnTo>
                    <a:cubicBezTo>
                      <a:pt x="672" y="318"/>
                      <a:pt x="665" y="315"/>
                      <a:pt x="659" y="311"/>
                    </a:cubicBezTo>
                    <a:cubicBezTo>
                      <a:pt x="658" y="311"/>
                      <a:pt x="658" y="311"/>
                      <a:pt x="658" y="310"/>
                    </a:cubicBezTo>
                    <a:cubicBezTo>
                      <a:pt x="645" y="302"/>
                      <a:pt x="636" y="287"/>
                      <a:pt x="636" y="270"/>
                    </a:cubicBezTo>
                    <a:cubicBezTo>
                      <a:pt x="636" y="264"/>
                      <a:pt x="637" y="259"/>
                      <a:pt x="639" y="254"/>
                    </a:cubicBezTo>
                    <a:cubicBezTo>
                      <a:pt x="640" y="249"/>
                      <a:pt x="643" y="244"/>
                      <a:pt x="647" y="240"/>
                    </a:cubicBezTo>
                    <a:lnTo>
                      <a:pt x="655" y="231"/>
                    </a:lnTo>
                    <a:lnTo>
                      <a:pt x="673" y="213"/>
                    </a:lnTo>
                    <a:lnTo>
                      <a:pt x="684" y="202"/>
                    </a:lnTo>
                    <a:cubicBezTo>
                      <a:pt x="700" y="181"/>
                      <a:pt x="700" y="152"/>
                      <a:pt x="684" y="131"/>
                    </a:cubicBezTo>
                    <a:lnTo>
                      <a:pt x="651" y="99"/>
                    </a:lnTo>
                    <a:cubicBezTo>
                      <a:pt x="631" y="83"/>
                      <a:pt x="602" y="82"/>
                      <a:pt x="581" y="98"/>
                    </a:cubicBezTo>
                    <a:lnTo>
                      <a:pt x="570" y="109"/>
                    </a:lnTo>
                    <a:lnTo>
                      <a:pt x="544" y="135"/>
                    </a:lnTo>
                    <a:lnTo>
                      <a:pt x="544" y="135"/>
                    </a:lnTo>
                    <a:cubicBezTo>
                      <a:pt x="529" y="147"/>
                      <a:pt x="510" y="149"/>
                      <a:pt x="493" y="142"/>
                    </a:cubicBezTo>
                    <a:cubicBezTo>
                      <a:pt x="488" y="139"/>
                      <a:pt x="483" y="136"/>
                      <a:pt x="479" y="132"/>
                    </a:cubicBezTo>
                    <a:cubicBezTo>
                      <a:pt x="470" y="123"/>
                      <a:pt x="466" y="113"/>
                      <a:pt x="465" y="103"/>
                    </a:cubicBezTo>
                    <a:lnTo>
                      <a:pt x="465" y="91"/>
                    </a:lnTo>
                    <a:lnTo>
                      <a:pt x="465" y="65"/>
                    </a:lnTo>
                    <a:lnTo>
                      <a:pt x="465" y="49"/>
                    </a:lnTo>
                    <a:cubicBezTo>
                      <a:pt x="461" y="23"/>
                      <a:pt x="440" y="3"/>
                      <a:pt x="414" y="0"/>
                    </a:cubicBezTo>
                    <a:lnTo>
                      <a:pt x="369" y="0"/>
                    </a:lnTo>
                    <a:cubicBezTo>
                      <a:pt x="343" y="3"/>
                      <a:pt x="322" y="23"/>
                      <a:pt x="318" y="49"/>
                    </a:cubicBezTo>
                    <a:lnTo>
                      <a:pt x="318" y="65"/>
                    </a:lnTo>
                    <a:lnTo>
                      <a:pt x="318" y="91"/>
                    </a:lnTo>
                    <a:lnTo>
                      <a:pt x="318" y="102"/>
                    </a:lnTo>
                    <a:lnTo>
                      <a:pt x="318" y="102"/>
                    </a:lnTo>
                    <a:lnTo>
                      <a:pt x="318" y="102"/>
                    </a:lnTo>
                    <a:cubicBezTo>
                      <a:pt x="318" y="103"/>
                      <a:pt x="318" y="105"/>
                      <a:pt x="317" y="106"/>
                    </a:cubicBezTo>
                    <a:cubicBezTo>
                      <a:pt x="317" y="106"/>
                      <a:pt x="317" y="106"/>
                      <a:pt x="317" y="107"/>
                    </a:cubicBezTo>
                    <a:cubicBezTo>
                      <a:pt x="317" y="108"/>
                      <a:pt x="317" y="109"/>
                      <a:pt x="316" y="111"/>
                    </a:cubicBezTo>
                    <a:cubicBezTo>
                      <a:pt x="316" y="111"/>
                      <a:pt x="316" y="111"/>
                      <a:pt x="316" y="111"/>
                    </a:cubicBezTo>
                    <a:cubicBezTo>
                      <a:pt x="316" y="112"/>
                      <a:pt x="315" y="114"/>
                      <a:pt x="315" y="115"/>
                    </a:cubicBezTo>
                    <a:cubicBezTo>
                      <a:pt x="315" y="115"/>
                      <a:pt x="315" y="115"/>
                      <a:pt x="315" y="115"/>
                    </a:cubicBezTo>
                    <a:cubicBezTo>
                      <a:pt x="314" y="116"/>
                      <a:pt x="313" y="118"/>
                      <a:pt x="313" y="119"/>
                    </a:cubicBezTo>
                    <a:cubicBezTo>
                      <a:pt x="313" y="119"/>
                      <a:pt x="313" y="119"/>
                      <a:pt x="313" y="119"/>
                    </a:cubicBezTo>
                    <a:cubicBezTo>
                      <a:pt x="310" y="125"/>
                      <a:pt x="306" y="130"/>
                      <a:pt x="301" y="134"/>
                    </a:cubicBezTo>
                    <a:cubicBezTo>
                      <a:pt x="292" y="141"/>
                      <a:pt x="281" y="145"/>
                      <a:pt x="269" y="145"/>
                    </a:cubicBezTo>
                    <a:cubicBezTo>
                      <a:pt x="258" y="145"/>
                      <a:pt x="247" y="141"/>
                      <a:pt x="239" y="135"/>
                    </a:cubicBezTo>
                    <a:lnTo>
                      <a:pt x="231" y="127"/>
                    </a:lnTo>
                    <a:lnTo>
                      <a:pt x="213" y="108"/>
                    </a:lnTo>
                    <a:lnTo>
                      <a:pt x="202" y="97"/>
                    </a:lnTo>
                    <a:cubicBezTo>
                      <a:pt x="181" y="81"/>
                      <a:pt x="152" y="81"/>
                      <a:pt x="131" y="98"/>
                    </a:cubicBezTo>
                    <a:lnTo>
                      <a:pt x="99" y="130"/>
                    </a:lnTo>
                    <a:cubicBezTo>
                      <a:pt x="82" y="150"/>
                      <a:pt x="82" y="179"/>
                      <a:pt x="98" y="200"/>
                    </a:cubicBezTo>
                    <a:lnTo>
                      <a:pt x="109" y="212"/>
                    </a:lnTo>
                    <a:lnTo>
                      <a:pt x="135" y="238"/>
                    </a:lnTo>
                    <a:cubicBezTo>
                      <a:pt x="136" y="239"/>
                      <a:pt x="136" y="239"/>
                      <a:pt x="136" y="240"/>
                    </a:cubicBezTo>
                    <a:cubicBezTo>
                      <a:pt x="137" y="240"/>
                      <a:pt x="137" y="241"/>
                      <a:pt x="138" y="242"/>
                    </a:cubicBezTo>
                    <a:cubicBezTo>
                      <a:pt x="138" y="242"/>
                      <a:pt x="138" y="243"/>
                      <a:pt x="139" y="244"/>
                    </a:cubicBezTo>
                    <a:cubicBezTo>
                      <a:pt x="139" y="244"/>
                      <a:pt x="140" y="245"/>
                      <a:pt x="140" y="245"/>
                    </a:cubicBezTo>
                    <a:cubicBezTo>
                      <a:pt x="140" y="246"/>
                      <a:pt x="141" y="247"/>
                      <a:pt x="141" y="248"/>
                    </a:cubicBezTo>
                    <a:cubicBezTo>
                      <a:pt x="141" y="249"/>
                      <a:pt x="142" y="249"/>
                      <a:pt x="142" y="250"/>
                    </a:cubicBezTo>
                    <a:cubicBezTo>
                      <a:pt x="142" y="251"/>
                      <a:pt x="142" y="252"/>
                      <a:pt x="143" y="252"/>
                    </a:cubicBezTo>
                    <a:cubicBezTo>
                      <a:pt x="143" y="253"/>
                      <a:pt x="143" y="253"/>
                      <a:pt x="143" y="254"/>
                    </a:cubicBezTo>
                    <a:cubicBezTo>
                      <a:pt x="144" y="255"/>
                      <a:pt x="144" y="256"/>
                      <a:pt x="144" y="258"/>
                    </a:cubicBezTo>
                    <a:cubicBezTo>
                      <a:pt x="144" y="258"/>
                      <a:pt x="144" y="258"/>
                      <a:pt x="144" y="258"/>
                    </a:cubicBezTo>
                    <a:cubicBezTo>
                      <a:pt x="145" y="259"/>
                      <a:pt x="145" y="261"/>
                      <a:pt x="145" y="262"/>
                    </a:cubicBezTo>
                    <a:cubicBezTo>
                      <a:pt x="145" y="262"/>
                      <a:pt x="145" y="262"/>
                      <a:pt x="145" y="262"/>
                    </a:cubicBezTo>
                    <a:cubicBezTo>
                      <a:pt x="147" y="277"/>
                      <a:pt x="142" y="292"/>
                      <a:pt x="131" y="303"/>
                    </a:cubicBezTo>
                    <a:cubicBezTo>
                      <a:pt x="123" y="311"/>
                      <a:pt x="113" y="316"/>
                      <a:pt x="102" y="317"/>
                    </a:cubicBezTo>
                    <a:lnTo>
                      <a:pt x="91" y="317"/>
                    </a:lnTo>
                    <a:lnTo>
                      <a:pt x="65" y="317"/>
                    </a:lnTo>
                    <a:lnTo>
                      <a:pt x="49" y="317"/>
                    </a:lnTo>
                    <a:cubicBezTo>
                      <a:pt x="23" y="320"/>
                      <a:pt x="3" y="341"/>
                      <a:pt x="0" y="367"/>
                    </a:cubicBezTo>
                    <a:lnTo>
                      <a:pt x="0" y="413"/>
                    </a:lnTo>
                    <a:cubicBezTo>
                      <a:pt x="2" y="439"/>
                      <a:pt x="23" y="460"/>
                      <a:pt x="49" y="463"/>
                    </a:cubicBezTo>
                    <a:lnTo>
                      <a:pt x="64" y="463"/>
                    </a:lnTo>
                    <a:lnTo>
                      <a:pt x="102" y="463"/>
                    </a:lnTo>
                    <a:cubicBezTo>
                      <a:pt x="103" y="464"/>
                      <a:pt x="105" y="464"/>
                      <a:pt x="106" y="464"/>
                    </a:cubicBezTo>
                    <a:cubicBezTo>
                      <a:pt x="107" y="464"/>
                      <a:pt x="107" y="464"/>
                      <a:pt x="107" y="464"/>
                    </a:cubicBezTo>
                    <a:cubicBezTo>
                      <a:pt x="108" y="465"/>
                      <a:pt x="109" y="465"/>
                      <a:pt x="110" y="465"/>
                    </a:cubicBezTo>
                    <a:cubicBezTo>
                      <a:pt x="131" y="471"/>
                      <a:pt x="145" y="490"/>
                      <a:pt x="145" y="512"/>
                    </a:cubicBezTo>
                    <a:lnTo>
                      <a:pt x="145" y="512"/>
                    </a:lnTo>
                    <a:cubicBezTo>
                      <a:pt x="145" y="523"/>
                      <a:pt x="141" y="534"/>
                      <a:pt x="134" y="542"/>
                    </a:cubicBezTo>
                    <a:lnTo>
                      <a:pt x="126" y="550"/>
                    </a:lnTo>
                    <a:lnTo>
                      <a:pt x="126" y="550"/>
                    </a:lnTo>
                    <a:lnTo>
                      <a:pt x="108" y="569"/>
                    </a:lnTo>
                    <a:lnTo>
                      <a:pt x="97" y="580"/>
                    </a:lnTo>
                    <a:cubicBezTo>
                      <a:pt x="81" y="601"/>
                      <a:pt x="81" y="630"/>
                      <a:pt x="97" y="650"/>
                    </a:cubicBezTo>
                    <a:lnTo>
                      <a:pt x="130" y="683"/>
                    </a:lnTo>
                    <a:cubicBezTo>
                      <a:pt x="150" y="699"/>
                      <a:pt x="179" y="700"/>
                      <a:pt x="200" y="684"/>
                    </a:cubicBezTo>
                    <a:lnTo>
                      <a:pt x="211" y="673"/>
                    </a:lnTo>
                    <a:lnTo>
                      <a:pt x="237" y="646"/>
                    </a:lnTo>
                    <a:lnTo>
                      <a:pt x="238" y="646"/>
                    </a:lnTo>
                    <a:cubicBezTo>
                      <a:pt x="238" y="646"/>
                      <a:pt x="238" y="646"/>
                      <a:pt x="238" y="646"/>
                    </a:cubicBezTo>
                    <a:cubicBezTo>
                      <a:pt x="239" y="645"/>
                      <a:pt x="240" y="644"/>
                      <a:pt x="241" y="644"/>
                    </a:cubicBezTo>
                    <a:cubicBezTo>
                      <a:pt x="242" y="643"/>
                      <a:pt x="242" y="643"/>
                      <a:pt x="243" y="643"/>
                    </a:cubicBezTo>
                    <a:cubicBezTo>
                      <a:pt x="243" y="642"/>
                      <a:pt x="244" y="642"/>
                      <a:pt x="245" y="642"/>
                    </a:cubicBezTo>
                    <a:cubicBezTo>
                      <a:pt x="246" y="641"/>
                      <a:pt x="247" y="641"/>
                      <a:pt x="248" y="640"/>
                    </a:cubicBezTo>
                    <a:cubicBezTo>
                      <a:pt x="248" y="640"/>
                      <a:pt x="249" y="640"/>
                      <a:pt x="249" y="640"/>
                    </a:cubicBezTo>
                    <a:cubicBezTo>
                      <a:pt x="250" y="639"/>
                      <a:pt x="252" y="639"/>
                      <a:pt x="253" y="638"/>
                    </a:cubicBezTo>
                    <a:cubicBezTo>
                      <a:pt x="253" y="638"/>
                      <a:pt x="253" y="638"/>
                      <a:pt x="253" y="638"/>
                    </a:cubicBezTo>
                    <a:cubicBezTo>
                      <a:pt x="253" y="638"/>
                      <a:pt x="253" y="638"/>
                      <a:pt x="253" y="638"/>
                    </a:cubicBezTo>
                    <a:cubicBezTo>
                      <a:pt x="255" y="638"/>
                      <a:pt x="256" y="637"/>
                      <a:pt x="257" y="637"/>
                    </a:cubicBezTo>
                    <a:cubicBezTo>
                      <a:pt x="257" y="637"/>
                      <a:pt x="257" y="637"/>
                      <a:pt x="258" y="637"/>
                    </a:cubicBezTo>
                    <a:cubicBezTo>
                      <a:pt x="259" y="637"/>
                      <a:pt x="260" y="637"/>
                      <a:pt x="261" y="636"/>
                    </a:cubicBezTo>
                    <a:cubicBezTo>
                      <a:pt x="261" y="636"/>
                      <a:pt x="262" y="636"/>
                      <a:pt x="262" y="636"/>
                    </a:cubicBezTo>
                    <a:cubicBezTo>
                      <a:pt x="263" y="636"/>
                      <a:pt x="264" y="636"/>
                      <a:pt x="265" y="636"/>
                    </a:cubicBezTo>
                    <a:cubicBezTo>
                      <a:pt x="279" y="635"/>
                      <a:pt x="292" y="640"/>
                      <a:pt x="303" y="650"/>
                    </a:cubicBezTo>
                    <a:cubicBezTo>
                      <a:pt x="311" y="658"/>
                      <a:pt x="315" y="668"/>
                      <a:pt x="316" y="679"/>
                    </a:cubicBezTo>
                    <a:lnTo>
                      <a:pt x="316" y="691"/>
                    </a:lnTo>
                    <a:lnTo>
                      <a:pt x="316" y="717"/>
                    </a:lnTo>
                    <a:lnTo>
                      <a:pt x="316" y="732"/>
                    </a:lnTo>
                    <a:cubicBezTo>
                      <a:pt x="320" y="758"/>
                      <a:pt x="340" y="779"/>
                      <a:pt x="367" y="782"/>
                    </a:cubicBezTo>
                    <a:lnTo>
                      <a:pt x="412" y="782"/>
                    </a:lnTo>
                    <a:cubicBezTo>
                      <a:pt x="438" y="779"/>
                      <a:pt x="459" y="759"/>
                      <a:pt x="463" y="733"/>
                    </a:cubicBezTo>
                    <a:lnTo>
                      <a:pt x="463" y="717"/>
                    </a:lnTo>
                    <a:lnTo>
                      <a:pt x="463" y="691"/>
                    </a:lnTo>
                    <a:lnTo>
                      <a:pt x="463" y="680"/>
                    </a:lnTo>
                    <a:lnTo>
                      <a:pt x="463" y="680"/>
                    </a:lnTo>
                    <a:cubicBezTo>
                      <a:pt x="464" y="671"/>
                      <a:pt x="468" y="662"/>
                      <a:pt x="473" y="655"/>
                    </a:cubicBezTo>
                    <a:cubicBezTo>
                      <a:pt x="473" y="655"/>
                      <a:pt x="474" y="654"/>
                      <a:pt x="474" y="654"/>
                    </a:cubicBezTo>
                    <a:cubicBezTo>
                      <a:pt x="475" y="653"/>
                      <a:pt x="475" y="653"/>
                      <a:pt x="476" y="652"/>
                    </a:cubicBezTo>
                    <a:cubicBezTo>
                      <a:pt x="479" y="649"/>
                      <a:pt x="482" y="646"/>
                      <a:pt x="486" y="644"/>
                    </a:cubicBezTo>
                    <a:lnTo>
                      <a:pt x="486" y="644"/>
                    </a:lnTo>
                    <a:cubicBezTo>
                      <a:pt x="487" y="643"/>
                      <a:pt x="488" y="643"/>
                      <a:pt x="489" y="642"/>
                    </a:cubicBezTo>
                    <a:cubicBezTo>
                      <a:pt x="489" y="642"/>
                      <a:pt x="489" y="642"/>
                      <a:pt x="490" y="642"/>
                    </a:cubicBezTo>
                    <a:cubicBezTo>
                      <a:pt x="490" y="641"/>
                      <a:pt x="490" y="641"/>
                      <a:pt x="491" y="641"/>
                    </a:cubicBezTo>
                    <a:cubicBezTo>
                      <a:pt x="492" y="641"/>
                      <a:pt x="493" y="641"/>
                      <a:pt x="493" y="640"/>
                    </a:cubicBezTo>
                    <a:lnTo>
                      <a:pt x="450" y="597"/>
                    </a:lnTo>
                    <a:cubicBezTo>
                      <a:pt x="431" y="602"/>
                      <a:pt x="411" y="605"/>
                      <a:pt x="390" y="605"/>
                    </a:cubicBezTo>
                    <a:cubicBezTo>
                      <a:pt x="272" y="605"/>
                      <a:pt x="176" y="509"/>
                      <a:pt x="176" y="390"/>
                    </a:cubicBezTo>
                    <a:cubicBezTo>
                      <a:pt x="177" y="272"/>
                      <a:pt x="273" y="176"/>
                      <a:pt x="391" y="177"/>
                    </a:cubicBezTo>
                    <a:cubicBezTo>
                      <a:pt x="509" y="177"/>
                      <a:pt x="605" y="273"/>
                      <a:pt x="605" y="391"/>
                    </a:cubicBezTo>
                    <a:cubicBezTo>
                      <a:pt x="605" y="412"/>
                      <a:pt x="602" y="431"/>
                      <a:pt x="596" y="450"/>
                    </a:cubicBezTo>
                    <a:lnTo>
                      <a:pt x="640" y="493"/>
                    </a:lnTo>
                    <a:cubicBezTo>
                      <a:pt x="642" y="488"/>
                      <a:pt x="646" y="483"/>
                      <a:pt x="650" y="479"/>
                    </a:cubicBezTo>
                    <a:cubicBezTo>
                      <a:pt x="655" y="474"/>
                      <a:pt x="660" y="471"/>
                      <a:pt x="666" y="468"/>
                    </a:cubicBezTo>
                    <a:cubicBezTo>
                      <a:pt x="670" y="467"/>
                      <a:pt x="674" y="465"/>
                      <a:pt x="679" y="465"/>
                    </a:cubicBezTo>
                    <a:lnTo>
                      <a:pt x="690" y="465"/>
                    </a:lnTo>
                    <a:lnTo>
                      <a:pt x="716" y="465"/>
                    </a:lnTo>
                    <a:lnTo>
                      <a:pt x="732" y="465"/>
                    </a:lnTo>
                    <a:cubicBezTo>
                      <a:pt x="758" y="462"/>
                      <a:pt x="778" y="441"/>
                      <a:pt x="781" y="415"/>
                    </a:cubicBezTo>
                    <a:lnTo>
                      <a:pt x="781" y="369"/>
                    </a:lnTo>
                    <a:cubicBezTo>
                      <a:pt x="779" y="343"/>
                      <a:pt x="758" y="322"/>
                      <a:pt x="732" y="319"/>
                    </a:cubicBezTo>
                    <a:close/>
                    <a:moveTo>
                      <a:pt x="653" y="679"/>
                    </a:moveTo>
                    <a:lnTo>
                      <a:pt x="653" y="679"/>
                    </a:lnTo>
                    <a:cubicBezTo>
                      <a:pt x="638" y="679"/>
                      <a:pt x="625" y="667"/>
                      <a:pt x="625" y="652"/>
                    </a:cubicBezTo>
                    <a:cubicBezTo>
                      <a:pt x="625" y="637"/>
                      <a:pt x="638" y="624"/>
                      <a:pt x="653" y="624"/>
                    </a:cubicBezTo>
                    <a:cubicBezTo>
                      <a:pt x="668" y="624"/>
                      <a:pt x="680" y="637"/>
                      <a:pt x="680" y="652"/>
                    </a:cubicBezTo>
                    <a:cubicBezTo>
                      <a:pt x="680" y="667"/>
                      <a:pt x="668" y="679"/>
                      <a:pt x="653" y="679"/>
                    </a:cubicBezTo>
                    <a:close/>
                  </a:path>
                </a:pathLst>
              </a:custGeom>
              <a:solidFill>
                <a:schemeClr val="bg1"/>
              </a:solidFill>
              <a:ln>
                <a:noFill/>
              </a:ln>
            </p:spPr>
            <p:txBody>
              <a:bodyPr vert="horz" wrap="square" lIns="91428" tIns="45714" rIns="91428" bIns="45714" numCol="1" anchor="t" anchorCtr="0" compatLnSpc="1"/>
              <a:lstStyle/>
              <a:p>
                <a:endParaRPr lang="zh-CN" altLang="en-US">
                  <a:solidFill>
                    <a:schemeClr val="accent1"/>
                  </a:solidFill>
                  <a:ea typeface="微软雅黑" panose="020B0503020204020204" pitchFamily="34" charset="-122"/>
                  <a:cs typeface="+mn-ea"/>
                  <a:sym typeface="Arial" panose="020B0604020202020204" pitchFamily="34" charset="0"/>
                </a:endParaRPr>
              </a:p>
            </p:txBody>
          </p:sp>
          <p:sp>
            <p:nvSpPr>
              <p:cNvPr id="25" name="矩形 24"/>
              <p:cNvSpPr/>
              <p:nvPr/>
            </p:nvSpPr>
            <p:spPr>
              <a:xfrm>
                <a:off x="2659316" y="3264416"/>
                <a:ext cx="1210589" cy="400110"/>
              </a:xfrm>
              <a:prstGeom prst="rect">
                <a:avLst/>
              </a:prstGeom>
              <a:ln>
                <a:noFill/>
              </a:ln>
            </p:spPr>
            <p:txBody>
              <a:bodyPr wrap="none">
                <a:spAutoFit/>
              </a:bodyPr>
              <a:lstStyle/>
              <a:p>
                <a:pPr algn="ctr">
                  <a:spcBef>
                    <a:spcPct val="50000"/>
                  </a:spcBef>
                </a:pPr>
                <a:r>
                  <a:rPr lang="zh-CN" altLang="en-US" sz="2000" dirty="0">
                    <a:solidFill>
                      <a:schemeClr val="bg1"/>
                    </a:solidFill>
                    <a:ea typeface="微软雅黑" panose="020B0503020204020204" pitchFamily="34" charset="-122"/>
                    <a:cs typeface="+mn-ea"/>
                    <a:sym typeface="Arial" panose="020B0604020202020204" pitchFamily="34" charset="0"/>
                  </a:rPr>
                  <a:t>概念技能</a:t>
                </a:r>
                <a:endParaRPr lang="zh-CN" altLang="en-US" sz="2000" dirty="0">
                  <a:solidFill>
                    <a:schemeClr val="bg1"/>
                  </a:solidFill>
                  <a:ea typeface="微软雅黑" panose="020B0503020204020204" pitchFamily="34" charset="-122"/>
                  <a:cs typeface="+mn-ea"/>
                  <a:sym typeface="Arial" panose="020B0604020202020204" pitchFamily="34" charset="0"/>
                </a:endParaRPr>
              </a:p>
            </p:txBody>
          </p:sp>
          <p:sp>
            <p:nvSpPr>
              <p:cNvPr id="26" name="矩形 25"/>
              <p:cNvSpPr/>
              <p:nvPr/>
            </p:nvSpPr>
            <p:spPr>
              <a:xfrm>
                <a:off x="1953436" y="4019636"/>
                <a:ext cx="3056927" cy="932563"/>
              </a:xfrm>
              <a:prstGeom prst="rect">
                <a:avLst/>
              </a:prstGeom>
            </p:spPr>
            <p:txBody>
              <a:bodyPr wrap="square">
                <a:spAutoFit/>
              </a:bodyPr>
              <a:lstStyle/>
              <a:p>
                <a:pPr marL="285750" indent="-285750">
                  <a:lnSpc>
                    <a:spcPct val="130000"/>
                  </a:lnSpc>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总揽全局的能力；</a:t>
                </a:r>
                <a:endParaRPr lang="zh-CN" altLang="en-US" sz="1400" dirty="0">
                  <a:latin typeface="微软雅黑" panose="020B0503020204020204" pitchFamily="34" charset="-122"/>
                  <a:ea typeface="微软雅黑" panose="020B0503020204020204" pitchFamily="34" charset="-122"/>
                </a:endParaRPr>
              </a:p>
              <a:p>
                <a:pPr marL="285750" indent="-285750">
                  <a:lnSpc>
                    <a:spcPct val="130000"/>
                  </a:lnSpc>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识别关键因素的能力；</a:t>
                </a:r>
                <a:endParaRPr lang="zh-CN" altLang="en-US" sz="1400" dirty="0">
                  <a:latin typeface="微软雅黑" panose="020B0503020204020204" pitchFamily="34" charset="-122"/>
                  <a:ea typeface="微软雅黑" panose="020B0503020204020204" pitchFamily="34" charset="-122"/>
                </a:endParaRPr>
              </a:p>
              <a:p>
                <a:pPr marL="285750" indent="-285750">
                  <a:lnSpc>
                    <a:spcPct val="130000"/>
                  </a:lnSpc>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理解事物之间相互关系的能力 </a:t>
                </a:r>
                <a:endParaRPr lang="zh-CN" altLang="en-US" sz="1400" dirty="0">
                  <a:latin typeface="微软雅黑" panose="020B0503020204020204" pitchFamily="34" charset="-122"/>
                  <a:ea typeface="微软雅黑" panose="020B0503020204020204" pitchFamily="34" charset="-122"/>
                </a:endParaRPr>
              </a:p>
            </p:txBody>
          </p:sp>
        </p:gr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3989324" cy="605352"/>
            <a:chOff x="7052748" y="1878170"/>
            <a:chExt cx="3989324" cy="605352"/>
          </a:xfrm>
        </p:grpSpPr>
        <p:sp>
          <p:nvSpPr>
            <p:cNvPr id="5" name="文本框 4"/>
            <p:cNvSpPr txBox="1"/>
            <p:nvPr/>
          </p:nvSpPr>
          <p:spPr>
            <a:xfrm>
              <a:off x="7719402" y="1941571"/>
              <a:ext cx="3322670"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有效的管理工具</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98"/>
            <p:cNvSpPr>
              <a:spLocks noChangeArrowheads="1"/>
            </p:cNvSpPr>
            <p:nvPr/>
          </p:nvSpPr>
          <p:spPr bwMode="auto">
            <a:xfrm>
              <a:off x="7205681" y="2052129"/>
              <a:ext cx="299485" cy="257434"/>
            </a:xfrm>
            <a:custGeom>
              <a:avLst/>
              <a:gdLst>
                <a:gd name="T0" fmla="*/ 1167 w 1286"/>
                <a:gd name="T1" fmla="*/ 0 h 1107"/>
                <a:gd name="T2" fmla="*/ 1285 w 1286"/>
                <a:gd name="T3" fmla="*/ 117 h 1107"/>
                <a:gd name="T4" fmla="*/ 1285 w 1286"/>
                <a:gd name="T5" fmla="*/ 817 h 1107"/>
                <a:gd name="T6" fmla="*/ 1167 w 1286"/>
                <a:gd name="T7" fmla="*/ 932 h 1107"/>
                <a:gd name="T8" fmla="*/ 935 w 1286"/>
                <a:gd name="T9" fmla="*/ 932 h 1107"/>
                <a:gd name="T10" fmla="*/ 935 w 1286"/>
                <a:gd name="T11" fmla="*/ 817 h 1107"/>
                <a:gd name="T12" fmla="*/ 1167 w 1286"/>
                <a:gd name="T13" fmla="*/ 817 h 1107"/>
                <a:gd name="T14" fmla="*/ 1167 w 1286"/>
                <a:gd name="T15" fmla="*/ 117 h 1107"/>
                <a:gd name="T16" fmla="*/ 118 w 1286"/>
                <a:gd name="T17" fmla="*/ 117 h 1107"/>
                <a:gd name="T18" fmla="*/ 118 w 1286"/>
                <a:gd name="T19" fmla="*/ 817 h 1107"/>
                <a:gd name="T20" fmla="*/ 350 w 1286"/>
                <a:gd name="T21" fmla="*/ 817 h 1107"/>
                <a:gd name="T22" fmla="*/ 350 w 1286"/>
                <a:gd name="T23" fmla="*/ 932 h 1107"/>
                <a:gd name="T24" fmla="*/ 118 w 1286"/>
                <a:gd name="T25" fmla="*/ 932 h 1107"/>
                <a:gd name="T26" fmla="*/ 0 w 1286"/>
                <a:gd name="T27" fmla="*/ 817 h 1107"/>
                <a:gd name="T28" fmla="*/ 0 w 1286"/>
                <a:gd name="T29" fmla="*/ 117 h 1107"/>
                <a:gd name="T30" fmla="*/ 118 w 1286"/>
                <a:gd name="T31" fmla="*/ 0 h 1107"/>
                <a:gd name="T32" fmla="*/ 1167 w 1286"/>
                <a:gd name="T33" fmla="*/ 0 h 1107"/>
                <a:gd name="T34" fmla="*/ 293 w 1286"/>
                <a:gd name="T35" fmla="*/ 1106 h 1107"/>
                <a:gd name="T36" fmla="*/ 643 w 1286"/>
                <a:gd name="T37" fmla="*/ 757 h 1107"/>
                <a:gd name="T38" fmla="*/ 992 w 1286"/>
                <a:gd name="T39" fmla="*/ 1106 h 1107"/>
                <a:gd name="T40" fmla="*/ 293 w 1286"/>
                <a:gd name="T41" fmla="*/ 1106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6" h="1107">
                  <a:moveTo>
                    <a:pt x="1167" y="0"/>
                  </a:moveTo>
                  <a:cubicBezTo>
                    <a:pt x="1230" y="0"/>
                    <a:pt x="1285" y="54"/>
                    <a:pt x="1285" y="117"/>
                  </a:cubicBezTo>
                  <a:lnTo>
                    <a:pt x="1285" y="817"/>
                  </a:lnTo>
                  <a:cubicBezTo>
                    <a:pt x="1285" y="880"/>
                    <a:pt x="1230" y="932"/>
                    <a:pt x="1167" y="932"/>
                  </a:cubicBezTo>
                  <a:lnTo>
                    <a:pt x="935" y="932"/>
                  </a:lnTo>
                  <a:lnTo>
                    <a:pt x="935" y="817"/>
                  </a:lnTo>
                  <a:lnTo>
                    <a:pt x="1167" y="817"/>
                  </a:lnTo>
                  <a:lnTo>
                    <a:pt x="1167" y="117"/>
                  </a:lnTo>
                  <a:lnTo>
                    <a:pt x="118" y="117"/>
                  </a:lnTo>
                  <a:lnTo>
                    <a:pt x="118" y="817"/>
                  </a:lnTo>
                  <a:lnTo>
                    <a:pt x="350" y="817"/>
                  </a:lnTo>
                  <a:lnTo>
                    <a:pt x="350" y="932"/>
                  </a:lnTo>
                  <a:lnTo>
                    <a:pt x="118" y="932"/>
                  </a:lnTo>
                  <a:cubicBezTo>
                    <a:pt x="55" y="932"/>
                    <a:pt x="0" y="880"/>
                    <a:pt x="0" y="817"/>
                  </a:cubicBezTo>
                  <a:lnTo>
                    <a:pt x="0" y="117"/>
                  </a:lnTo>
                  <a:cubicBezTo>
                    <a:pt x="0" y="54"/>
                    <a:pt x="55" y="0"/>
                    <a:pt x="118" y="0"/>
                  </a:cubicBezTo>
                  <a:lnTo>
                    <a:pt x="1167" y="0"/>
                  </a:lnTo>
                  <a:close/>
                  <a:moveTo>
                    <a:pt x="293" y="1106"/>
                  </a:moveTo>
                  <a:lnTo>
                    <a:pt x="643" y="757"/>
                  </a:lnTo>
                  <a:lnTo>
                    <a:pt x="992" y="1106"/>
                  </a:lnTo>
                  <a:lnTo>
                    <a:pt x="293" y="1106"/>
                  </a:ln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cxnSp>
        <p:nvCxnSpPr>
          <p:cNvPr id="9" name="直接连接符 8"/>
          <p:cNvCxnSpPr/>
          <p:nvPr/>
        </p:nvCxnSpPr>
        <p:spPr>
          <a:xfrm>
            <a:off x="3352800" y="453100"/>
            <a:ext cx="8506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4198534" y="2057400"/>
            <a:ext cx="3794931" cy="3209047"/>
            <a:chOff x="4477532" y="2483853"/>
            <a:chExt cx="3300625" cy="2472617"/>
          </a:xfrm>
        </p:grpSpPr>
        <p:grpSp>
          <p:nvGrpSpPr>
            <p:cNvPr id="39" name="组合 38"/>
            <p:cNvGrpSpPr/>
            <p:nvPr/>
          </p:nvGrpSpPr>
          <p:grpSpPr>
            <a:xfrm>
              <a:off x="4477532" y="2483853"/>
              <a:ext cx="3300625" cy="2472617"/>
              <a:chOff x="4477532" y="2064753"/>
              <a:chExt cx="3300625" cy="2472617"/>
            </a:xfrm>
          </p:grpSpPr>
          <p:sp>
            <p:nvSpPr>
              <p:cNvPr id="44" name="Shape 567"/>
              <p:cNvSpPr/>
              <p:nvPr/>
            </p:nvSpPr>
            <p:spPr>
              <a:xfrm>
                <a:off x="4477532" y="3845150"/>
                <a:ext cx="3300625" cy="692220"/>
              </a:xfrm>
              <a:custGeom>
                <a:avLst/>
                <a:gdLst/>
                <a:ahLst/>
                <a:cxnLst>
                  <a:cxn ang="0">
                    <a:pos x="wd2" y="hd2"/>
                  </a:cxn>
                  <a:cxn ang="5400000">
                    <a:pos x="wd2" y="hd2"/>
                  </a:cxn>
                  <a:cxn ang="10800000">
                    <a:pos x="wd2" y="hd2"/>
                  </a:cxn>
                  <a:cxn ang="16200000">
                    <a:pos x="wd2" y="hd2"/>
                  </a:cxn>
                </a:cxnLst>
                <a:rect l="0" t="0" r="r" b="b"/>
                <a:pathLst>
                  <a:path w="21600" h="21600" extrusionOk="0">
                    <a:moveTo>
                      <a:pt x="1687" y="0"/>
                    </a:moveTo>
                    <a:lnTo>
                      <a:pt x="19917" y="0"/>
                    </a:lnTo>
                    <a:lnTo>
                      <a:pt x="21600" y="21600"/>
                    </a:lnTo>
                    <a:lnTo>
                      <a:pt x="0" y="21600"/>
                    </a:lnTo>
                    <a:lnTo>
                      <a:pt x="1687" y="0"/>
                    </a:lnTo>
                    <a:close/>
                  </a:path>
                </a:pathLst>
              </a:custGeom>
              <a:solidFill>
                <a:srgbClr val="CE4F3C"/>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sz="2400">
                  <a:solidFill>
                    <a:schemeClr val="lt1"/>
                  </a:solidFill>
                </a:endParaRPr>
              </a:p>
            </p:txBody>
          </p:sp>
          <p:sp>
            <p:nvSpPr>
              <p:cNvPr id="45" name="Shape 568"/>
              <p:cNvSpPr/>
              <p:nvPr/>
            </p:nvSpPr>
            <p:spPr>
              <a:xfrm>
                <a:off x="4895148" y="3746592"/>
                <a:ext cx="2632991" cy="98557"/>
              </a:xfrm>
              <a:custGeom>
                <a:avLst/>
                <a:gdLst/>
                <a:ahLst/>
                <a:cxnLst>
                  <a:cxn ang="0">
                    <a:pos x="wd2" y="hd2"/>
                  </a:cxn>
                  <a:cxn ang="5400000">
                    <a:pos x="wd2" y="hd2"/>
                  </a:cxn>
                  <a:cxn ang="10800000">
                    <a:pos x="wd2" y="hd2"/>
                  </a:cxn>
                  <a:cxn ang="16200000">
                    <a:pos x="wd2" y="hd2"/>
                  </a:cxn>
                </a:cxnLst>
                <a:rect l="0" t="0" r="r" b="b"/>
                <a:pathLst>
                  <a:path w="21600" h="21600" extrusionOk="0">
                    <a:moveTo>
                      <a:pt x="21600" y="21459"/>
                    </a:moveTo>
                    <a:lnTo>
                      <a:pt x="19521" y="0"/>
                    </a:lnTo>
                    <a:lnTo>
                      <a:pt x="0" y="0"/>
                    </a:lnTo>
                    <a:lnTo>
                      <a:pt x="2396" y="21600"/>
                    </a:lnTo>
                    <a:lnTo>
                      <a:pt x="21600" y="21459"/>
                    </a:lnTo>
                    <a:close/>
                  </a:path>
                </a:pathLst>
              </a:custGeom>
              <a:solidFill>
                <a:srgbClr val="2B2C30"/>
              </a:solidFill>
              <a:ln w="12700">
                <a:miter lim="400000"/>
              </a:ln>
            </p:spPr>
            <p:txBody>
              <a:bodyPr lIns="0" tIns="0" rIns="0" bIns="0" anchor="ctr"/>
              <a:lstStyle/>
              <a:p>
                <a:pPr lvl="0"/>
              </a:p>
            </p:txBody>
          </p:sp>
          <p:sp>
            <p:nvSpPr>
              <p:cNvPr id="46" name="Shape 569"/>
              <p:cNvSpPr/>
              <p:nvPr/>
            </p:nvSpPr>
            <p:spPr>
              <a:xfrm>
                <a:off x="4894212" y="3159221"/>
                <a:ext cx="2507324" cy="589744"/>
              </a:xfrm>
              <a:custGeom>
                <a:avLst/>
                <a:gdLst/>
                <a:ahLst/>
                <a:cxnLst>
                  <a:cxn ang="0">
                    <a:pos x="wd2" y="hd2"/>
                  </a:cxn>
                  <a:cxn ang="5400000">
                    <a:pos x="wd2" y="hd2"/>
                  </a:cxn>
                  <a:cxn ang="10800000">
                    <a:pos x="wd2" y="hd2"/>
                  </a:cxn>
                  <a:cxn ang="16200000">
                    <a:pos x="wd2" y="hd2"/>
                  </a:cxn>
                </a:cxnLst>
                <a:rect l="0" t="0" r="r" b="b"/>
                <a:pathLst>
                  <a:path w="21600" h="21600" extrusionOk="0">
                    <a:moveTo>
                      <a:pt x="1687" y="0"/>
                    </a:moveTo>
                    <a:lnTo>
                      <a:pt x="19917" y="0"/>
                    </a:lnTo>
                    <a:lnTo>
                      <a:pt x="21600" y="21600"/>
                    </a:lnTo>
                    <a:lnTo>
                      <a:pt x="0" y="21600"/>
                    </a:lnTo>
                    <a:lnTo>
                      <a:pt x="1687" y="0"/>
                    </a:lnTo>
                    <a:close/>
                  </a:path>
                </a:pathLst>
              </a:custGeom>
              <a:solidFill>
                <a:srgbClr val="CE4F3C"/>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sz="2400">
                  <a:solidFill>
                    <a:schemeClr val="lt1"/>
                  </a:solidFill>
                </a:endParaRPr>
              </a:p>
            </p:txBody>
          </p:sp>
          <p:sp>
            <p:nvSpPr>
              <p:cNvPr id="47" name="Shape 570"/>
              <p:cNvSpPr/>
              <p:nvPr/>
            </p:nvSpPr>
            <p:spPr>
              <a:xfrm>
                <a:off x="5195420" y="3058893"/>
                <a:ext cx="2010687" cy="100168"/>
              </a:xfrm>
              <a:custGeom>
                <a:avLst/>
                <a:gdLst>
                  <a:gd name="connsiteX0" fmla="*/ 21600 w 21600"/>
                  <a:gd name="connsiteY0" fmla="*/ 22391 h 22532"/>
                  <a:gd name="connsiteX1" fmla="*/ 20578 w 21600"/>
                  <a:gd name="connsiteY1" fmla="*/ 0 h 22532"/>
                  <a:gd name="connsiteX2" fmla="*/ 0 w 21600"/>
                  <a:gd name="connsiteY2" fmla="*/ 932 h 22532"/>
                  <a:gd name="connsiteX3" fmla="*/ 2396 w 21600"/>
                  <a:gd name="connsiteY3" fmla="*/ 22532 h 22532"/>
                  <a:gd name="connsiteX4" fmla="*/ 21600 w 21600"/>
                  <a:gd name="connsiteY4" fmla="*/ 22391 h 22532"/>
                  <a:gd name="connsiteX0-1" fmla="*/ 21600 w 21600"/>
                  <a:gd name="connsiteY0-2" fmla="*/ 22391 h 22532"/>
                  <a:gd name="connsiteX1-3" fmla="*/ 20578 w 21600"/>
                  <a:gd name="connsiteY1-4" fmla="*/ 0 h 22532"/>
                  <a:gd name="connsiteX2-5" fmla="*/ 0 w 21600"/>
                  <a:gd name="connsiteY2-6" fmla="*/ 932 h 22532"/>
                  <a:gd name="connsiteX3-7" fmla="*/ 1604 w 21600"/>
                  <a:gd name="connsiteY3-8" fmla="*/ 22532 h 22532"/>
                  <a:gd name="connsiteX4-9" fmla="*/ 21600 w 21600"/>
                  <a:gd name="connsiteY4-10" fmla="*/ 22391 h 225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1600" h="22532" extrusionOk="0">
                    <a:moveTo>
                      <a:pt x="21600" y="22391"/>
                    </a:moveTo>
                    <a:cubicBezTo>
                      <a:pt x="21259" y="14927"/>
                      <a:pt x="20919" y="7464"/>
                      <a:pt x="20578" y="0"/>
                    </a:cubicBezTo>
                    <a:lnTo>
                      <a:pt x="0" y="932"/>
                    </a:lnTo>
                    <a:lnTo>
                      <a:pt x="1604" y="22532"/>
                    </a:lnTo>
                    <a:lnTo>
                      <a:pt x="21600" y="22391"/>
                    </a:lnTo>
                    <a:close/>
                  </a:path>
                </a:pathLst>
              </a:custGeom>
              <a:solidFill>
                <a:srgbClr val="2B2C30"/>
              </a:solidFill>
              <a:ln w="12700">
                <a:miter lim="400000"/>
              </a:ln>
            </p:spPr>
            <p:txBody>
              <a:bodyPr lIns="0" tIns="0" rIns="0" bIns="0" anchor="ctr"/>
              <a:lstStyle/>
              <a:p>
                <a:pPr lvl="0"/>
              </a:p>
            </p:txBody>
          </p:sp>
          <p:sp>
            <p:nvSpPr>
              <p:cNvPr id="48" name="Shape 571"/>
              <p:cNvSpPr/>
              <p:nvPr/>
            </p:nvSpPr>
            <p:spPr>
              <a:xfrm>
                <a:off x="5194695" y="2594994"/>
                <a:ext cx="1935243" cy="468042"/>
              </a:xfrm>
              <a:custGeom>
                <a:avLst/>
                <a:gdLst/>
                <a:ahLst/>
                <a:cxnLst>
                  <a:cxn ang="0">
                    <a:pos x="wd2" y="hd2"/>
                  </a:cxn>
                  <a:cxn ang="5400000">
                    <a:pos x="wd2" y="hd2"/>
                  </a:cxn>
                  <a:cxn ang="10800000">
                    <a:pos x="wd2" y="hd2"/>
                  </a:cxn>
                  <a:cxn ang="16200000">
                    <a:pos x="wd2" y="hd2"/>
                  </a:cxn>
                </a:cxnLst>
                <a:rect l="0" t="0" r="r" b="b"/>
                <a:pathLst>
                  <a:path w="21600" h="21600" extrusionOk="0">
                    <a:moveTo>
                      <a:pt x="1687" y="0"/>
                    </a:moveTo>
                    <a:lnTo>
                      <a:pt x="19917" y="0"/>
                    </a:lnTo>
                    <a:lnTo>
                      <a:pt x="21600" y="21600"/>
                    </a:lnTo>
                    <a:lnTo>
                      <a:pt x="0" y="21600"/>
                    </a:lnTo>
                    <a:lnTo>
                      <a:pt x="1687" y="0"/>
                    </a:lnTo>
                    <a:close/>
                  </a:path>
                </a:pathLst>
              </a:custGeom>
              <a:solidFill>
                <a:srgbClr val="CE4F3C"/>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sz="2400">
                  <a:solidFill>
                    <a:schemeClr val="lt1"/>
                  </a:solidFill>
                </a:endParaRPr>
              </a:p>
            </p:txBody>
          </p:sp>
          <p:sp>
            <p:nvSpPr>
              <p:cNvPr id="49" name="Shape 572"/>
              <p:cNvSpPr/>
              <p:nvPr/>
            </p:nvSpPr>
            <p:spPr>
              <a:xfrm>
                <a:off x="5432351" y="2498807"/>
                <a:ext cx="1558205" cy="96027"/>
              </a:xfrm>
              <a:custGeom>
                <a:avLst/>
                <a:gdLst/>
                <a:ahLst/>
                <a:cxnLst>
                  <a:cxn ang="0">
                    <a:pos x="wd2" y="hd2"/>
                  </a:cxn>
                  <a:cxn ang="5400000">
                    <a:pos x="wd2" y="hd2"/>
                  </a:cxn>
                  <a:cxn ang="10800000">
                    <a:pos x="wd2" y="hd2"/>
                  </a:cxn>
                  <a:cxn ang="16200000">
                    <a:pos x="wd2" y="hd2"/>
                  </a:cxn>
                </a:cxnLst>
                <a:rect l="0" t="0" r="r" b="b"/>
                <a:pathLst>
                  <a:path w="21600" h="21600" extrusionOk="0">
                    <a:moveTo>
                      <a:pt x="21600" y="21459"/>
                    </a:moveTo>
                    <a:lnTo>
                      <a:pt x="19521" y="0"/>
                    </a:lnTo>
                    <a:lnTo>
                      <a:pt x="0" y="0"/>
                    </a:lnTo>
                    <a:lnTo>
                      <a:pt x="2396" y="21600"/>
                    </a:lnTo>
                    <a:lnTo>
                      <a:pt x="21600" y="21459"/>
                    </a:lnTo>
                    <a:close/>
                  </a:path>
                </a:pathLst>
              </a:custGeom>
              <a:solidFill>
                <a:srgbClr val="2B2C30"/>
              </a:solidFill>
              <a:ln w="12700">
                <a:miter lim="400000"/>
              </a:ln>
            </p:spPr>
            <p:txBody>
              <a:bodyPr lIns="0" tIns="0" rIns="0" bIns="0" anchor="ctr"/>
              <a:lstStyle/>
              <a:p>
                <a:pPr lvl="0"/>
              </a:p>
            </p:txBody>
          </p:sp>
          <p:sp>
            <p:nvSpPr>
              <p:cNvPr id="50" name="Shape 573"/>
              <p:cNvSpPr/>
              <p:nvPr/>
            </p:nvSpPr>
            <p:spPr>
              <a:xfrm>
                <a:off x="5431796" y="2064753"/>
                <a:ext cx="1483835" cy="434055"/>
              </a:xfrm>
              <a:custGeom>
                <a:avLst/>
                <a:gdLst/>
                <a:ahLst/>
                <a:cxnLst>
                  <a:cxn ang="0">
                    <a:pos x="wd2" y="hd2"/>
                  </a:cxn>
                  <a:cxn ang="5400000">
                    <a:pos x="wd2" y="hd2"/>
                  </a:cxn>
                  <a:cxn ang="10800000">
                    <a:pos x="wd2" y="hd2"/>
                  </a:cxn>
                  <a:cxn ang="16200000">
                    <a:pos x="wd2" y="hd2"/>
                  </a:cxn>
                </a:cxnLst>
                <a:rect l="0" t="0" r="r" b="b"/>
                <a:pathLst>
                  <a:path w="21600" h="21600" extrusionOk="0">
                    <a:moveTo>
                      <a:pt x="1687" y="0"/>
                    </a:moveTo>
                    <a:lnTo>
                      <a:pt x="19917" y="0"/>
                    </a:lnTo>
                    <a:lnTo>
                      <a:pt x="21600" y="21600"/>
                    </a:lnTo>
                    <a:lnTo>
                      <a:pt x="0" y="21600"/>
                    </a:lnTo>
                    <a:lnTo>
                      <a:pt x="1687" y="0"/>
                    </a:lnTo>
                    <a:close/>
                  </a:path>
                </a:pathLst>
              </a:custGeom>
              <a:solidFill>
                <a:srgbClr val="CE4F3C"/>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rtlCol="0" anchor="ctr"/>
              <a:lstStyle/>
              <a:p>
                <a:pPr algn="ctr"/>
                <a:endParaRPr sz="2400">
                  <a:solidFill>
                    <a:schemeClr val="lt1"/>
                  </a:solidFill>
                </a:endParaRPr>
              </a:p>
            </p:txBody>
          </p:sp>
        </p:grpSp>
        <p:sp>
          <p:nvSpPr>
            <p:cNvPr id="40" name="矩形 39"/>
            <p:cNvSpPr/>
            <p:nvPr/>
          </p:nvSpPr>
          <p:spPr>
            <a:xfrm>
              <a:off x="5588659" y="4441083"/>
              <a:ext cx="1118431" cy="347994"/>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报告系统 </a:t>
              </a:r>
              <a:endPar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矩形 40"/>
            <p:cNvSpPr/>
            <p:nvPr/>
          </p:nvSpPr>
          <p:spPr>
            <a:xfrm>
              <a:off x="5591447" y="3105793"/>
              <a:ext cx="1052905" cy="347994"/>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人岗匹配</a:t>
              </a:r>
              <a:endPar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矩形 41"/>
            <p:cNvSpPr/>
            <p:nvPr/>
          </p:nvSpPr>
          <p:spPr>
            <a:xfrm>
              <a:off x="5591447" y="3752608"/>
              <a:ext cx="1052905" cy="347994"/>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有效会议</a:t>
              </a:r>
              <a:endPar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 name="矩形 42"/>
            <p:cNvSpPr/>
            <p:nvPr/>
          </p:nvSpPr>
          <p:spPr>
            <a:xfrm>
              <a:off x="5588659" y="2531603"/>
              <a:ext cx="1118431" cy="347994"/>
            </a:xfrm>
            <a:prstGeom prst="rect">
              <a:avLst/>
            </a:prstGeom>
          </p:spPr>
          <p:txBody>
            <a:bodyPr wrap="none">
              <a:spAutoFit/>
            </a:bodyPr>
            <a:lstStyle/>
            <a:p>
              <a:pPr algn="ctr"/>
              <a:r>
                <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目标管理 </a:t>
              </a:r>
              <a:endParaRPr lang="zh-CN" altLang="en-US" sz="20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51" name="矩形 50"/>
          <p:cNvSpPr/>
          <p:nvPr/>
        </p:nvSpPr>
        <p:spPr>
          <a:xfrm>
            <a:off x="1038707" y="4525979"/>
            <a:ext cx="3106606" cy="523220"/>
          </a:xfrm>
          <a:prstGeom prst="rect">
            <a:avLst/>
          </a:prstGeom>
          <a:noFill/>
        </p:spPr>
        <p:txBody>
          <a:bodyPr wrap="square" rtlCol="0">
            <a:spAutoFit/>
          </a:bodyPr>
          <a:lstStyle/>
          <a:p>
            <a:pPr algn="r"/>
            <a:r>
              <a:rPr lang="zh-CN" altLang="en-US" sz="1400" dirty="0">
                <a:ea typeface="微软雅黑" panose="020B0503020204020204" pitchFamily="34" charset="-122"/>
                <a:cs typeface="+mn-ea"/>
                <a:sym typeface="Arial" panose="020B0604020202020204" pitchFamily="34" charset="0"/>
              </a:rPr>
              <a:t>预见是管理的一个基本要素，预见的目的就是制定行动</a:t>
            </a:r>
            <a:r>
              <a:rPr lang="zh-CN" altLang="en-US" sz="1400" dirty="0" smtClean="0">
                <a:ea typeface="微软雅黑" panose="020B0503020204020204" pitchFamily="34" charset="-122"/>
                <a:cs typeface="+mn-ea"/>
                <a:sym typeface="Arial" panose="020B0604020202020204" pitchFamily="34" charset="0"/>
              </a:rPr>
              <a:t>计划</a:t>
            </a:r>
            <a:endParaRPr lang="zh-CN" altLang="en-US" sz="1400" dirty="0">
              <a:ea typeface="微软雅黑" panose="020B0503020204020204" pitchFamily="34" charset="-122"/>
              <a:cs typeface="+mn-ea"/>
              <a:sym typeface="Arial" panose="020B0604020202020204" pitchFamily="34" charset="0"/>
            </a:endParaRPr>
          </a:p>
        </p:txBody>
      </p:sp>
      <p:sp>
        <p:nvSpPr>
          <p:cNvPr id="52" name="矩形 51"/>
          <p:cNvSpPr/>
          <p:nvPr/>
        </p:nvSpPr>
        <p:spPr>
          <a:xfrm>
            <a:off x="7182121" y="2077455"/>
            <a:ext cx="3247333" cy="523220"/>
          </a:xfrm>
          <a:prstGeom prst="rect">
            <a:avLst/>
          </a:prstGeom>
          <a:noFill/>
        </p:spPr>
        <p:txBody>
          <a:bodyPr wrap="square" rtlCol="0">
            <a:spAutoFit/>
          </a:bodyPr>
          <a:lstStyle/>
          <a:p>
            <a:pPr algn="just"/>
            <a:r>
              <a:rPr lang="zh-CN" altLang="en-US" sz="1400" dirty="0">
                <a:ea typeface="微软雅黑" panose="020B0503020204020204" pitchFamily="34" charset="-122"/>
                <a:cs typeface="+mn-ea"/>
                <a:sym typeface="Arial" panose="020B0604020202020204" pitchFamily="34" charset="0"/>
              </a:rPr>
              <a:t>组织就是为企业的经营提供所必要的原料、设备、资本和人员。</a:t>
            </a:r>
            <a:endParaRPr lang="zh-CN" altLang="en-US" sz="1400" dirty="0">
              <a:ea typeface="微软雅黑" panose="020B0503020204020204" pitchFamily="34" charset="-122"/>
              <a:cs typeface="+mn-ea"/>
              <a:sym typeface="Arial" panose="020B0604020202020204" pitchFamily="34" charset="0"/>
            </a:endParaRPr>
          </a:p>
        </p:txBody>
      </p:sp>
      <p:sp>
        <p:nvSpPr>
          <p:cNvPr id="53" name="矩形 52"/>
          <p:cNvSpPr/>
          <p:nvPr/>
        </p:nvSpPr>
        <p:spPr>
          <a:xfrm>
            <a:off x="1357937" y="2811830"/>
            <a:ext cx="3495778" cy="523220"/>
          </a:xfrm>
          <a:prstGeom prst="rect">
            <a:avLst/>
          </a:prstGeom>
          <a:noFill/>
        </p:spPr>
        <p:txBody>
          <a:bodyPr wrap="square" rtlCol="0">
            <a:spAutoFit/>
          </a:bodyPr>
          <a:lstStyle/>
          <a:p>
            <a:pPr algn="r"/>
            <a:r>
              <a:rPr lang="zh-CN" altLang="en-US" sz="1400" dirty="0">
                <a:ea typeface="微软雅黑" panose="020B0503020204020204" pitchFamily="34" charset="-122"/>
                <a:cs typeface="+mn-ea"/>
                <a:sym typeface="Arial" panose="020B0604020202020204" pitchFamily="34" charset="0"/>
              </a:rPr>
              <a:t>通过指挥的协调，能使本单位的所有人做出最好的贡献，实现本企业的</a:t>
            </a:r>
            <a:r>
              <a:rPr lang="zh-CN" altLang="en-US" sz="1400" dirty="0" smtClean="0">
                <a:ea typeface="微软雅黑" panose="020B0503020204020204" pitchFamily="34" charset="-122"/>
                <a:cs typeface="+mn-ea"/>
                <a:sym typeface="Arial" panose="020B0604020202020204" pitchFamily="34" charset="0"/>
              </a:rPr>
              <a:t>利益</a:t>
            </a:r>
            <a:endParaRPr lang="zh-CN" altLang="en-US" sz="1400" dirty="0">
              <a:ea typeface="微软雅黑" panose="020B0503020204020204" pitchFamily="34" charset="-122"/>
              <a:cs typeface="+mn-ea"/>
              <a:sym typeface="Arial" panose="020B0604020202020204" pitchFamily="34" charset="0"/>
            </a:endParaRPr>
          </a:p>
        </p:txBody>
      </p:sp>
      <p:sp>
        <p:nvSpPr>
          <p:cNvPr id="54" name="矩形 53"/>
          <p:cNvSpPr/>
          <p:nvPr/>
        </p:nvSpPr>
        <p:spPr>
          <a:xfrm>
            <a:off x="7706004" y="3493418"/>
            <a:ext cx="3547903" cy="523220"/>
          </a:xfrm>
          <a:prstGeom prst="rect">
            <a:avLst/>
          </a:prstGeom>
          <a:noFill/>
        </p:spPr>
        <p:txBody>
          <a:bodyPr wrap="square" rtlCol="0">
            <a:spAutoFit/>
          </a:bodyPr>
          <a:lstStyle/>
          <a:p>
            <a:pPr algn="just"/>
            <a:r>
              <a:rPr lang="zh-CN" altLang="en-US" sz="1400">
                <a:ea typeface="微软雅黑" panose="020B0503020204020204" pitchFamily="34" charset="-122"/>
                <a:cs typeface="+mn-ea"/>
                <a:sym typeface="Arial" panose="020B0604020202020204" pitchFamily="34" charset="0"/>
              </a:rPr>
              <a:t>协调就是指企业的一切工作者要和谐地配合，以便于企业经营的顺利进行。</a:t>
            </a:r>
            <a:endParaRPr lang="zh-CN" altLang="en-US" sz="1400">
              <a:ea typeface="微软雅黑" panose="020B0503020204020204" pitchFamily="34" charset="-122"/>
              <a:cs typeface="+mn-ea"/>
              <a:sym typeface="Arial" panose="020B0604020202020204"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3989324" cy="605352"/>
            <a:chOff x="7052748" y="1878170"/>
            <a:chExt cx="3989324" cy="605352"/>
          </a:xfrm>
        </p:grpSpPr>
        <p:sp>
          <p:nvSpPr>
            <p:cNvPr id="5" name="文本框 4"/>
            <p:cNvSpPr txBox="1"/>
            <p:nvPr/>
          </p:nvSpPr>
          <p:spPr>
            <a:xfrm>
              <a:off x="7719402" y="1941571"/>
              <a:ext cx="3322670"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有效管理的标准</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Freeform 98"/>
            <p:cNvSpPr>
              <a:spLocks noChangeArrowheads="1"/>
            </p:cNvSpPr>
            <p:nvPr/>
          </p:nvSpPr>
          <p:spPr bwMode="auto">
            <a:xfrm>
              <a:off x="7205681" y="2052129"/>
              <a:ext cx="299485" cy="257434"/>
            </a:xfrm>
            <a:custGeom>
              <a:avLst/>
              <a:gdLst>
                <a:gd name="T0" fmla="*/ 1167 w 1286"/>
                <a:gd name="T1" fmla="*/ 0 h 1107"/>
                <a:gd name="T2" fmla="*/ 1285 w 1286"/>
                <a:gd name="T3" fmla="*/ 117 h 1107"/>
                <a:gd name="T4" fmla="*/ 1285 w 1286"/>
                <a:gd name="T5" fmla="*/ 817 h 1107"/>
                <a:gd name="T6" fmla="*/ 1167 w 1286"/>
                <a:gd name="T7" fmla="*/ 932 h 1107"/>
                <a:gd name="T8" fmla="*/ 935 w 1286"/>
                <a:gd name="T9" fmla="*/ 932 h 1107"/>
                <a:gd name="T10" fmla="*/ 935 w 1286"/>
                <a:gd name="T11" fmla="*/ 817 h 1107"/>
                <a:gd name="T12" fmla="*/ 1167 w 1286"/>
                <a:gd name="T13" fmla="*/ 817 h 1107"/>
                <a:gd name="T14" fmla="*/ 1167 w 1286"/>
                <a:gd name="T15" fmla="*/ 117 h 1107"/>
                <a:gd name="T16" fmla="*/ 118 w 1286"/>
                <a:gd name="T17" fmla="*/ 117 h 1107"/>
                <a:gd name="T18" fmla="*/ 118 w 1286"/>
                <a:gd name="T19" fmla="*/ 817 h 1107"/>
                <a:gd name="T20" fmla="*/ 350 w 1286"/>
                <a:gd name="T21" fmla="*/ 817 h 1107"/>
                <a:gd name="T22" fmla="*/ 350 w 1286"/>
                <a:gd name="T23" fmla="*/ 932 h 1107"/>
                <a:gd name="T24" fmla="*/ 118 w 1286"/>
                <a:gd name="T25" fmla="*/ 932 h 1107"/>
                <a:gd name="T26" fmla="*/ 0 w 1286"/>
                <a:gd name="T27" fmla="*/ 817 h 1107"/>
                <a:gd name="T28" fmla="*/ 0 w 1286"/>
                <a:gd name="T29" fmla="*/ 117 h 1107"/>
                <a:gd name="T30" fmla="*/ 118 w 1286"/>
                <a:gd name="T31" fmla="*/ 0 h 1107"/>
                <a:gd name="T32" fmla="*/ 1167 w 1286"/>
                <a:gd name="T33" fmla="*/ 0 h 1107"/>
                <a:gd name="T34" fmla="*/ 293 w 1286"/>
                <a:gd name="T35" fmla="*/ 1106 h 1107"/>
                <a:gd name="T36" fmla="*/ 643 w 1286"/>
                <a:gd name="T37" fmla="*/ 757 h 1107"/>
                <a:gd name="T38" fmla="*/ 992 w 1286"/>
                <a:gd name="T39" fmla="*/ 1106 h 1107"/>
                <a:gd name="T40" fmla="*/ 293 w 1286"/>
                <a:gd name="T41" fmla="*/ 1106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86" h="1107">
                  <a:moveTo>
                    <a:pt x="1167" y="0"/>
                  </a:moveTo>
                  <a:cubicBezTo>
                    <a:pt x="1230" y="0"/>
                    <a:pt x="1285" y="54"/>
                    <a:pt x="1285" y="117"/>
                  </a:cubicBezTo>
                  <a:lnTo>
                    <a:pt x="1285" y="817"/>
                  </a:lnTo>
                  <a:cubicBezTo>
                    <a:pt x="1285" y="880"/>
                    <a:pt x="1230" y="932"/>
                    <a:pt x="1167" y="932"/>
                  </a:cubicBezTo>
                  <a:lnTo>
                    <a:pt x="935" y="932"/>
                  </a:lnTo>
                  <a:lnTo>
                    <a:pt x="935" y="817"/>
                  </a:lnTo>
                  <a:lnTo>
                    <a:pt x="1167" y="817"/>
                  </a:lnTo>
                  <a:lnTo>
                    <a:pt x="1167" y="117"/>
                  </a:lnTo>
                  <a:lnTo>
                    <a:pt x="118" y="117"/>
                  </a:lnTo>
                  <a:lnTo>
                    <a:pt x="118" y="817"/>
                  </a:lnTo>
                  <a:lnTo>
                    <a:pt x="350" y="817"/>
                  </a:lnTo>
                  <a:lnTo>
                    <a:pt x="350" y="932"/>
                  </a:lnTo>
                  <a:lnTo>
                    <a:pt x="118" y="932"/>
                  </a:lnTo>
                  <a:cubicBezTo>
                    <a:pt x="55" y="932"/>
                    <a:pt x="0" y="880"/>
                    <a:pt x="0" y="817"/>
                  </a:cubicBezTo>
                  <a:lnTo>
                    <a:pt x="0" y="117"/>
                  </a:lnTo>
                  <a:cubicBezTo>
                    <a:pt x="0" y="54"/>
                    <a:pt x="55" y="0"/>
                    <a:pt x="118" y="0"/>
                  </a:cubicBezTo>
                  <a:lnTo>
                    <a:pt x="1167" y="0"/>
                  </a:lnTo>
                  <a:close/>
                  <a:moveTo>
                    <a:pt x="293" y="1106"/>
                  </a:moveTo>
                  <a:lnTo>
                    <a:pt x="643" y="757"/>
                  </a:lnTo>
                  <a:lnTo>
                    <a:pt x="992" y="1106"/>
                  </a:lnTo>
                  <a:lnTo>
                    <a:pt x="293" y="1106"/>
                  </a:ln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cxnSp>
        <p:nvCxnSpPr>
          <p:cNvPr id="9" name="直接连接符 8"/>
          <p:cNvCxnSpPr/>
          <p:nvPr/>
        </p:nvCxnSpPr>
        <p:spPr>
          <a:xfrm>
            <a:off x="3352800" y="453100"/>
            <a:ext cx="85066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625359" y="1814946"/>
            <a:ext cx="5694961" cy="3942069"/>
            <a:chOff x="1223916" y="2925625"/>
            <a:chExt cx="8730948" cy="3496408"/>
          </a:xfrm>
        </p:grpSpPr>
        <p:cxnSp>
          <p:nvCxnSpPr>
            <p:cNvPr id="25" name="直接连接符 24"/>
            <p:cNvCxnSpPr/>
            <p:nvPr/>
          </p:nvCxnSpPr>
          <p:spPr bwMode="auto">
            <a:xfrm flipV="1">
              <a:off x="1929226" y="2925625"/>
              <a:ext cx="0" cy="3347900"/>
            </a:xfrm>
            <a:prstGeom prst="line">
              <a:avLst/>
            </a:prstGeom>
            <a:solidFill>
              <a:schemeClr val="accent1"/>
            </a:solidFill>
            <a:ln w="9525" cap="flat" cmpd="sng" algn="ctr">
              <a:solidFill>
                <a:schemeClr val="tx1"/>
              </a:solidFill>
              <a:prstDash val="solid"/>
              <a:round/>
              <a:headEnd type="none" w="med" len="med"/>
              <a:tailEnd type="triangl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6" name="直接连接符 25"/>
            <p:cNvCxnSpPr/>
            <p:nvPr/>
          </p:nvCxnSpPr>
          <p:spPr bwMode="auto">
            <a:xfrm flipH="1">
              <a:off x="1497179" y="5913485"/>
              <a:ext cx="8457685" cy="0"/>
            </a:xfrm>
            <a:prstGeom prst="line">
              <a:avLst/>
            </a:prstGeom>
            <a:solidFill>
              <a:schemeClr val="accent1"/>
            </a:solidFill>
            <a:ln w="9525" cap="flat" cmpd="sng" algn="ctr">
              <a:solidFill>
                <a:schemeClr val="tx1"/>
              </a:solidFill>
              <a:prstDash val="solid"/>
              <a:round/>
              <a:headEnd type="triangl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7" name="文本框 26"/>
            <p:cNvSpPr txBox="1"/>
            <p:nvPr/>
          </p:nvSpPr>
          <p:spPr>
            <a:xfrm>
              <a:off x="1278965" y="3120659"/>
              <a:ext cx="597679" cy="338554"/>
            </a:xfrm>
            <a:prstGeom prst="rect">
              <a:avLst/>
            </a:prstGeom>
            <a:noFill/>
          </p:spPr>
          <p:txBody>
            <a:bodyPr wrap="none" rtlCol="0">
              <a:spAutoFit/>
            </a:bodyPr>
            <a:lstStyle/>
            <a:p>
              <a:r>
                <a:rPr lang="zh-CN" altLang="en-US" sz="1600">
                  <a:ea typeface="微软雅黑" panose="020B0503020204020204" pitchFamily="34" charset="-122"/>
                  <a:cs typeface="+mn-ea"/>
                  <a:sym typeface="Arial" panose="020B0604020202020204" pitchFamily="34" charset="0"/>
                </a:rPr>
                <a:t>高</a:t>
              </a:r>
              <a:endParaRPr lang="zh-CN" altLang="en-US" sz="1600">
                <a:ea typeface="微软雅黑" panose="020B0503020204020204" pitchFamily="34" charset="-122"/>
                <a:cs typeface="+mn-ea"/>
                <a:sym typeface="Arial" panose="020B0604020202020204" pitchFamily="34" charset="0"/>
              </a:endParaRPr>
            </a:p>
          </p:txBody>
        </p:sp>
        <p:sp>
          <p:nvSpPr>
            <p:cNvPr id="28" name="文本框 27"/>
            <p:cNvSpPr txBox="1"/>
            <p:nvPr/>
          </p:nvSpPr>
          <p:spPr>
            <a:xfrm>
              <a:off x="9554600" y="5995099"/>
              <a:ext cx="389850" cy="338554"/>
            </a:xfrm>
            <a:prstGeom prst="rect">
              <a:avLst/>
            </a:prstGeom>
            <a:noFill/>
          </p:spPr>
          <p:txBody>
            <a:bodyPr wrap="none" rtlCol="0">
              <a:spAutoFit/>
            </a:bodyPr>
            <a:lstStyle/>
            <a:p>
              <a:r>
                <a:rPr lang="zh-CN" altLang="en-US" sz="1600">
                  <a:ea typeface="微软雅黑" panose="020B0503020204020204" pitchFamily="34" charset="-122"/>
                  <a:cs typeface="+mn-ea"/>
                  <a:sym typeface="Arial" panose="020B0604020202020204" pitchFamily="34" charset="0"/>
                </a:rPr>
                <a:t>高</a:t>
              </a:r>
              <a:endParaRPr lang="zh-CN" altLang="en-US" sz="1600">
                <a:ea typeface="微软雅黑" panose="020B0503020204020204" pitchFamily="34" charset="-122"/>
                <a:cs typeface="+mn-ea"/>
                <a:sym typeface="Arial" panose="020B0604020202020204" pitchFamily="34" charset="0"/>
              </a:endParaRPr>
            </a:p>
          </p:txBody>
        </p:sp>
        <p:sp>
          <p:nvSpPr>
            <p:cNvPr id="29" name="文本框 28"/>
            <p:cNvSpPr txBox="1"/>
            <p:nvPr/>
          </p:nvSpPr>
          <p:spPr>
            <a:xfrm>
              <a:off x="1278965" y="5940507"/>
              <a:ext cx="597679" cy="338554"/>
            </a:xfrm>
            <a:prstGeom prst="rect">
              <a:avLst/>
            </a:prstGeom>
            <a:noFill/>
          </p:spPr>
          <p:txBody>
            <a:bodyPr wrap="none" rtlCol="0">
              <a:spAutoFit/>
            </a:bodyPr>
            <a:lstStyle/>
            <a:p>
              <a:r>
                <a:rPr lang="zh-CN" altLang="en-US" sz="1600">
                  <a:ea typeface="微软雅黑" panose="020B0503020204020204" pitchFamily="34" charset="-122"/>
                  <a:cs typeface="+mn-ea"/>
                  <a:sym typeface="Arial" panose="020B0604020202020204" pitchFamily="34" charset="0"/>
                </a:rPr>
                <a:t>低</a:t>
              </a:r>
              <a:endParaRPr lang="zh-CN" altLang="en-US" sz="1600">
                <a:ea typeface="微软雅黑" panose="020B0503020204020204" pitchFamily="34" charset="-122"/>
                <a:cs typeface="+mn-ea"/>
                <a:sym typeface="Arial" panose="020B0604020202020204" pitchFamily="34" charset="0"/>
              </a:endParaRPr>
            </a:p>
          </p:txBody>
        </p:sp>
        <p:sp>
          <p:nvSpPr>
            <p:cNvPr id="30" name="文本框 29"/>
            <p:cNvSpPr txBox="1"/>
            <p:nvPr/>
          </p:nvSpPr>
          <p:spPr>
            <a:xfrm>
              <a:off x="1223916" y="3759877"/>
              <a:ext cx="707779" cy="1015663"/>
            </a:xfrm>
            <a:prstGeom prst="rect">
              <a:avLst/>
            </a:prstGeom>
            <a:noFill/>
          </p:spPr>
          <p:txBody>
            <a:bodyPr vert="eaVert" wrap="none" rtlCol="0">
              <a:spAutoFit/>
            </a:bodyPr>
            <a:lstStyle/>
            <a:p>
              <a:r>
                <a:rPr lang="zh-CN" altLang="en-US">
                  <a:ea typeface="微软雅黑" panose="020B0503020204020204" pitchFamily="34" charset="-122"/>
                  <a:cs typeface="+mn-ea"/>
                  <a:sym typeface="Arial" panose="020B0604020202020204" pitchFamily="34" charset="0"/>
                </a:rPr>
                <a:t>效率组织</a:t>
              </a:r>
              <a:endParaRPr lang="zh-CN" altLang="en-US">
                <a:ea typeface="微软雅黑" panose="020B0503020204020204" pitchFamily="34" charset="-122"/>
                <a:cs typeface="+mn-ea"/>
                <a:sym typeface="Arial" panose="020B0604020202020204" pitchFamily="34" charset="0"/>
              </a:endParaRPr>
            </a:p>
          </p:txBody>
        </p:sp>
        <p:sp>
          <p:nvSpPr>
            <p:cNvPr id="31" name="文本框 30"/>
            <p:cNvSpPr txBox="1"/>
            <p:nvPr/>
          </p:nvSpPr>
          <p:spPr>
            <a:xfrm>
              <a:off x="5473382" y="6052701"/>
              <a:ext cx="1107996" cy="369332"/>
            </a:xfrm>
            <a:prstGeom prst="rect">
              <a:avLst/>
            </a:prstGeom>
            <a:noFill/>
          </p:spPr>
          <p:txBody>
            <a:bodyPr vert="horz" wrap="none" rtlCol="0">
              <a:spAutoFit/>
            </a:bodyPr>
            <a:lstStyle/>
            <a:p>
              <a:r>
                <a:rPr lang="zh-CN" altLang="en-US">
                  <a:ea typeface="微软雅黑" panose="020B0503020204020204" pitchFamily="34" charset="-122"/>
                  <a:cs typeface="+mn-ea"/>
                  <a:sym typeface="Arial" panose="020B0604020202020204" pitchFamily="34" charset="0"/>
                </a:rPr>
                <a:t>组织效能</a:t>
              </a:r>
              <a:endParaRPr lang="zh-CN" altLang="en-US">
                <a:ea typeface="微软雅黑" panose="020B0503020204020204" pitchFamily="34" charset="-122"/>
                <a:cs typeface="+mn-ea"/>
                <a:sym typeface="Arial" panose="020B0604020202020204" pitchFamily="34" charset="0"/>
              </a:endParaRPr>
            </a:p>
          </p:txBody>
        </p:sp>
        <p:sp>
          <p:nvSpPr>
            <p:cNvPr id="32" name="流程图: 可选过程 31"/>
            <p:cNvSpPr/>
            <p:nvPr/>
          </p:nvSpPr>
          <p:spPr bwMode="auto">
            <a:xfrm>
              <a:off x="6141493" y="2925625"/>
              <a:ext cx="3272863" cy="1308046"/>
            </a:xfrm>
            <a:prstGeom prst="flowChartAlternateProcess">
              <a:avLst/>
            </a:prstGeom>
            <a:solidFill>
              <a:srgbClr val="2B2C30"/>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ea typeface="微软雅黑" panose="020B0503020204020204" pitchFamily="34" charset="-122"/>
                <a:cs typeface="+mn-ea"/>
                <a:sym typeface="Arial" panose="020B0604020202020204" pitchFamily="34" charset="0"/>
              </a:endParaRPr>
            </a:p>
          </p:txBody>
        </p:sp>
        <p:sp>
          <p:nvSpPr>
            <p:cNvPr id="33" name="矩形 32"/>
            <p:cNvSpPr/>
            <p:nvPr/>
          </p:nvSpPr>
          <p:spPr>
            <a:xfrm>
              <a:off x="6395691" y="3075855"/>
              <a:ext cx="288149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lnSpc>
                  <a:spcPct val="120000"/>
                </a:lnSpc>
              </a:pPr>
              <a:r>
                <a:rPr lang="zh-CN" altLang="zh-CN" b="1">
                  <a:solidFill>
                    <a:schemeClr val="bg1"/>
                  </a:solidFill>
                  <a:ea typeface="微软雅黑" panose="020B0503020204020204" pitchFamily="34" charset="-122"/>
                  <a:cs typeface="+mn-ea"/>
                  <a:sym typeface="Arial" panose="020B0604020202020204" pitchFamily="34" charset="0"/>
                </a:rPr>
                <a:t>高效能、高效率</a:t>
              </a:r>
              <a:endParaRPr lang="zh-CN" altLang="zh-CN" b="1">
                <a:solidFill>
                  <a:schemeClr val="bg1"/>
                </a:solidFill>
                <a:ea typeface="微软雅黑" panose="020B0503020204020204" pitchFamily="34" charset="-122"/>
                <a:cs typeface="+mn-ea"/>
                <a:sym typeface="Arial" panose="020B0604020202020204" pitchFamily="34" charset="0"/>
              </a:endParaRPr>
            </a:p>
          </p:txBody>
        </p:sp>
        <p:sp>
          <p:nvSpPr>
            <p:cNvPr id="34" name="矩形 33"/>
            <p:cNvSpPr/>
            <p:nvPr/>
          </p:nvSpPr>
          <p:spPr>
            <a:xfrm>
              <a:off x="6268682" y="3482905"/>
              <a:ext cx="304099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r>
                <a:rPr lang="zh-CN" altLang="zh-CN" sz="1400">
                  <a:solidFill>
                    <a:schemeClr val="bg1"/>
                  </a:solidFill>
                  <a:ea typeface="微软雅黑" panose="020B0503020204020204" pitchFamily="34" charset="-122"/>
                  <a:cs typeface="+mn-ea"/>
                  <a:sym typeface="Arial" panose="020B0604020202020204" pitchFamily="34" charset="0"/>
                </a:rPr>
                <a:t>组织管理永续追求的目标。</a:t>
              </a:r>
              <a:endParaRPr lang="zh-CN" altLang="zh-CN" sz="1400">
                <a:solidFill>
                  <a:schemeClr val="bg1"/>
                </a:solidFill>
                <a:ea typeface="微软雅黑" panose="020B0503020204020204" pitchFamily="34" charset="-122"/>
                <a:cs typeface="+mn-ea"/>
                <a:sym typeface="Arial" panose="020B0604020202020204" pitchFamily="34" charset="0"/>
              </a:endParaRPr>
            </a:p>
          </p:txBody>
        </p:sp>
        <p:sp>
          <p:nvSpPr>
            <p:cNvPr id="35" name="流程图: 可选过程 34"/>
            <p:cNvSpPr/>
            <p:nvPr/>
          </p:nvSpPr>
          <p:spPr bwMode="auto">
            <a:xfrm>
              <a:off x="6141493" y="4453923"/>
              <a:ext cx="3272863" cy="1308046"/>
            </a:xfrm>
            <a:prstGeom prst="flowChartAlternateProcess">
              <a:avLst/>
            </a:prstGeom>
            <a:solidFill>
              <a:srgbClr val="CE4F3C"/>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ea typeface="微软雅黑" panose="020B0503020204020204" pitchFamily="34" charset="-122"/>
                <a:cs typeface="+mn-ea"/>
                <a:sym typeface="Arial" panose="020B0604020202020204" pitchFamily="34" charset="0"/>
              </a:endParaRPr>
            </a:p>
          </p:txBody>
        </p:sp>
        <p:sp>
          <p:nvSpPr>
            <p:cNvPr id="36" name="矩形 35"/>
            <p:cNvSpPr/>
            <p:nvPr/>
          </p:nvSpPr>
          <p:spPr>
            <a:xfrm>
              <a:off x="6395691" y="4604154"/>
              <a:ext cx="288149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lnSpc>
                  <a:spcPct val="120000"/>
                </a:lnSpc>
              </a:pPr>
              <a:r>
                <a:rPr lang="zh-CN" altLang="zh-CN" b="1">
                  <a:solidFill>
                    <a:schemeClr val="bg1"/>
                  </a:solidFill>
                  <a:ea typeface="微软雅黑" panose="020B0503020204020204" pitchFamily="34" charset="-122"/>
                  <a:cs typeface="+mn-ea"/>
                  <a:sym typeface="Arial" panose="020B0604020202020204" pitchFamily="34" charset="0"/>
                </a:rPr>
                <a:t>高效能、</a:t>
              </a:r>
              <a:r>
                <a:rPr lang="zh-CN" altLang="en-US" b="1">
                  <a:solidFill>
                    <a:schemeClr val="bg1"/>
                  </a:solidFill>
                  <a:ea typeface="微软雅黑" panose="020B0503020204020204" pitchFamily="34" charset="-122"/>
                  <a:cs typeface="+mn-ea"/>
                  <a:sym typeface="Arial" panose="020B0604020202020204" pitchFamily="34" charset="0"/>
                </a:rPr>
                <a:t>低</a:t>
              </a:r>
              <a:r>
                <a:rPr lang="zh-CN" altLang="zh-CN" b="1">
                  <a:solidFill>
                    <a:schemeClr val="bg1"/>
                  </a:solidFill>
                  <a:ea typeface="微软雅黑" panose="020B0503020204020204" pitchFamily="34" charset="-122"/>
                  <a:cs typeface="+mn-ea"/>
                  <a:sym typeface="Arial" panose="020B0604020202020204" pitchFamily="34" charset="0"/>
                </a:rPr>
                <a:t>效率</a:t>
              </a:r>
              <a:endParaRPr lang="zh-CN" altLang="zh-CN" b="1">
                <a:solidFill>
                  <a:schemeClr val="bg1"/>
                </a:solidFill>
                <a:ea typeface="微软雅黑" panose="020B0503020204020204" pitchFamily="34" charset="-122"/>
                <a:cs typeface="+mn-ea"/>
                <a:sym typeface="Arial" panose="020B0604020202020204" pitchFamily="34" charset="0"/>
              </a:endParaRPr>
            </a:p>
          </p:txBody>
        </p:sp>
        <p:sp>
          <p:nvSpPr>
            <p:cNvPr id="37" name="矩形 36"/>
            <p:cNvSpPr/>
            <p:nvPr/>
          </p:nvSpPr>
          <p:spPr>
            <a:xfrm>
              <a:off x="6268682" y="4981680"/>
              <a:ext cx="304099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r>
                <a:rPr lang="zh-CN" altLang="en-US" sz="1400" dirty="0">
                  <a:solidFill>
                    <a:schemeClr val="bg1"/>
                  </a:solidFill>
                  <a:ea typeface="微软雅黑" panose="020B0503020204020204" pitchFamily="34" charset="-122"/>
                  <a:cs typeface="+mn-ea"/>
                  <a:sym typeface="Arial" panose="020B0604020202020204" pitchFamily="34" charset="0"/>
                </a:rPr>
                <a:t>必须提升组织营运效率，否则会被市场竞争所淘汰。</a:t>
              </a:r>
              <a:endParaRPr lang="zh-CN" altLang="en-US" sz="1400" dirty="0">
                <a:solidFill>
                  <a:schemeClr val="bg1"/>
                </a:solidFill>
                <a:ea typeface="微软雅黑" panose="020B0503020204020204" pitchFamily="34" charset="-122"/>
                <a:cs typeface="+mn-ea"/>
                <a:sym typeface="Arial" panose="020B0604020202020204" pitchFamily="34" charset="0"/>
              </a:endParaRPr>
            </a:p>
          </p:txBody>
        </p:sp>
        <p:sp>
          <p:nvSpPr>
            <p:cNvPr id="55" name="流程图: 可选过程 54"/>
            <p:cNvSpPr/>
            <p:nvPr/>
          </p:nvSpPr>
          <p:spPr bwMode="auto">
            <a:xfrm>
              <a:off x="2497541" y="2925625"/>
              <a:ext cx="3272863" cy="1308046"/>
            </a:xfrm>
            <a:prstGeom prst="flowChartAlternateProcess">
              <a:avLst/>
            </a:prstGeom>
            <a:solidFill>
              <a:srgbClr val="CE4F3C"/>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a:ea typeface="微软雅黑" panose="020B0503020204020204" pitchFamily="34" charset="-122"/>
                <a:cs typeface="+mn-ea"/>
                <a:sym typeface="Arial" panose="020B0604020202020204" pitchFamily="34" charset="0"/>
              </a:endParaRPr>
            </a:p>
          </p:txBody>
        </p:sp>
        <p:sp>
          <p:nvSpPr>
            <p:cNvPr id="56" name="矩形 55"/>
            <p:cNvSpPr/>
            <p:nvPr/>
          </p:nvSpPr>
          <p:spPr>
            <a:xfrm>
              <a:off x="2751740" y="3075855"/>
              <a:ext cx="288149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lnSpc>
                  <a:spcPct val="120000"/>
                </a:lnSpc>
              </a:pPr>
              <a:r>
                <a:rPr lang="zh-CN" altLang="en-US" b="1" dirty="0">
                  <a:solidFill>
                    <a:schemeClr val="bg1"/>
                  </a:solidFill>
                  <a:ea typeface="微软雅黑" panose="020B0503020204020204" pitchFamily="34" charset="-122"/>
                  <a:cs typeface="+mn-ea"/>
                  <a:sym typeface="Arial" panose="020B0604020202020204" pitchFamily="34" charset="0"/>
                </a:rPr>
                <a:t>低效能、高效率</a:t>
              </a:r>
              <a:endParaRPr lang="zh-CN" altLang="en-US" b="1" dirty="0">
                <a:solidFill>
                  <a:schemeClr val="bg1"/>
                </a:solidFill>
                <a:ea typeface="微软雅黑" panose="020B0503020204020204" pitchFamily="34" charset="-122"/>
                <a:cs typeface="+mn-ea"/>
                <a:sym typeface="Arial" panose="020B0604020202020204" pitchFamily="34" charset="0"/>
              </a:endParaRPr>
            </a:p>
          </p:txBody>
        </p:sp>
        <p:sp>
          <p:nvSpPr>
            <p:cNvPr id="57" name="矩形 56"/>
            <p:cNvSpPr/>
            <p:nvPr/>
          </p:nvSpPr>
          <p:spPr>
            <a:xfrm>
              <a:off x="2624728" y="3482905"/>
              <a:ext cx="304099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r>
                <a:rPr lang="zh-CN" altLang="en-US" sz="1400" dirty="0">
                  <a:solidFill>
                    <a:schemeClr val="bg1"/>
                  </a:solidFill>
                  <a:ea typeface="微软雅黑" panose="020B0503020204020204" pitchFamily="34" charset="-122"/>
                  <a:cs typeface="+mn-ea"/>
                  <a:sym typeface="Arial" panose="020B0604020202020204" pitchFamily="34" charset="0"/>
                </a:rPr>
                <a:t>必须将组织资源重新放在利益关系者所关注的目标上。</a:t>
              </a:r>
              <a:endParaRPr lang="zh-CN" altLang="en-US" sz="1400" dirty="0">
                <a:solidFill>
                  <a:schemeClr val="bg1"/>
                </a:solidFill>
                <a:ea typeface="微软雅黑" panose="020B0503020204020204" pitchFamily="34" charset="-122"/>
                <a:cs typeface="+mn-ea"/>
                <a:sym typeface="Arial" panose="020B0604020202020204" pitchFamily="34" charset="0"/>
              </a:endParaRPr>
            </a:p>
          </p:txBody>
        </p:sp>
        <p:sp>
          <p:nvSpPr>
            <p:cNvPr id="58" name="流程图: 可选过程 57"/>
            <p:cNvSpPr/>
            <p:nvPr/>
          </p:nvSpPr>
          <p:spPr bwMode="auto">
            <a:xfrm>
              <a:off x="2497541" y="4453923"/>
              <a:ext cx="3272863" cy="1308046"/>
            </a:xfrm>
            <a:prstGeom prst="flowChartAlternateProcess">
              <a:avLst/>
            </a:prstGeom>
            <a:solidFill>
              <a:srgbClr val="2B2C3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a:ea typeface="微软雅黑" panose="020B0503020204020204" pitchFamily="34" charset="-122"/>
                <a:cs typeface="+mn-ea"/>
                <a:sym typeface="Arial" panose="020B0604020202020204" pitchFamily="34" charset="0"/>
              </a:endParaRPr>
            </a:p>
          </p:txBody>
        </p:sp>
        <p:sp>
          <p:nvSpPr>
            <p:cNvPr id="59" name="矩形 58"/>
            <p:cNvSpPr/>
            <p:nvPr/>
          </p:nvSpPr>
          <p:spPr>
            <a:xfrm>
              <a:off x="2751740" y="4604154"/>
              <a:ext cx="2881493"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lnSpc>
                  <a:spcPct val="120000"/>
                </a:lnSpc>
              </a:pPr>
              <a:r>
                <a:rPr lang="zh-CN" altLang="en-US" b="1">
                  <a:solidFill>
                    <a:schemeClr val="bg1"/>
                  </a:solidFill>
                  <a:ea typeface="微软雅黑" panose="020B0503020204020204" pitchFamily="34" charset="-122"/>
                  <a:cs typeface="+mn-ea"/>
                  <a:sym typeface="Arial" panose="020B0604020202020204" pitchFamily="34" charset="0"/>
                </a:rPr>
                <a:t>低效能、低效率</a:t>
              </a:r>
              <a:endParaRPr lang="zh-CN" altLang="en-US" b="1">
                <a:solidFill>
                  <a:schemeClr val="bg1"/>
                </a:solidFill>
                <a:ea typeface="微软雅黑" panose="020B0503020204020204" pitchFamily="34" charset="-122"/>
                <a:cs typeface="+mn-ea"/>
                <a:sym typeface="Arial" panose="020B0604020202020204" pitchFamily="34" charset="0"/>
              </a:endParaRPr>
            </a:p>
          </p:txBody>
        </p:sp>
        <p:sp>
          <p:nvSpPr>
            <p:cNvPr id="60" name="矩形 59"/>
            <p:cNvSpPr/>
            <p:nvPr/>
          </p:nvSpPr>
          <p:spPr>
            <a:xfrm>
              <a:off x="2624728" y="4981680"/>
              <a:ext cx="304099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gn="just"/>
              <a:r>
                <a:rPr lang="zh-CN" altLang="en-US" sz="1400" dirty="0">
                  <a:solidFill>
                    <a:schemeClr val="bg1"/>
                  </a:solidFill>
                  <a:ea typeface="微软雅黑" panose="020B0503020204020204" pitchFamily="34" charset="-122"/>
                  <a:cs typeface="+mn-ea"/>
                  <a:sym typeface="Arial" panose="020B0604020202020204" pitchFamily="34" charset="0"/>
                </a:rPr>
                <a:t>必须重新拟定组织目标，提升组织营运效率，否则将退出市场。</a:t>
              </a:r>
              <a:endParaRPr lang="zh-CN" altLang="en-US" sz="1400" dirty="0">
                <a:solidFill>
                  <a:schemeClr val="bg1"/>
                </a:solidFill>
                <a:ea typeface="微软雅黑" panose="020B0503020204020204" pitchFamily="34" charset="-122"/>
                <a:cs typeface="+mn-ea"/>
                <a:sym typeface="Arial" panose="020B0604020202020204" pitchFamily="34" charset="0"/>
              </a:endParaRPr>
            </a:p>
          </p:txBody>
        </p:sp>
      </p:grpSp>
      <p:grpSp>
        <p:nvGrpSpPr>
          <p:cNvPr id="3" name="组合 2"/>
          <p:cNvGrpSpPr/>
          <p:nvPr/>
        </p:nvGrpSpPr>
        <p:grpSpPr>
          <a:xfrm>
            <a:off x="964973" y="2267012"/>
            <a:ext cx="4935094" cy="2268157"/>
            <a:chOff x="1266318" y="638335"/>
            <a:chExt cx="4935094" cy="2268157"/>
          </a:xfrm>
        </p:grpSpPr>
        <p:sp>
          <p:nvSpPr>
            <p:cNvPr id="61" name="矩形 60"/>
            <p:cNvSpPr>
              <a:spLocks noChangeArrowheads="1"/>
            </p:cNvSpPr>
            <p:nvPr/>
          </p:nvSpPr>
          <p:spPr bwMode="auto">
            <a:xfrm>
              <a:off x="1266318" y="638335"/>
              <a:ext cx="4935094" cy="978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lvl1pPr>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400">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2800" b="1" dirty="0" smtClean="0">
                  <a:solidFill>
                    <a:srgbClr val="CE4F3C"/>
                  </a:solidFill>
                  <a:ea typeface="微软雅黑" panose="020B0503020204020204" pitchFamily="34" charset="-122"/>
                  <a:cs typeface="+mn-ea"/>
                  <a:sym typeface="Arial" panose="020B0604020202020204" pitchFamily="34" charset="0"/>
                </a:rPr>
                <a:t>有效的管理</a:t>
              </a:r>
              <a:r>
                <a:rPr lang="zh-CN" altLang="en-US" sz="2800" b="1" dirty="0">
                  <a:solidFill>
                    <a:srgbClr val="CE4F3C"/>
                  </a:solidFill>
                  <a:ea typeface="微软雅黑" panose="020B0503020204020204" pitchFamily="34" charset="-122"/>
                  <a:cs typeface="+mn-ea"/>
                  <a:sym typeface="Arial" panose="020B0604020202020204" pitchFamily="34" charset="0"/>
                </a:rPr>
                <a:t>：</a:t>
              </a:r>
              <a:endParaRPr lang="en-US" altLang="zh-CN" sz="2800" b="1" dirty="0" smtClean="0">
                <a:solidFill>
                  <a:srgbClr val="CE4F3C"/>
                </a:solidFill>
                <a:ea typeface="微软雅黑" panose="020B0503020204020204" pitchFamily="34" charset="-122"/>
                <a:cs typeface="+mn-ea"/>
                <a:sym typeface="Arial" panose="020B0604020202020204" pitchFamily="34" charset="0"/>
              </a:endParaRPr>
            </a:p>
            <a:p>
              <a:pPr>
                <a:lnSpc>
                  <a:spcPct val="120000"/>
                </a:lnSpc>
              </a:pPr>
              <a:r>
                <a:rPr lang="zh-CN" altLang="en-US" sz="2000" b="1" dirty="0" smtClean="0">
                  <a:ea typeface="微软雅黑" panose="020B0503020204020204" pitchFamily="34" charset="-122"/>
                  <a:cs typeface="+mn-ea"/>
                  <a:sym typeface="Arial" panose="020B0604020202020204" pitchFamily="34" charset="0"/>
                </a:rPr>
                <a:t>效率</a:t>
              </a:r>
              <a:r>
                <a:rPr lang="en-US" altLang="zh-CN" sz="2000" b="1" dirty="0">
                  <a:ea typeface="微软雅黑" panose="020B0503020204020204" pitchFamily="34" charset="-122"/>
                  <a:cs typeface="+mn-ea"/>
                  <a:sym typeface="Arial" panose="020B0604020202020204" pitchFamily="34" charset="0"/>
                </a:rPr>
                <a:t>+</a:t>
              </a:r>
              <a:r>
                <a:rPr lang="zh-CN" altLang="en-US" sz="2000" b="1" dirty="0">
                  <a:ea typeface="微软雅黑" panose="020B0503020204020204" pitchFamily="34" charset="-122"/>
                  <a:cs typeface="+mn-ea"/>
                  <a:sym typeface="Arial" panose="020B0604020202020204" pitchFamily="34" charset="0"/>
                </a:rPr>
                <a:t>效能</a:t>
              </a:r>
              <a:r>
                <a:rPr lang="en-US" altLang="zh-CN" sz="2000" b="1" dirty="0">
                  <a:ea typeface="微软雅黑" panose="020B0503020204020204" pitchFamily="34" charset="-122"/>
                  <a:cs typeface="+mn-ea"/>
                  <a:sym typeface="Arial" panose="020B0604020202020204" pitchFamily="34" charset="0"/>
                </a:rPr>
                <a:t>=</a:t>
              </a:r>
              <a:r>
                <a:rPr lang="zh-CN" altLang="en-US" sz="2000" b="1" dirty="0">
                  <a:ea typeface="微软雅黑" panose="020B0503020204020204" pitchFamily="34" charset="-122"/>
                  <a:cs typeface="+mn-ea"/>
                  <a:sym typeface="Arial" panose="020B0604020202020204" pitchFamily="34" charset="0"/>
                </a:rPr>
                <a:t>业绩水平的提高</a:t>
              </a:r>
              <a:endParaRPr lang="zh-CN" altLang="en-US" sz="2000" b="1" dirty="0">
                <a:ea typeface="微软雅黑" panose="020B0503020204020204" pitchFamily="34" charset="-122"/>
                <a:cs typeface="+mn-ea"/>
                <a:sym typeface="Arial" panose="020B0604020202020204" pitchFamily="34" charset="0"/>
              </a:endParaRPr>
            </a:p>
          </p:txBody>
        </p:sp>
        <p:sp>
          <p:nvSpPr>
            <p:cNvPr id="62" name="矩形 61"/>
            <p:cNvSpPr/>
            <p:nvPr/>
          </p:nvSpPr>
          <p:spPr>
            <a:xfrm>
              <a:off x="1274643" y="1632297"/>
              <a:ext cx="4545180" cy="127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spAutoFit/>
            </a:bodyPr>
            <a:lstStyle/>
            <a:p>
              <a:pPr>
                <a:lnSpc>
                  <a:spcPct val="120000"/>
                </a:lnSpc>
              </a:pPr>
              <a:r>
                <a:rPr lang="zh-CN" altLang="en-US" sz="1600" dirty="0">
                  <a:ea typeface="微软雅黑" panose="020B0503020204020204" pitchFamily="34" charset="-122"/>
                  <a:cs typeface="+mn-ea"/>
                  <a:sym typeface="Arial" panose="020B0604020202020204" pitchFamily="34" charset="0"/>
                </a:rPr>
                <a:t>效能是人们在有目的、有组织的活动中所表现出来的效率和效果，反映了所开展活动目标选择的正确性及其实现的程度。效率、效果、效益是衡量效能的依据。</a:t>
              </a:r>
              <a:endParaRPr lang="zh-CN" altLang="en-US" sz="1600" dirty="0">
                <a:ea typeface="微软雅黑" panose="020B0503020204020204" pitchFamily="34" charset="-122"/>
                <a:cs typeface="+mn-ea"/>
                <a:sym typeface="Arial" panose="020B0604020202020204" pitchFamily="34" charset="0"/>
              </a:endParaRP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菱形 27"/>
          <p:cNvSpPr/>
          <p:nvPr/>
        </p:nvSpPr>
        <p:spPr>
          <a:xfrm>
            <a:off x="3229207" y="-1539931"/>
            <a:ext cx="5733587" cy="5733587"/>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2166516" y="-2808482"/>
            <a:ext cx="7605219" cy="5894010"/>
            <a:chOff x="-1794577" y="-1270770"/>
            <a:chExt cx="7605219" cy="5894010"/>
          </a:xfrm>
        </p:grpSpPr>
        <p:sp>
          <p:nvSpPr>
            <p:cNvPr id="23" name="菱形 22"/>
            <p:cNvSpPr/>
            <p:nvPr/>
          </p:nvSpPr>
          <p:spPr>
            <a:xfrm>
              <a:off x="-1794577" y="1207379"/>
              <a:ext cx="3415861" cy="3415861"/>
            </a:xfrm>
            <a:prstGeom prst="diamond">
              <a:avLst/>
            </a:prstGeom>
            <a:noFill/>
            <a:ln w="12700">
              <a:solidFill>
                <a:srgbClr val="CE4F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菱形 23"/>
            <p:cNvSpPr/>
            <p:nvPr/>
          </p:nvSpPr>
          <p:spPr>
            <a:xfrm>
              <a:off x="178252" y="-1270770"/>
              <a:ext cx="3134494" cy="3134494"/>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菱形 24"/>
            <p:cNvSpPr/>
            <p:nvPr/>
          </p:nvSpPr>
          <p:spPr>
            <a:xfrm>
              <a:off x="365356" y="720067"/>
              <a:ext cx="3415861" cy="3415861"/>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菱形 25"/>
            <p:cNvSpPr/>
            <p:nvPr/>
          </p:nvSpPr>
          <p:spPr>
            <a:xfrm>
              <a:off x="2394781" y="1207379"/>
              <a:ext cx="3415861" cy="3415861"/>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3946106" y="-2023575"/>
            <a:ext cx="5942161" cy="5262075"/>
            <a:chOff x="3679406" y="-2495378"/>
            <a:chExt cx="6566011" cy="5814525"/>
          </a:xfrm>
        </p:grpSpPr>
        <p:sp>
          <p:nvSpPr>
            <p:cNvPr id="5" name="矩形 4"/>
            <p:cNvSpPr/>
            <p:nvPr/>
          </p:nvSpPr>
          <p:spPr>
            <a:xfrm rot="18900000" flipH="1">
              <a:off x="4430892" y="-675113"/>
              <a:ext cx="5814525" cy="2173997"/>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1859142" y="-675114"/>
              <a:ext cx="5814525" cy="2173997"/>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89862" y="3429000"/>
            <a:ext cx="3412275" cy="707886"/>
          </a:xfrm>
          <a:prstGeom prst="rect">
            <a:avLst/>
          </a:prstGeom>
          <a:noFill/>
        </p:spPr>
        <p:txBody>
          <a:bodyPr wrap="square" rtlCol="0">
            <a:spAutoFit/>
          </a:bodyPr>
          <a:lstStyle/>
          <a:p>
            <a:pPr algn="ctr"/>
            <a:r>
              <a:rPr lang="zh-CN" altLang="en-US" sz="4000" dirty="0">
                <a:latin typeface="微软雅黑" panose="020B0503020204020204" pitchFamily="34" charset="-122"/>
                <a:ea typeface="微软雅黑" panose="020B0503020204020204" pitchFamily="34" charset="-122"/>
              </a:rPr>
              <a:t>提升执行力</a:t>
            </a:r>
            <a:endParaRPr lang="zh-CN" altLang="en-US" sz="4000" dirty="0">
              <a:latin typeface="微软雅黑" panose="020B0503020204020204" pitchFamily="34" charset="-122"/>
              <a:ea typeface="微软雅黑" panose="020B0503020204020204" pitchFamily="34" charset="-122"/>
            </a:endParaRPr>
          </a:p>
        </p:txBody>
      </p:sp>
      <p:sp>
        <p:nvSpPr>
          <p:cNvPr id="9" name="Freeform 21"/>
          <p:cNvSpPr>
            <a:spLocks noEditPoints="1"/>
          </p:cNvSpPr>
          <p:nvPr/>
        </p:nvSpPr>
        <p:spPr bwMode="auto">
          <a:xfrm>
            <a:off x="3891918" y="456237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0" name="Freeform 21"/>
          <p:cNvSpPr>
            <a:spLocks noEditPoints="1"/>
          </p:cNvSpPr>
          <p:nvPr/>
        </p:nvSpPr>
        <p:spPr bwMode="auto">
          <a:xfrm>
            <a:off x="6555485" y="456237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1" name="Freeform 21"/>
          <p:cNvSpPr>
            <a:spLocks noEditPoints="1"/>
          </p:cNvSpPr>
          <p:nvPr/>
        </p:nvSpPr>
        <p:spPr bwMode="auto">
          <a:xfrm>
            <a:off x="3891918" y="496205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2" name="Freeform 21"/>
          <p:cNvSpPr>
            <a:spLocks noEditPoints="1"/>
          </p:cNvSpPr>
          <p:nvPr/>
        </p:nvSpPr>
        <p:spPr bwMode="auto">
          <a:xfrm>
            <a:off x="6555485" y="496205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3" name="TextBox 9"/>
          <p:cNvSpPr txBox="1"/>
          <p:nvPr/>
        </p:nvSpPr>
        <p:spPr>
          <a:xfrm>
            <a:off x="4092245" y="4488124"/>
            <a:ext cx="1734549"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什么是执行力</a:t>
            </a:r>
            <a:r>
              <a:rPr lang="en-US" altLang="zh-CN"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0"/>
          <p:cNvSpPr txBox="1"/>
          <p:nvPr/>
        </p:nvSpPr>
        <p:spPr>
          <a:xfrm>
            <a:off x="4092245" y="4897690"/>
            <a:ext cx="2513409"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执行力不强的表现和原因</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3"/>
          <p:cNvSpPr txBox="1"/>
          <p:nvPr/>
        </p:nvSpPr>
        <p:spPr>
          <a:xfrm>
            <a:off x="6737110" y="4488124"/>
            <a:ext cx="200548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执行力的三个层次</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4"/>
          <p:cNvSpPr txBox="1"/>
          <p:nvPr/>
        </p:nvSpPr>
        <p:spPr>
          <a:xfrm>
            <a:off x="6737110" y="4897690"/>
            <a:ext cx="1855640"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执行力提升的措施</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10"/>
          <p:cNvSpPr txBox="1"/>
          <p:nvPr/>
        </p:nvSpPr>
        <p:spPr>
          <a:xfrm>
            <a:off x="4092245" y="5300610"/>
            <a:ext cx="2225232"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执行力文化</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1"/>
          <p:cNvSpPr>
            <a:spLocks noEditPoints="1"/>
          </p:cNvSpPr>
          <p:nvPr/>
        </p:nvSpPr>
        <p:spPr bwMode="auto">
          <a:xfrm>
            <a:off x="3891918" y="5374863"/>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22" name="矩形 21"/>
          <p:cNvSpPr/>
          <p:nvPr/>
        </p:nvSpPr>
        <p:spPr>
          <a:xfrm>
            <a:off x="5382406" y="4031755"/>
            <a:ext cx="1427186" cy="276999"/>
          </a:xfrm>
          <a:prstGeom prst="rect">
            <a:avLst/>
          </a:prstGeom>
        </p:spPr>
        <p:txBody>
          <a:bodyPr wrap="none">
            <a:spAutoFit/>
          </a:bodyPr>
          <a:lstStyle/>
          <a:p>
            <a:pPr algn="ctr"/>
            <a:r>
              <a:rPr lang="en-US" altLang="zh-CN" sz="1200" dirty="0" smtClean="0">
                <a:latin typeface="Calibri" panose="020F0502020204030204" pitchFamily="34" charset="0"/>
                <a:cs typeface="Calibri" panose="020F0502020204030204" pitchFamily="34" charset="0"/>
              </a:rPr>
              <a:t>Improved Execution</a:t>
            </a:r>
            <a:endParaRPr lang="zh-CN" altLang="en-US" sz="1200" dirty="0">
              <a:latin typeface="Calibri" panose="020F0502020204030204" pitchFamily="34" charset="0"/>
              <a:cs typeface="Calibri" panose="020F0502020204030204" pitchFamily="34" charset="0"/>
            </a:endParaRPr>
          </a:p>
        </p:txBody>
      </p:sp>
      <p:sp>
        <p:nvSpPr>
          <p:cNvPr id="29" name="矩形 28"/>
          <p:cNvSpPr/>
          <p:nvPr/>
        </p:nvSpPr>
        <p:spPr>
          <a:xfrm rot="2700000">
            <a:off x="-3566426" y="4199162"/>
            <a:ext cx="5262075" cy="1967441"/>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18900000" flipH="1">
            <a:off x="10492435" y="4199162"/>
            <a:ext cx="5262075" cy="1967441"/>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91"/>
          <p:cNvSpPr>
            <a:spLocks noChangeArrowheads="1"/>
          </p:cNvSpPr>
          <p:nvPr/>
        </p:nvSpPr>
        <p:spPr bwMode="auto">
          <a:xfrm>
            <a:off x="5706592" y="1300164"/>
            <a:ext cx="706824" cy="735944"/>
          </a:xfrm>
          <a:custGeom>
            <a:avLst/>
            <a:gdLst>
              <a:gd name="T0" fmla="*/ 361 w 1176"/>
              <a:gd name="T1" fmla="*/ 804 h 1226"/>
              <a:gd name="T2" fmla="*/ 374 w 1176"/>
              <a:gd name="T3" fmla="*/ 817 h 1226"/>
              <a:gd name="T4" fmla="*/ 1049 w 1176"/>
              <a:gd name="T5" fmla="*/ 817 h 1226"/>
              <a:gd name="T6" fmla="*/ 1049 w 1176"/>
              <a:gd name="T7" fmla="*/ 935 h 1226"/>
              <a:gd name="T8" fmla="*/ 350 w 1176"/>
              <a:gd name="T9" fmla="*/ 935 h 1226"/>
              <a:gd name="T10" fmla="*/ 235 w 1176"/>
              <a:gd name="T11" fmla="*/ 817 h 1226"/>
              <a:gd name="T12" fmla="*/ 249 w 1176"/>
              <a:gd name="T13" fmla="*/ 763 h 1226"/>
              <a:gd name="T14" fmla="*/ 328 w 1176"/>
              <a:gd name="T15" fmla="*/ 618 h 1226"/>
              <a:gd name="T16" fmla="*/ 118 w 1176"/>
              <a:gd name="T17" fmla="*/ 175 h 1226"/>
              <a:gd name="T18" fmla="*/ 0 w 1176"/>
              <a:gd name="T19" fmla="*/ 175 h 1226"/>
              <a:gd name="T20" fmla="*/ 0 w 1176"/>
              <a:gd name="T21" fmla="*/ 60 h 1226"/>
              <a:gd name="T22" fmla="*/ 191 w 1176"/>
              <a:gd name="T23" fmla="*/ 60 h 1226"/>
              <a:gd name="T24" fmla="*/ 301 w 1176"/>
              <a:gd name="T25" fmla="*/ 293 h 1226"/>
              <a:gd name="T26" fmla="*/ 440 w 1176"/>
              <a:gd name="T27" fmla="*/ 585 h 1226"/>
              <a:gd name="T28" fmla="*/ 850 w 1176"/>
              <a:gd name="T29" fmla="*/ 585 h 1226"/>
              <a:gd name="T30" fmla="*/ 1074 w 1176"/>
              <a:gd name="T31" fmla="*/ 175 h 1226"/>
              <a:gd name="T32" fmla="*/ 1175 w 1176"/>
              <a:gd name="T33" fmla="*/ 233 h 1226"/>
              <a:gd name="T34" fmla="*/ 951 w 1176"/>
              <a:gd name="T35" fmla="*/ 640 h 1226"/>
              <a:gd name="T36" fmla="*/ 850 w 1176"/>
              <a:gd name="T37" fmla="*/ 700 h 1226"/>
              <a:gd name="T38" fmla="*/ 415 w 1176"/>
              <a:gd name="T39" fmla="*/ 700 h 1226"/>
              <a:gd name="T40" fmla="*/ 364 w 1176"/>
              <a:gd name="T41" fmla="*/ 796 h 1226"/>
              <a:gd name="T42" fmla="*/ 361 w 1176"/>
              <a:gd name="T43" fmla="*/ 804 h 1226"/>
              <a:gd name="T44" fmla="*/ 935 w 1176"/>
              <a:gd name="T45" fmla="*/ 992 h 1226"/>
              <a:gd name="T46" fmla="*/ 1049 w 1176"/>
              <a:gd name="T47" fmla="*/ 1110 h 1226"/>
              <a:gd name="T48" fmla="*/ 935 w 1176"/>
              <a:gd name="T49" fmla="*/ 1225 h 1226"/>
              <a:gd name="T50" fmla="*/ 817 w 1176"/>
              <a:gd name="T51" fmla="*/ 1110 h 1226"/>
              <a:gd name="T52" fmla="*/ 935 w 1176"/>
              <a:gd name="T53" fmla="*/ 992 h 1226"/>
              <a:gd name="T54" fmla="*/ 350 w 1176"/>
              <a:gd name="T55" fmla="*/ 992 h 1226"/>
              <a:gd name="T56" fmla="*/ 467 w 1176"/>
              <a:gd name="T57" fmla="*/ 1110 h 1226"/>
              <a:gd name="T58" fmla="*/ 350 w 1176"/>
              <a:gd name="T59" fmla="*/ 1225 h 1226"/>
              <a:gd name="T60" fmla="*/ 235 w 1176"/>
              <a:gd name="T61" fmla="*/ 1110 h 1226"/>
              <a:gd name="T62" fmla="*/ 350 w 1176"/>
              <a:gd name="T63" fmla="*/ 992 h 1226"/>
              <a:gd name="T64" fmla="*/ 585 w 1176"/>
              <a:gd name="T65" fmla="*/ 468 h 1226"/>
              <a:gd name="T66" fmla="*/ 585 w 1176"/>
              <a:gd name="T67" fmla="*/ 293 h 1226"/>
              <a:gd name="T68" fmla="*/ 410 w 1176"/>
              <a:gd name="T69" fmla="*/ 293 h 1226"/>
              <a:gd name="T70" fmla="*/ 410 w 1176"/>
              <a:gd name="T71" fmla="*/ 175 h 1226"/>
              <a:gd name="T72" fmla="*/ 585 w 1176"/>
              <a:gd name="T73" fmla="*/ 175 h 1226"/>
              <a:gd name="T74" fmla="*/ 585 w 1176"/>
              <a:gd name="T75" fmla="*/ 0 h 1226"/>
              <a:gd name="T76" fmla="*/ 700 w 1176"/>
              <a:gd name="T77" fmla="*/ 0 h 1226"/>
              <a:gd name="T78" fmla="*/ 700 w 1176"/>
              <a:gd name="T79" fmla="*/ 175 h 1226"/>
              <a:gd name="T80" fmla="*/ 875 w 1176"/>
              <a:gd name="T81" fmla="*/ 175 h 1226"/>
              <a:gd name="T82" fmla="*/ 875 w 1176"/>
              <a:gd name="T83" fmla="*/ 293 h 1226"/>
              <a:gd name="T84" fmla="*/ 700 w 1176"/>
              <a:gd name="T85" fmla="*/ 293 h 1226"/>
              <a:gd name="T86" fmla="*/ 700 w 1176"/>
              <a:gd name="T87" fmla="*/ 468 h 1226"/>
              <a:gd name="T88" fmla="*/ 585 w 1176"/>
              <a:gd name="T89" fmla="*/ 46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6" h="1226">
                <a:moveTo>
                  <a:pt x="361" y="804"/>
                </a:moveTo>
                <a:cubicBezTo>
                  <a:pt x="361" y="812"/>
                  <a:pt x="366" y="817"/>
                  <a:pt x="374" y="817"/>
                </a:cubicBezTo>
                <a:lnTo>
                  <a:pt x="1049" y="817"/>
                </a:lnTo>
                <a:lnTo>
                  <a:pt x="1049" y="935"/>
                </a:lnTo>
                <a:lnTo>
                  <a:pt x="350" y="935"/>
                </a:lnTo>
                <a:cubicBezTo>
                  <a:pt x="287" y="935"/>
                  <a:pt x="235" y="880"/>
                  <a:pt x="235" y="817"/>
                </a:cubicBezTo>
                <a:cubicBezTo>
                  <a:pt x="235" y="798"/>
                  <a:pt x="241" y="779"/>
                  <a:pt x="249" y="763"/>
                </a:cubicBezTo>
                <a:lnTo>
                  <a:pt x="328" y="618"/>
                </a:lnTo>
                <a:lnTo>
                  <a:pt x="118" y="175"/>
                </a:lnTo>
                <a:lnTo>
                  <a:pt x="0" y="175"/>
                </a:lnTo>
                <a:lnTo>
                  <a:pt x="0" y="60"/>
                </a:lnTo>
                <a:lnTo>
                  <a:pt x="191" y="60"/>
                </a:lnTo>
                <a:cubicBezTo>
                  <a:pt x="228" y="137"/>
                  <a:pt x="265" y="215"/>
                  <a:pt x="301" y="293"/>
                </a:cubicBezTo>
                <a:cubicBezTo>
                  <a:pt x="347" y="390"/>
                  <a:pt x="393" y="488"/>
                  <a:pt x="440" y="585"/>
                </a:cubicBezTo>
                <a:lnTo>
                  <a:pt x="850" y="585"/>
                </a:lnTo>
                <a:cubicBezTo>
                  <a:pt x="925" y="449"/>
                  <a:pt x="1001" y="313"/>
                  <a:pt x="1074" y="175"/>
                </a:cubicBezTo>
                <a:lnTo>
                  <a:pt x="1175" y="233"/>
                </a:lnTo>
                <a:lnTo>
                  <a:pt x="951" y="640"/>
                </a:lnTo>
                <a:cubicBezTo>
                  <a:pt x="932" y="675"/>
                  <a:pt x="894" y="700"/>
                  <a:pt x="850" y="700"/>
                </a:cubicBezTo>
                <a:lnTo>
                  <a:pt x="415" y="700"/>
                </a:lnTo>
                <a:lnTo>
                  <a:pt x="364" y="796"/>
                </a:lnTo>
                <a:lnTo>
                  <a:pt x="361" y="804"/>
                </a:lnTo>
                <a:close/>
                <a:moveTo>
                  <a:pt x="935" y="992"/>
                </a:moveTo>
                <a:cubicBezTo>
                  <a:pt x="998" y="992"/>
                  <a:pt x="1049" y="1047"/>
                  <a:pt x="1049" y="1110"/>
                </a:cubicBezTo>
                <a:cubicBezTo>
                  <a:pt x="1049" y="1173"/>
                  <a:pt x="998" y="1225"/>
                  <a:pt x="935" y="1225"/>
                </a:cubicBezTo>
                <a:cubicBezTo>
                  <a:pt x="872" y="1225"/>
                  <a:pt x="817" y="1173"/>
                  <a:pt x="817" y="1110"/>
                </a:cubicBezTo>
                <a:cubicBezTo>
                  <a:pt x="817" y="1047"/>
                  <a:pt x="872" y="992"/>
                  <a:pt x="935" y="992"/>
                </a:cubicBezTo>
                <a:close/>
                <a:moveTo>
                  <a:pt x="350" y="992"/>
                </a:moveTo>
                <a:cubicBezTo>
                  <a:pt x="413" y="992"/>
                  <a:pt x="467" y="1047"/>
                  <a:pt x="467" y="1110"/>
                </a:cubicBezTo>
                <a:cubicBezTo>
                  <a:pt x="467" y="1173"/>
                  <a:pt x="413" y="1225"/>
                  <a:pt x="350" y="1225"/>
                </a:cubicBezTo>
                <a:cubicBezTo>
                  <a:pt x="287" y="1225"/>
                  <a:pt x="235" y="1173"/>
                  <a:pt x="235" y="1110"/>
                </a:cubicBezTo>
                <a:cubicBezTo>
                  <a:pt x="235" y="1047"/>
                  <a:pt x="287" y="992"/>
                  <a:pt x="350" y="992"/>
                </a:cubicBezTo>
                <a:close/>
                <a:moveTo>
                  <a:pt x="585" y="468"/>
                </a:moveTo>
                <a:lnTo>
                  <a:pt x="585" y="293"/>
                </a:lnTo>
                <a:lnTo>
                  <a:pt x="410" y="293"/>
                </a:lnTo>
                <a:lnTo>
                  <a:pt x="410" y="175"/>
                </a:lnTo>
                <a:lnTo>
                  <a:pt x="585" y="175"/>
                </a:lnTo>
                <a:lnTo>
                  <a:pt x="585" y="0"/>
                </a:lnTo>
                <a:lnTo>
                  <a:pt x="700" y="0"/>
                </a:lnTo>
                <a:lnTo>
                  <a:pt x="700" y="175"/>
                </a:lnTo>
                <a:lnTo>
                  <a:pt x="875" y="175"/>
                </a:lnTo>
                <a:lnTo>
                  <a:pt x="875" y="293"/>
                </a:lnTo>
                <a:lnTo>
                  <a:pt x="700" y="293"/>
                </a:lnTo>
                <a:lnTo>
                  <a:pt x="700" y="468"/>
                </a:lnTo>
                <a:lnTo>
                  <a:pt x="585" y="468"/>
                </a:ln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284518" y="0"/>
            <a:ext cx="3622964" cy="2493818"/>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849504" y="501133"/>
            <a:ext cx="2492990" cy="1569660"/>
          </a:xfrm>
          <a:prstGeom prst="rect">
            <a:avLst/>
          </a:prstGeom>
        </p:spPr>
        <p:txBody>
          <a:bodyPr wrap="none">
            <a:spAutoFit/>
          </a:bodyPr>
          <a:lstStyle/>
          <a:p>
            <a:pPr algn="ctr"/>
            <a:r>
              <a:rPr lang="zh-CN" altLang="en-US" sz="3600" dirty="0">
                <a:solidFill>
                  <a:schemeClr val="bg1"/>
                </a:solidFill>
                <a:latin typeface="微软雅黑" panose="020B0503020204020204" pitchFamily="34" charset="-122"/>
                <a:ea typeface="微软雅黑" panose="020B0503020204020204" pitchFamily="34" charset="-122"/>
              </a:rPr>
              <a:t>什么</a:t>
            </a:r>
            <a:r>
              <a:rPr lang="zh-CN" altLang="en-US" sz="3600" dirty="0" smtClean="0">
                <a:solidFill>
                  <a:schemeClr val="bg1"/>
                </a:solidFill>
                <a:latin typeface="微软雅黑" panose="020B0503020204020204" pitchFamily="34" charset="-122"/>
                <a:ea typeface="微软雅黑" panose="020B0503020204020204" pitchFamily="34" charset="-122"/>
              </a:rPr>
              <a:t>是</a:t>
            </a:r>
            <a:endParaRPr lang="en-US" altLang="zh-CN" sz="3600" dirty="0" smtClean="0">
              <a:solidFill>
                <a:schemeClr val="bg1"/>
              </a:solidFill>
              <a:latin typeface="微软雅黑" panose="020B0503020204020204" pitchFamily="34" charset="-122"/>
              <a:ea typeface="微软雅黑" panose="020B0503020204020204" pitchFamily="34" charset="-122"/>
            </a:endParaRPr>
          </a:p>
          <a:p>
            <a:pPr algn="ctr"/>
            <a:r>
              <a:rPr lang="zh-CN" altLang="en-US" sz="6000" dirty="0" smtClean="0">
                <a:solidFill>
                  <a:schemeClr val="bg1"/>
                </a:solidFill>
                <a:latin typeface="微软雅黑" panose="020B0503020204020204" pitchFamily="34" charset="-122"/>
                <a:ea typeface="微软雅黑" panose="020B0503020204020204" pitchFamily="34" charset="-122"/>
              </a:rPr>
              <a:t>执行力</a:t>
            </a:r>
            <a:endParaRPr lang="en-US" altLang="zh-CN" sz="60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3047999" y="2717908"/>
            <a:ext cx="6096000" cy="584775"/>
          </a:xfrm>
          <a:prstGeom prst="rect">
            <a:avLst/>
          </a:prstGeom>
        </p:spPr>
        <p:txBody>
          <a:bodyPr>
            <a:spAutoFit/>
          </a:bodyPr>
          <a:lstStyle/>
          <a:p>
            <a:pPr algn="ctr"/>
            <a:r>
              <a:rPr lang="zh-CN" altLang="en-US" sz="1600" dirty="0">
                <a:latin typeface="微软雅黑" panose="020B0503020204020204" pitchFamily="34" charset="-122"/>
                <a:ea typeface="微软雅黑" panose="020B0503020204020204" pitchFamily="34" charset="-122"/>
              </a:rPr>
              <a:t>执行力是指每一单个的人把上级的命令和想法变成行动，把行动变成结果，从而保质保量完成任务的能力。</a:t>
            </a:r>
            <a:endParaRPr lang="zh-CN" altLang="en-US" sz="1600" dirty="0">
              <a:latin typeface="微软雅黑" panose="020B0503020204020204" pitchFamily="34" charset="-122"/>
              <a:ea typeface="微软雅黑" panose="020B0503020204020204" pitchFamily="34" charset="-122"/>
            </a:endParaRPr>
          </a:p>
        </p:txBody>
      </p:sp>
      <p:grpSp>
        <p:nvGrpSpPr>
          <p:cNvPr id="12" name="组合 11"/>
          <p:cNvGrpSpPr/>
          <p:nvPr/>
        </p:nvGrpSpPr>
        <p:grpSpPr>
          <a:xfrm>
            <a:off x="1125682" y="3671454"/>
            <a:ext cx="4665518" cy="1787237"/>
            <a:chOff x="1125682" y="3671454"/>
            <a:chExt cx="4665518" cy="1787237"/>
          </a:xfrm>
        </p:grpSpPr>
        <p:sp>
          <p:nvSpPr>
            <p:cNvPr id="10" name="矩形 9"/>
            <p:cNvSpPr/>
            <p:nvPr/>
          </p:nvSpPr>
          <p:spPr>
            <a:xfrm>
              <a:off x="1525731" y="3894311"/>
              <a:ext cx="3865419" cy="1341521"/>
            </a:xfrm>
            <a:prstGeom prst="rect">
              <a:avLst/>
            </a:prstGeom>
          </p:spPr>
          <p:txBody>
            <a:bodyPr wrap="square">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发展潜力不仅仅是指你的竞争产品的发展潜力，同时你也可以通过你的竞争产品来判定你们产品当前的用户有多少，市场有多大？那么这是一个多维度的综合分析</a:t>
              </a:r>
              <a:endParaRPr lang="zh-CN" altLang="en-US" sz="1600" dirty="0">
                <a:latin typeface="微软雅黑" panose="020B0503020204020204" pitchFamily="34" charset="-122"/>
                <a:ea typeface="微软雅黑" panose="020B0503020204020204" pitchFamily="34" charset="-122"/>
              </a:endParaRPr>
            </a:p>
          </p:txBody>
        </p:sp>
        <p:sp>
          <p:nvSpPr>
            <p:cNvPr id="13" name="矩形 12"/>
            <p:cNvSpPr/>
            <p:nvPr/>
          </p:nvSpPr>
          <p:spPr>
            <a:xfrm>
              <a:off x="1125682" y="3671454"/>
              <a:ext cx="4665518" cy="17872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6390409" y="3671454"/>
            <a:ext cx="4665518" cy="1787237"/>
            <a:chOff x="1125682" y="3671454"/>
            <a:chExt cx="4665518" cy="1787237"/>
          </a:xfrm>
        </p:grpSpPr>
        <p:sp>
          <p:nvSpPr>
            <p:cNvPr id="16" name="矩形 15"/>
            <p:cNvSpPr/>
            <p:nvPr/>
          </p:nvSpPr>
          <p:spPr>
            <a:xfrm>
              <a:off x="1525731" y="3894311"/>
              <a:ext cx="3865419" cy="1021433"/>
            </a:xfrm>
            <a:prstGeom prst="rect">
              <a:avLst/>
            </a:prstGeom>
          </p:spPr>
          <p:txBody>
            <a:bodyPr wrap="square">
              <a:spAutoFit/>
            </a:bodyPr>
            <a:lstStyle/>
            <a:p>
              <a:pPr>
                <a:lnSpc>
                  <a:spcPct val="130000"/>
                </a:lnSpc>
              </a:pPr>
              <a:r>
                <a:rPr lang="zh-CN" altLang="en-US" sz="1600" dirty="0">
                  <a:latin typeface="微软雅黑" panose="020B0503020204020204" pitchFamily="34" charset="-122"/>
                  <a:ea typeface="微软雅黑" panose="020B0503020204020204" pitchFamily="34" charset="-122"/>
                </a:rPr>
                <a:t>比如说，你现在做一款产品，做到了</a:t>
              </a:r>
              <a:r>
                <a:rPr lang="en-US" altLang="zh-CN" sz="1600" dirty="0">
                  <a:latin typeface="微软雅黑" panose="020B0503020204020204" pitchFamily="34" charset="-122"/>
                  <a:ea typeface="微软雅黑" panose="020B0503020204020204" pitchFamily="34" charset="-122"/>
                </a:rPr>
                <a:t>200</a:t>
              </a:r>
              <a:r>
                <a:rPr lang="zh-CN" altLang="en-US" sz="1600" dirty="0">
                  <a:latin typeface="微软雅黑" panose="020B0503020204020204" pitchFamily="34" charset="-122"/>
                  <a:ea typeface="微软雅黑" panose="020B0503020204020204" pitchFamily="34" charset="-122"/>
                </a:rPr>
                <a:t>万的用户。然后可能你会感觉是不是不论再怎么拼，市场的盘子也就这么大了。</a:t>
              </a:r>
              <a:endParaRPr lang="zh-CN" altLang="en-US" sz="1600" dirty="0">
                <a:latin typeface="微软雅黑" panose="020B0503020204020204" pitchFamily="34" charset="-122"/>
                <a:ea typeface="微软雅黑" panose="020B0503020204020204" pitchFamily="34" charset="-122"/>
              </a:endParaRPr>
            </a:p>
          </p:txBody>
        </p:sp>
        <p:sp>
          <p:nvSpPr>
            <p:cNvPr id="17" name="矩形 16"/>
            <p:cNvSpPr/>
            <p:nvPr/>
          </p:nvSpPr>
          <p:spPr>
            <a:xfrm>
              <a:off x="1125682" y="3671454"/>
              <a:ext cx="4665518" cy="17872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矩形 17"/>
          <p:cNvSpPr/>
          <p:nvPr/>
        </p:nvSpPr>
        <p:spPr>
          <a:xfrm>
            <a:off x="4279323" y="6469479"/>
            <a:ext cx="3622964" cy="388521"/>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3989324" cy="605352"/>
            <a:chOff x="7052748" y="1878170"/>
            <a:chExt cx="3989324" cy="605352"/>
          </a:xfrm>
        </p:grpSpPr>
        <p:sp>
          <p:nvSpPr>
            <p:cNvPr id="5" name="文本框 4"/>
            <p:cNvSpPr txBox="1"/>
            <p:nvPr/>
          </p:nvSpPr>
          <p:spPr>
            <a:xfrm>
              <a:off x="7719402" y="1941571"/>
              <a:ext cx="3322670"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执行力的三个层次</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 name="直接连接符 8"/>
          <p:cNvCxnSpPr/>
          <p:nvPr/>
        </p:nvCxnSpPr>
        <p:spPr>
          <a:xfrm>
            <a:off x="3685309" y="453100"/>
            <a:ext cx="81741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91"/>
          <p:cNvSpPr>
            <a:spLocks noChangeArrowheads="1"/>
          </p:cNvSpPr>
          <p:nvPr/>
        </p:nvSpPr>
        <p:spPr bwMode="auto">
          <a:xfrm>
            <a:off x="434984" y="325743"/>
            <a:ext cx="263426" cy="274279"/>
          </a:xfrm>
          <a:custGeom>
            <a:avLst/>
            <a:gdLst>
              <a:gd name="T0" fmla="*/ 361 w 1176"/>
              <a:gd name="T1" fmla="*/ 804 h 1226"/>
              <a:gd name="T2" fmla="*/ 374 w 1176"/>
              <a:gd name="T3" fmla="*/ 817 h 1226"/>
              <a:gd name="T4" fmla="*/ 1049 w 1176"/>
              <a:gd name="T5" fmla="*/ 817 h 1226"/>
              <a:gd name="T6" fmla="*/ 1049 w 1176"/>
              <a:gd name="T7" fmla="*/ 935 h 1226"/>
              <a:gd name="T8" fmla="*/ 350 w 1176"/>
              <a:gd name="T9" fmla="*/ 935 h 1226"/>
              <a:gd name="T10" fmla="*/ 235 w 1176"/>
              <a:gd name="T11" fmla="*/ 817 h 1226"/>
              <a:gd name="T12" fmla="*/ 249 w 1176"/>
              <a:gd name="T13" fmla="*/ 763 h 1226"/>
              <a:gd name="T14" fmla="*/ 328 w 1176"/>
              <a:gd name="T15" fmla="*/ 618 h 1226"/>
              <a:gd name="T16" fmla="*/ 118 w 1176"/>
              <a:gd name="T17" fmla="*/ 175 h 1226"/>
              <a:gd name="T18" fmla="*/ 0 w 1176"/>
              <a:gd name="T19" fmla="*/ 175 h 1226"/>
              <a:gd name="T20" fmla="*/ 0 w 1176"/>
              <a:gd name="T21" fmla="*/ 60 h 1226"/>
              <a:gd name="T22" fmla="*/ 191 w 1176"/>
              <a:gd name="T23" fmla="*/ 60 h 1226"/>
              <a:gd name="T24" fmla="*/ 301 w 1176"/>
              <a:gd name="T25" fmla="*/ 293 h 1226"/>
              <a:gd name="T26" fmla="*/ 440 w 1176"/>
              <a:gd name="T27" fmla="*/ 585 h 1226"/>
              <a:gd name="T28" fmla="*/ 850 w 1176"/>
              <a:gd name="T29" fmla="*/ 585 h 1226"/>
              <a:gd name="T30" fmla="*/ 1074 w 1176"/>
              <a:gd name="T31" fmla="*/ 175 h 1226"/>
              <a:gd name="T32" fmla="*/ 1175 w 1176"/>
              <a:gd name="T33" fmla="*/ 233 h 1226"/>
              <a:gd name="T34" fmla="*/ 951 w 1176"/>
              <a:gd name="T35" fmla="*/ 640 h 1226"/>
              <a:gd name="T36" fmla="*/ 850 w 1176"/>
              <a:gd name="T37" fmla="*/ 700 h 1226"/>
              <a:gd name="T38" fmla="*/ 415 w 1176"/>
              <a:gd name="T39" fmla="*/ 700 h 1226"/>
              <a:gd name="T40" fmla="*/ 364 w 1176"/>
              <a:gd name="T41" fmla="*/ 796 h 1226"/>
              <a:gd name="T42" fmla="*/ 361 w 1176"/>
              <a:gd name="T43" fmla="*/ 804 h 1226"/>
              <a:gd name="T44" fmla="*/ 935 w 1176"/>
              <a:gd name="T45" fmla="*/ 992 h 1226"/>
              <a:gd name="T46" fmla="*/ 1049 w 1176"/>
              <a:gd name="T47" fmla="*/ 1110 h 1226"/>
              <a:gd name="T48" fmla="*/ 935 w 1176"/>
              <a:gd name="T49" fmla="*/ 1225 h 1226"/>
              <a:gd name="T50" fmla="*/ 817 w 1176"/>
              <a:gd name="T51" fmla="*/ 1110 h 1226"/>
              <a:gd name="T52" fmla="*/ 935 w 1176"/>
              <a:gd name="T53" fmla="*/ 992 h 1226"/>
              <a:gd name="T54" fmla="*/ 350 w 1176"/>
              <a:gd name="T55" fmla="*/ 992 h 1226"/>
              <a:gd name="T56" fmla="*/ 467 w 1176"/>
              <a:gd name="T57" fmla="*/ 1110 h 1226"/>
              <a:gd name="T58" fmla="*/ 350 w 1176"/>
              <a:gd name="T59" fmla="*/ 1225 h 1226"/>
              <a:gd name="T60" fmla="*/ 235 w 1176"/>
              <a:gd name="T61" fmla="*/ 1110 h 1226"/>
              <a:gd name="T62" fmla="*/ 350 w 1176"/>
              <a:gd name="T63" fmla="*/ 992 h 1226"/>
              <a:gd name="T64" fmla="*/ 585 w 1176"/>
              <a:gd name="T65" fmla="*/ 468 h 1226"/>
              <a:gd name="T66" fmla="*/ 585 w 1176"/>
              <a:gd name="T67" fmla="*/ 293 h 1226"/>
              <a:gd name="T68" fmla="*/ 410 w 1176"/>
              <a:gd name="T69" fmla="*/ 293 h 1226"/>
              <a:gd name="T70" fmla="*/ 410 w 1176"/>
              <a:gd name="T71" fmla="*/ 175 h 1226"/>
              <a:gd name="T72" fmla="*/ 585 w 1176"/>
              <a:gd name="T73" fmla="*/ 175 h 1226"/>
              <a:gd name="T74" fmla="*/ 585 w 1176"/>
              <a:gd name="T75" fmla="*/ 0 h 1226"/>
              <a:gd name="T76" fmla="*/ 700 w 1176"/>
              <a:gd name="T77" fmla="*/ 0 h 1226"/>
              <a:gd name="T78" fmla="*/ 700 w 1176"/>
              <a:gd name="T79" fmla="*/ 175 h 1226"/>
              <a:gd name="T80" fmla="*/ 875 w 1176"/>
              <a:gd name="T81" fmla="*/ 175 h 1226"/>
              <a:gd name="T82" fmla="*/ 875 w 1176"/>
              <a:gd name="T83" fmla="*/ 293 h 1226"/>
              <a:gd name="T84" fmla="*/ 700 w 1176"/>
              <a:gd name="T85" fmla="*/ 293 h 1226"/>
              <a:gd name="T86" fmla="*/ 700 w 1176"/>
              <a:gd name="T87" fmla="*/ 468 h 1226"/>
              <a:gd name="T88" fmla="*/ 585 w 1176"/>
              <a:gd name="T89" fmla="*/ 46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6" h="1226">
                <a:moveTo>
                  <a:pt x="361" y="804"/>
                </a:moveTo>
                <a:cubicBezTo>
                  <a:pt x="361" y="812"/>
                  <a:pt x="366" y="817"/>
                  <a:pt x="374" y="817"/>
                </a:cubicBezTo>
                <a:lnTo>
                  <a:pt x="1049" y="817"/>
                </a:lnTo>
                <a:lnTo>
                  <a:pt x="1049" y="935"/>
                </a:lnTo>
                <a:lnTo>
                  <a:pt x="350" y="935"/>
                </a:lnTo>
                <a:cubicBezTo>
                  <a:pt x="287" y="935"/>
                  <a:pt x="235" y="880"/>
                  <a:pt x="235" y="817"/>
                </a:cubicBezTo>
                <a:cubicBezTo>
                  <a:pt x="235" y="798"/>
                  <a:pt x="241" y="779"/>
                  <a:pt x="249" y="763"/>
                </a:cubicBezTo>
                <a:lnTo>
                  <a:pt x="328" y="618"/>
                </a:lnTo>
                <a:lnTo>
                  <a:pt x="118" y="175"/>
                </a:lnTo>
                <a:lnTo>
                  <a:pt x="0" y="175"/>
                </a:lnTo>
                <a:lnTo>
                  <a:pt x="0" y="60"/>
                </a:lnTo>
                <a:lnTo>
                  <a:pt x="191" y="60"/>
                </a:lnTo>
                <a:cubicBezTo>
                  <a:pt x="228" y="137"/>
                  <a:pt x="265" y="215"/>
                  <a:pt x="301" y="293"/>
                </a:cubicBezTo>
                <a:cubicBezTo>
                  <a:pt x="347" y="390"/>
                  <a:pt x="393" y="488"/>
                  <a:pt x="440" y="585"/>
                </a:cubicBezTo>
                <a:lnTo>
                  <a:pt x="850" y="585"/>
                </a:lnTo>
                <a:cubicBezTo>
                  <a:pt x="925" y="449"/>
                  <a:pt x="1001" y="313"/>
                  <a:pt x="1074" y="175"/>
                </a:cubicBezTo>
                <a:lnTo>
                  <a:pt x="1175" y="233"/>
                </a:lnTo>
                <a:lnTo>
                  <a:pt x="951" y="640"/>
                </a:lnTo>
                <a:cubicBezTo>
                  <a:pt x="932" y="675"/>
                  <a:pt x="894" y="700"/>
                  <a:pt x="850" y="700"/>
                </a:cubicBezTo>
                <a:lnTo>
                  <a:pt x="415" y="700"/>
                </a:lnTo>
                <a:lnTo>
                  <a:pt x="364" y="796"/>
                </a:lnTo>
                <a:lnTo>
                  <a:pt x="361" y="804"/>
                </a:lnTo>
                <a:close/>
                <a:moveTo>
                  <a:pt x="935" y="992"/>
                </a:moveTo>
                <a:cubicBezTo>
                  <a:pt x="998" y="992"/>
                  <a:pt x="1049" y="1047"/>
                  <a:pt x="1049" y="1110"/>
                </a:cubicBezTo>
                <a:cubicBezTo>
                  <a:pt x="1049" y="1173"/>
                  <a:pt x="998" y="1225"/>
                  <a:pt x="935" y="1225"/>
                </a:cubicBezTo>
                <a:cubicBezTo>
                  <a:pt x="872" y="1225"/>
                  <a:pt x="817" y="1173"/>
                  <a:pt x="817" y="1110"/>
                </a:cubicBezTo>
                <a:cubicBezTo>
                  <a:pt x="817" y="1047"/>
                  <a:pt x="872" y="992"/>
                  <a:pt x="935" y="992"/>
                </a:cubicBezTo>
                <a:close/>
                <a:moveTo>
                  <a:pt x="350" y="992"/>
                </a:moveTo>
                <a:cubicBezTo>
                  <a:pt x="413" y="992"/>
                  <a:pt x="467" y="1047"/>
                  <a:pt x="467" y="1110"/>
                </a:cubicBezTo>
                <a:cubicBezTo>
                  <a:pt x="467" y="1173"/>
                  <a:pt x="413" y="1225"/>
                  <a:pt x="350" y="1225"/>
                </a:cubicBezTo>
                <a:cubicBezTo>
                  <a:pt x="287" y="1225"/>
                  <a:pt x="235" y="1173"/>
                  <a:pt x="235" y="1110"/>
                </a:cubicBezTo>
                <a:cubicBezTo>
                  <a:pt x="235" y="1047"/>
                  <a:pt x="287" y="992"/>
                  <a:pt x="350" y="992"/>
                </a:cubicBezTo>
                <a:close/>
                <a:moveTo>
                  <a:pt x="585" y="468"/>
                </a:moveTo>
                <a:lnTo>
                  <a:pt x="585" y="293"/>
                </a:lnTo>
                <a:lnTo>
                  <a:pt x="410" y="293"/>
                </a:lnTo>
                <a:lnTo>
                  <a:pt x="410" y="175"/>
                </a:lnTo>
                <a:lnTo>
                  <a:pt x="585" y="175"/>
                </a:lnTo>
                <a:lnTo>
                  <a:pt x="585" y="0"/>
                </a:lnTo>
                <a:lnTo>
                  <a:pt x="700" y="0"/>
                </a:lnTo>
                <a:lnTo>
                  <a:pt x="700" y="175"/>
                </a:lnTo>
                <a:lnTo>
                  <a:pt x="875" y="175"/>
                </a:lnTo>
                <a:lnTo>
                  <a:pt x="875" y="293"/>
                </a:lnTo>
                <a:lnTo>
                  <a:pt x="700" y="293"/>
                </a:lnTo>
                <a:lnTo>
                  <a:pt x="700" y="468"/>
                </a:lnTo>
                <a:lnTo>
                  <a:pt x="585" y="468"/>
                </a:ln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nvGrpSpPr>
          <p:cNvPr id="39" name="组合 38"/>
          <p:cNvGrpSpPr/>
          <p:nvPr/>
        </p:nvGrpSpPr>
        <p:grpSpPr>
          <a:xfrm>
            <a:off x="3927379" y="1202324"/>
            <a:ext cx="4312394" cy="4495735"/>
            <a:chOff x="3927379" y="1202324"/>
            <a:chExt cx="4312394" cy="4495735"/>
          </a:xfrm>
        </p:grpSpPr>
        <p:sp>
          <p:nvSpPr>
            <p:cNvPr id="29" name="矩形 28"/>
            <p:cNvSpPr/>
            <p:nvPr/>
          </p:nvSpPr>
          <p:spPr>
            <a:xfrm>
              <a:off x="3927379" y="4900426"/>
              <a:ext cx="4304034" cy="797633"/>
            </a:xfrm>
            <a:prstGeom prst="rect">
              <a:avLst/>
            </a:prstGeom>
            <a:solidFill>
              <a:srgbClr val="CE4F3C"/>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noProof="1">
                <a:solidFill>
                  <a:schemeClr val="accent2"/>
                </a:solidFill>
                <a:ea typeface="微软雅黑" panose="020B0503020204020204" pitchFamily="34" charset="-122"/>
                <a:cs typeface="+mn-ea"/>
                <a:sym typeface="Arial" panose="020B0604020202020204" pitchFamily="34" charset="0"/>
              </a:endParaRPr>
            </a:p>
          </p:txBody>
        </p:sp>
        <p:sp>
          <p:nvSpPr>
            <p:cNvPr id="30" name="矩形 29"/>
            <p:cNvSpPr/>
            <p:nvPr/>
          </p:nvSpPr>
          <p:spPr>
            <a:xfrm>
              <a:off x="4479856" y="3885705"/>
              <a:ext cx="3240310" cy="745807"/>
            </a:xfrm>
            <a:prstGeom prst="rect">
              <a:avLst/>
            </a:prstGeom>
            <a:solidFill>
              <a:srgbClr val="2B2C3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noProof="1">
                <a:solidFill>
                  <a:schemeClr val="accent2"/>
                </a:solidFill>
                <a:ea typeface="微软雅黑" panose="020B0503020204020204" pitchFamily="34" charset="-122"/>
                <a:cs typeface="+mn-ea"/>
                <a:sym typeface="Arial" panose="020B0604020202020204" pitchFamily="34" charset="0"/>
              </a:endParaRPr>
            </a:p>
          </p:txBody>
        </p:sp>
        <p:sp>
          <p:nvSpPr>
            <p:cNvPr id="31" name="矩形 30"/>
            <p:cNvSpPr/>
            <p:nvPr/>
          </p:nvSpPr>
          <p:spPr>
            <a:xfrm>
              <a:off x="4978732" y="2880637"/>
              <a:ext cx="2218046" cy="796580"/>
            </a:xfrm>
            <a:prstGeom prst="rect">
              <a:avLst/>
            </a:prstGeom>
            <a:solidFill>
              <a:srgbClr val="CE4F3C"/>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noProof="1">
                <a:solidFill>
                  <a:schemeClr val="accent2"/>
                </a:solidFill>
                <a:ea typeface="微软雅黑" panose="020B0503020204020204" pitchFamily="34" charset="-122"/>
                <a:cs typeface="+mn-ea"/>
                <a:sym typeface="Arial" panose="020B0604020202020204" pitchFamily="34" charset="0"/>
              </a:endParaRPr>
            </a:p>
          </p:txBody>
        </p:sp>
        <p:sp>
          <p:nvSpPr>
            <p:cNvPr id="32" name="任意多边形 5"/>
            <p:cNvSpPr/>
            <p:nvPr/>
          </p:nvSpPr>
          <p:spPr>
            <a:xfrm>
              <a:off x="3935739" y="4631511"/>
              <a:ext cx="4304034" cy="272276"/>
            </a:xfrm>
            <a:custGeom>
              <a:avLst/>
              <a:gdLst>
                <a:gd name="connsiteX0" fmla="*/ 1138 w 8800"/>
                <a:gd name="connsiteY0" fmla="*/ 0 h 405"/>
                <a:gd name="connsiteX1" fmla="*/ 7738 w 8800"/>
                <a:gd name="connsiteY1" fmla="*/ 0 h 405"/>
                <a:gd name="connsiteX2" fmla="*/ 8800 w 8800"/>
                <a:gd name="connsiteY2" fmla="*/ 405 h 405"/>
                <a:gd name="connsiteX3" fmla="*/ 0 w 8800"/>
                <a:gd name="connsiteY3" fmla="*/ 405 h 405"/>
                <a:gd name="connsiteX4" fmla="*/ 1138 w 8800"/>
                <a:gd name="connsiteY4" fmla="*/ 0 h 4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0" h="405">
                  <a:moveTo>
                    <a:pt x="1138" y="0"/>
                  </a:moveTo>
                  <a:lnTo>
                    <a:pt x="7738" y="0"/>
                  </a:lnTo>
                  <a:lnTo>
                    <a:pt x="8800" y="405"/>
                  </a:lnTo>
                  <a:lnTo>
                    <a:pt x="0" y="405"/>
                  </a:lnTo>
                  <a:lnTo>
                    <a:pt x="1138" y="0"/>
                  </a:lnTo>
                  <a:close/>
                </a:path>
              </a:pathLst>
            </a:custGeom>
            <a:solidFill>
              <a:srgbClr val="933225"/>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noProof="1">
                <a:solidFill>
                  <a:srgbClr val="FFFFFF"/>
                </a:solidFill>
                <a:ea typeface="微软雅黑" panose="020B0503020204020204" pitchFamily="34" charset="-122"/>
                <a:cs typeface="+mn-ea"/>
                <a:sym typeface="Arial" panose="020B0604020202020204" pitchFamily="34" charset="0"/>
              </a:endParaRPr>
            </a:p>
          </p:txBody>
        </p:sp>
        <p:sp>
          <p:nvSpPr>
            <p:cNvPr id="33" name="任意多边形 6"/>
            <p:cNvSpPr/>
            <p:nvPr/>
          </p:nvSpPr>
          <p:spPr>
            <a:xfrm>
              <a:off x="4467883" y="3616790"/>
              <a:ext cx="3243922" cy="268915"/>
            </a:xfrm>
            <a:custGeom>
              <a:avLst/>
              <a:gdLst>
                <a:gd name="connsiteX0" fmla="*/ 1075 w 6633"/>
                <a:gd name="connsiteY0" fmla="*/ 25 h 400"/>
                <a:gd name="connsiteX1" fmla="*/ 5575 w 6633"/>
                <a:gd name="connsiteY1" fmla="*/ 0 h 400"/>
                <a:gd name="connsiteX2" fmla="*/ 6633 w 6633"/>
                <a:gd name="connsiteY2" fmla="*/ 400 h 400"/>
                <a:gd name="connsiteX3" fmla="*/ 0 w 6633"/>
                <a:gd name="connsiteY3" fmla="*/ 400 h 400"/>
                <a:gd name="connsiteX4" fmla="*/ 1075 w 6633"/>
                <a:gd name="connsiteY4" fmla="*/ 25 h 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3" h="400">
                  <a:moveTo>
                    <a:pt x="1075" y="25"/>
                  </a:moveTo>
                  <a:lnTo>
                    <a:pt x="5575" y="0"/>
                  </a:lnTo>
                  <a:lnTo>
                    <a:pt x="6633" y="400"/>
                  </a:lnTo>
                  <a:lnTo>
                    <a:pt x="0" y="400"/>
                  </a:lnTo>
                  <a:lnTo>
                    <a:pt x="1075" y="25"/>
                  </a:lnTo>
                  <a:close/>
                </a:path>
              </a:pathLst>
            </a:custGeom>
            <a:solidFill>
              <a:schemeClr val="bg2">
                <a:lumMod val="10000"/>
              </a:schemeClr>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400" noProof="1">
                <a:solidFill>
                  <a:srgbClr val="FFFFFF"/>
                </a:solidFill>
                <a:ea typeface="微软雅黑" panose="020B0503020204020204" pitchFamily="34" charset="-122"/>
                <a:cs typeface="+mn-ea"/>
                <a:sym typeface="Arial" panose="020B0604020202020204" pitchFamily="34" charset="0"/>
              </a:endParaRPr>
            </a:p>
          </p:txBody>
        </p:sp>
        <p:sp>
          <p:nvSpPr>
            <p:cNvPr id="34" name="右箭头 8"/>
            <p:cNvSpPr/>
            <p:nvPr/>
          </p:nvSpPr>
          <p:spPr>
            <a:xfrm rot="16200000">
              <a:off x="5377202" y="839609"/>
              <a:ext cx="1437595" cy="2163026"/>
            </a:xfrm>
            <a:prstGeom prst="rightArrow">
              <a:avLst>
                <a:gd name="adj1" fmla="val 71174"/>
                <a:gd name="adj2" fmla="val 66350"/>
              </a:avLst>
            </a:prstGeom>
            <a:solidFill>
              <a:srgbClr val="2B2C30"/>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noProof="1">
                <a:solidFill>
                  <a:schemeClr val="accent2"/>
                </a:solidFill>
                <a:ea typeface="微软雅黑" panose="020B0503020204020204" pitchFamily="34" charset="-122"/>
                <a:cs typeface="+mn-ea"/>
                <a:sym typeface="Arial" panose="020B0604020202020204" pitchFamily="34" charset="0"/>
              </a:endParaRPr>
            </a:p>
          </p:txBody>
        </p:sp>
        <p:sp>
          <p:nvSpPr>
            <p:cNvPr id="35" name="任意多边形 9"/>
            <p:cNvSpPr/>
            <p:nvPr/>
          </p:nvSpPr>
          <p:spPr>
            <a:xfrm>
              <a:off x="4976773" y="2614864"/>
              <a:ext cx="2221937" cy="276647"/>
            </a:xfrm>
            <a:custGeom>
              <a:avLst/>
              <a:gdLst>
                <a:gd name="connsiteX0" fmla="*/ 1075 w 6633"/>
                <a:gd name="connsiteY0" fmla="*/ 25 h 400"/>
                <a:gd name="connsiteX1" fmla="*/ 5575 w 6633"/>
                <a:gd name="connsiteY1" fmla="*/ 0 h 400"/>
                <a:gd name="connsiteX2" fmla="*/ 6633 w 6633"/>
                <a:gd name="connsiteY2" fmla="*/ 400 h 400"/>
                <a:gd name="connsiteX3" fmla="*/ 0 w 6633"/>
                <a:gd name="connsiteY3" fmla="*/ 400 h 400"/>
                <a:gd name="connsiteX4" fmla="*/ 1075 w 6633"/>
                <a:gd name="connsiteY4" fmla="*/ 25 h 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33" h="400">
                  <a:moveTo>
                    <a:pt x="1075" y="25"/>
                  </a:moveTo>
                  <a:lnTo>
                    <a:pt x="5575" y="0"/>
                  </a:lnTo>
                  <a:lnTo>
                    <a:pt x="6633" y="400"/>
                  </a:lnTo>
                  <a:lnTo>
                    <a:pt x="0" y="400"/>
                  </a:lnTo>
                  <a:lnTo>
                    <a:pt x="1075" y="25"/>
                  </a:lnTo>
                  <a:close/>
                </a:path>
              </a:pathLst>
            </a:custGeom>
            <a:solidFill>
              <a:srgbClr val="933225"/>
            </a:solidFill>
            <a:ln w="2857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endParaRPr lang="zh-CN" altLang="en-US" sz="2000" noProof="1">
                <a:solidFill>
                  <a:schemeClr val="accent2"/>
                </a:solidFill>
                <a:ea typeface="微软雅黑" panose="020B0503020204020204" pitchFamily="34" charset="-122"/>
                <a:cs typeface="+mn-ea"/>
                <a:sym typeface="Arial" panose="020B0604020202020204" pitchFamily="34" charset="0"/>
              </a:endParaRPr>
            </a:p>
          </p:txBody>
        </p:sp>
        <p:sp>
          <p:nvSpPr>
            <p:cNvPr id="36" name="文本框 20"/>
            <p:cNvSpPr txBox="1">
              <a:spLocks noChangeArrowheads="1"/>
            </p:cNvSpPr>
            <p:nvPr/>
          </p:nvSpPr>
          <p:spPr bwMode="auto">
            <a:xfrm flipH="1">
              <a:off x="5092264" y="3090664"/>
              <a:ext cx="201497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buFontTx/>
                <a:buNone/>
                <a:defRPr sz="2000" b="1">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Char char="–"/>
                <a:defRPr sz="2000">
                  <a:solidFill>
                    <a:schemeClr val="tx2"/>
                  </a:solidFill>
                  <a:ea typeface="仿宋_GB2312" panose="02010609030101010101" pitchFamily="49" charset="-122"/>
                </a:defRPr>
              </a:lvl2pPr>
              <a:lvl3pPr marL="1143000" indent="-228600">
                <a:spcBef>
                  <a:spcPct val="20000"/>
                </a:spcBef>
                <a:buChar char="•"/>
                <a:defRPr sz="2400"/>
              </a:lvl3pPr>
              <a:lvl4pPr marL="1600200" indent="-228600">
                <a:spcBef>
                  <a:spcPct val="20000"/>
                </a:spcBef>
                <a:buChar char="–"/>
                <a:defRPr sz="2000"/>
              </a:lvl4pPr>
              <a:lvl5pPr marL="2057400" indent="-22860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b="0" dirty="0">
                  <a:latin typeface="Arial" panose="020B0604020202020204" pitchFamily="34" charset="0"/>
                  <a:ea typeface="微软雅黑" panose="020B0503020204020204" pitchFamily="34" charset="-122"/>
                  <a:cs typeface="+mn-ea"/>
                  <a:sym typeface="Arial" panose="020B0604020202020204" pitchFamily="34" charset="0"/>
                </a:rPr>
                <a:t>高层：执行之道</a:t>
              </a:r>
              <a:endParaRPr lang="zh-CN" altLang="zh-CN" b="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文本框 20"/>
            <p:cNvSpPr txBox="1">
              <a:spLocks noChangeArrowheads="1"/>
            </p:cNvSpPr>
            <p:nvPr/>
          </p:nvSpPr>
          <p:spPr bwMode="auto">
            <a:xfrm flipH="1">
              <a:off x="4977023" y="4033585"/>
              <a:ext cx="222595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eaLnBrk="1" hangingPunct="1">
                <a:buFontTx/>
                <a:buNone/>
                <a:defRPr sz="2000" b="1">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Char char="–"/>
                <a:defRPr sz="2000">
                  <a:solidFill>
                    <a:schemeClr val="tx2"/>
                  </a:solidFill>
                  <a:ea typeface="仿宋_GB2312" panose="02010609030101010101" pitchFamily="49" charset="-122"/>
                </a:defRPr>
              </a:lvl2pPr>
              <a:lvl3pPr marL="1143000" indent="-228600">
                <a:spcBef>
                  <a:spcPct val="20000"/>
                </a:spcBef>
                <a:buChar char="•"/>
                <a:defRPr sz="2400"/>
              </a:lvl3pPr>
              <a:lvl4pPr marL="1600200" indent="-228600">
                <a:spcBef>
                  <a:spcPct val="20000"/>
                </a:spcBef>
                <a:buChar char="–"/>
                <a:defRPr sz="2000"/>
              </a:lvl4pPr>
              <a:lvl5pPr marL="2057400" indent="-22860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b="0">
                  <a:latin typeface="Arial" panose="020B0604020202020204" pitchFamily="34" charset="0"/>
                  <a:ea typeface="微软雅黑" panose="020B0503020204020204" pitchFamily="34" charset="-122"/>
                  <a:cs typeface="+mn-ea"/>
                  <a:sym typeface="Arial" panose="020B0604020202020204" pitchFamily="34" charset="0"/>
                </a:rPr>
                <a:t>中层：执行之法</a:t>
              </a:r>
              <a:endParaRPr lang="zh-CN" altLang="zh-CN" b="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文本框 20"/>
            <p:cNvSpPr txBox="1">
              <a:spLocks noChangeArrowheads="1"/>
            </p:cNvSpPr>
            <p:nvPr/>
          </p:nvSpPr>
          <p:spPr bwMode="auto">
            <a:xfrm flipH="1">
              <a:off x="4743494" y="5128639"/>
              <a:ext cx="266793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ctr" eaLnBrk="1" hangingPunct="1">
                <a:buFontTx/>
                <a:buNone/>
                <a:defRPr sz="2000" b="1">
                  <a:solidFill>
                    <a:schemeClr val="bg1"/>
                  </a:solidFill>
                  <a:latin typeface="微软雅黑" panose="020B0503020204020204" pitchFamily="34" charset="-122"/>
                  <a:ea typeface="微软雅黑" panose="020B0503020204020204" pitchFamily="34" charset="-122"/>
                </a:defRPr>
              </a:lvl1pPr>
              <a:lvl2pPr marL="742950" indent="-285750">
                <a:spcBef>
                  <a:spcPct val="20000"/>
                </a:spcBef>
                <a:buChar char="–"/>
                <a:defRPr sz="2000">
                  <a:solidFill>
                    <a:schemeClr val="tx2"/>
                  </a:solidFill>
                  <a:ea typeface="仿宋_GB2312" panose="02010609030101010101" pitchFamily="49" charset="-122"/>
                </a:defRPr>
              </a:lvl2pPr>
              <a:lvl3pPr marL="1143000" indent="-228600">
                <a:spcBef>
                  <a:spcPct val="20000"/>
                </a:spcBef>
                <a:buChar char="•"/>
                <a:defRPr sz="2400"/>
              </a:lvl3pPr>
              <a:lvl4pPr marL="1600200" indent="-228600">
                <a:spcBef>
                  <a:spcPct val="20000"/>
                </a:spcBef>
                <a:buChar char="–"/>
                <a:defRPr sz="2000"/>
              </a:lvl4pPr>
              <a:lvl5pPr marL="2057400" indent="-228600">
                <a:spcBef>
                  <a:spcPct val="20000"/>
                </a:spcBef>
                <a:buChar char="»"/>
                <a:defRPr sz="2000"/>
              </a:lvl5pPr>
              <a:lvl6pPr marL="2514600" indent="-228600" eaLnBrk="0" fontAlgn="base" hangingPunct="0">
                <a:spcBef>
                  <a:spcPct val="20000"/>
                </a:spcBef>
                <a:spcAft>
                  <a:spcPct val="0"/>
                </a:spcAft>
                <a:buChar char="»"/>
                <a:defRPr sz="2000"/>
              </a:lvl6pPr>
              <a:lvl7pPr marL="2971800" indent="-228600" eaLnBrk="0" fontAlgn="base" hangingPunct="0">
                <a:spcBef>
                  <a:spcPct val="20000"/>
                </a:spcBef>
                <a:spcAft>
                  <a:spcPct val="0"/>
                </a:spcAft>
                <a:buChar char="»"/>
                <a:defRPr sz="2000"/>
              </a:lvl7pPr>
              <a:lvl8pPr marL="3429000" indent="-228600" eaLnBrk="0" fontAlgn="base" hangingPunct="0">
                <a:spcBef>
                  <a:spcPct val="20000"/>
                </a:spcBef>
                <a:spcAft>
                  <a:spcPct val="0"/>
                </a:spcAft>
                <a:buChar char="»"/>
                <a:defRPr sz="2000"/>
              </a:lvl8pPr>
              <a:lvl9pPr marL="3886200" indent="-228600" eaLnBrk="0" fontAlgn="base" hangingPunct="0">
                <a:spcBef>
                  <a:spcPct val="20000"/>
                </a:spcBef>
                <a:spcAft>
                  <a:spcPct val="0"/>
                </a:spcAft>
                <a:buChar char="»"/>
                <a:defRPr sz="2000"/>
              </a:lvl9pPr>
            </a:lstStyle>
            <a:p>
              <a:r>
                <a:rPr lang="zh-CN" altLang="en-US" b="0">
                  <a:latin typeface="Arial" panose="020B0604020202020204" pitchFamily="34" charset="0"/>
                  <a:ea typeface="微软雅黑" panose="020B0503020204020204" pitchFamily="34" charset="-122"/>
                  <a:cs typeface="+mn-ea"/>
                  <a:sym typeface="Arial" panose="020B0604020202020204" pitchFamily="34" charset="0"/>
                </a:rPr>
                <a:t>基层：执行之术</a:t>
              </a:r>
              <a:endParaRPr lang="zh-CN" altLang="en-US" b="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0" name="文本框 39"/>
          <p:cNvSpPr txBox="1"/>
          <p:nvPr/>
        </p:nvSpPr>
        <p:spPr>
          <a:xfrm>
            <a:off x="8369300" y="4639641"/>
            <a:ext cx="2921432" cy="1212640"/>
          </a:xfrm>
          <a:prstGeom prst="rect">
            <a:avLst/>
          </a:prstGeom>
          <a:noFill/>
        </p:spPr>
        <p:txBody>
          <a:bodyPr wrap="square">
            <a:spAutoFit/>
          </a:bodyPr>
          <a:lstStyle>
            <a:defPPr>
              <a:defRPr lang="zh-CN"/>
            </a:defPPr>
            <a:lvl1pPr algn="just">
              <a:defRPr>
                <a:latin typeface="+mj-ea"/>
                <a:ea typeface="+mj-ea"/>
              </a:defRPr>
            </a:lvl1pPr>
          </a:lstStyle>
          <a:p>
            <a:pPr algn="l">
              <a:lnSpc>
                <a:spcPct val="13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基层懂得执行之术。熟练的业务知识，强烈的责任感，良好的协作意识，科学的时间管理方法是基层下属的执行之术。</a:t>
            </a:r>
            <a:endParaRPr lang="zh-CN" altLang="zh-CN"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文本框 40"/>
          <p:cNvSpPr txBox="1"/>
          <p:nvPr/>
        </p:nvSpPr>
        <p:spPr>
          <a:xfrm>
            <a:off x="1013987" y="3536906"/>
            <a:ext cx="3114668" cy="1492716"/>
          </a:xfrm>
          <a:prstGeom prst="rect">
            <a:avLst/>
          </a:prstGeom>
          <a:noFill/>
        </p:spPr>
        <p:txBody>
          <a:bodyPr wrap="square">
            <a:spAutoFit/>
          </a:bodyPr>
          <a:lstStyle>
            <a:defPPr>
              <a:defRPr lang="zh-CN"/>
            </a:defPPr>
            <a:lvl1pPr algn="just">
              <a:defRPr>
                <a:latin typeface="+mj-ea"/>
                <a:ea typeface="+mj-ea"/>
              </a:defRPr>
            </a:lvl1pPr>
          </a:lstStyle>
          <a:p>
            <a:pPr algn="l">
              <a:lnSpc>
                <a:spcPct val="13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中层具备执行之法。要具备一定的组织、沟通、协调能力，又要具备快速、务实的工作作风。既要将高层的意图贯彻落实下去，又要带领自己的下属完成组织目标。</a:t>
            </a:r>
            <a:endParaRPr lang="zh-CN" alt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文本框 41"/>
          <p:cNvSpPr txBox="1"/>
          <p:nvPr/>
        </p:nvSpPr>
        <p:spPr>
          <a:xfrm>
            <a:off x="7411426" y="2608396"/>
            <a:ext cx="3755338" cy="932563"/>
          </a:xfrm>
          <a:prstGeom prst="rect">
            <a:avLst/>
          </a:prstGeom>
          <a:noFill/>
        </p:spPr>
        <p:txBody>
          <a:bodyPr wrap="square">
            <a:spAutoFit/>
          </a:bodyPr>
          <a:lstStyle>
            <a:defPPr>
              <a:defRPr lang="zh-CN"/>
            </a:defPPr>
            <a:lvl1pPr algn="just">
              <a:defRPr>
                <a:latin typeface="+mj-ea"/>
                <a:ea typeface="+mj-ea"/>
              </a:defRPr>
            </a:lvl1pPr>
          </a:lstStyle>
          <a:p>
            <a:pPr algn="l">
              <a:lnSpc>
                <a:spcPct val="130000"/>
              </a:lnSpc>
            </a:pPr>
            <a:r>
              <a:rPr lang="zh-CN" altLang="en-US" sz="1400" dirty="0">
                <a:latin typeface="Arial" panose="020B0604020202020204" pitchFamily="34" charset="0"/>
                <a:ea typeface="微软雅黑" panose="020B0503020204020204" pitchFamily="34" charset="-122"/>
                <a:cs typeface="+mn-ea"/>
                <a:sym typeface="Arial" panose="020B0604020202020204" pitchFamily="34" charset="0"/>
              </a:rPr>
              <a:t>高层注重执行之道。挑选执行力强的中层干部，发现管理链中所出现的问题，推行执行力的不断提升。</a:t>
            </a:r>
            <a:endParaRPr lang="zh-CN" altLang="en-US" sz="14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4515796" cy="605352"/>
            <a:chOff x="7052748" y="1878170"/>
            <a:chExt cx="4515796" cy="605352"/>
          </a:xfrm>
        </p:grpSpPr>
        <p:sp>
          <p:nvSpPr>
            <p:cNvPr id="5" name="文本框 4"/>
            <p:cNvSpPr txBox="1"/>
            <p:nvPr/>
          </p:nvSpPr>
          <p:spPr>
            <a:xfrm>
              <a:off x="7719401" y="1941571"/>
              <a:ext cx="3849143"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执行力不强的表现和原因</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 name="直接连接符 8"/>
          <p:cNvCxnSpPr/>
          <p:nvPr/>
        </p:nvCxnSpPr>
        <p:spPr>
          <a:xfrm>
            <a:off x="4779817" y="453100"/>
            <a:ext cx="70796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91"/>
          <p:cNvSpPr>
            <a:spLocks noChangeArrowheads="1"/>
          </p:cNvSpPr>
          <p:nvPr/>
        </p:nvSpPr>
        <p:spPr bwMode="auto">
          <a:xfrm>
            <a:off x="434984" y="325743"/>
            <a:ext cx="263426" cy="274279"/>
          </a:xfrm>
          <a:custGeom>
            <a:avLst/>
            <a:gdLst>
              <a:gd name="T0" fmla="*/ 361 w 1176"/>
              <a:gd name="T1" fmla="*/ 804 h 1226"/>
              <a:gd name="T2" fmla="*/ 374 w 1176"/>
              <a:gd name="T3" fmla="*/ 817 h 1226"/>
              <a:gd name="T4" fmla="*/ 1049 w 1176"/>
              <a:gd name="T5" fmla="*/ 817 h 1226"/>
              <a:gd name="T6" fmla="*/ 1049 w 1176"/>
              <a:gd name="T7" fmla="*/ 935 h 1226"/>
              <a:gd name="T8" fmla="*/ 350 w 1176"/>
              <a:gd name="T9" fmla="*/ 935 h 1226"/>
              <a:gd name="T10" fmla="*/ 235 w 1176"/>
              <a:gd name="T11" fmla="*/ 817 h 1226"/>
              <a:gd name="T12" fmla="*/ 249 w 1176"/>
              <a:gd name="T13" fmla="*/ 763 h 1226"/>
              <a:gd name="T14" fmla="*/ 328 w 1176"/>
              <a:gd name="T15" fmla="*/ 618 h 1226"/>
              <a:gd name="T16" fmla="*/ 118 w 1176"/>
              <a:gd name="T17" fmla="*/ 175 h 1226"/>
              <a:gd name="T18" fmla="*/ 0 w 1176"/>
              <a:gd name="T19" fmla="*/ 175 h 1226"/>
              <a:gd name="T20" fmla="*/ 0 w 1176"/>
              <a:gd name="T21" fmla="*/ 60 h 1226"/>
              <a:gd name="T22" fmla="*/ 191 w 1176"/>
              <a:gd name="T23" fmla="*/ 60 h 1226"/>
              <a:gd name="T24" fmla="*/ 301 w 1176"/>
              <a:gd name="T25" fmla="*/ 293 h 1226"/>
              <a:gd name="T26" fmla="*/ 440 w 1176"/>
              <a:gd name="T27" fmla="*/ 585 h 1226"/>
              <a:gd name="T28" fmla="*/ 850 w 1176"/>
              <a:gd name="T29" fmla="*/ 585 h 1226"/>
              <a:gd name="T30" fmla="*/ 1074 w 1176"/>
              <a:gd name="T31" fmla="*/ 175 h 1226"/>
              <a:gd name="T32" fmla="*/ 1175 w 1176"/>
              <a:gd name="T33" fmla="*/ 233 h 1226"/>
              <a:gd name="T34" fmla="*/ 951 w 1176"/>
              <a:gd name="T35" fmla="*/ 640 h 1226"/>
              <a:gd name="T36" fmla="*/ 850 w 1176"/>
              <a:gd name="T37" fmla="*/ 700 h 1226"/>
              <a:gd name="T38" fmla="*/ 415 w 1176"/>
              <a:gd name="T39" fmla="*/ 700 h 1226"/>
              <a:gd name="T40" fmla="*/ 364 w 1176"/>
              <a:gd name="T41" fmla="*/ 796 h 1226"/>
              <a:gd name="T42" fmla="*/ 361 w 1176"/>
              <a:gd name="T43" fmla="*/ 804 h 1226"/>
              <a:gd name="T44" fmla="*/ 935 w 1176"/>
              <a:gd name="T45" fmla="*/ 992 h 1226"/>
              <a:gd name="T46" fmla="*/ 1049 w 1176"/>
              <a:gd name="T47" fmla="*/ 1110 h 1226"/>
              <a:gd name="T48" fmla="*/ 935 w 1176"/>
              <a:gd name="T49" fmla="*/ 1225 h 1226"/>
              <a:gd name="T50" fmla="*/ 817 w 1176"/>
              <a:gd name="T51" fmla="*/ 1110 h 1226"/>
              <a:gd name="T52" fmla="*/ 935 w 1176"/>
              <a:gd name="T53" fmla="*/ 992 h 1226"/>
              <a:gd name="T54" fmla="*/ 350 w 1176"/>
              <a:gd name="T55" fmla="*/ 992 h 1226"/>
              <a:gd name="T56" fmla="*/ 467 w 1176"/>
              <a:gd name="T57" fmla="*/ 1110 h 1226"/>
              <a:gd name="T58" fmla="*/ 350 w 1176"/>
              <a:gd name="T59" fmla="*/ 1225 h 1226"/>
              <a:gd name="T60" fmla="*/ 235 w 1176"/>
              <a:gd name="T61" fmla="*/ 1110 h 1226"/>
              <a:gd name="T62" fmla="*/ 350 w 1176"/>
              <a:gd name="T63" fmla="*/ 992 h 1226"/>
              <a:gd name="T64" fmla="*/ 585 w 1176"/>
              <a:gd name="T65" fmla="*/ 468 h 1226"/>
              <a:gd name="T66" fmla="*/ 585 w 1176"/>
              <a:gd name="T67" fmla="*/ 293 h 1226"/>
              <a:gd name="T68" fmla="*/ 410 w 1176"/>
              <a:gd name="T69" fmla="*/ 293 h 1226"/>
              <a:gd name="T70" fmla="*/ 410 w 1176"/>
              <a:gd name="T71" fmla="*/ 175 h 1226"/>
              <a:gd name="T72" fmla="*/ 585 w 1176"/>
              <a:gd name="T73" fmla="*/ 175 h 1226"/>
              <a:gd name="T74" fmla="*/ 585 w 1176"/>
              <a:gd name="T75" fmla="*/ 0 h 1226"/>
              <a:gd name="T76" fmla="*/ 700 w 1176"/>
              <a:gd name="T77" fmla="*/ 0 h 1226"/>
              <a:gd name="T78" fmla="*/ 700 w 1176"/>
              <a:gd name="T79" fmla="*/ 175 h 1226"/>
              <a:gd name="T80" fmla="*/ 875 w 1176"/>
              <a:gd name="T81" fmla="*/ 175 h 1226"/>
              <a:gd name="T82" fmla="*/ 875 w 1176"/>
              <a:gd name="T83" fmla="*/ 293 h 1226"/>
              <a:gd name="T84" fmla="*/ 700 w 1176"/>
              <a:gd name="T85" fmla="*/ 293 h 1226"/>
              <a:gd name="T86" fmla="*/ 700 w 1176"/>
              <a:gd name="T87" fmla="*/ 468 h 1226"/>
              <a:gd name="T88" fmla="*/ 585 w 1176"/>
              <a:gd name="T89" fmla="*/ 46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6" h="1226">
                <a:moveTo>
                  <a:pt x="361" y="804"/>
                </a:moveTo>
                <a:cubicBezTo>
                  <a:pt x="361" y="812"/>
                  <a:pt x="366" y="817"/>
                  <a:pt x="374" y="817"/>
                </a:cubicBezTo>
                <a:lnTo>
                  <a:pt x="1049" y="817"/>
                </a:lnTo>
                <a:lnTo>
                  <a:pt x="1049" y="935"/>
                </a:lnTo>
                <a:lnTo>
                  <a:pt x="350" y="935"/>
                </a:lnTo>
                <a:cubicBezTo>
                  <a:pt x="287" y="935"/>
                  <a:pt x="235" y="880"/>
                  <a:pt x="235" y="817"/>
                </a:cubicBezTo>
                <a:cubicBezTo>
                  <a:pt x="235" y="798"/>
                  <a:pt x="241" y="779"/>
                  <a:pt x="249" y="763"/>
                </a:cubicBezTo>
                <a:lnTo>
                  <a:pt x="328" y="618"/>
                </a:lnTo>
                <a:lnTo>
                  <a:pt x="118" y="175"/>
                </a:lnTo>
                <a:lnTo>
                  <a:pt x="0" y="175"/>
                </a:lnTo>
                <a:lnTo>
                  <a:pt x="0" y="60"/>
                </a:lnTo>
                <a:lnTo>
                  <a:pt x="191" y="60"/>
                </a:lnTo>
                <a:cubicBezTo>
                  <a:pt x="228" y="137"/>
                  <a:pt x="265" y="215"/>
                  <a:pt x="301" y="293"/>
                </a:cubicBezTo>
                <a:cubicBezTo>
                  <a:pt x="347" y="390"/>
                  <a:pt x="393" y="488"/>
                  <a:pt x="440" y="585"/>
                </a:cubicBezTo>
                <a:lnTo>
                  <a:pt x="850" y="585"/>
                </a:lnTo>
                <a:cubicBezTo>
                  <a:pt x="925" y="449"/>
                  <a:pt x="1001" y="313"/>
                  <a:pt x="1074" y="175"/>
                </a:cubicBezTo>
                <a:lnTo>
                  <a:pt x="1175" y="233"/>
                </a:lnTo>
                <a:lnTo>
                  <a:pt x="951" y="640"/>
                </a:lnTo>
                <a:cubicBezTo>
                  <a:pt x="932" y="675"/>
                  <a:pt x="894" y="700"/>
                  <a:pt x="850" y="700"/>
                </a:cubicBezTo>
                <a:lnTo>
                  <a:pt x="415" y="700"/>
                </a:lnTo>
                <a:lnTo>
                  <a:pt x="364" y="796"/>
                </a:lnTo>
                <a:lnTo>
                  <a:pt x="361" y="804"/>
                </a:lnTo>
                <a:close/>
                <a:moveTo>
                  <a:pt x="935" y="992"/>
                </a:moveTo>
                <a:cubicBezTo>
                  <a:pt x="998" y="992"/>
                  <a:pt x="1049" y="1047"/>
                  <a:pt x="1049" y="1110"/>
                </a:cubicBezTo>
                <a:cubicBezTo>
                  <a:pt x="1049" y="1173"/>
                  <a:pt x="998" y="1225"/>
                  <a:pt x="935" y="1225"/>
                </a:cubicBezTo>
                <a:cubicBezTo>
                  <a:pt x="872" y="1225"/>
                  <a:pt x="817" y="1173"/>
                  <a:pt x="817" y="1110"/>
                </a:cubicBezTo>
                <a:cubicBezTo>
                  <a:pt x="817" y="1047"/>
                  <a:pt x="872" y="992"/>
                  <a:pt x="935" y="992"/>
                </a:cubicBezTo>
                <a:close/>
                <a:moveTo>
                  <a:pt x="350" y="992"/>
                </a:moveTo>
                <a:cubicBezTo>
                  <a:pt x="413" y="992"/>
                  <a:pt x="467" y="1047"/>
                  <a:pt x="467" y="1110"/>
                </a:cubicBezTo>
                <a:cubicBezTo>
                  <a:pt x="467" y="1173"/>
                  <a:pt x="413" y="1225"/>
                  <a:pt x="350" y="1225"/>
                </a:cubicBezTo>
                <a:cubicBezTo>
                  <a:pt x="287" y="1225"/>
                  <a:pt x="235" y="1173"/>
                  <a:pt x="235" y="1110"/>
                </a:cubicBezTo>
                <a:cubicBezTo>
                  <a:pt x="235" y="1047"/>
                  <a:pt x="287" y="992"/>
                  <a:pt x="350" y="992"/>
                </a:cubicBezTo>
                <a:close/>
                <a:moveTo>
                  <a:pt x="585" y="468"/>
                </a:moveTo>
                <a:lnTo>
                  <a:pt x="585" y="293"/>
                </a:lnTo>
                <a:lnTo>
                  <a:pt x="410" y="293"/>
                </a:lnTo>
                <a:lnTo>
                  <a:pt x="410" y="175"/>
                </a:lnTo>
                <a:lnTo>
                  <a:pt x="585" y="175"/>
                </a:lnTo>
                <a:lnTo>
                  <a:pt x="585" y="0"/>
                </a:lnTo>
                <a:lnTo>
                  <a:pt x="700" y="0"/>
                </a:lnTo>
                <a:lnTo>
                  <a:pt x="700" y="175"/>
                </a:lnTo>
                <a:lnTo>
                  <a:pt x="875" y="175"/>
                </a:lnTo>
                <a:lnTo>
                  <a:pt x="875" y="293"/>
                </a:lnTo>
                <a:lnTo>
                  <a:pt x="700" y="293"/>
                </a:lnTo>
                <a:lnTo>
                  <a:pt x="700" y="468"/>
                </a:lnTo>
                <a:lnTo>
                  <a:pt x="585" y="468"/>
                </a:ln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nvGrpSpPr>
          <p:cNvPr id="3" name="组合 2"/>
          <p:cNvGrpSpPr/>
          <p:nvPr/>
        </p:nvGrpSpPr>
        <p:grpSpPr>
          <a:xfrm>
            <a:off x="4433676" y="1722517"/>
            <a:ext cx="3324647" cy="3662347"/>
            <a:chOff x="4433676" y="1722517"/>
            <a:chExt cx="3324647" cy="3662347"/>
          </a:xfrm>
        </p:grpSpPr>
        <p:grpSp>
          <p:nvGrpSpPr>
            <p:cNvPr id="24" name="组合 23"/>
            <p:cNvGrpSpPr/>
            <p:nvPr/>
          </p:nvGrpSpPr>
          <p:grpSpPr>
            <a:xfrm>
              <a:off x="4433676" y="1722517"/>
              <a:ext cx="3324647" cy="3662347"/>
              <a:chOff x="4806636" y="2171792"/>
              <a:chExt cx="2578727" cy="2840660"/>
            </a:xfrm>
          </p:grpSpPr>
          <p:grpSp>
            <p:nvGrpSpPr>
              <p:cNvPr id="26" name="Group 1"/>
              <p:cNvGrpSpPr/>
              <p:nvPr/>
            </p:nvGrpSpPr>
            <p:grpSpPr>
              <a:xfrm>
                <a:off x="4814535" y="2297896"/>
                <a:ext cx="2553521" cy="2555557"/>
                <a:chOff x="14530388" y="5875338"/>
                <a:chExt cx="1990725" cy="1992312"/>
              </a:xfrm>
            </p:grpSpPr>
            <p:sp>
              <p:nvSpPr>
                <p:cNvPr id="54" name="Oval 36"/>
                <p:cNvSpPr>
                  <a:spLocks noChangeArrowheads="1"/>
                </p:cNvSpPr>
                <p:nvPr/>
              </p:nvSpPr>
              <p:spPr bwMode="auto">
                <a:xfrm>
                  <a:off x="14530388" y="5875338"/>
                  <a:ext cx="1990725" cy="1992312"/>
                </a:xfrm>
                <a:prstGeom prst="ellipse">
                  <a:avLst/>
                </a:prstGeom>
                <a:solidFill>
                  <a:srgbClr val="FCFCFC"/>
                </a:solidFill>
                <a:ln>
                  <a:noFill/>
                </a:ln>
              </p:spPr>
              <p:txBody>
                <a:bodyPr vert="horz" wrap="square" lIns="91440" tIns="45720" rIns="91440" bIns="45720" numCol="1" anchor="t" anchorCtr="0" compatLnSpc="1"/>
                <a:lstStyle/>
                <a:p>
                  <a:endParaRPr lang="en-US"/>
                </a:p>
              </p:txBody>
            </p:sp>
            <p:sp>
              <p:nvSpPr>
                <p:cNvPr id="55" name="Freeform 37"/>
                <p:cNvSpPr/>
                <p:nvPr/>
              </p:nvSpPr>
              <p:spPr bwMode="auto">
                <a:xfrm>
                  <a:off x="15517813" y="5875338"/>
                  <a:ext cx="1003300" cy="1992312"/>
                </a:xfrm>
                <a:custGeom>
                  <a:avLst/>
                  <a:gdLst>
                    <a:gd name="T0" fmla="*/ 2 w 266"/>
                    <a:gd name="T1" fmla="*/ 0 h 528"/>
                    <a:gd name="T2" fmla="*/ 0 w 266"/>
                    <a:gd name="T3" fmla="*/ 0 h 528"/>
                    <a:gd name="T4" fmla="*/ 0 w 266"/>
                    <a:gd name="T5" fmla="*/ 528 h 528"/>
                    <a:gd name="T6" fmla="*/ 2 w 266"/>
                    <a:gd name="T7" fmla="*/ 528 h 528"/>
                    <a:gd name="T8" fmla="*/ 266 w 266"/>
                    <a:gd name="T9" fmla="*/ 264 h 528"/>
                    <a:gd name="T10" fmla="*/ 2 w 266"/>
                    <a:gd name="T11" fmla="*/ 0 h 528"/>
                  </a:gdLst>
                  <a:ahLst/>
                  <a:cxnLst>
                    <a:cxn ang="0">
                      <a:pos x="T0" y="T1"/>
                    </a:cxn>
                    <a:cxn ang="0">
                      <a:pos x="T2" y="T3"/>
                    </a:cxn>
                    <a:cxn ang="0">
                      <a:pos x="T4" y="T5"/>
                    </a:cxn>
                    <a:cxn ang="0">
                      <a:pos x="T6" y="T7"/>
                    </a:cxn>
                    <a:cxn ang="0">
                      <a:pos x="T8" y="T9"/>
                    </a:cxn>
                    <a:cxn ang="0">
                      <a:pos x="T10" y="T11"/>
                    </a:cxn>
                  </a:cxnLst>
                  <a:rect l="0" t="0" r="r" b="b"/>
                  <a:pathLst>
                    <a:path w="266" h="528">
                      <a:moveTo>
                        <a:pt x="2" y="0"/>
                      </a:moveTo>
                      <a:cubicBezTo>
                        <a:pt x="1" y="0"/>
                        <a:pt x="1" y="0"/>
                        <a:pt x="0" y="0"/>
                      </a:cubicBezTo>
                      <a:cubicBezTo>
                        <a:pt x="0" y="528"/>
                        <a:pt x="0" y="528"/>
                        <a:pt x="0" y="528"/>
                      </a:cubicBezTo>
                      <a:cubicBezTo>
                        <a:pt x="1" y="528"/>
                        <a:pt x="1" y="528"/>
                        <a:pt x="2" y="528"/>
                      </a:cubicBezTo>
                      <a:cubicBezTo>
                        <a:pt x="148" y="528"/>
                        <a:pt x="266" y="410"/>
                        <a:pt x="266" y="264"/>
                      </a:cubicBezTo>
                      <a:cubicBezTo>
                        <a:pt x="266" y="118"/>
                        <a:pt x="148" y="0"/>
                        <a:pt x="2" y="0"/>
                      </a:cubicBezTo>
                      <a:close/>
                    </a:path>
                  </a:pathLst>
                </a:custGeom>
                <a:solidFill>
                  <a:srgbClr val="FCFCFC"/>
                </a:solidFill>
                <a:ln>
                  <a:noFill/>
                </a:ln>
              </p:spPr>
              <p:txBody>
                <a:bodyPr vert="horz" wrap="square" lIns="91440" tIns="45720" rIns="91440" bIns="45720" numCol="1" anchor="t" anchorCtr="0" compatLnSpc="1"/>
                <a:lstStyle/>
                <a:p>
                  <a:endParaRPr lang="en-US"/>
                </a:p>
              </p:txBody>
            </p:sp>
          </p:grpSp>
          <p:sp>
            <p:nvSpPr>
              <p:cNvPr id="27" name="Freeform 16"/>
              <p:cNvSpPr/>
              <p:nvPr/>
            </p:nvSpPr>
            <p:spPr bwMode="auto">
              <a:xfrm rot="19800000">
                <a:off x="6890650" y="2571414"/>
                <a:ext cx="494713" cy="1467018"/>
              </a:xfrm>
              <a:custGeom>
                <a:avLst/>
                <a:gdLst>
                  <a:gd name="T0" fmla="*/ 0 w 436"/>
                  <a:gd name="T1" fmla="*/ 0 h 1293"/>
                  <a:gd name="T2" fmla="*/ 0 w 436"/>
                  <a:gd name="T3" fmla="*/ 403 h 1293"/>
                  <a:gd name="T4" fmla="*/ 0 w 436"/>
                  <a:gd name="T5" fmla="*/ 806 h 1293"/>
                  <a:gd name="T6" fmla="*/ 7 w 436"/>
                  <a:gd name="T7" fmla="*/ 1293 h 1293"/>
                  <a:gd name="T8" fmla="*/ 436 w 436"/>
                  <a:gd name="T9" fmla="*/ 403 h 1293"/>
                  <a:gd name="T10" fmla="*/ 425 w 436"/>
                  <a:gd name="T11" fmla="*/ 246 h 1293"/>
                  <a:gd name="T12" fmla="*/ 0 w 436"/>
                  <a:gd name="T13" fmla="*/ 0 h 1293"/>
                </a:gdLst>
                <a:ahLst/>
                <a:cxnLst>
                  <a:cxn ang="0">
                    <a:pos x="T0" y="T1"/>
                  </a:cxn>
                  <a:cxn ang="0">
                    <a:pos x="T2" y="T3"/>
                  </a:cxn>
                  <a:cxn ang="0">
                    <a:pos x="T4" y="T5"/>
                  </a:cxn>
                  <a:cxn ang="0">
                    <a:pos x="T6" y="T7"/>
                  </a:cxn>
                  <a:cxn ang="0">
                    <a:pos x="T8" y="T9"/>
                  </a:cxn>
                  <a:cxn ang="0">
                    <a:pos x="T10" y="T11"/>
                  </a:cxn>
                  <a:cxn ang="0">
                    <a:pos x="T12" y="T13"/>
                  </a:cxn>
                </a:cxnLst>
                <a:rect l="0" t="0" r="r" b="b"/>
                <a:pathLst>
                  <a:path w="436" h="1293">
                    <a:moveTo>
                      <a:pt x="0" y="0"/>
                    </a:moveTo>
                    <a:cubicBezTo>
                      <a:pt x="0" y="403"/>
                      <a:pt x="0" y="403"/>
                      <a:pt x="0" y="403"/>
                    </a:cubicBezTo>
                    <a:cubicBezTo>
                      <a:pt x="0" y="806"/>
                      <a:pt x="0" y="806"/>
                      <a:pt x="0" y="806"/>
                    </a:cubicBezTo>
                    <a:cubicBezTo>
                      <a:pt x="7" y="1293"/>
                      <a:pt x="7" y="1293"/>
                      <a:pt x="7" y="1293"/>
                    </a:cubicBezTo>
                    <a:cubicBezTo>
                      <a:pt x="268" y="1085"/>
                      <a:pt x="436" y="764"/>
                      <a:pt x="436" y="403"/>
                    </a:cubicBezTo>
                    <a:cubicBezTo>
                      <a:pt x="436" y="350"/>
                      <a:pt x="432" y="297"/>
                      <a:pt x="425" y="246"/>
                    </a:cubicBezTo>
                    <a:lnTo>
                      <a:pt x="0" y="0"/>
                    </a:lnTo>
                    <a:close/>
                  </a:path>
                </a:pathLst>
              </a:custGeom>
              <a:solidFill>
                <a:srgbClr val="2B2C30"/>
              </a:solidFill>
              <a:ln>
                <a:noFill/>
              </a:ln>
            </p:spPr>
            <p:txBody>
              <a:bodyPr vert="horz" wrap="square" lIns="91440" tIns="45720" rIns="91440" bIns="45720" numCol="1" anchor="t" anchorCtr="0" compatLnSpc="1"/>
              <a:lstStyle/>
              <a:p>
                <a:endParaRPr lang="en-US"/>
              </a:p>
            </p:txBody>
          </p:sp>
          <p:sp>
            <p:nvSpPr>
              <p:cNvPr id="43" name="Freeform 17"/>
              <p:cNvSpPr/>
              <p:nvPr/>
            </p:nvSpPr>
            <p:spPr bwMode="auto">
              <a:xfrm rot="19800000">
                <a:off x="6040092" y="3844338"/>
                <a:ext cx="1275080" cy="833533"/>
              </a:xfrm>
              <a:custGeom>
                <a:avLst/>
                <a:gdLst>
                  <a:gd name="T0" fmla="*/ 1117 w 1124"/>
                  <a:gd name="T1" fmla="*/ 0 h 735"/>
                  <a:gd name="T2" fmla="*/ 0 w 1124"/>
                  <a:gd name="T3" fmla="*/ 656 h 735"/>
                  <a:gd name="T4" fmla="*/ 416 w 1124"/>
                  <a:gd name="T5" fmla="*/ 735 h 735"/>
                  <a:gd name="T6" fmla="*/ 1124 w 1124"/>
                  <a:gd name="T7" fmla="*/ 487 h 735"/>
                  <a:gd name="T8" fmla="*/ 1117 w 1124"/>
                  <a:gd name="T9" fmla="*/ 0 h 735"/>
                </a:gdLst>
                <a:ahLst/>
                <a:cxnLst>
                  <a:cxn ang="0">
                    <a:pos x="T0" y="T1"/>
                  </a:cxn>
                  <a:cxn ang="0">
                    <a:pos x="T2" y="T3"/>
                  </a:cxn>
                  <a:cxn ang="0">
                    <a:pos x="T4" y="T5"/>
                  </a:cxn>
                  <a:cxn ang="0">
                    <a:pos x="T6" y="T7"/>
                  </a:cxn>
                  <a:cxn ang="0">
                    <a:pos x="T8" y="T9"/>
                  </a:cxn>
                </a:cxnLst>
                <a:rect l="0" t="0" r="r" b="b"/>
                <a:pathLst>
                  <a:path w="1124" h="735">
                    <a:moveTo>
                      <a:pt x="1117" y="0"/>
                    </a:moveTo>
                    <a:cubicBezTo>
                      <a:pt x="0" y="656"/>
                      <a:pt x="0" y="656"/>
                      <a:pt x="0" y="656"/>
                    </a:cubicBezTo>
                    <a:cubicBezTo>
                      <a:pt x="129" y="707"/>
                      <a:pt x="269" y="735"/>
                      <a:pt x="416" y="735"/>
                    </a:cubicBezTo>
                    <a:cubicBezTo>
                      <a:pt x="684" y="735"/>
                      <a:pt x="930" y="642"/>
                      <a:pt x="1124" y="487"/>
                    </a:cubicBezTo>
                    <a:lnTo>
                      <a:pt x="1117" y="0"/>
                    </a:lnTo>
                    <a:close/>
                  </a:path>
                </a:pathLst>
              </a:custGeom>
              <a:solidFill>
                <a:srgbClr val="CE4F3C"/>
              </a:solidFill>
              <a:ln>
                <a:noFill/>
              </a:ln>
            </p:spPr>
            <p:txBody>
              <a:bodyPr vert="horz" wrap="square" lIns="91440" tIns="45720" rIns="91440" bIns="45720" numCol="1" anchor="t" anchorCtr="0" compatLnSpc="1"/>
              <a:lstStyle/>
              <a:p>
                <a:endParaRPr lang="en-US"/>
              </a:p>
            </p:txBody>
          </p:sp>
          <p:sp>
            <p:nvSpPr>
              <p:cNvPr id="44" name="Freeform 14"/>
              <p:cNvSpPr/>
              <p:nvPr/>
            </p:nvSpPr>
            <p:spPr bwMode="auto">
              <a:xfrm rot="19800000">
                <a:off x="4884695" y="2494550"/>
                <a:ext cx="1272377" cy="832632"/>
              </a:xfrm>
              <a:custGeom>
                <a:avLst/>
                <a:gdLst>
                  <a:gd name="T0" fmla="*/ 8 w 1122"/>
                  <a:gd name="T1" fmla="*/ 734 h 734"/>
                  <a:gd name="T2" fmla="*/ 1122 w 1122"/>
                  <a:gd name="T3" fmla="*/ 80 h 734"/>
                  <a:gd name="T4" fmla="*/ 703 w 1122"/>
                  <a:gd name="T5" fmla="*/ 0 h 734"/>
                  <a:gd name="T6" fmla="*/ 0 w 1122"/>
                  <a:gd name="T7" fmla="*/ 243 h 734"/>
                  <a:gd name="T8" fmla="*/ 8 w 1122"/>
                  <a:gd name="T9" fmla="*/ 734 h 734"/>
                </a:gdLst>
                <a:ahLst/>
                <a:cxnLst>
                  <a:cxn ang="0">
                    <a:pos x="T0" y="T1"/>
                  </a:cxn>
                  <a:cxn ang="0">
                    <a:pos x="T2" y="T3"/>
                  </a:cxn>
                  <a:cxn ang="0">
                    <a:pos x="T4" y="T5"/>
                  </a:cxn>
                  <a:cxn ang="0">
                    <a:pos x="T6" y="T7"/>
                  </a:cxn>
                  <a:cxn ang="0">
                    <a:pos x="T8" y="T9"/>
                  </a:cxn>
                </a:cxnLst>
                <a:rect l="0" t="0" r="r" b="b"/>
                <a:pathLst>
                  <a:path w="1122" h="734">
                    <a:moveTo>
                      <a:pt x="8" y="734"/>
                    </a:moveTo>
                    <a:cubicBezTo>
                      <a:pt x="1122" y="80"/>
                      <a:pt x="1122" y="80"/>
                      <a:pt x="1122" y="80"/>
                    </a:cubicBezTo>
                    <a:cubicBezTo>
                      <a:pt x="992" y="28"/>
                      <a:pt x="851" y="0"/>
                      <a:pt x="703" y="0"/>
                    </a:cubicBezTo>
                    <a:cubicBezTo>
                      <a:pt x="438" y="0"/>
                      <a:pt x="194" y="91"/>
                      <a:pt x="0" y="243"/>
                    </a:cubicBezTo>
                    <a:lnTo>
                      <a:pt x="8" y="734"/>
                    </a:lnTo>
                    <a:close/>
                  </a:path>
                </a:pathLst>
              </a:custGeom>
              <a:solidFill>
                <a:srgbClr val="2B2C30"/>
              </a:solidFill>
              <a:ln>
                <a:noFill/>
              </a:ln>
            </p:spPr>
            <p:txBody>
              <a:bodyPr vert="horz" wrap="square" lIns="91440" tIns="45720" rIns="91440" bIns="45720" numCol="1" anchor="t" anchorCtr="0" compatLnSpc="1"/>
              <a:lstStyle/>
              <a:p>
                <a:endParaRPr lang="en-US"/>
              </a:p>
            </p:txBody>
          </p:sp>
          <p:sp>
            <p:nvSpPr>
              <p:cNvPr id="45" name="Freeform 18"/>
              <p:cNvSpPr/>
              <p:nvPr/>
            </p:nvSpPr>
            <p:spPr bwMode="auto">
              <a:xfrm rot="19800000">
                <a:off x="5251950" y="4000498"/>
                <a:ext cx="1280487" cy="1011954"/>
              </a:xfrm>
              <a:custGeom>
                <a:avLst/>
                <a:gdLst>
                  <a:gd name="T0" fmla="*/ 1129 w 1129"/>
                  <a:gd name="T1" fmla="*/ 640 h 892"/>
                  <a:gd name="T2" fmla="*/ 0 w 1129"/>
                  <a:gd name="T3" fmla="*/ 0 h 892"/>
                  <a:gd name="T4" fmla="*/ 707 w 1129"/>
                  <a:gd name="T5" fmla="*/ 892 h 892"/>
                  <a:gd name="T6" fmla="*/ 1129 w 1129"/>
                  <a:gd name="T7" fmla="*/ 640 h 892"/>
                </a:gdLst>
                <a:ahLst/>
                <a:cxnLst>
                  <a:cxn ang="0">
                    <a:pos x="T0" y="T1"/>
                  </a:cxn>
                  <a:cxn ang="0">
                    <a:pos x="T2" y="T3"/>
                  </a:cxn>
                  <a:cxn ang="0">
                    <a:pos x="T4" y="T5"/>
                  </a:cxn>
                  <a:cxn ang="0">
                    <a:pos x="T6" y="T7"/>
                  </a:cxn>
                </a:cxnLst>
                <a:rect l="0" t="0" r="r" b="b"/>
                <a:pathLst>
                  <a:path w="1129" h="892">
                    <a:moveTo>
                      <a:pt x="1129" y="640"/>
                    </a:moveTo>
                    <a:cubicBezTo>
                      <a:pt x="0" y="0"/>
                      <a:pt x="0" y="0"/>
                      <a:pt x="0" y="0"/>
                    </a:cubicBezTo>
                    <a:cubicBezTo>
                      <a:pt x="60" y="408"/>
                      <a:pt x="336" y="745"/>
                      <a:pt x="707" y="892"/>
                    </a:cubicBezTo>
                    <a:lnTo>
                      <a:pt x="1129" y="640"/>
                    </a:lnTo>
                    <a:close/>
                  </a:path>
                </a:pathLst>
              </a:custGeom>
              <a:solidFill>
                <a:srgbClr val="2B2C30"/>
              </a:solidFill>
              <a:ln>
                <a:noFill/>
              </a:ln>
            </p:spPr>
            <p:txBody>
              <a:bodyPr vert="horz" wrap="square" lIns="91440" tIns="45720" rIns="91440" bIns="45720" numCol="1" anchor="t" anchorCtr="0" compatLnSpc="1"/>
              <a:lstStyle/>
              <a:p>
                <a:endParaRPr lang="en-US"/>
              </a:p>
            </p:txBody>
          </p:sp>
          <p:sp>
            <p:nvSpPr>
              <p:cNvPr id="46" name="Freeform 19"/>
              <p:cNvSpPr/>
              <p:nvPr/>
            </p:nvSpPr>
            <p:spPr bwMode="auto">
              <a:xfrm rot="19800000">
                <a:off x="4806636" y="3131528"/>
                <a:ext cx="502823" cy="1469722"/>
              </a:xfrm>
              <a:custGeom>
                <a:avLst/>
                <a:gdLst>
                  <a:gd name="T0" fmla="*/ 443 w 443"/>
                  <a:gd name="T1" fmla="*/ 1295 h 1295"/>
                  <a:gd name="T2" fmla="*/ 433 w 443"/>
                  <a:gd name="T3" fmla="*/ 0 h 1295"/>
                  <a:gd name="T4" fmla="*/ 0 w 443"/>
                  <a:gd name="T5" fmla="*/ 892 h 1295"/>
                  <a:gd name="T6" fmla="*/ 12 w 443"/>
                  <a:gd name="T7" fmla="*/ 1055 h 1295"/>
                  <a:gd name="T8" fmla="*/ 443 w 443"/>
                  <a:gd name="T9" fmla="*/ 1295 h 1295"/>
                </a:gdLst>
                <a:ahLst/>
                <a:cxnLst>
                  <a:cxn ang="0">
                    <a:pos x="T0" y="T1"/>
                  </a:cxn>
                  <a:cxn ang="0">
                    <a:pos x="T2" y="T3"/>
                  </a:cxn>
                  <a:cxn ang="0">
                    <a:pos x="T4" y="T5"/>
                  </a:cxn>
                  <a:cxn ang="0">
                    <a:pos x="T6" y="T7"/>
                  </a:cxn>
                  <a:cxn ang="0">
                    <a:pos x="T8" y="T9"/>
                  </a:cxn>
                </a:cxnLst>
                <a:rect l="0" t="0" r="r" b="b"/>
                <a:pathLst>
                  <a:path w="443" h="1295">
                    <a:moveTo>
                      <a:pt x="443" y="1295"/>
                    </a:moveTo>
                    <a:cubicBezTo>
                      <a:pt x="433" y="0"/>
                      <a:pt x="433" y="0"/>
                      <a:pt x="433" y="0"/>
                    </a:cubicBezTo>
                    <a:cubicBezTo>
                      <a:pt x="169" y="208"/>
                      <a:pt x="0" y="530"/>
                      <a:pt x="0" y="892"/>
                    </a:cubicBezTo>
                    <a:cubicBezTo>
                      <a:pt x="0" y="948"/>
                      <a:pt x="4" y="1002"/>
                      <a:pt x="12" y="1055"/>
                    </a:cubicBezTo>
                    <a:lnTo>
                      <a:pt x="443" y="1295"/>
                    </a:lnTo>
                    <a:close/>
                  </a:path>
                </a:pathLst>
              </a:custGeom>
              <a:solidFill>
                <a:srgbClr val="CE4F3C"/>
              </a:solidFill>
              <a:ln>
                <a:noFill/>
              </a:ln>
            </p:spPr>
            <p:txBody>
              <a:bodyPr vert="horz" wrap="square" lIns="91440" tIns="45720" rIns="91440" bIns="45720" numCol="1" anchor="t" anchorCtr="0" compatLnSpc="1"/>
              <a:lstStyle/>
              <a:p>
                <a:endParaRPr lang="en-US"/>
              </a:p>
            </p:txBody>
          </p:sp>
          <p:sp>
            <p:nvSpPr>
              <p:cNvPr id="47" name="Freeform 20"/>
              <p:cNvSpPr/>
              <p:nvPr/>
            </p:nvSpPr>
            <p:spPr bwMode="auto">
              <a:xfrm rot="19800000">
                <a:off x="6606951" y="2649120"/>
                <a:ext cx="491109" cy="340622"/>
              </a:xfrm>
              <a:custGeom>
                <a:avLst/>
                <a:gdLst>
                  <a:gd name="T0" fmla="*/ 433 w 433"/>
                  <a:gd name="T1" fmla="*/ 300 h 300"/>
                  <a:gd name="T2" fmla="*/ 426 w 433"/>
                  <a:gd name="T3" fmla="*/ 246 h 300"/>
                  <a:gd name="T4" fmla="*/ 0 w 433"/>
                  <a:gd name="T5" fmla="*/ 0 h 300"/>
                  <a:gd name="T6" fmla="*/ 433 w 433"/>
                  <a:gd name="T7" fmla="*/ 300 h 300"/>
                </a:gdLst>
                <a:ahLst/>
                <a:cxnLst>
                  <a:cxn ang="0">
                    <a:pos x="T0" y="T1"/>
                  </a:cxn>
                  <a:cxn ang="0">
                    <a:pos x="T2" y="T3"/>
                  </a:cxn>
                  <a:cxn ang="0">
                    <a:pos x="T4" y="T5"/>
                  </a:cxn>
                  <a:cxn ang="0">
                    <a:pos x="T6" y="T7"/>
                  </a:cxn>
                </a:cxnLst>
                <a:rect l="0" t="0" r="r" b="b"/>
                <a:pathLst>
                  <a:path w="433" h="300">
                    <a:moveTo>
                      <a:pt x="433" y="300"/>
                    </a:moveTo>
                    <a:cubicBezTo>
                      <a:pt x="432" y="282"/>
                      <a:pt x="429" y="264"/>
                      <a:pt x="426" y="246"/>
                    </a:cubicBezTo>
                    <a:cubicBezTo>
                      <a:pt x="0" y="0"/>
                      <a:pt x="0" y="0"/>
                      <a:pt x="0" y="0"/>
                    </a:cubicBezTo>
                    <a:lnTo>
                      <a:pt x="433" y="300"/>
                    </a:lnTo>
                    <a:close/>
                  </a:path>
                </a:pathLst>
              </a:custGeom>
              <a:solidFill>
                <a:srgbClr val="FCFCFC"/>
              </a:solidFill>
              <a:ln>
                <a:noFill/>
              </a:ln>
            </p:spPr>
            <p:txBody>
              <a:bodyPr vert="horz" wrap="square" lIns="91440" tIns="45720" rIns="91440" bIns="45720" numCol="1" anchor="t" anchorCtr="0" compatLnSpc="1"/>
              <a:lstStyle/>
              <a:p>
                <a:endParaRPr lang="en-US"/>
              </a:p>
            </p:txBody>
          </p:sp>
          <p:sp>
            <p:nvSpPr>
              <p:cNvPr id="48" name="Freeform 21"/>
              <p:cNvSpPr/>
              <p:nvPr/>
            </p:nvSpPr>
            <p:spPr bwMode="auto">
              <a:xfrm rot="19800000">
                <a:off x="7110877" y="3557422"/>
                <a:ext cx="64880" cy="600144"/>
              </a:xfrm>
              <a:custGeom>
                <a:avLst/>
                <a:gdLst>
                  <a:gd name="T0" fmla="*/ 0 w 57"/>
                  <a:gd name="T1" fmla="*/ 529 h 529"/>
                  <a:gd name="T2" fmla="*/ 57 w 57"/>
                  <a:gd name="T3" fmla="*/ 487 h 529"/>
                  <a:gd name="T4" fmla="*/ 50 w 57"/>
                  <a:gd name="T5" fmla="*/ 0 h 529"/>
                  <a:gd name="T6" fmla="*/ 0 w 57"/>
                  <a:gd name="T7" fmla="*/ 529 h 529"/>
                </a:gdLst>
                <a:ahLst/>
                <a:cxnLst>
                  <a:cxn ang="0">
                    <a:pos x="T0" y="T1"/>
                  </a:cxn>
                  <a:cxn ang="0">
                    <a:pos x="T2" y="T3"/>
                  </a:cxn>
                  <a:cxn ang="0">
                    <a:pos x="T4" y="T5"/>
                  </a:cxn>
                  <a:cxn ang="0">
                    <a:pos x="T6" y="T7"/>
                  </a:cxn>
                </a:cxnLst>
                <a:rect l="0" t="0" r="r" b="b"/>
                <a:pathLst>
                  <a:path w="57" h="529">
                    <a:moveTo>
                      <a:pt x="0" y="529"/>
                    </a:moveTo>
                    <a:cubicBezTo>
                      <a:pt x="20" y="516"/>
                      <a:pt x="39" y="502"/>
                      <a:pt x="57" y="487"/>
                    </a:cubicBezTo>
                    <a:cubicBezTo>
                      <a:pt x="50" y="0"/>
                      <a:pt x="50" y="0"/>
                      <a:pt x="50" y="0"/>
                    </a:cubicBezTo>
                    <a:lnTo>
                      <a:pt x="0" y="529"/>
                    </a:lnTo>
                    <a:close/>
                  </a:path>
                </a:pathLst>
              </a:custGeom>
              <a:solidFill>
                <a:srgbClr val="FCFCFC"/>
              </a:solidFill>
              <a:ln>
                <a:noFill/>
              </a:ln>
            </p:spPr>
            <p:txBody>
              <a:bodyPr vert="horz" wrap="square" lIns="91440" tIns="45720" rIns="91440" bIns="45720" numCol="1" anchor="t" anchorCtr="0" compatLnSpc="1"/>
              <a:lstStyle/>
              <a:p>
                <a:endParaRPr lang="en-US"/>
              </a:p>
            </p:txBody>
          </p:sp>
          <p:sp>
            <p:nvSpPr>
              <p:cNvPr id="49" name="Freeform 22"/>
              <p:cNvSpPr/>
              <p:nvPr/>
            </p:nvSpPr>
            <p:spPr bwMode="auto">
              <a:xfrm rot="19800000">
                <a:off x="5095383" y="4185607"/>
                <a:ext cx="491109" cy="339721"/>
              </a:xfrm>
              <a:custGeom>
                <a:avLst/>
                <a:gdLst>
                  <a:gd name="T0" fmla="*/ 0 w 433"/>
                  <a:gd name="T1" fmla="*/ 0 h 299"/>
                  <a:gd name="T2" fmla="*/ 7 w 433"/>
                  <a:gd name="T3" fmla="*/ 54 h 299"/>
                  <a:gd name="T4" fmla="*/ 433 w 433"/>
                  <a:gd name="T5" fmla="*/ 299 h 299"/>
                  <a:gd name="T6" fmla="*/ 0 w 433"/>
                  <a:gd name="T7" fmla="*/ 0 h 299"/>
                </a:gdLst>
                <a:ahLst/>
                <a:cxnLst>
                  <a:cxn ang="0">
                    <a:pos x="T0" y="T1"/>
                  </a:cxn>
                  <a:cxn ang="0">
                    <a:pos x="T2" y="T3"/>
                  </a:cxn>
                  <a:cxn ang="0">
                    <a:pos x="T4" y="T5"/>
                  </a:cxn>
                  <a:cxn ang="0">
                    <a:pos x="T6" y="T7"/>
                  </a:cxn>
                </a:cxnLst>
                <a:rect l="0" t="0" r="r" b="b"/>
                <a:pathLst>
                  <a:path w="433" h="299">
                    <a:moveTo>
                      <a:pt x="0" y="0"/>
                    </a:moveTo>
                    <a:cubicBezTo>
                      <a:pt x="2" y="18"/>
                      <a:pt x="5" y="36"/>
                      <a:pt x="7" y="54"/>
                    </a:cubicBezTo>
                    <a:cubicBezTo>
                      <a:pt x="433" y="299"/>
                      <a:pt x="433" y="299"/>
                      <a:pt x="433" y="299"/>
                    </a:cubicBezTo>
                    <a:lnTo>
                      <a:pt x="0" y="0"/>
                    </a:lnTo>
                    <a:close/>
                  </a:path>
                </a:pathLst>
              </a:custGeom>
              <a:solidFill>
                <a:srgbClr val="FCFCFC"/>
              </a:solidFill>
              <a:ln>
                <a:noFill/>
              </a:ln>
            </p:spPr>
            <p:txBody>
              <a:bodyPr vert="horz" wrap="square" lIns="91440" tIns="45720" rIns="91440" bIns="45720" numCol="1" anchor="t" anchorCtr="0" compatLnSpc="1"/>
              <a:lstStyle/>
              <a:p>
                <a:endParaRPr lang="en-US"/>
              </a:p>
            </p:txBody>
          </p:sp>
          <p:sp>
            <p:nvSpPr>
              <p:cNvPr id="50" name="Freeform 23"/>
              <p:cNvSpPr/>
              <p:nvPr/>
            </p:nvSpPr>
            <p:spPr bwMode="auto">
              <a:xfrm rot="19800000">
                <a:off x="5017461" y="3016943"/>
                <a:ext cx="64880" cy="600144"/>
              </a:xfrm>
              <a:custGeom>
                <a:avLst/>
                <a:gdLst>
                  <a:gd name="T0" fmla="*/ 57 w 57"/>
                  <a:gd name="T1" fmla="*/ 0 h 529"/>
                  <a:gd name="T2" fmla="*/ 0 w 57"/>
                  <a:gd name="T3" fmla="*/ 43 h 529"/>
                  <a:gd name="T4" fmla="*/ 8 w 57"/>
                  <a:gd name="T5" fmla="*/ 529 h 529"/>
                  <a:gd name="T6" fmla="*/ 57 w 57"/>
                  <a:gd name="T7" fmla="*/ 0 h 529"/>
                </a:gdLst>
                <a:ahLst/>
                <a:cxnLst>
                  <a:cxn ang="0">
                    <a:pos x="T0" y="T1"/>
                  </a:cxn>
                  <a:cxn ang="0">
                    <a:pos x="T2" y="T3"/>
                  </a:cxn>
                  <a:cxn ang="0">
                    <a:pos x="T4" y="T5"/>
                  </a:cxn>
                  <a:cxn ang="0">
                    <a:pos x="T6" y="T7"/>
                  </a:cxn>
                </a:cxnLst>
                <a:rect l="0" t="0" r="r" b="b"/>
                <a:pathLst>
                  <a:path w="57" h="529">
                    <a:moveTo>
                      <a:pt x="57" y="0"/>
                    </a:moveTo>
                    <a:cubicBezTo>
                      <a:pt x="38" y="14"/>
                      <a:pt x="19" y="28"/>
                      <a:pt x="0" y="43"/>
                    </a:cubicBezTo>
                    <a:cubicBezTo>
                      <a:pt x="8" y="529"/>
                      <a:pt x="8" y="529"/>
                      <a:pt x="8" y="529"/>
                    </a:cubicBezTo>
                    <a:lnTo>
                      <a:pt x="57" y="0"/>
                    </a:lnTo>
                    <a:close/>
                  </a:path>
                </a:pathLst>
              </a:custGeom>
              <a:solidFill>
                <a:srgbClr val="FCFCFC"/>
              </a:solidFill>
              <a:ln>
                <a:noFill/>
              </a:ln>
            </p:spPr>
            <p:txBody>
              <a:bodyPr vert="horz" wrap="square" lIns="91440" tIns="45720" rIns="91440" bIns="45720" numCol="1" anchor="t" anchorCtr="0" compatLnSpc="1"/>
              <a:lstStyle/>
              <a:p>
                <a:endParaRPr lang="en-US"/>
              </a:p>
            </p:txBody>
          </p:sp>
          <p:sp>
            <p:nvSpPr>
              <p:cNvPr id="51" name="Freeform 24"/>
              <p:cNvSpPr/>
              <p:nvPr/>
            </p:nvSpPr>
            <p:spPr bwMode="auto">
              <a:xfrm rot="19800000">
                <a:off x="6101924" y="4499048"/>
                <a:ext cx="564099" cy="285654"/>
              </a:xfrm>
              <a:custGeom>
                <a:avLst/>
                <a:gdLst>
                  <a:gd name="T0" fmla="*/ 0 w 498"/>
                  <a:gd name="T1" fmla="*/ 219 h 252"/>
                  <a:gd name="T2" fmla="*/ 76 w 498"/>
                  <a:gd name="T3" fmla="*/ 252 h 252"/>
                  <a:gd name="T4" fmla="*/ 498 w 498"/>
                  <a:gd name="T5" fmla="*/ 0 h 252"/>
                  <a:gd name="T6" fmla="*/ 0 w 498"/>
                  <a:gd name="T7" fmla="*/ 219 h 252"/>
                </a:gdLst>
                <a:ahLst/>
                <a:cxnLst>
                  <a:cxn ang="0">
                    <a:pos x="T0" y="T1"/>
                  </a:cxn>
                  <a:cxn ang="0">
                    <a:pos x="T2" y="T3"/>
                  </a:cxn>
                  <a:cxn ang="0">
                    <a:pos x="T4" y="T5"/>
                  </a:cxn>
                  <a:cxn ang="0">
                    <a:pos x="T6" y="T7"/>
                  </a:cxn>
                </a:cxnLst>
                <a:rect l="0" t="0" r="r" b="b"/>
                <a:pathLst>
                  <a:path w="498" h="252">
                    <a:moveTo>
                      <a:pt x="0" y="219"/>
                    </a:moveTo>
                    <a:cubicBezTo>
                      <a:pt x="25" y="231"/>
                      <a:pt x="50" y="242"/>
                      <a:pt x="76" y="252"/>
                    </a:cubicBezTo>
                    <a:cubicBezTo>
                      <a:pt x="498" y="0"/>
                      <a:pt x="498" y="0"/>
                      <a:pt x="498" y="0"/>
                    </a:cubicBezTo>
                    <a:lnTo>
                      <a:pt x="0" y="219"/>
                    </a:lnTo>
                    <a:close/>
                  </a:path>
                </a:pathLst>
              </a:custGeom>
              <a:solidFill>
                <a:srgbClr val="FCFCFC"/>
              </a:solidFill>
              <a:ln>
                <a:noFill/>
              </a:ln>
            </p:spPr>
            <p:txBody>
              <a:bodyPr vert="horz" wrap="square" lIns="91440" tIns="45720" rIns="91440" bIns="45720" numCol="1" anchor="t" anchorCtr="0" compatLnSpc="1"/>
              <a:lstStyle/>
              <a:p>
                <a:endParaRPr lang="en-US"/>
              </a:p>
            </p:txBody>
          </p:sp>
          <p:sp>
            <p:nvSpPr>
              <p:cNvPr id="52" name="Freeform 18"/>
              <p:cNvSpPr/>
              <p:nvPr/>
            </p:nvSpPr>
            <p:spPr bwMode="auto">
              <a:xfrm rot="19947748" flipH="1" flipV="1">
                <a:off x="5669226" y="2171792"/>
                <a:ext cx="1304661" cy="1004207"/>
              </a:xfrm>
              <a:custGeom>
                <a:avLst/>
                <a:gdLst>
                  <a:gd name="T0" fmla="*/ 1129 w 1129"/>
                  <a:gd name="T1" fmla="*/ 640 h 892"/>
                  <a:gd name="T2" fmla="*/ 0 w 1129"/>
                  <a:gd name="T3" fmla="*/ 0 h 892"/>
                  <a:gd name="T4" fmla="*/ 707 w 1129"/>
                  <a:gd name="T5" fmla="*/ 892 h 892"/>
                  <a:gd name="T6" fmla="*/ 1129 w 1129"/>
                  <a:gd name="T7" fmla="*/ 640 h 892"/>
                </a:gdLst>
                <a:ahLst/>
                <a:cxnLst>
                  <a:cxn ang="0">
                    <a:pos x="T0" y="T1"/>
                  </a:cxn>
                  <a:cxn ang="0">
                    <a:pos x="T2" y="T3"/>
                  </a:cxn>
                  <a:cxn ang="0">
                    <a:pos x="T4" y="T5"/>
                  </a:cxn>
                  <a:cxn ang="0">
                    <a:pos x="T6" y="T7"/>
                  </a:cxn>
                </a:cxnLst>
                <a:rect l="0" t="0" r="r" b="b"/>
                <a:pathLst>
                  <a:path w="1129" h="892">
                    <a:moveTo>
                      <a:pt x="1129" y="640"/>
                    </a:moveTo>
                    <a:cubicBezTo>
                      <a:pt x="0" y="0"/>
                      <a:pt x="0" y="0"/>
                      <a:pt x="0" y="0"/>
                    </a:cubicBezTo>
                    <a:cubicBezTo>
                      <a:pt x="60" y="408"/>
                      <a:pt x="336" y="745"/>
                      <a:pt x="707" y="892"/>
                    </a:cubicBezTo>
                    <a:lnTo>
                      <a:pt x="1129" y="640"/>
                    </a:lnTo>
                    <a:close/>
                  </a:path>
                </a:pathLst>
              </a:custGeom>
              <a:solidFill>
                <a:srgbClr val="CE4F3C"/>
              </a:solidFill>
              <a:ln>
                <a:noFill/>
              </a:ln>
            </p:spPr>
            <p:txBody>
              <a:bodyPr vert="horz" wrap="square" lIns="91440" tIns="45720" rIns="91440" bIns="45720" numCol="1" anchor="t" anchorCtr="0" compatLnSpc="1"/>
              <a:lstStyle/>
              <a:p>
                <a:endParaRPr lang="en-US"/>
              </a:p>
            </p:txBody>
          </p:sp>
          <p:sp>
            <p:nvSpPr>
              <p:cNvPr id="53" name="Freeform 25"/>
              <p:cNvSpPr/>
              <p:nvPr/>
            </p:nvSpPr>
            <p:spPr bwMode="auto">
              <a:xfrm rot="19800000">
                <a:off x="5528498" y="2388846"/>
                <a:ext cx="560495" cy="282951"/>
              </a:xfrm>
              <a:custGeom>
                <a:avLst/>
                <a:gdLst>
                  <a:gd name="T0" fmla="*/ 419 w 494"/>
                  <a:gd name="T1" fmla="*/ 0 h 250"/>
                  <a:gd name="T2" fmla="*/ 0 w 494"/>
                  <a:gd name="T3" fmla="*/ 250 h 250"/>
                  <a:gd name="T4" fmla="*/ 494 w 494"/>
                  <a:gd name="T5" fmla="*/ 34 h 250"/>
                  <a:gd name="T6" fmla="*/ 419 w 494"/>
                  <a:gd name="T7" fmla="*/ 0 h 250"/>
                </a:gdLst>
                <a:ahLst/>
                <a:cxnLst>
                  <a:cxn ang="0">
                    <a:pos x="T0" y="T1"/>
                  </a:cxn>
                  <a:cxn ang="0">
                    <a:pos x="T2" y="T3"/>
                  </a:cxn>
                  <a:cxn ang="0">
                    <a:pos x="T4" y="T5"/>
                  </a:cxn>
                  <a:cxn ang="0">
                    <a:pos x="T6" y="T7"/>
                  </a:cxn>
                </a:cxnLst>
                <a:rect l="0" t="0" r="r" b="b"/>
                <a:pathLst>
                  <a:path w="494" h="250">
                    <a:moveTo>
                      <a:pt x="419" y="0"/>
                    </a:moveTo>
                    <a:cubicBezTo>
                      <a:pt x="0" y="250"/>
                      <a:pt x="0" y="250"/>
                      <a:pt x="0" y="250"/>
                    </a:cubicBezTo>
                    <a:cubicBezTo>
                      <a:pt x="494" y="34"/>
                      <a:pt x="494" y="34"/>
                      <a:pt x="494" y="34"/>
                    </a:cubicBezTo>
                    <a:cubicBezTo>
                      <a:pt x="470" y="21"/>
                      <a:pt x="444" y="10"/>
                      <a:pt x="419" y="0"/>
                    </a:cubicBezTo>
                    <a:close/>
                  </a:path>
                </a:pathLst>
              </a:custGeom>
              <a:solidFill>
                <a:srgbClr val="FCFCFC"/>
              </a:solidFill>
              <a:ln>
                <a:noFill/>
              </a:ln>
            </p:spPr>
            <p:txBody>
              <a:bodyPr vert="horz" wrap="square" lIns="91440" tIns="45720" rIns="91440" bIns="45720" numCol="1" anchor="t" anchorCtr="0" compatLnSpc="1"/>
              <a:lstStyle/>
              <a:p>
                <a:endParaRPr lang="en-US"/>
              </a:p>
            </p:txBody>
          </p:sp>
        </p:grpSp>
        <p:sp>
          <p:nvSpPr>
            <p:cNvPr id="56" name="TextBox 23"/>
            <p:cNvSpPr txBox="1"/>
            <p:nvPr/>
          </p:nvSpPr>
          <p:spPr>
            <a:xfrm>
              <a:off x="5062001" y="3150695"/>
              <a:ext cx="2055867" cy="954107"/>
            </a:xfrm>
            <a:prstGeom prst="rect">
              <a:avLst/>
            </a:prstGeom>
            <a:noFill/>
          </p:spPr>
          <p:txBody>
            <a:bodyPr wrap="square" rtlCol="0">
              <a:spAutoFit/>
            </a:bodyPr>
            <a:lstStyle/>
            <a:p>
              <a:pPr algn="ctr"/>
              <a:r>
                <a:rPr lang="zh-CN" altLang="en-US" sz="2800" dirty="0">
                  <a:ea typeface="微软雅黑" panose="020B0503020204020204" pitchFamily="34" charset="-122"/>
                  <a:cs typeface="+mn-ea"/>
                  <a:sym typeface="Arial" panose="020B0604020202020204" pitchFamily="34" charset="0"/>
                </a:rPr>
                <a:t>执行力不强的表现</a:t>
              </a:r>
              <a:endParaRPr lang="zh-CN" altLang="en-US" sz="2800" dirty="0">
                <a:ea typeface="微软雅黑" panose="020B0503020204020204" pitchFamily="34" charset="-122"/>
                <a:cs typeface="+mn-ea"/>
                <a:sym typeface="Arial" panose="020B0604020202020204" pitchFamily="34" charset="0"/>
              </a:endParaRPr>
            </a:p>
          </p:txBody>
        </p:sp>
      </p:grpSp>
      <p:sp>
        <p:nvSpPr>
          <p:cNvPr id="57" name="TextBox 27"/>
          <p:cNvSpPr txBox="1"/>
          <p:nvPr/>
        </p:nvSpPr>
        <p:spPr>
          <a:xfrm>
            <a:off x="980448" y="2446818"/>
            <a:ext cx="3215792" cy="2613023"/>
          </a:xfrm>
          <a:prstGeom prst="rect">
            <a:avLst/>
          </a:prstGeom>
          <a:noFill/>
        </p:spPr>
        <p:txBody>
          <a:bodyPr wrap="square" rtlCol="0">
            <a:spAutoFit/>
          </a:bodyPr>
          <a:lstStyle/>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不追求完美</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注重说而不注重做</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个人是大业务员</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不愿意承担责任</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没有办法启发下属</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一视同仁的管理方式</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只做哥们，不做主管</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缺乏处罚绩差下属的决心 </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不能合理调配人员</a:t>
            </a:r>
            <a:endParaRPr lang="zh-CN" altLang="en-US" sz="1400" dirty="0">
              <a:ea typeface="微软雅黑" panose="020B0503020204020204" pitchFamily="34" charset="-122"/>
              <a:cs typeface="+mn-ea"/>
              <a:sym typeface="Arial" panose="020B0604020202020204" pitchFamily="34" charset="0"/>
            </a:endParaRPr>
          </a:p>
        </p:txBody>
      </p:sp>
      <p:sp>
        <p:nvSpPr>
          <p:cNvPr id="58" name="TextBox 29"/>
          <p:cNvSpPr txBox="1"/>
          <p:nvPr/>
        </p:nvSpPr>
        <p:spPr>
          <a:xfrm>
            <a:off x="8287021" y="2446818"/>
            <a:ext cx="3572470" cy="2893100"/>
          </a:xfrm>
          <a:prstGeom prst="rect">
            <a:avLst/>
          </a:prstGeom>
          <a:noFill/>
        </p:spPr>
        <p:txBody>
          <a:bodyPr wrap="square" rtlCol="0">
            <a:spAutoFit/>
          </a:bodyPr>
          <a:lstStyle/>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个人有情绪</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对组织缺乏信心</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没有认同组织文化</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团队成员之间缺乏配合、团结</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部门间缺乏协调、协作和沟通</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团队成员之间缺乏信任</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下属满意度低</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不坚持标准，马马虎虎</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层层怪罪</a:t>
            </a:r>
            <a:endParaRPr lang="zh-CN" altLang="en-US" sz="1400" dirty="0">
              <a:ea typeface="微软雅黑" panose="020B0503020204020204" pitchFamily="34" charset="-122"/>
              <a:cs typeface="+mn-ea"/>
              <a:sym typeface="Arial" panose="020B0604020202020204" pitchFamily="34" charset="0"/>
            </a:endParaRPr>
          </a:p>
          <a:p>
            <a:pPr marL="285750" indent="-285750">
              <a:lnSpc>
                <a:spcPct val="130000"/>
              </a:lnSpc>
              <a:buFont typeface="Wingdings" panose="05000000000000000000" pitchFamily="2" charset="2"/>
              <a:buChar char="n"/>
            </a:pPr>
            <a:r>
              <a:rPr lang="zh-CN" altLang="en-US" sz="1400" dirty="0">
                <a:ea typeface="微软雅黑" panose="020B0503020204020204" pitchFamily="34" charset="-122"/>
                <a:cs typeface="+mn-ea"/>
                <a:sym typeface="Arial" panose="020B0604020202020204" pitchFamily="34" charset="0"/>
              </a:rPr>
              <a:t>没有回音</a:t>
            </a:r>
            <a:endParaRPr lang="zh-CN" altLang="en-US" sz="1400" dirty="0">
              <a:ea typeface="微软雅黑" panose="020B0503020204020204" pitchFamily="34" charset="-122"/>
              <a:cs typeface="+mn-ea"/>
              <a:sym typeface="Arial" panose="020B0604020202020204" pitchFamily="34" charset="0"/>
            </a:endParaRPr>
          </a:p>
        </p:txBody>
      </p:sp>
      <p:sp>
        <p:nvSpPr>
          <p:cNvPr id="59" name="TextBox 26"/>
          <p:cNvSpPr txBox="1"/>
          <p:nvPr/>
        </p:nvSpPr>
        <p:spPr>
          <a:xfrm>
            <a:off x="964137" y="1973045"/>
            <a:ext cx="3276451" cy="400110"/>
          </a:xfrm>
          <a:prstGeom prst="rect">
            <a:avLst/>
          </a:prstGeom>
          <a:noFill/>
        </p:spPr>
        <p:txBody>
          <a:bodyPr wrap="square" rtlCol="0">
            <a:spAutoFit/>
          </a:bodyPr>
          <a:lstStyle/>
          <a:p>
            <a:r>
              <a:rPr lang="zh-CN" altLang="en-US" sz="2000" dirty="0">
                <a:ea typeface="微软雅黑" panose="020B0503020204020204" pitchFamily="34" charset="-122"/>
                <a:cs typeface="+mn-ea"/>
                <a:sym typeface="Arial" panose="020B0604020202020204" pitchFamily="34" charset="0"/>
              </a:rPr>
              <a:t>管理人员执行力不强的表现</a:t>
            </a:r>
            <a:endParaRPr lang="zh-CN" altLang="en-US" sz="2000" dirty="0">
              <a:ea typeface="微软雅黑" panose="020B0503020204020204" pitchFamily="34" charset="-122"/>
              <a:cs typeface="+mn-ea"/>
              <a:sym typeface="Arial" panose="020B0604020202020204" pitchFamily="34" charset="0"/>
            </a:endParaRPr>
          </a:p>
        </p:txBody>
      </p:sp>
      <p:sp>
        <p:nvSpPr>
          <p:cNvPr id="60" name="TextBox 28"/>
          <p:cNvSpPr txBox="1"/>
          <p:nvPr/>
        </p:nvSpPr>
        <p:spPr>
          <a:xfrm>
            <a:off x="8300585" y="1973045"/>
            <a:ext cx="2913770" cy="400110"/>
          </a:xfrm>
          <a:prstGeom prst="rect">
            <a:avLst/>
          </a:prstGeom>
          <a:noFill/>
        </p:spPr>
        <p:txBody>
          <a:bodyPr wrap="square" rtlCol="0">
            <a:spAutoFit/>
          </a:bodyPr>
          <a:lstStyle/>
          <a:p>
            <a:r>
              <a:rPr lang="zh-CN" altLang="en-US" sz="2000" dirty="0">
                <a:ea typeface="微软雅黑" panose="020B0503020204020204" pitchFamily="34" charset="-122"/>
                <a:cs typeface="+mn-ea"/>
                <a:sym typeface="Arial" panose="020B0604020202020204" pitchFamily="34" charset="0"/>
              </a:rPr>
              <a:t>下属执行力不强的表现</a:t>
            </a:r>
            <a:endParaRPr lang="zh-CN" altLang="en-US" sz="2000" dirty="0">
              <a:ea typeface="微软雅黑" panose="020B0503020204020204" pitchFamily="34" charset="-122"/>
              <a:cs typeface="+mn-ea"/>
              <a:sym typeface="Arial"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4515796" cy="605352"/>
            <a:chOff x="7052748" y="1878170"/>
            <a:chExt cx="4515796" cy="605352"/>
          </a:xfrm>
        </p:grpSpPr>
        <p:sp>
          <p:nvSpPr>
            <p:cNvPr id="5" name="文本框 4"/>
            <p:cNvSpPr txBox="1"/>
            <p:nvPr/>
          </p:nvSpPr>
          <p:spPr>
            <a:xfrm>
              <a:off x="7719401" y="1941571"/>
              <a:ext cx="3849143"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执行力不强的表现和原因</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 name="直接连接符 8"/>
          <p:cNvCxnSpPr/>
          <p:nvPr/>
        </p:nvCxnSpPr>
        <p:spPr>
          <a:xfrm>
            <a:off x="4779817" y="453100"/>
            <a:ext cx="707967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91"/>
          <p:cNvSpPr>
            <a:spLocks noChangeArrowheads="1"/>
          </p:cNvSpPr>
          <p:nvPr/>
        </p:nvSpPr>
        <p:spPr bwMode="auto">
          <a:xfrm>
            <a:off x="434984" y="325743"/>
            <a:ext cx="263426" cy="274279"/>
          </a:xfrm>
          <a:custGeom>
            <a:avLst/>
            <a:gdLst>
              <a:gd name="T0" fmla="*/ 361 w 1176"/>
              <a:gd name="T1" fmla="*/ 804 h 1226"/>
              <a:gd name="T2" fmla="*/ 374 w 1176"/>
              <a:gd name="T3" fmla="*/ 817 h 1226"/>
              <a:gd name="T4" fmla="*/ 1049 w 1176"/>
              <a:gd name="T5" fmla="*/ 817 h 1226"/>
              <a:gd name="T6" fmla="*/ 1049 w 1176"/>
              <a:gd name="T7" fmla="*/ 935 h 1226"/>
              <a:gd name="T8" fmla="*/ 350 w 1176"/>
              <a:gd name="T9" fmla="*/ 935 h 1226"/>
              <a:gd name="T10" fmla="*/ 235 w 1176"/>
              <a:gd name="T11" fmla="*/ 817 h 1226"/>
              <a:gd name="T12" fmla="*/ 249 w 1176"/>
              <a:gd name="T13" fmla="*/ 763 h 1226"/>
              <a:gd name="T14" fmla="*/ 328 w 1176"/>
              <a:gd name="T15" fmla="*/ 618 h 1226"/>
              <a:gd name="T16" fmla="*/ 118 w 1176"/>
              <a:gd name="T17" fmla="*/ 175 h 1226"/>
              <a:gd name="T18" fmla="*/ 0 w 1176"/>
              <a:gd name="T19" fmla="*/ 175 h 1226"/>
              <a:gd name="T20" fmla="*/ 0 w 1176"/>
              <a:gd name="T21" fmla="*/ 60 h 1226"/>
              <a:gd name="T22" fmla="*/ 191 w 1176"/>
              <a:gd name="T23" fmla="*/ 60 h 1226"/>
              <a:gd name="T24" fmla="*/ 301 w 1176"/>
              <a:gd name="T25" fmla="*/ 293 h 1226"/>
              <a:gd name="T26" fmla="*/ 440 w 1176"/>
              <a:gd name="T27" fmla="*/ 585 h 1226"/>
              <a:gd name="T28" fmla="*/ 850 w 1176"/>
              <a:gd name="T29" fmla="*/ 585 h 1226"/>
              <a:gd name="T30" fmla="*/ 1074 w 1176"/>
              <a:gd name="T31" fmla="*/ 175 h 1226"/>
              <a:gd name="T32" fmla="*/ 1175 w 1176"/>
              <a:gd name="T33" fmla="*/ 233 h 1226"/>
              <a:gd name="T34" fmla="*/ 951 w 1176"/>
              <a:gd name="T35" fmla="*/ 640 h 1226"/>
              <a:gd name="T36" fmla="*/ 850 w 1176"/>
              <a:gd name="T37" fmla="*/ 700 h 1226"/>
              <a:gd name="T38" fmla="*/ 415 w 1176"/>
              <a:gd name="T39" fmla="*/ 700 h 1226"/>
              <a:gd name="T40" fmla="*/ 364 w 1176"/>
              <a:gd name="T41" fmla="*/ 796 h 1226"/>
              <a:gd name="T42" fmla="*/ 361 w 1176"/>
              <a:gd name="T43" fmla="*/ 804 h 1226"/>
              <a:gd name="T44" fmla="*/ 935 w 1176"/>
              <a:gd name="T45" fmla="*/ 992 h 1226"/>
              <a:gd name="T46" fmla="*/ 1049 w 1176"/>
              <a:gd name="T47" fmla="*/ 1110 h 1226"/>
              <a:gd name="T48" fmla="*/ 935 w 1176"/>
              <a:gd name="T49" fmla="*/ 1225 h 1226"/>
              <a:gd name="T50" fmla="*/ 817 w 1176"/>
              <a:gd name="T51" fmla="*/ 1110 h 1226"/>
              <a:gd name="T52" fmla="*/ 935 w 1176"/>
              <a:gd name="T53" fmla="*/ 992 h 1226"/>
              <a:gd name="T54" fmla="*/ 350 w 1176"/>
              <a:gd name="T55" fmla="*/ 992 h 1226"/>
              <a:gd name="T56" fmla="*/ 467 w 1176"/>
              <a:gd name="T57" fmla="*/ 1110 h 1226"/>
              <a:gd name="T58" fmla="*/ 350 w 1176"/>
              <a:gd name="T59" fmla="*/ 1225 h 1226"/>
              <a:gd name="T60" fmla="*/ 235 w 1176"/>
              <a:gd name="T61" fmla="*/ 1110 h 1226"/>
              <a:gd name="T62" fmla="*/ 350 w 1176"/>
              <a:gd name="T63" fmla="*/ 992 h 1226"/>
              <a:gd name="T64" fmla="*/ 585 w 1176"/>
              <a:gd name="T65" fmla="*/ 468 h 1226"/>
              <a:gd name="T66" fmla="*/ 585 w 1176"/>
              <a:gd name="T67" fmla="*/ 293 h 1226"/>
              <a:gd name="T68" fmla="*/ 410 w 1176"/>
              <a:gd name="T69" fmla="*/ 293 h 1226"/>
              <a:gd name="T70" fmla="*/ 410 w 1176"/>
              <a:gd name="T71" fmla="*/ 175 h 1226"/>
              <a:gd name="T72" fmla="*/ 585 w 1176"/>
              <a:gd name="T73" fmla="*/ 175 h 1226"/>
              <a:gd name="T74" fmla="*/ 585 w 1176"/>
              <a:gd name="T75" fmla="*/ 0 h 1226"/>
              <a:gd name="T76" fmla="*/ 700 w 1176"/>
              <a:gd name="T77" fmla="*/ 0 h 1226"/>
              <a:gd name="T78" fmla="*/ 700 w 1176"/>
              <a:gd name="T79" fmla="*/ 175 h 1226"/>
              <a:gd name="T80" fmla="*/ 875 w 1176"/>
              <a:gd name="T81" fmla="*/ 175 h 1226"/>
              <a:gd name="T82" fmla="*/ 875 w 1176"/>
              <a:gd name="T83" fmla="*/ 293 h 1226"/>
              <a:gd name="T84" fmla="*/ 700 w 1176"/>
              <a:gd name="T85" fmla="*/ 293 h 1226"/>
              <a:gd name="T86" fmla="*/ 700 w 1176"/>
              <a:gd name="T87" fmla="*/ 468 h 1226"/>
              <a:gd name="T88" fmla="*/ 585 w 1176"/>
              <a:gd name="T89" fmla="*/ 468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76" h="1226">
                <a:moveTo>
                  <a:pt x="361" y="804"/>
                </a:moveTo>
                <a:cubicBezTo>
                  <a:pt x="361" y="812"/>
                  <a:pt x="366" y="817"/>
                  <a:pt x="374" y="817"/>
                </a:cubicBezTo>
                <a:lnTo>
                  <a:pt x="1049" y="817"/>
                </a:lnTo>
                <a:lnTo>
                  <a:pt x="1049" y="935"/>
                </a:lnTo>
                <a:lnTo>
                  <a:pt x="350" y="935"/>
                </a:lnTo>
                <a:cubicBezTo>
                  <a:pt x="287" y="935"/>
                  <a:pt x="235" y="880"/>
                  <a:pt x="235" y="817"/>
                </a:cubicBezTo>
                <a:cubicBezTo>
                  <a:pt x="235" y="798"/>
                  <a:pt x="241" y="779"/>
                  <a:pt x="249" y="763"/>
                </a:cubicBezTo>
                <a:lnTo>
                  <a:pt x="328" y="618"/>
                </a:lnTo>
                <a:lnTo>
                  <a:pt x="118" y="175"/>
                </a:lnTo>
                <a:lnTo>
                  <a:pt x="0" y="175"/>
                </a:lnTo>
                <a:lnTo>
                  <a:pt x="0" y="60"/>
                </a:lnTo>
                <a:lnTo>
                  <a:pt x="191" y="60"/>
                </a:lnTo>
                <a:cubicBezTo>
                  <a:pt x="228" y="137"/>
                  <a:pt x="265" y="215"/>
                  <a:pt x="301" y="293"/>
                </a:cubicBezTo>
                <a:cubicBezTo>
                  <a:pt x="347" y="390"/>
                  <a:pt x="393" y="488"/>
                  <a:pt x="440" y="585"/>
                </a:cubicBezTo>
                <a:lnTo>
                  <a:pt x="850" y="585"/>
                </a:lnTo>
                <a:cubicBezTo>
                  <a:pt x="925" y="449"/>
                  <a:pt x="1001" y="313"/>
                  <a:pt x="1074" y="175"/>
                </a:cubicBezTo>
                <a:lnTo>
                  <a:pt x="1175" y="233"/>
                </a:lnTo>
                <a:lnTo>
                  <a:pt x="951" y="640"/>
                </a:lnTo>
                <a:cubicBezTo>
                  <a:pt x="932" y="675"/>
                  <a:pt x="894" y="700"/>
                  <a:pt x="850" y="700"/>
                </a:cubicBezTo>
                <a:lnTo>
                  <a:pt x="415" y="700"/>
                </a:lnTo>
                <a:lnTo>
                  <a:pt x="364" y="796"/>
                </a:lnTo>
                <a:lnTo>
                  <a:pt x="361" y="804"/>
                </a:lnTo>
                <a:close/>
                <a:moveTo>
                  <a:pt x="935" y="992"/>
                </a:moveTo>
                <a:cubicBezTo>
                  <a:pt x="998" y="992"/>
                  <a:pt x="1049" y="1047"/>
                  <a:pt x="1049" y="1110"/>
                </a:cubicBezTo>
                <a:cubicBezTo>
                  <a:pt x="1049" y="1173"/>
                  <a:pt x="998" y="1225"/>
                  <a:pt x="935" y="1225"/>
                </a:cubicBezTo>
                <a:cubicBezTo>
                  <a:pt x="872" y="1225"/>
                  <a:pt x="817" y="1173"/>
                  <a:pt x="817" y="1110"/>
                </a:cubicBezTo>
                <a:cubicBezTo>
                  <a:pt x="817" y="1047"/>
                  <a:pt x="872" y="992"/>
                  <a:pt x="935" y="992"/>
                </a:cubicBezTo>
                <a:close/>
                <a:moveTo>
                  <a:pt x="350" y="992"/>
                </a:moveTo>
                <a:cubicBezTo>
                  <a:pt x="413" y="992"/>
                  <a:pt x="467" y="1047"/>
                  <a:pt x="467" y="1110"/>
                </a:cubicBezTo>
                <a:cubicBezTo>
                  <a:pt x="467" y="1173"/>
                  <a:pt x="413" y="1225"/>
                  <a:pt x="350" y="1225"/>
                </a:cubicBezTo>
                <a:cubicBezTo>
                  <a:pt x="287" y="1225"/>
                  <a:pt x="235" y="1173"/>
                  <a:pt x="235" y="1110"/>
                </a:cubicBezTo>
                <a:cubicBezTo>
                  <a:pt x="235" y="1047"/>
                  <a:pt x="287" y="992"/>
                  <a:pt x="350" y="992"/>
                </a:cubicBezTo>
                <a:close/>
                <a:moveTo>
                  <a:pt x="585" y="468"/>
                </a:moveTo>
                <a:lnTo>
                  <a:pt x="585" y="293"/>
                </a:lnTo>
                <a:lnTo>
                  <a:pt x="410" y="293"/>
                </a:lnTo>
                <a:lnTo>
                  <a:pt x="410" y="175"/>
                </a:lnTo>
                <a:lnTo>
                  <a:pt x="585" y="175"/>
                </a:lnTo>
                <a:lnTo>
                  <a:pt x="585" y="0"/>
                </a:lnTo>
                <a:lnTo>
                  <a:pt x="700" y="0"/>
                </a:lnTo>
                <a:lnTo>
                  <a:pt x="700" y="175"/>
                </a:lnTo>
                <a:lnTo>
                  <a:pt x="875" y="175"/>
                </a:lnTo>
                <a:lnTo>
                  <a:pt x="875" y="293"/>
                </a:lnTo>
                <a:lnTo>
                  <a:pt x="700" y="293"/>
                </a:lnTo>
                <a:lnTo>
                  <a:pt x="700" y="468"/>
                </a:lnTo>
                <a:lnTo>
                  <a:pt x="585" y="468"/>
                </a:ln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nvGrpSpPr>
          <p:cNvPr id="30" name="Group 5"/>
          <p:cNvGrpSpPr/>
          <p:nvPr/>
        </p:nvGrpSpPr>
        <p:grpSpPr>
          <a:xfrm>
            <a:off x="994006" y="1591101"/>
            <a:ext cx="3197562" cy="4035711"/>
            <a:chOff x="2047893" y="4419139"/>
            <a:chExt cx="5908949" cy="7457811"/>
          </a:xfrm>
        </p:grpSpPr>
        <p:grpSp>
          <p:nvGrpSpPr>
            <p:cNvPr id="31" name="Group 4"/>
            <p:cNvGrpSpPr/>
            <p:nvPr/>
          </p:nvGrpSpPr>
          <p:grpSpPr>
            <a:xfrm>
              <a:off x="2047893" y="4419139"/>
              <a:ext cx="5908949" cy="6184647"/>
              <a:chOff x="2003333" y="4285459"/>
              <a:chExt cx="5908949" cy="6184647"/>
            </a:xfrm>
            <a:solidFill>
              <a:schemeClr val="accent2"/>
            </a:solidFill>
          </p:grpSpPr>
          <p:grpSp>
            <p:nvGrpSpPr>
              <p:cNvPr id="38" name="Group 19"/>
              <p:cNvGrpSpPr/>
              <p:nvPr/>
            </p:nvGrpSpPr>
            <p:grpSpPr>
              <a:xfrm>
                <a:off x="2924248" y="5406053"/>
                <a:ext cx="3963259" cy="5064053"/>
                <a:chOff x="3855015" y="1605266"/>
                <a:chExt cx="1406556" cy="1858968"/>
              </a:xfrm>
              <a:grpFill/>
            </p:grpSpPr>
            <p:sp>
              <p:nvSpPr>
                <p:cNvPr id="67" name="Freeform 9"/>
                <p:cNvSpPr/>
                <p:nvPr/>
              </p:nvSpPr>
              <p:spPr bwMode="auto">
                <a:xfrm>
                  <a:off x="3855015" y="1605266"/>
                  <a:ext cx="1393801" cy="1824952"/>
                </a:xfrm>
                <a:custGeom>
                  <a:avLst/>
                  <a:gdLst>
                    <a:gd name="T0" fmla="*/ 60 w 325"/>
                    <a:gd name="T1" fmla="*/ 58 h 426"/>
                    <a:gd name="T2" fmla="*/ 163 w 325"/>
                    <a:gd name="T3" fmla="*/ 11 h 426"/>
                    <a:gd name="T4" fmla="*/ 315 w 325"/>
                    <a:gd name="T5" fmla="*/ 105 h 426"/>
                    <a:gd name="T6" fmla="*/ 315 w 325"/>
                    <a:gd name="T7" fmla="*/ 215 h 426"/>
                    <a:gd name="T8" fmla="*/ 272 w 325"/>
                    <a:gd name="T9" fmla="*/ 310 h 426"/>
                    <a:gd name="T10" fmla="*/ 244 w 325"/>
                    <a:gd name="T11" fmla="*/ 389 h 426"/>
                    <a:gd name="T12" fmla="*/ 226 w 325"/>
                    <a:gd name="T13" fmla="*/ 426 h 426"/>
                    <a:gd name="T14" fmla="*/ 116 w 325"/>
                    <a:gd name="T15" fmla="*/ 426 h 426"/>
                    <a:gd name="T16" fmla="*/ 96 w 325"/>
                    <a:gd name="T17" fmla="*/ 396 h 426"/>
                    <a:gd name="T18" fmla="*/ 60 w 325"/>
                    <a:gd name="T19" fmla="*/ 297 h 426"/>
                    <a:gd name="T20" fmla="*/ 18 w 325"/>
                    <a:gd name="T21" fmla="*/ 178 h 426"/>
                    <a:gd name="T22" fmla="*/ 60 w 325"/>
                    <a:gd name="T23" fmla="*/ 58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5" h="426">
                      <a:moveTo>
                        <a:pt x="60" y="58"/>
                      </a:moveTo>
                      <a:cubicBezTo>
                        <a:pt x="60" y="58"/>
                        <a:pt x="104" y="15"/>
                        <a:pt x="163" y="11"/>
                      </a:cubicBezTo>
                      <a:cubicBezTo>
                        <a:pt x="163" y="11"/>
                        <a:pt x="263" y="0"/>
                        <a:pt x="315" y="105"/>
                      </a:cubicBezTo>
                      <a:cubicBezTo>
                        <a:pt x="315" y="105"/>
                        <a:pt x="325" y="179"/>
                        <a:pt x="315" y="215"/>
                      </a:cubicBezTo>
                      <a:cubicBezTo>
                        <a:pt x="315" y="215"/>
                        <a:pt x="271" y="302"/>
                        <a:pt x="272" y="310"/>
                      </a:cubicBezTo>
                      <a:cubicBezTo>
                        <a:pt x="244" y="389"/>
                        <a:pt x="244" y="389"/>
                        <a:pt x="244" y="389"/>
                      </a:cubicBezTo>
                      <a:cubicBezTo>
                        <a:pt x="244" y="389"/>
                        <a:pt x="241" y="426"/>
                        <a:pt x="226" y="426"/>
                      </a:cubicBezTo>
                      <a:cubicBezTo>
                        <a:pt x="116" y="426"/>
                        <a:pt x="116" y="426"/>
                        <a:pt x="116" y="426"/>
                      </a:cubicBezTo>
                      <a:cubicBezTo>
                        <a:pt x="116" y="426"/>
                        <a:pt x="96" y="426"/>
                        <a:pt x="96" y="396"/>
                      </a:cubicBezTo>
                      <a:cubicBezTo>
                        <a:pt x="96" y="396"/>
                        <a:pt x="74" y="318"/>
                        <a:pt x="60" y="297"/>
                      </a:cubicBezTo>
                      <a:cubicBezTo>
                        <a:pt x="60" y="297"/>
                        <a:pt x="18" y="207"/>
                        <a:pt x="18" y="178"/>
                      </a:cubicBezTo>
                      <a:cubicBezTo>
                        <a:pt x="18" y="178"/>
                        <a:pt x="0" y="125"/>
                        <a:pt x="60" y="58"/>
                      </a:cubicBezTo>
                      <a:close/>
                    </a:path>
                  </a:pathLst>
                </a:custGeom>
                <a:solidFill>
                  <a:srgbClr val="CE4F3C"/>
                </a:solidFill>
                <a:ln>
                  <a:noFill/>
                </a:ln>
              </p:spPr>
              <p:txBody>
                <a:bodyPr vert="horz" wrap="square" lIns="45720" tIns="22860" rIns="45720" bIns="22860" numCol="1" anchor="t" anchorCtr="0" compatLnSpc="1"/>
                <a:lstStyle/>
                <a:p>
                  <a:endParaRPr lang="en-US" sz="900"/>
                </a:p>
              </p:txBody>
            </p:sp>
            <p:sp>
              <p:nvSpPr>
                <p:cNvPr id="68" name="Freeform 22"/>
                <p:cNvSpPr>
                  <a:spLocks noEditPoints="1"/>
                </p:cNvSpPr>
                <p:nvPr/>
              </p:nvSpPr>
              <p:spPr bwMode="auto">
                <a:xfrm>
                  <a:off x="3885629" y="1626525"/>
                  <a:ext cx="1375942" cy="1837709"/>
                </a:xfrm>
                <a:custGeom>
                  <a:avLst/>
                  <a:gdLst>
                    <a:gd name="T0" fmla="*/ 160 w 321"/>
                    <a:gd name="T1" fmla="*/ 0 h 429"/>
                    <a:gd name="T2" fmla="*/ 0 w 321"/>
                    <a:gd name="T3" fmla="*/ 160 h 429"/>
                    <a:gd name="T4" fmla="*/ 22 w 321"/>
                    <a:gd name="T5" fmla="*/ 240 h 429"/>
                    <a:gd name="T6" fmla="*/ 78 w 321"/>
                    <a:gd name="T7" fmla="*/ 389 h 429"/>
                    <a:gd name="T8" fmla="*/ 115 w 321"/>
                    <a:gd name="T9" fmla="*/ 429 h 429"/>
                    <a:gd name="T10" fmla="*/ 160 w 321"/>
                    <a:gd name="T11" fmla="*/ 429 h 429"/>
                    <a:gd name="T12" fmla="*/ 206 w 321"/>
                    <a:gd name="T13" fmla="*/ 429 h 429"/>
                    <a:gd name="T14" fmla="*/ 243 w 321"/>
                    <a:gd name="T15" fmla="*/ 389 h 429"/>
                    <a:gd name="T16" fmla="*/ 299 w 321"/>
                    <a:gd name="T17" fmla="*/ 240 h 429"/>
                    <a:gd name="T18" fmla="*/ 321 w 321"/>
                    <a:gd name="T19" fmla="*/ 160 h 429"/>
                    <a:gd name="T20" fmla="*/ 160 w 321"/>
                    <a:gd name="T21" fmla="*/ 0 h 429"/>
                    <a:gd name="T22" fmla="*/ 287 w 321"/>
                    <a:gd name="T23" fmla="*/ 233 h 429"/>
                    <a:gd name="T24" fmla="*/ 229 w 321"/>
                    <a:gd name="T25" fmla="*/ 387 h 429"/>
                    <a:gd name="T26" fmla="*/ 221 w 321"/>
                    <a:gd name="T27" fmla="*/ 411 h 429"/>
                    <a:gd name="T28" fmla="*/ 206 w 321"/>
                    <a:gd name="T29" fmla="*/ 414 h 429"/>
                    <a:gd name="T30" fmla="*/ 160 w 321"/>
                    <a:gd name="T31" fmla="*/ 414 h 429"/>
                    <a:gd name="T32" fmla="*/ 115 w 321"/>
                    <a:gd name="T33" fmla="*/ 414 h 429"/>
                    <a:gd name="T34" fmla="*/ 100 w 321"/>
                    <a:gd name="T35" fmla="*/ 411 h 429"/>
                    <a:gd name="T36" fmla="*/ 92 w 321"/>
                    <a:gd name="T37" fmla="*/ 387 h 429"/>
                    <a:gd name="T38" fmla="*/ 34 w 321"/>
                    <a:gd name="T39" fmla="*/ 233 h 429"/>
                    <a:gd name="T40" fmla="*/ 15 w 321"/>
                    <a:gd name="T41" fmla="*/ 160 h 429"/>
                    <a:gd name="T42" fmla="*/ 160 w 321"/>
                    <a:gd name="T43" fmla="*/ 14 h 429"/>
                    <a:gd name="T44" fmla="*/ 306 w 321"/>
                    <a:gd name="T45" fmla="*/ 160 h 429"/>
                    <a:gd name="T46" fmla="*/ 287 w 321"/>
                    <a:gd name="T47" fmla="*/ 233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1" h="429">
                      <a:moveTo>
                        <a:pt x="160" y="0"/>
                      </a:moveTo>
                      <a:cubicBezTo>
                        <a:pt x="72" y="0"/>
                        <a:pt x="0" y="72"/>
                        <a:pt x="0" y="160"/>
                      </a:cubicBezTo>
                      <a:cubicBezTo>
                        <a:pt x="0" y="189"/>
                        <a:pt x="8" y="216"/>
                        <a:pt x="22" y="240"/>
                      </a:cubicBezTo>
                      <a:cubicBezTo>
                        <a:pt x="61" y="311"/>
                        <a:pt x="71" y="351"/>
                        <a:pt x="78" y="389"/>
                      </a:cubicBezTo>
                      <a:cubicBezTo>
                        <a:pt x="83" y="421"/>
                        <a:pt x="91" y="429"/>
                        <a:pt x="115" y="429"/>
                      </a:cubicBezTo>
                      <a:cubicBezTo>
                        <a:pt x="125" y="429"/>
                        <a:pt x="142" y="429"/>
                        <a:pt x="160" y="429"/>
                      </a:cubicBezTo>
                      <a:cubicBezTo>
                        <a:pt x="179" y="429"/>
                        <a:pt x="195" y="429"/>
                        <a:pt x="206" y="429"/>
                      </a:cubicBezTo>
                      <a:cubicBezTo>
                        <a:pt x="230" y="429"/>
                        <a:pt x="238" y="421"/>
                        <a:pt x="243" y="389"/>
                      </a:cubicBezTo>
                      <a:cubicBezTo>
                        <a:pt x="249" y="351"/>
                        <a:pt x="260" y="311"/>
                        <a:pt x="299" y="240"/>
                      </a:cubicBezTo>
                      <a:cubicBezTo>
                        <a:pt x="312" y="216"/>
                        <a:pt x="321" y="189"/>
                        <a:pt x="321" y="160"/>
                      </a:cubicBezTo>
                      <a:cubicBezTo>
                        <a:pt x="321" y="72"/>
                        <a:pt x="249" y="0"/>
                        <a:pt x="160" y="0"/>
                      </a:cubicBezTo>
                      <a:close/>
                      <a:moveTo>
                        <a:pt x="287" y="233"/>
                      </a:moveTo>
                      <a:cubicBezTo>
                        <a:pt x="248" y="302"/>
                        <a:pt x="236" y="343"/>
                        <a:pt x="229" y="387"/>
                      </a:cubicBezTo>
                      <a:cubicBezTo>
                        <a:pt x="228" y="392"/>
                        <a:pt x="226" y="406"/>
                        <a:pt x="221" y="411"/>
                      </a:cubicBezTo>
                      <a:cubicBezTo>
                        <a:pt x="220" y="413"/>
                        <a:pt x="217" y="414"/>
                        <a:pt x="206" y="414"/>
                      </a:cubicBezTo>
                      <a:cubicBezTo>
                        <a:pt x="160" y="414"/>
                        <a:pt x="160" y="414"/>
                        <a:pt x="160" y="414"/>
                      </a:cubicBezTo>
                      <a:cubicBezTo>
                        <a:pt x="115" y="414"/>
                        <a:pt x="115" y="414"/>
                        <a:pt x="115" y="414"/>
                      </a:cubicBezTo>
                      <a:cubicBezTo>
                        <a:pt x="104" y="414"/>
                        <a:pt x="101" y="413"/>
                        <a:pt x="100" y="411"/>
                      </a:cubicBezTo>
                      <a:cubicBezTo>
                        <a:pt x="95" y="406"/>
                        <a:pt x="93" y="392"/>
                        <a:pt x="92" y="387"/>
                      </a:cubicBezTo>
                      <a:cubicBezTo>
                        <a:pt x="85" y="343"/>
                        <a:pt x="73" y="302"/>
                        <a:pt x="34" y="233"/>
                      </a:cubicBezTo>
                      <a:cubicBezTo>
                        <a:pt x="21" y="210"/>
                        <a:pt x="15" y="185"/>
                        <a:pt x="15" y="160"/>
                      </a:cubicBezTo>
                      <a:cubicBezTo>
                        <a:pt x="15" y="80"/>
                        <a:pt x="80" y="14"/>
                        <a:pt x="160" y="14"/>
                      </a:cubicBezTo>
                      <a:cubicBezTo>
                        <a:pt x="241" y="14"/>
                        <a:pt x="306" y="80"/>
                        <a:pt x="306" y="160"/>
                      </a:cubicBezTo>
                      <a:cubicBezTo>
                        <a:pt x="306" y="185"/>
                        <a:pt x="300" y="210"/>
                        <a:pt x="287" y="233"/>
                      </a:cubicBezTo>
                      <a:close/>
                    </a:path>
                  </a:pathLst>
                </a:custGeom>
                <a:solidFill>
                  <a:srgbClr val="2B2C30"/>
                </a:solidFill>
                <a:ln>
                  <a:noFill/>
                </a:ln>
              </p:spPr>
              <p:txBody>
                <a:bodyPr vert="horz" wrap="square" lIns="45720" tIns="22860" rIns="45720" bIns="22860" numCol="1" anchor="t" anchorCtr="0" compatLnSpc="1"/>
                <a:lstStyle/>
                <a:p>
                  <a:endParaRPr lang="en-US" sz="900"/>
                </a:p>
              </p:txBody>
            </p:sp>
          </p:grpSp>
          <p:grpSp>
            <p:nvGrpSpPr>
              <p:cNvPr id="39" name="Group 27"/>
              <p:cNvGrpSpPr/>
              <p:nvPr/>
            </p:nvGrpSpPr>
            <p:grpSpPr>
              <a:xfrm>
                <a:off x="2003333" y="4285459"/>
                <a:ext cx="5908949" cy="4455636"/>
                <a:chOff x="3525061" y="1210682"/>
                <a:chExt cx="2097079" cy="1580888"/>
              </a:xfrm>
              <a:grpFill/>
            </p:grpSpPr>
            <p:sp>
              <p:nvSpPr>
                <p:cNvPr id="40" name="Freeform 12"/>
                <p:cNvSpPr/>
                <p:nvPr/>
              </p:nvSpPr>
              <p:spPr bwMode="auto">
                <a:xfrm>
                  <a:off x="5347462" y="2255820"/>
                  <a:ext cx="274678" cy="47622"/>
                </a:xfrm>
                <a:custGeom>
                  <a:avLst/>
                  <a:gdLst>
                    <a:gd name="T0" fmla="*/ 58 w 64"/>
                    <a:gd name="T1" fmla="*/ 0 h 11"/>
                    <a:gd name="T2" fmla="*/ 6 w 64"/>
                    <a:gd name="T3" fmla="*/ 0 h 11"/>
                    <a:gd name="T4" fmla="*/ 0 w 64"/>
                    <a:gd name="T5" fmla="*/ 5 h 11"/>
                    <a:gd name="T6" fmla="*/ 6 w 64"/>
                    <a:gd name="T7" fmla="*/ 11 h 11"/>
                    <a:gd name="T8" fmla="*/ 58 w 64"/>
                    <a:gd name="T9" fmla="*/ 11 h 11"/>
                    <a:gd name="T10" fmla="*/ 64 w 64"/>
                    <a:gd name="T11" fmla="*/ 5 h 11"/>
                    <a:gd name="T12" fmla="*/ 58 w 64"/>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58" y="0"/>
                      </a:moveTo>
                      <a:cubicBezTo>
                        <a:pt x="6" y="0"/>
                        <a:pt x="6" y="0"/>
                        <a:pt x="6" y="0"/>
                      </a:cubicBezTo>
                      <a:cubicBezTo>
                        <a:pt x="3" y="0"/>
                        <a:pt x="0" y="2"/>
                        <a:pt x="0" y="5"/>
                      </a:cubicBezTo>
                      <a:cubicBezTo>
                        <a:pt x="0" y="9"/>
                        <a:pt x="3" y="11"/>
                        <a:pt x="6" y="11"/>
                      </a:cubicBezTo>
                      <a:cubicBezTo>
                        <a:pt x="58" y="11"/>
                        <a:pt x="58" y="11"/>
                        <a:pt x="58" y="11"/>
                      </a:cubicBezTo>
                      <a:cubicBezTo>
                        <a:pt x="62" y="11"/>
                        <a:pt x="64" y="9"/>
                        <a:pt x="64" y="5"/>
                      </a:cubicBezTo>
                      <a:cubicBezTo>
                        <a:pt x="64" y="2"/>
                        <a:pt x="62" y="0"/>
                        <a:pt x="58" y="0"/>
                      </a:cubicBezTo>
                      <a:close/>
                    </a:path>
                  </a:pathLst>
                </a:custGeom>
                <a:solidFill>
                  <a:srgbClr val="2B2C30"/>
                </a:solidFill>
                <a:ln>
                  <a:noFill/>
                </a:ln>
              </p:spPr>
              <p:txBody>
                <a:bodyPr vert="horz" wrap="square" lIns="45720" tIns="22860" rIns="45720" bIns="22860" numCol="1" anchor="t" anchorCtr="0" compatLnSpc="1"/>
                <a:lstStyle/>
                <a:p>
                  <a:endParaRPr lang="en-US" sz="900"/>
                </a:p>
              </p:txBody>
            </p:sp>
            <p:sp>
              <p:nvSpPr>
                <p:cNvPr id="41" name="Freeform 13"/>
                <p:cNvSpPr/>
                <p:nvPr/>
              </p:nvSpPr>
              <p:spPr bwMode="auto">
                <a:xfrm>
                  <a:off x="5275178" y="1763440"/>
                  <a:ext cx="248316" cy="167528"/>
                </a:xfrm>
                <a:custGeom>
                  <a:avLst/>
                  <a:gdLst>
                    <a:gd name="T0" fmla="*/ 6 w 58"/>
                    <a:gd name="T1" fmla="*/ 39 h 39"/>
                    <a:gd name="T2" fmla="*/ 9 w 58"/>
                    <a:gd name="T3" fmla="*/ 38 h 39"/>
                    <a:gd name="T4" fmla="*/ 54 w 58"/>
                    <a:gd name="T5" fmla="*/ 12 h 39"/>
                    <a:gd name="T6" fmla="*/ 56 w 58"/>
                    <a:gd name="T7" fmla="*/ 4 h 39"/>
                    <a:gd name="T8" fmla="*/ 48 w 58"/>
                    <a:gd name="T9" fmla="*/ 2 h 39"/>
                    <a:gd name="T10" fmla="*/ 3 w 58"/>
                    <a:gd name="T11" fmla="*/ 28 h 39"/>
                    <a:gd name="T12" fmla="*/ 1 w 58"/>
                    <a:gd name="T13" fmla="*/ 36 h 39"/>
                    <a:gd name="T14" fmla="*/ 6 w 58"/>
                    <a:gd name="T15" fmla="*/ 39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6" y="39"/>
                      </a:moveTo>
                      <a:cubicBezTo>
                        <a:pt x="7" y="39"/>
                        <a:pt x="8" y="38"/>
                        <a:pt x="9" y="38"/>
                      </a:cubicBezTo>
                      <a:cubicBezTo>
                        <a:pt x="54" y="12"/>
                        <a:pt x="54" y="12"/>
                        <a:pt x="54" y="12"/>
                      </a:cubicBezTo>
                      <a:cubicBezTo>
                        <a:pt x="57" y="10"/>
                        <a:pt x="58" y="6"/>
                        <a:pt x="56" y="4"/>
                      </a:cubicBezTo>
                      <a:cubicBezTo>
                        <a:pt x="55" y="1"/>
                        <a:pt x="51" y="0"/>
                        <a:pt x="48" y="2"/>
                      </a:cubicBezTo>
                      <a:cubicBezTo>
                        <a:pt x="3" y="28"/>
                        <a:pt x="3" y="28"/>
                        <a:pt x="3" y="28"/>
                      </a:cubicBezTo>
                      <a:cubicBezTo>
                        <a:pt x="0" y="30"/>
                        <a:pt x="0" y="33"/>
                        <a:pt x="1" y="36"/>
                      </a:cubicBezTo>
                      <a:cubicBezTo>
                        <a:pt x="2" y="38"/>
                        <a:pt x="4" y="39"/>
                        <a:pt x="6" y="39"/>
                      </a:cubicBezTo>
                      <a:close/>
                    </a:path>
                  </a:pathLst>
                </a:custGeom>
                <a:solidFill>
                  <a:srgbClr val="2B2C30"/>
                </a:solidFill>
                <a:ln>
                  <a:noFill/>
                </a:ln>
              </p:spPr>
              <p:txBody>
                <a:bodyPr vert="horz" wrap="square" lIns="45720" tIns="22860" rIns="45720" bIns="22860" numCol="1" anchor="t" anchorCtr="0" compatLnSpc="1"/>
                <a:lstStyle/>
                <a:p>
                  <a:endParaRPr lang="en-US" sz="900"/>
                </a:p>
              </p:txBody>
            </p:sp>
            <p:sp>
              <p:nvSpPr>
                <p:cNvPr id="42" name="Freeform 14"/>
                <p:cNvSpPr/>
                <p:nvPr/>
              </p:nvSpPr>
              <p:spPr bwMode="auto">
                <a:xfrm>
                  <a:off x="4979240" y="1351848"/>
                  <a:ext cx="166678" cy="249166"/>
                </a:xfrm>
                <a:custGeom>
                  <a:avLst/>
                  <a:gdLst>
                    <a:gd name="T0" fmla="*/ 3 w 39"/>
                    <a:gd name="T1" fmla="*/ 57 h 58"/>
                    <a:gd name="T2" fmla="*/ 6 w 39"/>
                    <a:gd name="T3" fmla="*/ 58 h 58"/>
                    <a:gd name="T4" fmla="*/ 11 w 39"/>
                    <a:gd name="T5" fmla="*/ 55 h 58"/>
                    <a:gd name="T6" fmla="*/ 37 w 39"/>
                    <a:gd name="T7" fmla="*/ 9 h 58"/>
                    <a:gd name="T8" fmla="*/ 35 w 39"/>
                    <a:gd name="T9" fmla="*/ 1 h 58"/>
                    <a:gd name="T10" fmla="*/ 27 w 39"/>
                    <a:gd name="T11" fmla="*/ 3 h 58"/>
                    <a:gd name="T12" fmla="*/ 1 w 39"/>
                    <a:gd name="T13" fmla="*/ 49 h 58"/>
                    <a:gd name="T14" fmla="*/ 3 w 39"/>
                    <a:gd name="T15" fmla="*/ 57 h 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8">
                      <a:moveTo>
                        <a:pt x="3" y="57"/>
                      </a:moveTo>
                      <a:cubicBezTo>
                        <a:pt x="4" y="57"/>
                        <a:pt x="5" y="58"/>
                        <a:pt x="6" y="58"/>
                      </a:cubicBezTo>
                      <a:cubicBezTo>
                        <a:pt x="8" y="58"/>
                        <a:pt x="10" y="56"/>
                        <a:pt x="11" y="55"/>
                      </a:cubicBezTo>
                      <a:cubicBezTo>
                        <a:pt x="37" y="9"/>
                        <a:pt x="37" y="9"/>
                        <a:pt x="37" y="9"/>
                      </a:cubicBezTo>
                      <a:cubicBezTo>
                        <a:pt x="39" y="6"/>
                        <a:pt x="38" y="3"/>
                        <a:pt x="35" y="1"/>
                      </a:cubicBezTo>
                      <a:cubicBezTo>
                        <a:pt x="32" y="0"/>
                        <a:pt x="29" y="1"/>
                        <a:pt x="27" y="3"/>
                      </a:cubicBezTo>
                      <a:cubicBezTo>
                        <a:pt x="1" y="49"/>
                        <a:pt x="1" y="49"/>
                        <a:pt x="1" y="49"/>
                      </a:cubicBezTo>
                      <a:cubicBezTo>
                        <a:pt x="0" y="52"/>
                        <a:pt x="1" y="55"/>
                        <a:pt x="3" y="57"/>
                      </a:cubicBezTo>
                      <a:close/>
                    </a:path>
                  </a:pathLst>
                </a:custGeom>
                <a:solidFill>
                  <a:srgbClr val="2B2C30"/>
                </a:solidFill>
                <a:ln>
                  <a:noFill/>
                </a:ln>
              </p:spPr>
              <p:txBody>
                <a:bodyPr vert="horz" wrap="square" lIns="45720" tIns="22860" rIns="45720" bIns="22860" numCol="1" anchor="t" anchorCtr="0" compatLnSpc="1"/>
                <a:lstStyle/>
                <a:p>
                  <a:endParaRPr lang="en-US" sz="900"/>
                </a:p>
              </p:txBody>
            </p:sp>
            <p:sp>
              <p:nvSpPr>
                <p:cNvPr id="61" name="Freeform 15"/>
                <p:cNvSpPr/>
                <p:nvPr/>
              </p:nvSpPr>
              <p:spPr bwMode="auto">
                <a:xfrm>
                  <a:off x="3576935" y="1742180"/>
                  <a:ext cx="252568" cy="166678"/>
                </a:xfrm>
                <a:custGeom>
                  <a:avLst/>
                  <a:gdLst>
                    <a:gd name="T0" fmla="*/ 55 w 59"/>
                    <a:gd name="T1" fmla="*/ 28 h 39"/>
                    <a:gd name="T2" fmla="*/ 10 w 59"/>
                    <a:gd name="T3" fmla="*/ 1 h 39"/>
                    <a:gd name="T4" fmla="*/ 2 w 59"/>
                    <a:gd name="T5" fmla="*/ 4 h 39"/>
                    <a:gd name="T6" fmla="*/ 4 w 59"/>
                    <a:gd name="T7" fmla="*/ 11 h 39"/>
                    <a:gd name="T8" fmla="*/ 49 w 59"/>
                    <a:gd name="T9" fmla="*/ 38 h 39"/>
                    <a:gd name="T10" fmla="*/ 52 w 59"/>
                    <a:gd name="T11" fmla="*/ 39 h 39"/>
                    <a:gd name="T12" fmla="*/ 57 w 59"/>
                    <a:gd name="T13" fmla="*/ 36 h 39"/>
                    <a:gd name="T14" fmla="*/ 55 w 59"/>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9">
                      <a:moveTo>
                        <a:pt x="55" y="28"/>
                      </a:moveTo>
                      <a:cubicBezTo>
                        <a:pt x="10" y="1"/>
                        <a:pt x="10" y="1"/>
                        <a:pt x="10" y="1"/>
                      </a:cubicBezTo>
                      <a:cubicBezTo>
                        <a:pt x="7" y="0"/>
                        <a:pt x="4" y="1"/>
                        <a:pt x="2" y="4"/>
                      </a:cubicBezTo>
                      <a:cubicBezTo>
                        <a:pt x="0" y="6"/>
                        <a:pt x="1" y="10"/>
                        <a:pt x="4" y="11"/>
                      </a:cubicBezTo>
                      <a:cubicBezTo>
                        <a:pt x="49" y="38"/>
                        <a:pt x="49" y="38"/>
                        <a:pt x="49" y="38"/>
                      </a:cubicBezTo>
                      <a:cubicBezTo>
                        <a:pt x="50" y="38"/>
                        <a:pt x="51" y="39"/>
                        <a:pt x="52" y="39"/>
                      </a:cubicBezTo>
                      <a:cubicBezTo>
                        <a:pt x="54" y="39"/>
                        <a:pt x="56" y="38"/>
                        <a:pt x="57" y="36"/>
                      </a:cubicBezTo>
                      <a:cubicBezTo>
                        <a:pt x="59" y="33"/>
                        <a:pt x="58" y="29"/>
                        <a:pt x="55" y="28"/>
                      </a:cubicBezTo>
                      <a:close/>
                    </a:path>
                  </a:pathLst>
                </a:custGeom>
                <a:solidFill>
                  <a:srgbClr val="2B2C30"/>
                </a:solidFill>
                <a:ln>
                  <a:noFill/>
                </a:ln>
              </p:spPr>
              <p:txBody>
                <a:bodyPr vert="horz" wrap="square" lIns="45720" tIns="22860" rIns="45720" bIns="22860" numCol="1" anchor="t" anchorCtr="0" compatLnSpc="1"/>
                <a:lstStyle/>
                <a:p>
                  <a:endParaRPr lang="en-US" sz="900"/>
                </a:p>
              </p:txBody>
            </p:sp>
            <p:sp>
              <p:nvSpPr>
                <p:cNvPr id="62" name="Freeform 16"/>
                <p:cNvSpPr/>
                <p:nvPr/>
              </p:nvSpPr>
              <p:spPr bwMode="auto">
                <a:xfrm>
                  <a:off x="5275178" y="2603632"/>
                  <a:ext cx="248316" cy="166678"/>
                </a:xfrm>
                <a:custGeom>
                  <a:avLst/>
                  <a:gdLst>
                    <a:gd name="T0" fmla="*/ 54 w 58"/>
                    <a:gd name="T1" fmla="*/ 28 h 39"/>
                    <a:gd name="T2" fmla="*/ 9 w 58"/>
                    <a:gd name="T3" fmla="*/ 2 h 39"/>
                    <a:gd name="T4" fmla="*/ 1 w 58"/>
                    <a:gd name="T5" fmla="*/ 4 h 39"/>
                    <a:gd name="T6" fmla="*/ 3 w 58"/>
                    <a:gd name="T7" fmla="*/ 12 h 39"/>
                    <a:gd name="T8" fmla="*/ 48 w 58"/>
                    <a:gd name="T9" fmla="*/ 38 h 39"/>
                    <a:gd name="T10" fmla="*/ 51 w 58"/>
                    <a:gd name="T11" fmla="*/ 39 h 39"/>
                    <a:gd name="T12" fmla="*/ 56 w 58"/>
                    <a:gd name="T13" fmla="*/ 36 h 39"/>
                    <a:gd name="T14" fmla="*/ 54 w 58"/>
                    <a:gd name="T15" fmla="*/ 28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39">
                      <a:moveTo>
                        <a:pt x="54" y="28"/>
                      </a:moveTo>
                      <a:cubicBezTo>
                        <a:pt x="9" y="2"/>
                        <a:pt x="9" y="2"/>
                        <a:pt x="9" y="2"/>
                      </a:cubicBezTo>
                      <a:cubicBezTo>
                        <a:pt x="6" y="0"/>
                        <a:pt x="3" y="1"/>
                        <a:pt x="1" y="4"/>
                      </a:cubicBezTo>
                      <a:cubicBezTo>
                        <a:pt x="0" y="7"/>
                        <a:pt x="0" y="10"/>
                        <a:pt x="3" y="12"/>
                      </a:cubicBezTo>
                      <a:cubicBezTo>
                        <a:pt x="48" y="38"/>
                        <a:pt x="48" y="38"/>
                        <a:pt x="48" y="38"/>
                      </a:cubicBezTo>
                      <a:cubicBezTo>
                        <a:pt x="49" y="39"/>
                        <a:pt x="50" y="39"/>
                        <a:pt x="51" y="39"/>
                      </a:cubicBezTo>
                      <a:cubicBezTo>
                        <a:pt x="53" y="39"/>
                        <a:pt x="55" y="38"/>
                        <a:pt x="56" y="36"/>
                      </a:cubicBezTo>
                      <a:cubicBezTo>
                        <a:pt x="58" y="33"/>
                        <a:pt x="57" y="30"/>
                        <a:pt x="54" y="28"/>
                      </a:cubicBezTo>
                      <a:close/>
                    </a:path>
                  </a:pathLst>
                </a:custGeom>
                <a:solidFill>
                  <a:srgbClr val="2B2C30"/>
                </a:solidFill>
                <a:ln>
                  <a:noFill/>
                </a:ln>
              </p:spPr>
              <p:txBody>
                <a:bodyPr vert="horz" wrap="square" lIns="45720" tIns="22860" rIns="45720" bIns="22860" numCol="1" anchor="t" anchorCtr="0" compatLnSpc="1"/>
                <a:lstStyle/>
                <a:p>
                  <a:endParaRPr lang="en-US" sz="900"/>
                </a:p>
              </p:txBody>
            </p:sp>
            <p:sp>
              <p:nvSpPr>
                <p:cNvPr id="63" name="Freeform 17"/>
                <p:cNvSpPr/>
                <p:nvPr/>
              </p:nvSpPr>
              <p:spPr bwMode="auto">
                <a:xfrm>
                  <a:off x="3576935" y="2629144"/>
                  <a:ext cx="252568" cy="162426"/>
                </a:xfrm>
                <a:custGeom>
                  <a:avLst/>
                  <a:gdLst>
                    <a:gd name="T0" fmla="*/ 49 w 59"/>
                    <a:gd name="T1" fmla="*/ 1 h 38"/>
                    <a:gd name="T2" fmla="*/ 4 w 59"/>
                    <a:gd name="T3" fmla="*/ 27 h 38"/>
                    <a:gd name="T4" fmla="*/ 2 w 59"/>
                    <a:gd name="T5" fmla="*/ 35 h 38"/>
                    <a:gd name="T6" fmla="*/ 7 w 59"/>
                    <a:gd name="T7" fmla="*/ 38 h 38"/>
                    <a:gd name="T8" fmla="*/ 10 w 59"/>
                    <a:gd name="T9" fmla="*/ 37 h 38"/>
                    <a:gd name="T10" fmla="*/ 55 w 59"/>
                    <a:gd name="T11" fmla="*/ 11 h 38"/>
                    <a:gd name="T12" fmla="*/ 57 w 59"/>
                    <a:gd name="T13" fmla="*/ 3 h 38"/>
                    <a:gd name="T14" fmla="*/ 49 w 59"/>
                    <a:gd name="T15" fmla="*/ 1 h 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8">
                      <a:moveTo>
                        <a:pt x="49" y="1"/>
                      </a:moveTo>
                      <a:cubicBezTo>
                        <a:pt x="4" y="27"/>
                        <a:pt x="4" y="27"/>
                        <a:pt x="4" y="27"/>
                      </a:cubicBezTo>
                      <a:cubicBezTo>
                        <a:pt x="1" y="29"/>
                        <a:pt x="0" y="33"/>
                        <a:pt x="2" y="35"/>
                      </a:cubicBezTo>
                      <a:cubicBezTo>
                        <a:pt x="3" y="37"/>
                        <a:pt x="5" y="38"/>
                        <a:pt x="7" y="38"/>
                      </a:cubicBezTo>
                      <a:cubicBezTo>
                        <a:pt x="8" y="38"/>
                        <a:pt x="9" y="38"/>
                        <a:pt x="10" y="37"/>
                      </a:cubicBezTo>
                      <a:cubicBezTo>
                        <a:pt x="55" y="11"/>
                        <a:pt x="55" y="11"/>
                        <a:pt x="55" y="11"/>
                      </a:cubicBezTo>
                      <a:cubicBezTo>
                        <a:pt x="58" y="9"/>
                        <a:pt x="59" y="6"/>
                        <a:pt x="57" y="3"/>
                      </a:cubicBezTo>
                      <a:cubicBezTo>
                        <a:pt x="56" y="0"/>
                        <a:pt x="52" y="0"/>
                        <a:pt x="49" y="1"/>
                      </a:cubicBezTo>
                      <a:close/>
                    </a:path>
                  </a:pathLst>
                </a:custGeom>
                <a:solidFill>
                  <a:srgbClr val="2B2C30"/>
                </a:solidFill>
                <a:ln>
                  <a:noFill/>
                </a:ln>
              </p:spPr>
              <p:txBody>
                <a:bodyPr vert="horz" wrap="square" lIns="45720" tIns="22860" rIns="45720" bIns="22860" numCol="1" anchor="t" anchorCtr="0" compatLnSpc="1"/>
                <a:lstStyle/>
                <a:p>
                  <a:endParaRPr lang="en-US" sz="900"/>
                </a:p>
              </p:txBody>
            </p:sp>
            <p:sp>
              <p:nvSpPr>
                <p:cNvPr id="64" name="Freeform 18"/>
                <p:cNvSpPr/>
                <p:nvPr/>
              </p:nvSpPr>
              <p:spPr bwMode="auto">
                <a:xfrm>
                  <a:off x="3953661" y="1330588"/>
                  <a:ext cx="171780" cy="244064"/>
                </a:xfrm>
                <a:custGeom>
                  <a:avLst/>
                  <a:gdLst>
                    <a:gd name="T0" fmla="*/ 28 w 40"/>
                    <a:gd name="T1" fmla="*/ 55 h 57"/>
                    <a:gd name="T2" fmla="*/ 33 w 40"/>
                    <a:gd name="T3" fmla="*/ 57 h 57"/>
                    <a:gd name="T4" fmla="*/ 36 w 40"/>
                    <a:gd name="T5" fmla="*/ 57 h 57"/>
                    <a:gd name="T6" fmla="*/ 38 w 40"/>
                    <a:gd name="T7" fmla="*/ 49 h 57"/>
                    <a:gd name="T8" fmla="*/ 12 w 40"/>
                    <a:gd name="T9" fmla="*/ 3 h 57"/>
                    <a:gd name="T10" fmla="*/ 4 w 40"/>
                    <a:gd name="T11" fmla="*/ 1 h 57"/>
                    <a:gd name="T12" fmla="*/ 2 w 40"/>
                    <a:gd name="T13" fmla="*/ 9 h 57"/>
                    <a:gd name="T14" fmla="*/ 28 w 40"/>
                    <a:gd name="T15" fmla="*/ 55 h 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7">
                      <a:moveTo>
                        <a:pt x="28" y="55"/>
                      </a:moveTo>
                      <a:cubicBezTo>
                        <a:pt x="29" y="56"/>
                        <a:pt x="31" y="57"/>
                        <a:pt x="33" y="57"/>
                      </a:cubicBezTo>
                      <a:cubicBezTo>
                        <a:pt x="34" y="57"/>
                        <a:pt x="35" y="57"/>
                        <a:pt x="36" y="57"/>
                      </a:cubicBezTo>
                      <a:cubicBezTo>
                        <a:pt x="39" y="55"/>
                        <a:pt x="40" y="52"/>
                        <a:pt x="38" y="49"/>
                      </a:cubicBezTo>
                      <a:cubicBezTo>
                        <a:pt x="12" y="3"/>
                        <a:pt x="12" y="3"/>
                        <a:pt x="12" y="3"/>
                      </a:cubicBezTo>
                      <a:cubicBezTo>
                        <a:pt x="10" y="1"/>
                        <a:pt x="7" y="0"/>
                        <a:pt x="4" y="1"/>
                      </a:cubicBezTo>
                      <a:cubicBezTo>
                        <a:pt x="1" y="3"/>
                        <a:pt x="0" y="6"/>
                        <a:pt x="2" y="9"/>
                      </a:cubicBezTo>
                      <a:lnTo>
                        <a:pt x="28" y="55"/>
                      </a:lnTo>
                      <a:close/>
                    </a:path>
                  </a:pathLst>
                </a:custGeom>
                <a:solidFill>
                  <a:srgbClr val="2B2C30"/>
                </a:solidFill>
                <a:ln>
                  <a:noFill/>
                </a:ln>
              </p:spPr>
              <p:txBody>
                <a:bodyPr vert="horz" wrap="square" lIns="45720" tIns="22860" rIns="45720" bIns="22860" numCol="1" anchor="t" anchorCtr="0" compatLnSpc="1"/>
                <a:lstStyle/>
                <a:p>
                  <a:endParaRPr lang="en-US" sz="900"/>
                </a:p>
              </p:txBody>
            </p:sp>
            <p:sp>
              <p:nvSpPr>
                <p:cNvPr id="65" name="Freeform 19"/>
                <p:cNvSpPr/>
                <p:nvPr/>
              </p:nvSpPr>
              <p:spPr bwMode="auto">
                <a:xfrm>
                  <a:off x="4537033" y="1210682"/>
                  <a:ext cx="47622" cy="274678"/>
                </a:xfrm>
                <a:custGeom>
                  <a:avLst/>
                  <a:gdLst>
                    <a:gd name="T0" fmla="*/ 5 w 11"/>
                    <a:gd name="T1" fmla="*/ 64 h 64"/>
                    <a:gd name="T2" fmla="*/ 11 w 11"/>
                    <a:gd name="T3" fmla="*/ 58 h 64"/>
                    <a:gd name="T4" fmla="*/ 11 w 11"/>
                    <a:gd name="T5" fmla="*/ 6 h 64"/>
                    <a:gd name="T6" fmla="*/ 5 w 11"/>
                    <a:gd name="T7" fmla="*/ 0 h 64"/>
                    <a:gd name="T8" fmla="*/ 0 w 11"/>
                    <a:gd name="T9" fmla="*/ 6 h 64"/>
                    <a:gd name="T10" fmla="*/ 0 w 11"/>
                    <a:gd name="T11" fmla="*/ 58 h 64"/>
                    <a:gd name="T12" fmla="*/ 5 w 11"/>
                    <a:gd name="T13" fmla="*/ 64 h 64"/>
                  </a:gdLst>
                  <a:ahLst/>
                  <a:cxnLst>
                    <a:cxn ang="0">
                      <a:pos x="T0" y="T1"/>
                    </a:cxn>
                    <a:cxn ang="0">
                      <a:pos x="T2" y="T3"/>
                    </a:cxn>
                    <a:cxn ang="0">
                      <a:pos x="T4" y="T5"/>
                    </a:cxn>
                    <a:cxn ang="0">
                      <a:pos x="T6" y="T7"/>
                    </a:cxn>
                    <a:cxn ang="0">
                      <a:pos x="T8" y="T9"/>
                    </a:cxn>
                    <a:cxn ang="0">
                      <a:pos x="T10" y="T11"/>
                    </a:cxn>
                    <a:cxn ang="0">
                      <a:pos x="T12" y="T13"/>
                    </a:cxn>
                  </a:cxnLst>
                  <a:rect l="0" t="0" r="r" b="b"/>
                  <a:pathLst>
                    <a:path w="11" h="64">
                      <a:moveTo>
                        <a:pt x="5" y="64"/>
                      </a:moveTo>
                      <a:cubicBezTo>
                        <a:pt x="8" y="64"/>
                        <a:pt x="11" y="61"/>
                        <a:pt x="11" y="58"/>
                      </a:cubicBezTo>
                      <a:cubicBezTo>
                        <a:pt x="11" y="6"/>
                        <a:pt x="11" y="6"/>
                        <a:pt x="11" y="6"/>
                      </a:cubicBezTo>
                      <a:cubicBezTo>
                        <a:pt x="11" y="3"/>
                        <a:pt x="8" y="0"/>
                        <a:pt x="5" y="0"/>
                      </a:cubicBezTo>
                      <a:cubicBezTo>
                        <a:pt x="2" y="0"/>
                        <a:pt x="0" y="3"/>
                        <a:pt x="0" y="6"/>
                      </a:cubicBezTo>
                      <a:cubicBezTo>
                        <a:pt x="0" y="58"/>
                        <a:pt x="0" y="58"/>
                        <a:pt x="0" y="58"/>
                      </a:cubicBezTo>
                      <a:cubicBezTo>
                        <a:pt x="0" y="61"/>
                        <a:pt x="2" y="64"/>
                        <a:pt x="5" y="64"/>
                      </a:cubicBezTo>
                      <a:close/>
                    </a:path>
                  </a:pathLst>
                </a:custGeom>
                <a:solidFill>
                  <a:srgbClr val="2B2C30"/>
                </a:solidFill>
                <a:ln>
                  <a:noFill/>
                </a:ln>
              </p:spPr>
              <p:txBody>
                <a:bodyPr vert="horz" wrap="square" lIns="45720" tIns="22860" rIns="45720" bIns="22860" numCol="1" anchor="t" anchorCtr="0" compatLnSpc="1"/>
                <a:lstStyle/>
                <a:p>
                  <a:endParaRPr lang="en-US" sz="900"/>
                </a:p>
              </p:txBody>
            </p:sp>
            <p:sp>
              <p:nvSpPr>
                <p:cNvPr id="66" name="Freeform 20"/>
                <p:cNvSpPr/>
                <p:nvPr/>
              </p:nvSpPr>
              <p:spPr bwMode="auto">
                <a:xfrm>
                  <a:off x="3525061" y="2255820"/>
                  <a:ext cx="274678" cy="47622"/>
                </a:xfrm>
                <a:custGeom>
                  <a:avLst/>
                  <a:gdLst>
                    <a:gd name="T0" fmla="*/ 64 w 64"/>
                    <a:gd name="T1" fmla="*/ 5 h 11"/>
                    <a:gd name="T2" fmla="*/ 58 w 64"/>
                    <a:gd name="T3" fmla="*/ 0 h 11"/>
                    <a:gd name="T4" fmla="*/ 6 w 64"/>
                    <a:gd name="T5" fmla="*/ 0 h 11"/>
                    <a:gd name="T6" fmla="*/ 0 w 64"/>
                    <a:gd name="T7" fmla="*/ 5 h 11"/>
                    <a:gd name="T8" fmla="*/ 6 w 64"/>
                    <a:gd name="T9" fmla="*/ 11 h 11"/>
                    <a:gd name="T10" fmla="*/ 58 w 64"/>
                    <a:gd name="T11" fmla="*/ 11 h 11"/>
                    <a:gd name="T12" fmla="*/ 64 w 64"/>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64" h="11">
                      <a:moveTo>
                        <a:pt x="64" y="5"/>
                      </a:moveTo>
                      <a:cubicBezTo>
                        <a:pt x="64" y="2"/>
                        <a:pt x="61" y="0"/>
                        <a:pt x="58" y="0"/>
                      </a:cubicBezTo>
                      <a:cubicBezTo>
                        <a:pt x="6" y="0"/>
                        <a:pt x="6" y="0"/>
                        <a:pt x="6" y="0"/>
                      </a:cubicBezTo>
                      <a:cubicBezTo>
                        <a:pt x="2" y="0"/>
                        <a:pt x="0" y="2"/>
                        <a:pt x="0" y="5"/>
                      </a:cubicBezTo>
                      <a:cubicBezTo>
                        <a:pt x="0" y="9"/>
                        <a:pt x="2" y="11"/>
                        <a:pt x="6" y="11"/>
                      </a:cubicBezTo>
                      <a:cubicBezTo>
                        <a:pt x="58" y="11"/>
                        <a:pt x="58" y="11"/>
                        <a:pt x="58" y="11"/>
                      </a:cubicBezTo>
                      <a:cubicBezTo>
                        <a:pt x="61" y="11"/>
                        <a:pt x="64" y="9"/>
                        <a:pt x="64" y="5"/>
                      </a:cubicBezTo>
                      <a:close/>
                    </a:path>
                  </a:pathLst>
                </a:custGeom>
                <a:solidFill>
                  <a:srgbClr val="2B2C30"/>
                </a:solidFill>
                <a:ln>
                  <a:noFill/>
                </a:ln>
              </p:spPr>
              <p:txBody>
                <a:bodyPr vert="horz" wrap="square" lIns="45720" tIns="22860" rIns="45720" bIns="22860" numCol="1" anchor="t" anchorCtr="0" compatLnSpc="1"/>
                <a:lstStyle/>
                <a:p>
                  <a:endParaRPr lang="en-US" sz="900"/>
                </a:p>
              </p:txBody>
            </p:sp>
          </p:grpSp>
        </p:grpSp>
        <p:sp>
          <p:nvSpPr>
            <p:cNvPr id="32" name="Freeform 21"/>
            <p:cNvSpPr/>
            <p:nvPr/>
          </p:nvSpPr>
          <p:spPr bwMode="auto">
            <a:xfrm>
              <a:off x="3226805" y="6585177"/>
              <a:ext cx="699682" cy="1658634"/>
            </a:xfrm>
            <a:custGeom>
              <a:avLst/>
              <a:gdLst>
                <a:gd name="T0" fmla="*/ 54 w 58"/>
                <a:gd name="T1" fmla="*/ 14 h 108"/>
                <a:gd name="T2" fmla="*/ 50 w 58"/>
                <a:gd name="T3" fmla="*/ 96 h 108"/>
                <a:gd name="T4" fmla="*/ 48 w 58"/>
                <a:gd name="T5" fmla="*/ 107 h 108"/>
                <a:gd name="T6" fmla="*/ 44 w 58"/>
                <a:gd name="T7" fmla="*/ 108 h 108"/>
                <a:gd name="T8" fmla="*/ 38 w 58"/>
                <a:gd name="T9" fmla="*/ 104 h 108"/>
                <a:gd name="T10" fmla="*/ 45 w 58"/>
                <a:gd name="T11" fmla="*/ 3 h 108"/>
                <a:gd name="T12" fmla="*/ 55 w 58"/>
                <a:gd name="T13" fmla="*/ 4 h 108"/>
                <a:gd name="T14" fmla="*/ 54 w 58"/>
                <a:gd name="T15" fmla="*/ 14 h 1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108">
                  <a:moveTo>
                    <a:pt x="54" y="14"/>
                  </a:moveTo>
                  <a:cubicBezTo>
                    <a:pt x="48" y="19"/>
                    <a:pt x="19" y="47"/>
                    <a:pt x="50" y="96"/>
                  </a:cubicBezTo>
                  <a:cubicBezTo>
                    <a:pt x="53" y="100"/>
                    <a:pt x="51" y="104"/>
                    <a:pt x="48" y="107"/>
                  </a:cubicBezTo>
                  <a:cubicBezTo>
                    <a:pt x="47" y="107"/>
                    <a:pt x="45" y="108"/>
                    <a:pt x="44" y="108"/>
                  </a:cubicBezTo>
                  <a:cubicBezTo>
                    <a:pt x="42" y="108"/>
                    <a:pt x="39" y="106"/>
                    <a:pt x="38" y="104"/>
                  </a:cubicBezTo>
                  <a:cubicBezTo>
                    <a:pt x="0" y="45"/>
                    <a:pt x="37" y="9"/>
                    <a:pt x="45" y="3"/>
                  </a:cubicBezTo>
                  <a:cubicBezTo>
                    <a:pt x="48" y="0"/>
                    <a:pt x="53" y="1"/>
                    <a:pt x="55" y="4"/>
                  </a:cubicBezTo>
                  <a:cubicBezTo>
                    <a:pt x="58" y="7"/>
                    <a:pt x="58" y="12"/>
                    <a:pt x="54" y="14"/>
                  </a:cubicBezTo>
                  <a:close/>
                </a:path>
              </a:pathLst>
            </a:custGeom>
            <a:solidFill>
              <a:srgbClr val="FCFCFC"/>
            </a:solidFill>
            <a:ln>
              <a:noFill/>
            </a:ln>
          </p:spPr>
          <p:txBody>
            <a:bodyPr vert="horz" wrap="square" lIns="121899" tIns="60950" rIns="121899" bIns="60950" numCol="1" anchor="t" anchorCtr="0" compatLnSpc="1"/>
            <a:lstStyle/>
            <a:p>
              <a:endParaRPr lang="en-US" sz="900"/>
            </a:p>
          </p:txBody>
        </p:sp>
        <p:sp>
          <p:nvSpPr>
            <p:cNvPr id="33" name="Freeform 5"/>
            <p:cNvSpPr/>
            <p:nvPr/>
          </p:nvSpPr>
          <p:spPr bwMode="auto">
            <a:xfrm>
              <a:off x="4163709" y="10603785"/>
              <a:ext cx="1679713" cy="242076"/>
            </a:xfrm>
            <a:custGeom>
              <a:avLst/>
              <a:gdLst>
                <a:gd name="T0" fmla="*/ 130 w 139"/>
                <a:gd name="T1" fmla="*/ 0 h 23"/>
                <a:gd name="T2" fmla="*/ 9 w 139"/>
                <a:gd name="T3" fmla="*/ 0 h 23"/>
                <a:gd name="T4" fmla="*/ 0 w 139"/>
                <a:gd name="T5" fmla="*/ 9 h 23"/>
                <a:gd name="T6" fmla="*/ 0 w 139"/>
                <a:gd name="T7" fmla="*/ 14 h 23"/>
                <a:gd name="T8" fmla="*/ 9 w 139"/>
                <a:gd name="T9" fmla="*/ 23 h 23"/>
                <a:gd name="T10" fmla="*/ 130 w 139"/>
                <a:gd name="T11" fmla="*/ 23 h 23"/>
                <a:gd name="T12" fmla="*/ 139 w 139"/>
                <a:gd name="T13" fmla="*/ 14 h 23"/>
                <a:gd name="T14" fmla="*/ 139 w 139"/>
                <a:gd name="T15" fmla="*/ 9 h 23"/>
                <a:gd name="T16" fmla="*/ 130 w 139"/>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 h="23">
                  <a:moveTo>
                    <a:pt x="130" y="0"/>
                  </a:moveTo>
                  <a:cubicBezTo>
                    <a:pt x="9" y="0"/>
                    <a:pt x="9" y="0"/>
                    <a:pt x="9" y="0"/>
                  </a:cubicBezTo>
                  <a:cubicBezTo>
                    <a:pt x="4" y="0"/>
                    <a:pt x="0" y="4"/>
                    <a:pt x="0" y="9"/>
                  </a:cubicBezTo>
                  <a:cubicBezTo>
                    <a:pt x="0" y="14"/>
                    <a:pt x="0" y="14"/>
                    <a:pt x="0" y="14"/>
                  </a:cubicBezTo>
                  <a:cubicBezTo>
                    <a:pt x="0" y="19"/>
                    <a:pt x="4" y="23"/>
                    <a:pt x="9" y="23"/>
                  </a:cubicBezTo>
                  <a:cubicBezTo>
                    <a:pt x="130" y="23"/>
                    <a:pt x="130" y="23"/>
                    <a:pt x="130" y="23"/>
                  </a:cubicBezTo>
                  <a:cubicBezTo>
                    <a:pt x="135" y="23"/>
                    <a:pt x="139" y="19"/>
                    <a:pt x="139" y="14"/>
                  </a:cubicBezTo>
                  <a:cubicBezTo>
                    <a:pt x="139" y="9"/>
                    <a:pt x="139" y="9"/>
                    <a:pt x="139" y="9"/>
                  </a:cubicBezTo>
                  <a:cubicBezTo>
                    <a:pt x="139" y="4"/>
                    <a:pt x="135" y="0"/>
                    <a:pt x="130" y="0"/>
                  </a:cubicBezTo>
                  <a:close/>
                </a:path>
              </a:pathLst>
            </a:custGeom>
            <a:solidFill>
              <a:srgbClr val="CE4F3C"/>
            </a:solidFill>
            <a:ln>
              <a:noFill/>
            </a:ln>
          </p:spPr>
          <p:txBody>
            <a:bodyPr vert="horz" wrap="square" lIns="121899" tIns="60950" rIns="121899" bIns="60950" numCol="1" anchor="t" anchorCtr="0" compatLnSpc="1"/>
            <a:lstStyle/>
            <a:p>
              <a:endParaRPr lang="en-US" sz="900"/>
            </a:p>
          </p:txBody>
        </p:sp>
        <p:sp>
          <p:nvSpPr>
            <p:cNvPr id="34" name="Freeform 6"/>
            <p:cNvSpPr/>
            <p:nvPr/>
          </p:nvSpPr>
          <p:spPr bwMode="auto">
            <a:xfrm>
              <a:off x="4211630" y="10953717"/>
              <a:ext cx="1581471" cy="266043"/>
            </a:xfrm>
            <a:custGeom>
              <a:avLst/>
              <a:gdLst>
                <a:gd name="T0" fmla="*/ 122 w 131"/>
                <a:gd name="T1" fmla="*/ 0 h 24"/>
                <a:gd name="T2" fmla="*/ 9 w 131"/>
                <a:gd name="T3" fmla="*/ 0 h 24"/>
                <a:gd name="T4" fmla="*/ 0 w 131"/>
                <a:gd name="T5" fmla="*/ 9 h 24"/>
                <a:gd name="T6" fmla="*/ 0 w 131"/>
                <a:gd name="T7" fmla="*/ 15 h 24"/>
                <a:gd name="T8" fmla="*/ 9 w 131"/>
                <a:gd name="T9" fmla="*/ 24 h 24"/>
                <a:gd name="T10" fmla="*/ 122 w 131"/>
                <a:gd name="T11" fmla="*/ 24 h 24"/>
                <a:gd name="T12" fmla="*/ 131 w 131"/>
                <a:gd name="T13" fmla="*/ 15 h 24"/>
                <a:gd name="T14" fmla="*/ 131 w 131"/>
                <a:gd name="T15" fmla="*/ 9 h 24"/>
                <a:gd name="T16" fmla="*/ 122 w 131"/>
                <a:gd name="T1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24">
                  <a:moveTo>
                    <a:pt x="122" y="0"/>
                  </a:moveTo>
                  <a:cubicBezTo>
                    <a:pt x="9" y="0"/>
                    <a:pt x="9" y="0"/>
                    <a:pt x="9" y="0"/>
                  </a:cubicBezTo>
                  <a:cubicBezTo>
                    <a:pt x="4" y="0"/>
                    <a:pt x="0" y="4"/>
                    <a:pt x="0" y="9"/>
                  </a:cubicBezTo>
                  <a:cubicBezTo>
                    <a:pt x="0" y="15"/>
                    <a:pt x="0" y="15"/>
                    <a:pt x="0" y="15"/>
                  </a:cubicBezTo>
                  <a:cubicBezTo>
                    <a:pt x="0" y="20"/>
                    <a:pt x="4" y="24"/>
                    <a:pt x="9" y="24"/>
                  </a:cubicBezTo>
                  <a:cubicBezTo>
                    <a:pt x="122" y="24"/>
                    <a:pt x="122" y="24"/>
                    <a:pt x="122" y="24"/>
                  </a:cubicBezTo>
                  <a:cubicBezTo>
                    <a:pt x="127" y="24"/>
                    <a:pt x="131" y="20"/>
                    <a:pt x="131" y="15"/>
                  </a:cubicBezTo>
                  <a:cubicBezTo>
                    <a:pt x="131" y="9"/>
                    <a:pt x="131" y="9"/>
                    <a:pt x="131" y="9"/>
                  </a:cubicBezTo>
                  <a:cubicBezTo>
                    <a:pt x="131" y="4"/>
                    <a:pt x="127" y="0"/>
                    <a:pt x="122" y="0"/>
                  </a:cubicBezTo>
                  <a:close/>
                </a:path>
              </a:pathLst>
            </a:custGeom>
            <a:solidFill>
              <a:srgbClr val="CE4F3C"/>
            </a:solidFill>
            <a:ln>
              <a:noFill/>
            </a:ln>
          </p:spPr>
          <p:txBody>
            <a:bodyPr vert="horz" wrap="square" lIns="121899" tIns="60950" rIns="121899" bIns="60950" numCol="1" anchor="t" anchorCtr="0" compatLnSpc="1"/>
            <a:lstStyle/>
            <a:p>
              <a:endParaRPr lang="en-US" sz="900"/>
            </a:p>
          </p:txBody>
        </p:sp>
        <p:sp>
          <p:nvSpPr>
            <p:cNvPr id="35" name="Freeform 7"/>
            <p:cNvSpPr/>
            <p:nvPr/>
          </p:nvSpPr>
          <p:spPr bwMode="auto">
            <a:xfrm>
              <a:off x="4307477" y="11315634"/>
              <a:ext cx="1389776" cy="223369"/>
            </a:xfrm>
            <a:custGeom>
              <a:avLst/>
              <a:gdLst>
                <a:gd name="T0" fmla="*/ 107 w 115"/>
                <a:gd name="T1" fmla="*/ 0 h 23"/>
                <a:gd name="T2" fmla="*/ 8 w 115"/>
                <a:gd name="T3" fmla="*/ 0 h 23"/>
                <a:gd name="T4" fmla="*/ 0 w 115"/>
                <a:gd name="T5" fmla="*/ 9 h 23"/>
                <a:gd name="T6" fmla="*/ 0 w 115"/>
                <a:gd name="T7" fmla="*/ 15 h 23"/>
                <a:gd name="T8" fmla="*/ 8 w 115"/>
                <a:gd name="T9" fmla="*/ 23 h 23"/>
                <a:gd name="T10" fmla="*/ 107 w 115"/>
                <a:gd name="T11" fmla="*/ 23 h 23"/>
                <a:gd name="T12" fmla="*/ 115 w 115"/>
                <a:gd name="T13" fmla="*/ 15 h 23"/>
                <a:gd name="T14" fmla="*/ 115 w 115"/>
                <a:gd name="T15" fmla="*/ 9 h 23"/>
                <a:gd name="T16" fmla="*/ 107 w 115"/>
                <a:gd name="T1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23">
                  <a:moveTo>
                    <a:pt x="107" y="0"/>
                  </a:moveTo>
                  <a:cubicBezTo>
                    <a:pt x="8" y="0"/>
                    <a:pt x="8" y="0"/>
                    <a:pt x="8" y="0"/>
                  </a:cubicBezTo>
                  <a:cubicBezTo>
                    <a:pt x="4" y="0"/>
                    <a:pt x="0" y="4"/>
                    <a:pt x="0" y="9"/>
                  </a:cubicBezTo>
                  <a:cubicBezTo>
                    <a:pt x="0" y="15"/>
                    <a:pt x="0" y="15"/>
                    <a:pt x="0" y="15"/>
                  </a:cubicBezTo>
                  <a:cubicBezTo>
                    <a:pt x="0" y="19"/>
                    <a:pt x="4" y="23"/>
                    <a:pt x="8" y="23"/>
                  </a:cubicBezTo>
                  <a:cubicBezTo>
                    <a:pt x="107" y="23"/>
                    <a:pt x="107" y="23"/>
                    <a:pt x="107" y="23"/>
                  </a:cubicBezTo>
                  <a:cubicBezTo>
                    <a:pt x="111" y="23"/>
                    <a:pt x="115" y="19"/>
                    <a:pt x="115" y="15"/>
                  </a:cubicBezTo>
                  <a:cubicBezTo>
                    <a:pt x="115" y="9"/>
                    <a:pt x="115" y="9"/>
                    <a:pt x="115" y="9"/>
                  </a:cubicBezTo>
                  <a:cubicBezTo>
                    <a:pt x="115" y="4"/>
                    <a:pt x="111" y="0"/>
                    <a:pt x="107" y="0"/>
                  </a:cubicBezTo>
                  <a:close/>
                </a:path>
              </a:pathLst>
            </a:custGeom>
            <a:solidFill>
              <a:srgbClr val="CE4F3C"/>
            </a:solidFill>
            <a:ln>
              <a:noFill/>
            </a:ln>
          </p:spPr>
          <p:txBody>
            <a:bodyPr vert="horz" wrap="square" lIns="121899" tIns="60950" rIns="121899" bIns="60950" numCol="1" anchor="t" anchorCtr="0" compatLnSpc="1"/>
            <a:lstStyle/>
            <a:p>
              <a:endParaRPr lang="en-US" sz="900"/>
            </a:p>
          </p:txBody>
        </p:sp>
        <p:sp>
          <p:nvSpPr>
            <p:cNvPr id="36" name="Freeform 8"/>
            <p:cNvSpPr/>
            <p:nvPr/>
          </p:nvSpPr>
          <p:spPr bwMode="auto">
            <a:xfrm>
              <a:off x="4561470" y="11634874"/>
              <a:ext cx="881789" cy="242076"/>
            </a:xfrm>
            <a:custGeom>
              <a:avLst/>
              <a:gdLst>
                <a:gd name="T0" fmla="*/ 0 w 73"/>
                <a:gd name="T1" fmla="*/ 0 h 20"/>
                <a:gd name="T2" fmla="*/ 73 w 73"/>
                <a:gd name="T3" fmla="*/ 0 h 20"/>
                <a:gd name="T4" fmla="*/ 36 w 73"/>
                <a:gd name="T5" fmla="*/ 20 h 20"/>
                <a:gd name="T6" fmla="*/ 0 w 73"/>
                <a:gd name="T7" fmla="*/ 0 h 20"/>
              </a:gdLst>
              <a:ahLst/>
              <a:cxnLst>
                <a:cxn ang="0">
                  <a:pos x="T0" y="T1"/>
                </a:cxn>
                <a:cxn ang="0">
                  <a:pos x="T2" y="T3"/>
                </a:cxn>
                <a:cxn ang="0">
                  <a:pos x="T4" y="T5"/>
                </a:cxn>
                <a:cxn ang="0">
                  <a:pos x="T6" y="T7"/>
                </a:cxn>
              </a:cxnLst>
              <a:rect l="0" t="0" r="r" b="b"/>
              <a:pathLst>
                <a:path w="73" h="20">
                  <a:moveTo>
                    <a:pt x="0" y="0"/>
                  </a:moveTo>
                  <a:cubicBezTo>
                    <a:pt x="73" y="0"/>
                    <a:pt x="73" y="0"/>
                    <a:pt x="73" y="0"/>
                  </a:cubicBezTo>
                  <a:cubicBezTo>
                    <a:pt x="73" y="12"/>
                    <a:pt x="54" y="20"/>
                    <a:pt x="36" y="20"/>
                  </a:cubicBezTo>
                  <a:cubicBezTo>
                    <a:pt x="19" y="20"/>
                    <a:pt x="0" y="12"/>
                    <a:pt x="0" y="0"/>
                  </a:cubicBezTo>
                  <a:close/>
                </a:path>
              </a:pathLst>
            </a:custGeom>
            <a:solidFill>
              <a:srgbClr val="CE4F3C"/>
            </a:solidFill>
            <a:ln>
              <a:noFill/>
            </a:ln>
          </p:spPr>
          <p:txBody>
            <a:bodyPr vert="horz" wrap="square" lIns="121899" tIns="60950" rIns="121899" bIns="60950" numCol="1" anchor="t" anchorCtr="0" compatLnSpc="1"/>
            <a:lstStyle/>
            <a:p>
              <a:endParaRPr lang="en-US" sz="900"/>
            </a:p>
          </p:txBody>
        </p:sp>
        <p:sp>
          <p:nvSpPr>
            <p:cNvPr id="37" name="Freeform 11"/>
            <p:cNvSpPr/>
            <p:nvPr/>
          </p:nvSpPr>
          <p:spPr bwMode="auto">
            <a:xfrm>
              <a:off x="4089426" y="7859903"/>
              <a:ext cx="1873802" cy="2523822"/>
            </a:xfrm>
            <a:custGeom>
              <a:avLst/>
              <a:gdLst>
                <a:gd name="T0" fmla="*/ 29 w 155"/>
                <a:gd name="T1" fmla="*/ 200 h 209"/>
                <a:gd name="T2" fmla="*/ 37 w 155"/>
                <a:gd name="T3" fmla="*/ 176 h 209"/>
                <a:gd name="T4" fmla="*/ 44 w 155"/>
                <a:gd name="T5" fmla="*/ 139 h 209"/>
                <a:gd name="T6" fmla="*/ 48 w 155"/>
                <a:gd name="T7" fmla="*/ 52 h 209"/>
                <a:gd name="T8" fmla="*/ 21 w 155"/>
                <a:gd name="T9" fmla="*/ 2 h 209"/>
                <a:gd name="T10" fmla="*/ 1 w 155"/>
                <a:gd name="T11" fmla="*/ 14 h 209"/>
                <a:gd name="T12" fmla="*/ 14 w 155"/>
                <a:gd name="T13" fmla="*/ 46 h 209"/>
                <a:gd name="T14" fmla="*/ 43 w 155"/>
                <a:gd name="T15" fmla="*/ 55 h 209"/>
                <a:gd name="T16" fmla="*/ 79 w 155"/>
                <a:gd name="T17" fmla="*/ 49 h 209"/>
                <a:gd name="T18" fmla="*/ 98 w 155"/>
                <a:gd name="T19" fmla="*/ 26 h 209"/>
                <a:gd name="T20" fmla="*/ 83 w 155"/>
                <a:gd name="T21" fmla="*/ 2 h 209"/>
                <a:gd name="T22" fmla="*/ 64 w 155"/>
                <a:gd name="T23" fmla="*/ 14 h 209"/>
                <a:gd name="T24" fmla="*/ 79 w 155"/>
                <a:gd name="T25" fmla="*/ 52 h 209"/>
                <a:gd name="T26" fmla="*/ 143 w 155"/>
                <a:gd name="T27" fmla="*/ 42 h 209"/>
                <a:gd name="T28" fmla="*/ 143 w 155"/>
                <a:gd name="T29" fmla="*/ 7 h 209"/>
                <a:gd name="T30" fmla="*/ 120 w 155"/>
                <a:gd name="T31" fmla="*/ 26 h 209"/>
                <a:gd name="T32" fmla="*/ 114 w 155"/>
                <a:gd name="T33" fmla="*/ 61 h 209"/>
                <a:gd name="T34" fmla="*/ 112 w 155"/>
                <a:gd name="T35" fmla="*/ 97 h 209"/>
                <a:gd name="T36" fmla="*/ 117 w 155"/>
                <a:gd name="T37" fmla="*/ 170 h 209"/>
                <a:gd name="T38" fmla="*/ 120 w 155"/>
                <a:gd name="T39" fmla="*/ 207 h 209"/>
                <a:gd name="T40" fmla="*/ 128 w 155"/>
                <a:gd name="T41" fmla="*/ 205 h 209"/>
                <a:gd name="T42" fmla="*/ 120 w 155"/>
                <a:gd name="T43" fmla="*/ 85 h 209"/>
                <a:gd name="T44" fmla="*/ 128 w 155"/>
                <a:gd name="T45" fmla="*/ 25 h 209"/>
                <a:gd name="T46" fmla="*/ 137 w 155"/>
                <a:gd name="T47" fmla="*/ 11 h 209"/>
                <a:gd name="T48" fmla="*/ 138 w 155"/>
                <a:gd name="T49" fmla="*/ 11 h 209"/>
                <a:gd name="T50" fmla="*/ 139 w 155"/>
                <a:gd name="T51" fmla="*/ 13 h 209"/>
                <a:gd name="T52" fmla="*/ 140 w 155"/>
                <a:gd name="T53" fmla="*/ 21 h 209"/>
                <a:gd name="T54" fmla="*/ 123 w 155"/>
                <a:gd name="T55" fmla="*/ 56 h 209"/>
                <a:gd name="T56" fmla="*/ 91 w 155"/>
                <a:gd name="T57" fmla="*/ 53 h 209"/>
                <a:gd name="T58" fmla="*/ 72 w 155"/>
                <a:gd name="T59" fmla="*/ 22 h 209"/>
                <a:gd name="T60" fmla="*/ 82 w 155"/>
                <a:gd name="T61" fmla="*/ 7 h 209"/>
                <a:gd name="T62" fmla="*/ 89 w 155"/>
                <a:gd name="T63" fmla="*/ 33 h 209"/>
                <a:gd name="T64" fmla="*/ 67 w 155"/>
                <a:gd name="T65" fmla="*/ 50 h 209"/>
                <a:gd name="T66" fmla="*/ 16 w 155"/>
                <a:gd name="T67" fmla="*/ 35 h 209"/>
                <a:gd name="T68" fmla="*/ 10 w 155"/>
                <a:gd name="T69" fmla="*/ 8 h 209"/>
                <a:gd name="T70" fmla="*/ 20 w 155"/>
                <a:gd name="T71" fmla="*/ 8 h 209"/>
                <a:gd name="T72" fmla="*/ 28 w 155"/>
                <a:gd name="T73" fmla="*/ 14 h 209"/>
                <a:gd name="T74" fmla="*/ 41 w 155"/>
                <a:gd name="T75" fmla="*/ 68 h 209"/>
                <a:gd name="T76" fmla="*/ 35 w 155"/>
                <a:gd name="T77" fmla="*/ 147 h 209"/>
                <a:gd name="T78" fmla="*/ 21 w 155"/>
                <a:gd name="T79" fmla="*/ 201 h 209"/>
                <a:gd name="T80" fmla="*/ 29 w 155"/>
                <a:gd name="T81" fmla="*/ 20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55" h="209">
                  <a:moveTo>
                    <a:pt x="29" y="200"/>
                  </a:moveTo>
                  <a:cubicBezTo>
                    <a:pt x="33" y="192"/>
                    <a:pt x="35" y="184"/>
                    <a:pt x="37" y="176"/>
                  </a:cubicBezTo>
                  <a:cubicBezTo>
                    <a:pt x="40" y="164"/>
                    <a:pt x="42" y="151"/>
                    <a:pt x="44" y="139"/>
                  </a:cubicBezTo>
                  <a:cubicBezTo>
                    <a:pt x="48" y="110"/>
                    <a:pt x="51" y="81"/>
                    <a:pt x="48" y="52"/>
                  </a:cubicBezTo>
                  <a:cubicBezTo>
                    <a:pt x="46" y="34"/>
                    <a:pt x="42" y="8"/>
                    <a:pt x="21" y="2"/>
                  </a:cubicBezTo>
                  <a:cubicBezTo>
                    <a:pt x="12" y="0"/>
                    <a:pt x="2" y="4"/>
                    <a:pt x="1" y="14"/>
                  </a:cubicBezTo>
                  <a:cubicBezTo>
                    <a:pt x="0" y="25"/>
                    <a:pt x="6" y="38"/>
                    <a:pt x="14" y="46"/>
                  </a:cubicBezTo>
                  <a:cubicBezTo>
                    <a:pt x="22" y="53"/>
                    <a:pt x="33" y="54"/>
                    <a:pt x="43" y="55"/>
                  </a:cubicBezTo>
                  <a:cubicBezTo>
                    <a:pt x="55" y="55"/>
                    <a:pt x="68" y="54"/>
                    <a:pt x="79" y="49"/>
                  </a:cubicBezTo>
                  <a:cubicBezTo>
                    <a:pt x="89" y="45"/>
                    <a:pt x="98" y="38"/>
                    <a:pt x="98" y="26"/>
                  </a:cubicBezTo>
                  <a:cubicBezTo>
                    <a:pt x="99" y="16"/>
                    <a:pt x="94" y="4"/>
                    <a:pt x="83" y="2"/>
                  </a:cubicBezTo>
                  <a:cubicBezTo>
                    <a:pt x="74" y="0"/>
                    <a:pt x="65" y="5"/>
                    <a:pt x="64" y="14"/>
                  </a:cubicBezTo>
                  <a:cubicBezTo>
                    <a:pt x="61" y="27"/>
                    <a:pt x="69" y="44"/>
                    <a:pt x="79" y="52"/>
                  </a:cubicBezTo>
                  <a:cubicBezTo>
                    <a:pt x="98" y="69"/>
                    <a:pt x="131" y="65"/>
                    <a:pt x="143" y="42"/>
                  </a:cubicBezTo>
                  <a:cubicBezTo>
                    <a:pt x="147" y="35"/>
                    <a:pt x="155" y="10"/>
                    <a:pt x="143" y="7"/>
                  </a:cubicBezTo>
                  <a:cubicBezTo>
                    <a:pt x="132" y="4"/>
                    <a:pt x="124" y="18"/>
                    <a:pt x="120" y="26"/>
                  </a:cubicBezTo>
                  <a:cubicBezTo>
                    <a:pt x="116" y="37"/>
                    <a:pt x="115" y="49"/>
                    <a:pt x="114" y="61"/>
                  </a:cubicBezTo>
                  <a:cubicBezTo>
                    <a:pt x="112" y="73"/>
                    <a:pt x="112" y="85"/>
                    <a:pt x="112" y="97"/>
                  </a:cubicBezTo>
                  <a:cubicBezTo>
                    <a:pt x="112" y="121"/>
                    <a:pt x="115" y="146"/>
                    <a:pt x="117" y="170"/>
                  </a:cubicBezTo>
                  <a:cubicBezTo>
                    <a:pt x="118" y="183"/>
                    <a:pt x="119" y="195"/>
                    <a:pt x="120" y="207"/>
                  </a:cubicBezTo>
                  <a:cubicBezTo>
                    <a:pt x="120" y="209"/>
                    <a:pt x="128" y="208"/>
                    <a:pt x="128" y="205"/>
                  </a:cubicBezTo>
                  <a:cubicBezTo>
                    <a:pt x="126" y="165"/>
                    <a:pt x="120" y="125"/>
                    <a:pt x="120" y="85"/>
                  </a:cubicBezTo>
                  <a:cubicBezTo>
                    <a:pt x="121" y="65"/>
                    <a:pt x="121" y="43"/>
                    <a:pt x="128" y="25"/>
                  </a:cubicBezTo>
                  <a:cubicBezTo>
                    <a:pt x="130" y="20"/>
                    <a:pt x="133" y="13"/>
                    <a:pt x="137" y="11"/>
                  </a:cubicBezTo>
                  <a:cubicBezTo>
                    <a:pt x="139" y="10"/>
                    <a:pt x="137" y="10"/>
                    <a:pt x="138" y="11"/>
                  </a:cubicBezTo>
                  <a:cubicBezTo>
                    <a:pt x="138" y="12"/>
                    <a:pt x="139" y="12"/>
                    <a:pt x="139" y="13"/>
                  </a:cubicBezTo>
                  <a:cubicBezTo>
                    <a:pt x="141" y="16"/>
                    <a:pt x="141" y="19"/>
                    <a:pt x="140" y="21"/>
                  </a:cubicBezTo>
                  <a:cubicBezTo>
                    <a:pt x="140" y="34"/>
                    <a:pt x="135" y="49"/>
                    <a:pt x="123" y="56"/>
                  </a:cubicBezTo>
                  <a:cubicBezTo>
                    <a:pt x="113" y="61"/>
                    <a:pt x="100" y="59"/>
                    <a:pt x="91" y="53"/>
                  </a:cubicBezTo>
                  <a:cubicBezTo>
                    <a:pt x="80" y="46"/>
                    <a:pt x="74" y="34"/>
                    <a:pt x="72" y="22"/>
                  </a:cubicBezTo>
                  <a:cubicBezTo>
                    <a:pt x="71" y="15"/>
                    <a:pt x="72" y="1"/>
                    <a:pt x="82" y="7"/>
                  </a:cubicBezTo>
                  <a:cubicBezTo>
                    <a:pt x="90" y="12"/>
                    <a:pt x="92" y="24"/>
                    <a:pt x="89" y="33"/>
                  </a:cubicBezTo>
                  <a:cubicBezTo>
                    <a:pt x="86" y="43"/>
                    <a:pt x="77" y="47"/>
                    <a:pt x="67" y="50"/>
                  </a:cubicBezTo>
                  <a:cubicBezTo>
                    <a:pt x="49" y="53"/>
                    <a:pt x="26" y="52"/>
                    <a:pt x="16" y="35"/>
                  </a:cubicBezTo>
                  <a:cubicBezTo>
                    <a:pt x="11" y="28"/>
                    <a:pt x="7" y="16"/>
                    <a:pt x="10" y="8"/>
                  </a:cubicBezTo>
                  <a:cubicBezTo>
                    <a:pt x="12" y="3"/>
                    <a:pt x="15" y="6"/>
                    <a:pt x="20" y="8"/>
                  </a:cubicBezTo>
                  <a:cubicBezTo>
                    <a:pt x="23" y="9"/>
                    <a:pt x="25" y="11"/>
                    <a:pt x="28" y="14"/>
                  </a:cubicBezTo>
                  <a:cubicBezTo>
                    <a:pt x="39" y="28"/>
                    <a:pt x="40" y="51"/>
                    <a:pt x="41" y="68"/>
                  </a:cubicBezTo>
                  <a:cubicBezTo>
                    <a:pt x="42" y="94"/>
                    <a:pt x="39" y="121"/>
                    <a:pt x="35" y="147"/>
                  </a:cubicBezTo>
                  <a:cubicBezTo>
                    <a:pt x="32" y="165"/>
                    <a:pt x="29" y="185"/>
                    <a:pt x="21" y="201"/>
                  </a:cubicBezTo>
                  <a:cubicBezTo>
                    <a:pt x="20" y="203"/>
                    <a:pt x="28" y="202"/>
                    <a:pt x="29" y="200"/>
                  </a:cubicBezTo>
                  <a:close/>
                </a:path>
              </a:pathLst>
            </a:custGeom>
            <a:solidFill>
              <a:schemeClr val="bg1">
                <a:alpha val="33000"/>
              </a:schemeClr>
            </a:solidFill>
            <a:ln>
              <a:noFill/>
            </a:ln>
          </p:spPr>
          <p:txBody>
            <a:bodyPr vert="horz" wrap="square" lIns="121899" tIns="60950" rIns="121899" bIns="60950" numCol="1" anchor="t" anchorCtr="0" compatLnSpc="1"/>
            <a:lstStyle/>
            <a:p>
              <a:endParaRPr lang="en-US" sz="900"/>
            </a:p>
          </p:txBody>
        </p:sp>
      </p:grpSp>
      <p:grpSp>
        <p:nvGrpSpPr>
          <p:cNvPr id="15" name="组合 14"/>
          <p:cNvGrpSpPr/>
          <p:nvPr/>
        </p:nvGrpSpPr>
        <p:grpSpPr>
          <a:xfrm>
            <a:off x="4632997" y="2238850"/>
            <a:ext cx="8449311" cy="3183353"/>
            <a:chOff x="4425173" y="2238850"/>
            <a:chExt cx="8449311" cy="3183353"/>
          </a:xfrm>
        </p:grpSpPr>
        <p:grpSp>
          <p:nvGrpSpPr>
            <p:cNvPr id="71" name="组合 70"/>
            <p:cNvGrpSpPr/>
            <p:nvPr/>
          </p:nvGrpSpPr>
          <p:grpSpPr>
            <a:xfrm>
              <a:off x="4425173" y="2376223"/>
              <a:ext cx="709288" cy="709473"/>
              <a:chOff x="4767090" y="2551333"/>
              <a:chExt cx="568812" cy="568960"/>
            </a:xfrm>
          </p:grpSpPr>
          <p:sp>
            <p:nvSpPr>
              <p:cNvPr id="72" name="Oval 34"/>
              <p:cNvSpPr/>
              <p:nvPr/>
            </p:nvSpPr>
            <p:spPr>
              <a:xfrm>
                <a:off x="4767090" y="2551333"/>
                <a:ext cx="568812" cy="568960"/>
              </a:xfrm>
              <a:prstGeom prst="ellipse">
                <a:avLst/>
              </a:prstGeom>
              <a:solidFill>
                <a:srgbClr val="CE4F3C"/>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sz="900"/>
              </a:p>
            </p:txBody>
          </p:sp>
          <p:sp>
            <p:nvSpPr>
              <p:cNvPr id="73" name="Freeform 374"/>
              <p:cNvSpPr>
                <a:spLocks noEditPoints="1"/>
              </p:cNvSpPr>
              <p:nvPr/>
            </p:nvSpPr>
            <p:spPr bwMode="auto">
              <a:xfrm>
                <a:off x="4927343" y="2705609"/>
                <a:ext cx="248306" cy="245821"/>
              </a:xfrm>
              <a:custGeom>
                <a:avLst/>
                <a:gdLst>
                  <a:gd name="T0" fmla="*/ 136525 w 50"/>
                  <a:gd name="T1" fmla="*/ 22452 h 49"/>
                  <a:gd name="T2" fmla="*/ 136525 w 50"/>
                  <a:gd name="T3" fmla="*/ 134710 h 49"/>
                  <a:gd name="T4" fmla="*/ 25400 w 50"/>
                  <a:gd name="T5" fmla="*/ 134710 h 49"/>
                  <a:gd name="T6" fmla="*/ 25400 w 50"/>
                  <a:gd name="T7" fmla="*/ 22452 h 49"/>
                  <a:gd name="T8" fmla="*/ 76200 w 50"/>
                  <a:gd name="T9" fmla="*/ 147540 h 49"/>
                  <a:gd name="T10" fmla="*/ 76200 w 50"/>
                  <a:gd name="T11" fmla="*/ 121881 h 49"/>
                  <a:gd name="T12" fmla="*/ 53975 w 50"/>
                  <a:gd name="T13" fmla="*/ 125088 h 49"/>
                  <a:gd name="T14" fmla="*/ 69850 w 50"/>
                  <a:gd name="T15" fmla="*/ 144332 h 49"/>
                  <a:gd name="T16" fmla="*/ 127000 w 50"/>
                  <a:gd name="T17" fmla="*/ 32074 h 49"/>
                  <a:gd name="T18" fmla="*/ 127000 w 50"/>
                  <a:gd name="T19" fmla="*/ 28866 h 49"/>
                  <a:gd name="T20" fmla="*/ 123825 w 50"/>
                  <a:gd name="T21" fmla="*/ 73770 h 49"/>
                  <a:gd name="T22" fmla="*/ 127000 w 50"/>
                  <a:gd name="T23" fmla="*/ 32074 h 49"/>
                  <a:gd name="T24" fmla="*/ 120650 w 50"/>
                  <a:gd name="T25" fmla="*/ 25659 h 49"/>
                  <a:gd name="T26" fmla="*/ 111125 w 50"/>
                  <a:gd name="T27" fmla="*/ 25659 h 49"/>
                  <a:gd name="T28" fmla="*/ 120650 w 50"/>
                  <a:gd name="T29" fmla="*/ 25659 h 49"/>
                  <a:gd name="T30" fmla="*/ 92075 w 50"/>
                  <a:gd name="T31" fmla="*/ 12830 h 49"/>
                  <a:gd name="T32" fmla="*/ 82550 w 50"/>
                  <a:gd name="T33" fmla="*/ 38489 h 49"/>
                  <a:gd name="T34" fmla="*/ 107950 w 50"/>
                  <a:gd name="T35" fmla="*/ 32074 h 49"/>
                  <a:gd name="T36" fmla="*/ 92075 w 50"/>
                  <a:gd name="T37" fmla="*/ 12830 h 49"/>
                  <a:gd name="T38" fmla="*/ 76200 w 50"/>
                  <a:gd name="T39" fmla="*/ 12830 h 49"/>
                  <a:gd name="T40" fmla="*/ 53975 w 50"/>
                  <a:gd name="T41" fmla="*/ 28866 h 49"/>
                  <a:gd name="T42" fmla="*/ 57150 w 50"/>
                  <a:gd name="T43" fmla="*/ 32074 h 49"/>
                  <a:gd name="T44" fmla="*/ 76200 w 50"/>
                  <a:gd name="T45" fmla="*/ 12830 h 49"/>
                  <a:gd name="T46" fmla="*/ 53975 w 50"/>
                  <a:gd name="T47" fmla="*/ 16037 h 49"/>
                  <a:gd name="T48" fmla="*/ 47625 w 50"/>
                  <a:gd name="T49" fmla="*/ 28866 h 49"/>
                  <a:gd name="T50" fmla="*/ 53975 w 50"/>
                  <a:gd name="T51" fmla="*/ 16037 h 49"/>
                  <a:gd name="T52" fmla="*/ 34925 w 50"/>
                  <a:gd name="T53" fmla="*/ 28866 h 49"/>
                  <a:gd name="T54" fmla="*/ 12700 w 50"/>
                  <a:gd name="T55" fmla="*/ 73770 h 49"/>
                  <a:gd name="T56" fmla="*/ 44450 w 50"/>
                  <a:gd name="T57" fmla="*/ 35281 h 49"/>
                  <a:gd name="T58" fmla="*/ 12700 w 50"/>
                  <a:gd name="T59" fmla="*/ 83392 h 49"/>
                  <a:gd name="T60" fmla="*/ 31750 w 50"/>
                  <a:gd name="T61" fmla="*/ 128296 h 49"/>
                  <a:gd name="T62" fmla="*/ 44450 w 50"/>
                  <a:gd name="T63" fmla="*/ 121881 h 49"/>
                  <a:gd name="T64" fmla="*/ 12700 w 50"/>
                  <a:gd name="T65" fmla="*/ 83392 h 49"/>
                  <a:gd name="T66" fmla="*/ 41275 w 50"/>
                  <a:gd name="T67" fmla="*/ 134710 h 49"/>
                  <a:gd name="T68" fmla="*/ 47625 w 50"/>
                  <a:gd name="T69" fmla="*/ 131503 h 49"/>
                  <a:gd name="T70" fmla="*/ 41275 w 50"/>
                  <a:gd name="T71" fmla="*/ 134710 h 49"/>
                  <a:gd name="T72" fmla="*/ 82550 w 50"/>
                  <a:gd name="T73" fmla="*/ 147540 h 49"/>
                  <a:gd name="T74" fmla="*/ 104775 w 50"/>
                  <a:gd name="T75" fmla="*/ 128296 h 49"/>
                  <a:gd name="T76" fmla="*/ 104775 w 50"/>
                  <a:gd name="T77" fmla="*/ 125088 h 49"/>
                  <a:gd name="T78" fmla="*/ 82550 w 50"/>
                  <a:gd name="T79" fmla="*/ 147540 h 49"/>
                  <a:gd name="T80" fmla="*/ 107950 w 50"/>
                  <a:gd name="T81" fmla="*/ 141125 h 49"/>
                  <a:gd name="T82" fmla="*/ 114300 w 50"/>
                  <a:gd name="T83" fmla="*/ 128296 h 49"/>
                  <a:gd name="T84" fmla="*/ 107950 w 50"/>
                  <a:gd name="T85" fmla="*/ 141125 h 49"/>
                  <a:gd name="T86" fmla="*/ 127000 w 50"/>
                  <a:gd name="T87" fmla="*/ 128296 h 49"/>
                  <a:gd name="T88" fmla="*/ 146050 w 50"/>
                  <a:gd name="T89" fmla="*/ 83392 h 49"/>
                  <a:gd name="T90" fmla="*/ 117475 w 50"/>
                  <a:gd name="T91" fmla="*/ 121881 h 49"/>
                  <a:gd name="T92" fmla="*/ 111125 w 50"/>
                  <a:gd name="T93" fmla="*/ 38489 h 49"/>
                  <a:gd name="T94" fmla="*/ 107950 w 50"/>
                  <a:gd name="T95" fmla="*/ 38489 h 49"/>
                  <a:gd name="T96" fmla="*/ 82550 w 50"/>
                  <a:gd name="T97" fmla="*/ 73770 h 49"/>
                  <a:gd name="T98" fmla="*/ 111125 w 50"/>
                  <a:gd name="T99" fmla="*/ 38489 h 49"/>
                  <a:gd name="T100" fmla="*/ 76200 w 50"/>
                  <a:gd name="T101" fmla="*/ 44903 h 49"/>
                  <a:gd name="T102" fmla="*/ 50800 w 50"/>
                  <a:gd name="T103" fmla="*/ 38489 h 49"/>
                  <a:gd name="T104" fmla="*/ 76200 w 50"/>
                  <a:gd name="T105" fmla="*/ 73770 h 49"/>
                  <a:gd name="T106" fmla="*/ 76200 w 50"/>
                  <a:gd name="T107" fmla="*/ 112259 h 49"/>
                  <a:gd name="T108" fmla="*/ 76200 w 50"/>
                  <a:gd name="T109" fmla="*/ 83392 h 49"/>
                  <a:gd name="T110" fmla="*/ 50800 w 50"/>
                  <a:gd name="T111" fmla="*/ 118673 h 49"/>
                  <a:gd name="T112" fmla="*/ 76200 w 50"/>
                  <a:gd name="T113" fmla="*/ 112259 h 49"/>
                  <a:gd name="T114" fmla="*/ 82550 w 50"/>
                  <a:gd name="T115" fmla="*/ 112259 h 49"/>
                  <a:gd name="T116" fmla="*/ 111125 w 50"/>
                  <a:gd name="T117" fmla="*/ 118673 h 49"/>
                  <a:gd name="T118" fmla="*/ 82550 w 50"/>
                  <a:gd name="T119" fmla="*/ 83392 h 49"/>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 h="49">
                    <a:moveTo>
                      <a:pt x="25" y="0"/>
                    </a:moveTo>
                    <a:cubicBezTo>
                      <a:pt x="32" y="0"/>
                      <a:pt x="38" y="3"/>
                      <a:pt x="43" y="7"/>
                    </a:cubicBezTo>
                    <a:cubicBezTo>
                      <a:pt x="47" y="12"/>
                      <a:pt x="50" y="18"/>
                      <a:pt x="50" y="25"/>
                    </a:cubicBezTo>
                    <a:cubicBezTo>
                      <a:pt x="50" y="31"/>
                      <a:pt x="47" y="38"/>
                      <a:pt x="43" y="42"/>
                    </a:cubicBezTo>
                    <a:cubicBezTo>
                      <a:pt x="38" y="47"/>
                      <a:pt x="32" y="49"/>
                      <a:pt x="25" y="49"/>
                    </a:cubicBezTo>
                    <a:cubicBezTo>
                      <a:pt x="18" y="49"/>
                      <a:pt x="12" y="47"/>
                      <a:pt x="8" y="42"/>
                    </a:cubicBezTo>
                    <a:cubicBezTo>
                      <a:pt x="3" y="38"/>
                      <a:pt x="0" y="31"/>
                      <a:pt x="0" y="25"/>
                    </a:cubicBezTo>
                    <a:cubicBezTo>
                      <a:pt x="0" y="18"/>
                      <a:pt x="3" y="12"/>
                      <a:pt x="8" y="7"/>
                    </a:cubicBezTo>
                    <a:cubicBezTo>
                      <a:pt x="12" y="3"/>
                      <a:pt x="18" y="0"/>
                      <a:pt x="25" y="0"/>
                    </a:cubicBezTo>
                    <a:close/>
                    <a:moveTo>
                      <a:pt x="24" y="46"/>
                    </a:moveTo>
                    <a:cubicBezTo>
                      <a:pt x="24" y="46"/>
                      <a:pt x="24" y="46"/>
                      <a:pt x="24" y="46"/>
                    </a:cubicBezTo>
                    <a:cubicBezTo>
                      <a:pt x="24" y="38"/>
                      <a:pt x="24" y="38"/>
                      <a:pt x="24" y="38"/>
                    </a:cubicBezTo>
                    <a:cubicBezTo>
                      <a:pt x="22" y="38"/>
                      <a:pt x="20" y="38"/>
                      <a:pt x="18" y="39"/>
                    </a:cubicBezTo>
                    <a:cubicBezTo>
                      <a:pt x="17" y="39"/>
                      <a:pt x="17" y="39"/>
                      <a:pt x="17" y="39"/>
                    </a:cubicBezTo>
                    <a:cubicBezTo>
                      <a:pt x="17" y="40"/>
                      <a:pt x="17" y="40"/>
                      <a:pt x="17" y="40"/>
                    </a:cubicBezTo>
                    <a:cubicBezTo>
                      <a:pt x="19" y="43"/>
                      <a:pt x="20" y="44"/>
                      <a:pt x="22" y="45"/>
                    </a:cubicBezTo>
                    <a:cubicBezTo>
                      <a:pt x="23" y="45"/>
                      <a:pt x="23" y="46"/>
                      <a:pt x="24" y="46"/>
                    </a:cubicBezTo>
                    <a:close/>
                    <a:moveTo>
                      <a:pt x="40" y="10"/>
                    </a:moveTo>
                    <a:cubicBezTo>
                      <a:pt x="40" y="10"/>
                      <a:pt x="40" y="10"/>
                      <a:pt x="40" y="10"/>
                    </a:cubicBezTo>
                    <a:cubicBezTo>
                      <a:pt x="40" y="10"/>
                      <a:pt x="40" y="9"/>
                      <a:pt x="40" y="9"/>
                    </a:cubicBezTo>
                    <a:cubicBezTo>
                      <a:pt x="39" y="10"/>
                      <a:pt x="38" y="11"/>
                      <a:pt x="37" y="11"/>
                    </a:cubicBezTo>
                    <a:cubicBezTo>
                      <a:pt x="38" y="15"/>
                      <a:pt x="39" y="19"/>
                      <a:pt x="39" y="23"/>
                    </a:cubicBezTo>
                    <a:cubicBezTo>
                      <a:pt x="46" y="23"/>
                      <a:pt x="46" y="23"/>
                      <a:pt x="46" y="23"/>
                    </a:cubicBezTo>
                    <a:cubicBezTo>
                      <a:pt x="46" y="18"/>
                      <a:pt x="44" y="13"/>
                      <a:pt x="40" y="10"/>
                    </a:cubicBezTo>
                    <a:close/>
                    <a:moveTo>
                      <a:pt x="38" y="8"/>
                    </a:moveTo>
                    <a:cubicBezTo>
                      <a:pt x="38" y="8"/>
                      <a:pt x="38" y="8"/>
                      <a:pt x="38" y="8"/>
                    </a:cubicBezTo>
                    <a:cubicBezTo>
                      <a:pt x="37" y="7"/>
                      <a:pt x="35" y="6"/>
                      <a:pt x="34" y="5"/>
                    </a:cubicBezTo>
                    <a:cubicBezTo>
                      <a:pt x="34" y="6"/>
                      <a:pt x="35" y="7"/>
                      <a:pt x="35" y="8"/>
                    </a:cubicBezTo>
                    <a:cubicBezTo>
                      <a:pt x="35" y="8"/>
                      <a:pt x="36" y="9"/>
                      <a:pt x="36" y="9"/>
                    </a:cubicBezTo>
                    <a:cubicBezTo>
                      <a:pt x="37" y="9"/>
                      <a:pt x="37" y="8"/>
                      <a:pt x="38" y="8"/>
                    </a:cubicBezTo>
                    <a:close/>
                    <a:moveTo>
                      <a:pt x="29" y="4"/>
                    </a:moveTo>
                    <a:cubicBezTo>
                      <a:pt x="29" y="4"/>
                      <a:pt x="29" y="4"/>
                      <a:pt x="29" y="4"/>
                    </a:cubicBezTo>
                    <a:cubicBezTo>
                      <a:pt x="28" y="4"/>
                      <a:pt x="27" y="4"/>
                      <a:pt x="26" y="4"/>
                    </a:cubicBezTo>
                    <a:cubicBezTo>
                      <a:pt x="26" y="12"/>
                      <a:pt x="26" y="12"/>
                      <a:pt x="26" y="12"/>
                    </a:cubicBezTo>
                    <a:cubicBezTo>
                      <a:pt x="29" y="12"/>
                      <a:pt x="31" y="11"/>
                      <a:pt x="33" y="10"/>
                    </a:cubicBezTo>
                    <a:cubicBezTo>
                      <a:pt x="33" y="10"/>
                      <a:pt x="34" y="10"/>
                      <a:pt x="34" y="10"/>
                    </a:cubicBezTo>
                    <a:cubicBezTo>
                      <a:pt x="34" y="10"/>
                      <a:pt x="33" y="9"/>
                      <a:pt x="33" y="9"/>
                    </a:cubicBezTo>
                    <a:cubicBezTo>
                      <a:pt x="32" y="7"/>
                      <a:pt x="30" y="5"/>
                      <a:pt x="29" y="4"/>
                    </a:cubicBezTo>
                    <a:close/>
                    <a:moveTo>
                      <a:pt x="24" y="4"/>
                    </a:moveTo>
                    <a:cubicBezTo>
                      <a:pt x="24" y="4"/>
                      <a:pt x="24" y="4"/>
                      <a:pt x="24" y="4"/>
                    </a:cubicBezTo>
                    <a:cubicBezTo>
                      <a:pt x="23" y="4"/>
                      <a:pt x="23" y="4"/>
                      <a:pt x="22" y="4"/>
                    </a:cubicBezTo>
                    <a:cubicBezTo>
                      <a:pt x="20" y="5"/>
                      <a:pt x="19" y="7"/>
                      <a:pt x="17" y="9"/>
                    </a:cubicBezTo>
                    <a:cubicBezTo>
                      <a:pt x="17" y="9"/>
                      <a:pt x="17" y="10"/>
                      <a:pt x="17" y="10"/>
                    </a:cubicBezTo>
                    <a:cubicBezTo>
                      <a:pt x="17" y="10"/>
                      <a:pt x="17" y="10"/>
                      <a:pt x="18" y="10"/>
                    </a:cubicBezTo>
                    <a:cubicBezTo>
                      <a:pt x="20" y="11"/>
                      <a:pt x="22" y="12"/>
                      <a:pt x="24" y="12"/>
                    </a:cubicBezTo>
                    <a:cubicBezTo>
                      <a:pt x="24" y="4"/>
                      <a:pt x="24" y="4"/>
                      <a:pt x="24" y="4"/>
                    </a:cubicBezTo>
                    <a:close/>
                    <a:moveTo>
                      <a:pt x="17" y="5"/>
                    </a:moveTo>
                    <a:cubicBezTo>
                      <a:pt x="17" y="5"/>
                      <a:pt x="17" y="5"/>
                      <a:pt x="17" y="5"/>
                    </a:cubicBezTo>
                    <a:cubicBezTo>
                      <a:pt x="16" y="6"/>
                      <a:pt x="14" y="7"/>
                      <a:pt x="13" y="8"/>
                    </a:cubicBezTo>
                    <a:cubicBezTo>
                      <a:pt x="13" y="8"/>
                      <a:pt x="14" y="9"/>
                      <a:pt x="15" y="9"/>
                    </a:cubicBezTo>
                    <a:cubicBezTo>
                      <a:pt x="15" y="9"/>
                      <a:pt x="15" y="8"/>
                      <a:pt x="15" y="8"/>
                    </a:cubicBezTo>
                    <a:cubicBezTo>
                      <a:pt x="16" y="7"/>
                      <a:pt x="16" y="6"/>
                      <a:pt x="17" y="5"/>
                    </a:cubicBezTo>
                    <a:close/>
                    <a:moveTo>
                      <a:pt x="11" y="9"/>
                    </a:moveTo>
                    <a:cubicBezTo>
                      <a:pt x="11" y="9"/>
                      <a:pt x="11" y="9"/>
                      <a:pt x="11" y="9"/>
                    </a:cubicBezTo>
                    <a:cubicBezTo>
                      <a:pt x="11" y="9"/>
                      <a:pt x="11" y="10"/>
                      <a:pt x="10" y="10"/>
                    </a:cubicBezTo>
                    <a:cubicBezTo>
                      <a:pt x="7" y="13"/>
                      <a:pt x="5" y="18"/>
                      <a:pt x="4" y="23"/>
                    </a:cubicBezTo>
                    <a:cubicBezTo>
                      <a:pt x="12" y="23"/>
                      <a:pt x="12" y="23"/>
                      <a:pt x="12" y="23"/>
                    </a:cubicBezTo>
                    <a:cubicBezTo>
                      <a:pt x="12" y="19"/>
                      <a:pt x="13" y="15"/>
                      <a:pt x="14" y="11"/>
                    </a:cubicBezTo>
                    <a:cubicBezTo>
                      <a:pt x="13" y="11"/>
                      <a:pt x="12" y="10"/>
                      <a:pt x="11" y="9"/>
                    </a:cubicBezTo>
                    <a:close/>
                    <a:moveTo>
                      <a:pt x="4" y="26"/>
                    </a:moveTo>
                    <a:cubicBezTo>
                      <a:pt x="4" y="26"/>
                      <a:pt x="4" y="26"/>
                      <a:pt x="4" y="26"/>
                    </a:cubicBezTo>
                    <a:cubicBezTo>
                      <a:pt x="5" y="31"/>
                      <a:pt x="7" y="36"/>
                      <a:pt x="10" y="40"/>
                    </a:cubicBezTo>
                    <a:cubicBezTo>
                      <a:pt x="11" y="40"/>
                      <a:pt x="11" y="40"/>
                      <a:pt x="11" y="40"/>
                    </a:cubicBezTo>
                    <a:cubicBezTo>
                      <a:pt x="12" y="39"/>
                      <a:pt x="13" y="39"/>
                      <a:pt x="14" y="38"/>
                    </a:cubicBezTo>
                    <a:cubicBezTo>
                      <a:pt x="13" y="35"/>
                      <a:pt x="12" y="30"/>
                      <a:pt x="12" y="26"/>
                    </a:cubicBezTo>
                    <a:cubicBezTo>
                      <a:pt x="4" y="26"/>
                      <a:pt x="4" y="26"/>
                      <a:pt x="4" y="26"/>
                    </a:cubicBezTo>
                    <a:close/>
                    <a:moveTo>
                      <a:pt x="13" y="42"/>
                    </a:moveTo>
                    <a:cubicBezTo>
                      <a:pt x="13" y="42"/>
                      <a:pt x="13" y="42"/>
                      <a:pt x="13" y="42"/>
                    </a:cubicBezTo>
                    <a:cubicBezTo>
                      <a:pt x="14" y="42"/>
                      <a:pt x="16" y="43"/>
                      <a:pt x="17" y="44"/>
                    </a:cubicBezTo>
                    <a:cubicBezTo>
                      <a:pt x="16" y="43"/>
                      <a:pt x="16" y="42"/>
                      <a:pt x="15" y="41"/>
                    </a:cubicBezTo>
                    <a:cubicBezTo>
                      <a:pt x="15" y="41"/>
                      <a:pt x="15" y="41"/>
                      <a:pt x="15" y="40"/>
                    </a:cubicBezTo>
                    <a:cubicBezTo>
                      <a:pt x="14" y="41"/>
                      <a:pt x="13" y="41"/>
                      <a:pt x="13" y="42"/>
                    </a:cubicBezTo>
                    <a:close/>
                    <a:moveTo>
                      <a:pt x="26" y="46"/>
                    </a:moveTo>
                    <a:cubicBezTo>
                      <a:pt x="26" y="46"/>
                      <a:pt x="26" y="46"/>
                      <a:pt x="26" y="46"/>
                    </a:cubicBezTo>
                    <a:cubicBezTo>
                      <a:pt x="27" y="46"/>
                      <a:pt x="28" y="45"/>
                      <a:pt x="29" y="45"/>
                    </a:cubicBezTo>
                    <a:cubicBezTo>
                      <a:pt x="30" y="44"/>
                      <a:pt x="32" y="43"/>
                      <a:pt x="33" y="40"/>
                    </a:cubicBezTo>
                    <a:cubicBezTo>
                      <a:pt x="33" y="40"/>
                      <a:pt x="34" y="40"/>
                      <a:pt x="34" y="39"/>
                    </a:cubicBezTo>
                    <a:cubicBezTo>
                      <a:pt x="34" y="39"/>
                      <a:pt x="33" y="39"/>
                      <a:pt x="33" y="39"/>
                    </a:cubicBezTo>
                    <a:cubicBezTo>
                      <a:pt x="31" y="38"/>
                      <a:pt x="29" y="38"/>
                      <a:pt x="26" y="38"/>
                    </a:cubicBezTo>
                    <a:cubicBezTo>
                      <a:pt x="26" y="46"/>
                      <a:pt x="26" y="46"/>
                      <a:pt x="26" y="46"/>
                    </a:cubicBezTo>
                    <a:close/>
                    <a:moveTo>
                      <a:pt x="34" y="44"/>
                    </a:moveTo>
                    <a:cubicBezTo>
                      <a:pt x="34" y="44"/>
                      <a:pt x="34" y="44"/>
                      <a:pt x="34" y="44"/>
                    </a:cubicBezTo>
                    <a:cubicBezTo>
                      <a:pt x="35" y="43"/>
                      <a:pt x="37" y="42"/>
                      <a:pt x="38" y="42"/>
                    </a:cubicBezTo>
                    <a:cubicBezTo>
                      <a:pt x="37" y="41"/>
                      <a:pt x="37" y="41"/>
                      <a:pt x="36" y="40"/>
                    </a:cubicBezTo>
                    <a:cubicBezTo>
                      <a:pt x="36" y="41"/>
                      <a:pt x="35" y="41"/>
                      <a:pt x="35" y="41"/>
                    </a:cubicBezTo>
                    <a:cubicBezTo>
                      <a:pt x="35" y="42"/>
                      <a:pt x="34" y="43"/>
                      <a:pt x="34" y="44"/>
                    </a:cubicBezTo>
                    <a:close/>
                    <a:moveTo>
                      <a:pt x="40" y="40"/>
                    </a:moveTo>
                    <a:cubicBezTo>
                      <a:pt x="40" y="40"/>
                      <a:pt x="40" y="40"/>
                      <a:pt x="40" y="40"/>
                    </a:cubicBezTo>
                    <a:cubicBezTo>
                      <a:pt x="40" y="40"/>
                      <a:pt x="40" y="40"/>
                      <a:pt x="40" y="40"/>
                    </a:cubicBezTo>
                    <a:cubicBezTo>
                      <a:pt x="44" y="36"/>
                      <a:pt x="46" y="31"/>
                      <a:pt x="46" y="26"/>
                    </a:cubicBezTo>
                    <a:cubicBezTo>
                      <a:pt x="39" y="26"/>
                      <a:pt x="39" y="26"/>
                      <a:pt x="39" y="26"/>
                    </a:cubicBezTo>
                    <a:cubicBezTo>
                      <a:pt x="39" y="30"/>
                      <a:pt x="38" y="35"/>
                      <a:pt x="37" y="38"/>
                    </a:cubicBezTo>
                    <a:cubicBezTo>
                      <a:pt x="38" y="39"/>
                      <a:pt x="39" y="39"/>
                      <a:pt x="40" y="40"/>
                    </a:cubicBezTo>
                    <a:close/>
                    <a:moveTo>
                      <a:pt x="35" y="12"/>
                    </a:moveTo>
                    <a:cubicBezTo>
                      <a:pt x="35" y="12"/>
                      <a:pt x="35" y="12"/>
                      <a:pt x="35" y="12"/>
                    </a:cubicBezTo>
                    <a:cubicBezTo>
                      <a:pt x="34" y="12"/>
                      <a:pt x="34" y="12"/>
                      <a:pt x="34" y="12"/>
                    </a:cubicBezTo>
                    <a:cubicBezTo>
                      <a:pt x="31" y="13"/>
                      <a:pt x="29" y="14"/>
                      <a:pt x="26" y="14"/>
                    </a:cubicBezTo>
                    <a:cubicBezTo>
                      <a:pt x="26" y="23"/>
                      <a:pt x="26" y="23"/>
                      <a:pt x="26" y="23"/>
                    </a:cubicBezTo>
                    <a:cubicBezTo>
                      <a:pt x="37" y="23"/>
                      <a:pt x="37" y="23"/>
                      <a:pt x="37" y="23"/>
                    </a:cubicBezTo>
                    <a:cubicBezTo>
                      <a:pt x="37" y="19"/>
                      <a:pt x="36" y="15"/>
                      <a:pt x="35" y="12"/>
                    </a:cubicBezTo>
                    <a:close/>
                    <a:moveTo>
                      <a:pt x="24" y="14"/>
                    </a:moveTo>
                    <a:cubicBezTo>
                      <a:pt x="24" y="14"/>
                      <a:pt x="24" y="14"/>
                      <a:pt x="24" y="14"/>
                    </a:cubicBezTo>
                    <a:cubicBezTo>
                      <a:pt x="22" y="14"/>
                      <a:pt x="19" y="13"/>
                      <a:pt x="17" y="12"/>
                    </a:cubicBezTo>
                    <a:cubicBezTo>
                      <a:pt x="17" y="12"/>
                      <a:pt x="16" y="12"/>
                      <a:pt x="16" y="12"/>
                    </a:cubicBezTo>
                    <a:cubicBezTo>
                      <a:pt x="15" y="15"/>
                      <a:pt x="14" y="19"/>
                      <a:pt x="14" y="23"/>
                    </a:cubicBezTo>
                    <a:cubicBezTo>
                      <a:pt x="24" y="23"/>
                      <a:pt x="24" y="23"/>
                      <a:pt x="24" y="23"/>
                    </a:cubicBezTo>
                    <a:cubicBezTo>
                      <a:pt x="24" y="14"/>
                      <a:pt x="24" y="14"/>
                      <a:pt x="24" y="14"/>
                    </a:cubicBezTo>
                    <a:close/>
                    <a:moveTo>
                      <a:pt x="24" y="35"/>
                    </a:moveTo>
                    <a:cubicBezTo>
                      <a:pt x="24" y="35"/>
                      <a:pt x="24" y="35"/>
                      <a:pt x="24" y="35"/>
                    </a:cubicBezTo>
                    <a:cubicBezTo>
                      <a:pt x="24" y="26"/>
                      <a:pt x="24" y="26"/>
                      <a:pt x="24" y="26"/>
                    </a:cubicBezTo>
                    <a:cubicBezTo>
                      <a:pt x="14" y="26"/>
                      <a:pt x="14" y="26"/>
                      <a:pt x="14" y="26"/>
                    </a:cubicBezTo>
                    <a:cubicBezTo>
                      <a:pt x="14" y="30"/>
                      <a:pt x="15" y="34"/>
                      <a:pt x="16" y="37"/>
                    </a:cubicBezTo>
                    <a:cubicBezTo>
                      <a:pt x="16" y="37"/>
                      <a:pt x="17" y="37"/>
                      <a:pt x="17" y="37"/>
                    </a:cubicBezTo>
                    <a:cubicBezTo>
                      <a:pt x="19" y="36"/>
                      <a:pt x="22" y="35"/>
                      <a:pt x="24" y="35"/>
                    </a:cubicBezTo>
                    <a:close/>
                    <a:moveTo>
                      <a:pt x="26" y="35"/>
                    </a:moveTo>
                    <a:cubicBezTo>
                      <a:pt x="26" y="35"/>
                      <a:pt x="26" y="35"/>
                      <a:pt x="26" y="35"/>
                    </a:cubicBezTo>
                    <a:cubicBezTo>
                      <a:pt x="29" y="35"/>
                      <a:pt x="31" y="36"/>
                      <a:pt x="34" y="37"/>
                    </a:cubicBezTo>
                    <a:cubicBezTo>
                      <a:pt x="34" y="37"/>
                      <a:pt x="34" y="37"/>
                      <a:pt x="35" y="37"/>
                    </a:cubicBezTo>
                    <a:cubicBezTo>
                      <a:pt x="36" y="34"/>
                      <a:pt x="37" y="30"/>
                      <a:pt x="37" y="26"/>
                    </a:cubicBezTo>
                    <a:cubicBezTo>
                      <a:pt x="26" y="26"/>
                      <a:pt x="26" y="26"/>
                      <a:pt x="26" y="26"/>
                    </a:cubicBezTo>
                    <a:cubicBezTo>
                      <a:pt x="26" y="35"/>
                      <a:pt x="26" y="35"/>
                      <a:pt x="26" y="35"/>
                    </a:cubicBezTo>
                    <a:close/>
                  </a:path>
                </a:pathLst>
              </a:custGeom>
              <a:solidFill>
                <a:schemeClr val="bg1"/>
              </a:solidFill>
              <a:ln>
                <a:noFill/>
              </a:ln>
            </p:spPr>
            <p:txBody>
              <a:bodyPr/>
              <a:lstStyle/>
              <a:p>
                <a:endParaRPr lang="zh-CN" altLang="en-US" sz="2400"/>
              </a:p>
            </p:txBody>
          </p:sp>
        </p:grpSp>
        <p:grpSp>
          <p:nvGrpSpPr>
            <p:cNvPr id="2" name="组合 1"/>
            <p:cNvGrpSpPr/>
            <p:nvPr/>
          </p:nvGrpSpPr>
          <p:grpSpPr>
            <a:xfrm>
              <a:off x="4425173" y="3506142"/>
              <a:ext cx="709288" cy="709473"/>
              <a:chOff x="4767090" y="3584267"/>
              <a:chExt cx="568812" cy="568960"/>
            </a:xfrm>
          </p:grpSpPr>
          <p:sp>
            <p:nvSpPr>
              <p:cNvPr id="69" name="Oval 37"/>
              <p:cNvSpPr/>
              <p:nvPr/>
            </p:nvSpPr>
            <p:spPr>
              <a:xfrm>
                <a:off x="4767090" y="3584267"/>
                <a:ext cx="568812" cy="568960"/>
              </a:xfrm>
              <a:prstGeom prst="ellipse">
                <a:avLst/>
              </a:prstGeom>
              <a:solidFill>
                <a:srgbClr val="CE4F3C"/>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sz="900"/>
              </a:p>
            </p:txBody>
          </p:sp>
          <p:sp>
            <p:nvSpPr>
              <p:cNvPr id="74" name="Freeform 423"/>
              <p:cNvSpPr>
                <a:spLocks noEditPoints="1"/>
              </p:cNvSpPr>
              <p:nvPr/>
            </p:nvSpPr>
            <p:spPr bwMode="auto">
              <a:xfrm>
                <a:off x="4932309" y="3762359"/>
                <a:ext cx="243340" cy="198645"/>
              </a:xfrm>
              <a:custGeom>
                <a:avLst/>
                <a:gdLst>
                  <a:gd name="T0" fmla="*/ 0 w 49"/>
                  <a:gd name="T1" fmla="*/ 6350 h 40"/>
                  <a:gd name="T2" fmla="*/ 9525 w 49"/>
                  <a:gd name="T3" fmla="*/ 92075 h 40"/>
                  <a:gd name="T4" fmla="*/ 15875 w 49"/>
                  <a:gd name="T5" fmla="*/ 101600 h 40"/>
                  <a:gd name="T6" fmla="*/ 3175 w 49"/>
                  <a:gd name="T7" fmla="*/ 117475 h 40"/>
                  <a:gd name="T8" fmla="*/ 0 w 49"/>
                  <a:gd name="T9" fmla="*/ 123825 h 40"/>
                  <a:gd name="T10" fmla="*/ 155575 w 49"/>
                  <a:gd name="T11" fmla="*/ 123825 h 40"/>
                  <a:gd name="T12" fmla="*/ 152400 w 49"/>
                  <a:gd name="T13" fmla="*/ 111125 h 40"/>
                  <a:gd name="T14" fmla="*/ 146050 w 49"/>
                  <a:gd name="T15" fmla="*/ 104775 h 40"/>
                  <a:gd name="T16" fmla="*/ 142875 w 49"/>
                  <a:gd name="T17" fmla="*/ 98425 h 40"/>
                  <a:gd name="T18" fmla="*/ 155575 w 49"/>
                  <a:gd name="T19" fmla="*/ 85725 h 40"/>
                  <a:gd name="T20" fmla="*/ 142875 w 49"/>
                  <a:gd name="T21" fmla="*/ 111125 h 40"/>
                  <a:gd name="T22" fmla="*/ 142875 w 49"/>
                  <a:gd name="T23" fmla="*/ 114300 h 40"/>
                  <a:gd name="T24" fmla="*/ 146050 w 49"/>
                  <a:gd name="T25" fmla="*/ 117475 h 40"/>
                  <a:gd name="T26" fmla="*/ 9525 w 49"/>
                  <a:gd name="T27" fmla="*/ 117475 h 40"/>
                  <a:gd name="T28" fmla="*/ 15875 w 49"/>
                  <a:gd name="T29" fmla="*/ 111125 h 40"/>
                  <a:gd name="T30" fmla="*/ 47625 w 49"/>
                  <a:gd name="T31" fmla="*/ 111125 h 40"/>
                  <a:gd name="T32" fmla="*/ 50800 w 49"/>
                  <a:gd name="T33" fmla="*/ 114300 h 40"/>
                  <a:gd name="T34" fmla="*/ 60325 w 49"/>
                  <a:gd name="T35" fmla="*/ 111125 h 40"/>
                  <a:gd name="T36" fmla="*/ 92075 w 49"/>
                  <a:gd name="T37" fmla="*/ 111125 h 40"/>
                  <a:gd name="T38" fmla="*/ 98425 w 49"/>
                  <a:gd name="T39" fmla="*/ 114300 h 40"/>
                  <a:gd name="T40" fmla="*/ 107950 w 49"/>
                  <a:gd name="T41" fmla="*/ 111125 h 40"/>
                  <a:gd name="T42" fmla="*/ 139700 w 49"/>
                  <a:gd name="T43" fmla="*/ 111125 h 40"/>
                  <a:gd name="T44" fmla="*/ 15875 w 49"/>
                  <a:gd name="T45" fmla="*/ 85725 h 40"/>
                  <a:gd name="T46" fmla="*/ 31750 w 49"/>
                  <a:gd name="T47" fmla="*/ 69850 h 40"/>
                  <a:gd name="T48" fmla="*/ 38100 w 49"/>
                  <a:gd name="T49" fmla="*/ 101600 h 40"/>
                  <a:gd name="T50" fmla="*/ 19050 w 49"/>
                  <a:gd name="T51" fmla="*/ 95250 h 40"/>
                  <a:gd name="T52" fmla="*/ 47625 w 49"/>
                  <a:gd name="T53" fmla="*/ 101600 h 40"/>
                  <a:gd name="T54" fmla="*/ 57150 w 49"/>
                  <a:gd name="T55" fmla="*/ 98425 h 40"/>
                  <a:gd name="T56" fmla="*/ 53975 w 49"/>
                  <a:gd name="T57" fmla="*/ 107950 h 40"/>
                  <a:gd name="T58" fmla="*/ 47625 w 49"/>
                  <a:gd name="T59" fmla="*/ 101600 h 40"/>
                  <a:gd name="T60" fmla="*/ 60325 w 49"/>
                  <a:gd name="T61" fmla="*/ 82550 h 40"/>
                  <a:gd name="T62" fmla="*/ 92075 w 49"/>
                  <a:gd name="T63" fmla="*/ 85725 h 40"/>
                  <a:gd name="T64" fmla="*/ 82550 w 49"/>
                  <a:gd name="T65" fmla="*/ 101600 h 40"/>
                  <a:gd name="T66" fmla="*/ 63500 w 49"/>
                  <a:gd name="T67" fmla="*/ 95250 h 40"/>
                  <a:gd name="T68" fmla="*/ 92075 w 49"/>
                  <a:gd name="T69" fmla="*/ 101600 h 40"/>
                  <a:gd name="T70" fmla="*/ 104775 w 49"/>
                  <a:gd name="T71" fmla="*/ 98425 h 40"/>
                  <a:gd name="T72" fmla="*/ 101600 w 49"/>
                  <a:gd name="T73" fmla="*/ 107950 h 40"/>
                  <a:gd name="T74" fmla="*/ 92075 w 49"/>
                  <a:gd name="T75" fmla="*/ 101600 h 40"/>
                  <a:gd name="T76" fmla="*/ 107950 w 49"/>
                  <a:gd name="T77" fmla="*/ 82550 h 40"/>
                  <a:gd name="T78" fmla="*/ 139700 w 49"/>
                  <a:gd name="T79" fmla="*/ 85725 h 40"/>
                  <a:gd name="T80" fmla="*/ 130175 w 49"/>
                  <a:gd name="T81" fmla="*/ 101600 h 40"/>
                  <a:gd name="T82" fmla="*/ 111125 w 49"/>
                  <a:gd name="T83" fmla="*/ 95250 h 40"/>
                  <a:gd name="T84" fmla="*/ 142875 w 49"/>
                  <a:gd name="T85" fmla="*/ 76200 h 40"/>
                  <a:gd name="T86" fmla="*/ 101600 w 49"/>
                  <a:gd name="T87" fmla="*/ 76200 h 40"/>
                  <a:gd name="T88" fmla="*/ 101600 w 49"/>
                  <a:gd name="T89" fmla="*/ 82550 h 40"/>
                  <a:gd name="T90" fmla="*/ 53975 w 49"/>
                  <a:gd name="T91" fmla="*/ 82550 h 40"/>
                  <a:gd name="T92" fmla="*/ 9525 w 49"/>
                  <a:gd name="T93" fmla="*/ 76200 h 40"/>
                  <a:gd name="T94" fmla="*/ 142875 w 49"/>
                  <a:gd name="T95" fmla="*/ 76200 h 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9" h="40">
                    <a:moveTo>
                      <a:pt x="47" y="0"/>
                    </a:moveTo>
                    <a:cubicBezTo>
                      <a:pt x="1" y="0"/>
                      <a:pt x="1" y="0"/>
                      <a:pt x="1" y="0"/>
                    </a:cubicBezTo>
                    <a:cubicBezTo>
                      <a:pt x="0" y="0"/>
                      <a:pt x="0" y="1"/>
                      <a:pt x="0" y="2"/>
                    </a:cubicBezTo>
                    <a:cubicBezTo>
                      <a:pt x="0" y="27"/>
                      <a:pt x="0" y="27"/>
                      <a:pt x="0" y="27"/>
                    </a:cubicBezTo>
                    <a:cubicBezTo>
                      <a:pt x="0" y="29"/>
                      <a:pt x="0" y="29"/>
                      <a:pt x="1" y="29"/>
                    </a:cubicBezTo>
                    <a:cubicBezTo>
                      <a:pt x="3" y="29"/>
                      <a:pt x="3" y="29"/>
                      <a:pt x="3" y="29"/>
                    </a:cubicBezTo>
                    <a:cubicBezTo>
                      <a:pt x="3" y="29"/>
                      <a:pt x="3" y="29"/>
                      <a:pt x="3" y="29"/>
                    </a:cubicBezTo>
                    <a:cubicBezTo>
                      <a:pt x="3" y="30"/>
                      <a:pt x="3" y="31"/>
                      <a:pt x="4" y="31"/>
                    </a:cubicBezTo>
                    <a:cubicBezTo>
                      <a:pt x="4" y="32"/>
                      <a:pt x="4" y="32"/>
                      <a:pt x="5" y="32"/>
                    </a:cubicBezTo>
                    <a:cubicBezTo>
                      <a:pt x="4" y="33"/>
                      <a:pt x="4" y="33"/>
                      <a:pt x="4" y="33"/>
                    </a:cubicBezTo>
                    <a:cubicBezTo>
                      <a:pt x="3" y="33"/>
                      <a:pt x="2" y="34"/>
                      <a:pt x="1" y="35"/>
                    </a:cubicBezTo>
                    <a:cubicBezTo>
                      <a:pt x="1" y="35"/>
                      <a:pt x="1" y="36"/>
                      <a:pt x="1" y="37"/>
                    </a:cubicBezTo>
                    <a:cubicBezTo>
                      <a:pt x="1" y="37"/>
                      <a:pt x="1" y="37"/>
                      <a:pt x="1" y="37"/>
                    </a:cubicBezTo>
                    <a:cubicBezTo>
                      <a:pt x="0" y="37"/>
                      <a:pt x="0" y="38"/>
                      <a:pt x="0" y="38"/>
                    </a:cubicBezTo>
                    <a:cubicBezTo>
                      <a:pt x="0" y="39"/>
                      <a:pt x="0" y="39"/>
                      <a:pt x="0" y="39"/>
                    </a:cubicBezTo>
                    <a:cubicBezTo>
                      <a:pt x="0" y="40"/>
                      <a:pt x="1" y="40"/>
                      <a:pt x="1" y="40"/>
                    </a:cubicBezTo>
                    <a:cubicBezTo>
                      <a:pt x="47" y="40"/>
                      <a:pt x="47" y="40"/>
                      <a:pt x="47" y="40"/>
                    </a:cubicBezTo>
                    <a:cubicBezTo>
                      <a:pt x="48" y="40"/>
                      <a:pt x="49" y="40"/>
                      <a:pt x="49" y="39"/>
                    </a:cubicBezTo>
                    <a:cubicBezTo>
                      <a:pt x="49" y="38"/>
                      <a:pt x="49" y="38"/>
                      <a:pt x="49" y="38"/>
                    </a:cubicBezTo>
                    <a:cubicBezTo>
                      <a:pt x="49" y="38"/>
                      <a:pt x="48" y="37"/>
                      <a:pt x="48" y="37"/>
                    </a:cubicBezTo>
                    <a:cubicBezTo>
                      <a:pt x="48" y="36"/>
                      <a:pt x="48" y="36"/>
                      <a:pt x="48" y="35"/>
                    </a:cubicBezTo>
                    <a:cubicBezTo>
                      <a:pt x="48" y="35"/>
                      <a:pt x="47" y="35"/>
                      <a:pt x="47" y="34"/>
                    </a:cubicBezTo>
                    <a:cubicBezTo>
                      <a:pt x="47" y="34"/>
                      <a:pt x="46" y="34"/>
                      <a:pt x="46" y="33"/>
                    </a:cubicBezTo>
                    <a:cubicBezTo>
                      <a:pt x="46" y="33"/>
                      <a:pt x="46" y="33"/>
                      <a:pt x="46" y="33"/>
                    </a:cubicBezTo>
                    <a:cubicBezTo>
                      <a:pt x="45" y="33"/>
                      <a:pt x="45" y="33"/>
                      <a:pt x="44" y="33"/>
                    </a:cubicBezTo>
                    <a:cubicBezTo>
                      <a:pt x="44" y="32"/>
                      <a:pt x="44" y="32"/>
                      <a:pt x="44" y="32"/>
                    </a:cubicBezTo>
                    <a:cubicBezTo>
                      <a:pt x="44" y="32"/>
                      <a:pt x="45" y="32"/>
                      <a:pt x="45" y="31"/>
                    </a:cubicBezTo>
                    <a:cubicBezTo>
                      <a:pt x="45" y="31"/>
                      <a:pt x="46" y="30"/>
                      <a:pt x="46" y="29"/>
                    </a:cubicBezTo>
                    <a:cubicBezTo>
                      <a:pt x="47" y="29"/>
                      <a:pt x="47" y="29"/>
                      <a:pt x="47" y="29"/>
                    </a:cubicBezTo>
                    <a:cubicBezTo>
                      <a:pt x="48" y="29"/>
                      <a:pt x="49" y="29"/>
                      <a:pt x="49" y="27"/>
                    </a:cubicBezTo>
                    <a:cubicBezTo>
                      <a:pt x="49" y="2"/>
                      <a:pt x="49" y="2"/>
                      <a:pt x="49" y="2"/>
                    </a:cubicBezTo>
                    <a:cubicBezTo>
                      <a:pt x="49" y="1"/>
                      <a:pt x="48" y="0"/>
                      <a:pt x="47" y="0"/>
                    </a:cubicBezTo>
                    <a:close/>
                    <a:moveTo>
                      <a:pt x="45" y="35"/>
                    </a:moveTo>
                    <a:cubicBezTo>
                      <a:pt x="45" y="35"/>
                      <a:pt x="45" y="35"/>
                      <a:pt x="45" y="35"/>
                    </a:cubicBezTo>
                    <a:cubicBezTo>
                      <a:pt x="45" y="35"/>
                      <a:pt x="45" y="35"/>
                      <a:pt x="45" y="35"/>
                    </a:cubicBezTo>
                    <a:cubicBezTo>
                      <a:pt x="45" y="35"/>
                      <a:pt x="45" y="36"/>
                      <a:pt x="45" y="36"/>
                    </a:cubicBezTo>
                    <a:cubicBezTo>
                      <a:pt x="45" y="36"/>
                      <a:pt x="45" y="36"/>
                      <a:pt x="45" y="36"/>
                    </a:cubicBezTo>
                    <a:cubicBezTo>
                      <a:pt x="45" y="36"/>
                      <a:pt x="46" y="36"/>
                      <a:pt x="46" y="37"/>
                    </a:cubicBezTo>
                    <a:cubicBezTo>
                      <a:pt x="46" y="37"/>
                      <a:pt x="46" y="37"/>
                      <a:pt x="46" y="37"/>
                    </a:cubicBezTo>
                    <a:cubicBezTo>
                      <a:pt x="46" y="38"/>
                      <a:pt x="46" y="38"/>
                      <a:pt x="46" y="38"/>
                    </a:cubicBezTo>
                    <a:cubicBezTo>
                      <a:pt x="3" y="38"/>
                      <a:pt x="3" y="38"/>
                      <a:pt x="3" y="38"/>
                    </a:cubicBezTo>
                    <a:cubicBezTo>
                      <a:pt x="3" y="38"/>
                      <a:pt x="3" y="38"/>
                      <a:pt x="3" y="37"/>
                    </a:cubicBezTo>
                    <a:cubicBezTo>
                      <a:pt x="3" y="37"/>
                      <a:pt x="3" y="37"/>
                      <a:pt x="3" y="37"/>
                    </a:cubicBezTo>
                    <a:cubicBezTo>
                      <a:pt x="3" y="37"/>
                      <a:pt x="3" y="37"/>
                      <a:pt x="3" y="36"/>
                    </a:cubicBezTo>
                    <a:cubicBezTo>
                      <a:pt x="4" y="36"/>
                      <a:pt x="4" y="35"/>
                      <a:pt x="5" y="35"/>
                    </a:cubicBezTo>
                    <a:cubicBezTo>
                      <a:pt x="5" y="35"/>
                      <a:pt x="6" y="35"/>
                      <a:pt x="6" y="35"/>
                    </a:cubicBezTo>
                    <a:cubicBezTo>
                      <a:pt x="13" y="35"/>
                      <a:pt x="13" y="35"/>
                      <a:pt x="13" y="35"/>
                    </a:cubicBezTo>
                    <a:cubicBezTo>
                      <a:pt x="14" y="35"/>
                      <a:pt x="14" y="35"/>
                      <a:pt x="15" y="35"/>
                    </a:cubicBezTo>
                    <a:cubicBezTo>
                      <a:pt x="15" y="35"/>
                      <a:pt x="15" y="35"/>
                      <a:pt x="16" y="35"/>
                    </a:cubicBezTo>
                    <a:cubicBezTo>
                      <a:pt x="16" y="35"/>
                      <a:pt x="16" y="35"/>
                      <a:pt x="16" y="36"/>
                    </a:cubicBezTo>
                    <a:cubicBezTo>
                      <a:pt x="16" y="36"/>
                      <a:pt x="16" y="36"/>
                      <a:pt x="16" y="36"/>
                    </a:cubicBezTo>
                    <a:cubicBezTo>
                      <a:pt x="16" y="36"/>
                      <a:pt x="16" y="36"/>
                      <a:pt x="16" y="36"/>
                    </a:cubicBezTo>
                    <a:cubicBezTo>
                      <a:pt x="17" y="36"/>
                      <a:pt x="18" y="36"/>
                      <a:pt x="18" y="36"/>
                    </a:cubicBezTo>
                    <a:cubicBezTo>
                      <a:pt x="18" y="35"/>
                      <a:pt x="19" y="35"/>
                      <a:pt x="19" y="35"/>
                    </a:cubicBezTo>
                    <a:cubicBezTo>
                      <a:pt x="20" y="35"/>
                      <a:pt x="20" y="35"/>
                      <a:pt x="21" y="35"/>
                    </a:cubicBezTo>
                    <a:cubicBezTo>
                      <a:pt x="28" y="35"/>
                      <a:pt x="28" y="35"/>
                      <a:pt x="28" y="35"/>
                    </a:cubicBezTo>
                    <a:cubicBezTo>
                      <a:pt x="28" y="35"/>
                      <a:pt x="29" y="35"/>
                      <a:pt x="29" y="35"/>
                    </a:cubicBezTo>
                    <a:cubicBezTo>
                      <a:pt x="29" y="35"/>
                      <a:pt x="30" y="35"/>
                      <a:pt x="30" y="35"/>
                    </a:cubicBezTo>
                    <a:cubicBezTo>
                      <a:pt x="30" y="35"/>
                      <a:pt x="30" y="35"/>
                      <a:pt x="30" y="36"/>
                    </a:cubicBezTo>
                    <a:cubicBezTo>
                      <a:pt x="31" y="36"/>
                      <a:pt x="31" y="36"/>
                      <a:pt x="31" y="36"/>
                    </a:cubicBezTo>
                    <a:cubicBezTo>
                      <a:pt x="31" y="36"/>
                      <a:pt x="31" y="36"/>
                      <a:pt x="31" y="36"/>
                    </a:cubicBezTo>
                    <a:cubicBezTo>
                      <a:pt x="31" y="36"/>
                      <a:pt x="32" y="36"/>
                      <a:pt x="33" y="36"/>
                    </a:cubicBezTo>
                    <a:cubicBezTo>
                      <a:pt x="33" y="35"/>
                      <a:pt x="33" y="35"/>
                      <a:pt x="34" y="35"/>
                    </a:cubicBezTo>
                    <a:cubicBezTo>
                      <a:pt x="34" y="35"/>
                      <a:pt x="35" y="35"/>
                      <a:pt x="35" y="35"/>
                    </a:cubicBezTo>
                    <a:cubicBezTo>
                      <a:pt x="42" y="35"/>
                      <a:pt x="42" y="35"/>
                      <a:pt x="42" y="35"/>
                    </a:cubicBezTo>
                    <a:cubicBezTo>
                      <a:pt x="43" y="35"/>
                      <a:pt x="43" y="35"/>
                      <a:pt x="44" y="35"/>
                    </a:cubicBezTo>
                    <a:cubicBezTo>
                      <a:pt x="44" y="35"/>
                      <a:pt x="44" y="35"/>
                      <a:pt x="45" y="35"/>
                    </a:cubicBezTo>
                    <a:close/>
                    <a:moveTo>
                      <a:pt x="5" y="27"/>
                    </a:moveTo>
                    <a:cubicBezTo>
                      <a:pt x="5" y="27"/>
                      <a:pt x="5" y="27"/>
                      <a:pt x="5" y="27"/>
                    </a:cubicBezTo>
                    <a:cubicBezTo>
                      <a:pt x="5" y="27"/>
                      <a:pt x="5" y="27"/>
                      <a:pt x="5" y="26"/>
                    </a:cubicBezTo>
                    <a:cubicBezTo>
                      <a:pt x="5" y="26"/>
                      <a:pt x="5" y="26"/>
                      <a:pt x="5" y="25"/>
                    </a:cubicBezTo>
                    <a:cubicBezTo>
                      <a:pt x="6" y="23"/>
                      <a:pt x="8" y="22"/>
                      <a:pt x="10" y="22"/>
                    </a:cubicBezTo>
                    <a:cubicBezTo>
                      <a:pt x="13" y="22"/>
                      <a:pt x="15" y="24"/>
                      <a:pt x="15" y="27"/>
                    </a:cubicBezTo>
                    <a:cubicBezTo>
                      <a:pt x="15" y="28"/>
                      <a:pt x="15" y="29"/>
                      <a:pt x="14" y="30"/>
                    </a:cubicBezTo>
                    <a:cubicBezTo>
                      <a:pt x="14" y="31"/>
                      <a:pt x="13" y="31"/>
                      <a:pt x="12" y="32"/>
                    </a:cubicBezTo>
                    <a:cubicBezTo>
                      <a:pt x="11" y="32"/>
                      <a:pt x="11" y="32"/>
                      <a:pt x="10" y="32"/>
                    </a:cubicBezTo>
                    <a:cubicBezTo>
                      <a:pt x="9" y="32"/>
                      <a:pt x="9" y="32"/>
                      <a:pt x="8" y="32"/>
                    </a:cubicBezTo>
                    <a:cubicBezTo>
                      <a:pt x="7" y="31"/>
                      <a:pt x="6" y="31"/>
                      <a:pt x="6" y="30"/>
                    </a:cubicBezTo>
                    <a:cubicBezTo>
                      <a:pt x="5" y="29"/>
                      <a:pt x="5" y="28"/>
                      <a:pt x="5" y="27"/>
                    </a:cubicBezTo>
                    <a:close/>
                    <a:moveTo>
                      <a:pt x="15" y="32"/>
                    </a:moveTo>
                    <a:cubicBezTo>
                      <a:pt x="15" y="32"/>
                      <a:pt x="15" y="32"/>
                      <a:pt x="15" y="32"/>
                    </a:cubicBezTo>
                    <a:cubicBezTo>
                      <a:pt x="15" y="32"/>
                      <a:pt x="16" y="32"/>
                      <a:pt x="16" y="31"/>
                    </a:cubicBezTo>
                    <a:cubicBezTo>
                      <a:pt x="17" y="30"/>
                      <a:pt x="17" y="29"/>
                      <a:pt x="17" y="28"/>
                    </a:cubicBezTo>
                    <a:cubicBezTo>
                      <a:pt x="17" y="29"/>
                      <a:pt x="18" y="30"/>
                      <a:pt x="18" y="31"/>
                    </a:cubicBezTo>
                    <a:cubicBezTo>
                      <a:pt x="19" y="32"/>
                      <a:pt x="19" y="32"/>
                      <a:pt x="19" y="32"/>
                    </a:cubicBezTo>
                    <a:cubicBezTo>
                      <a:pt x="19" y="33"/>
                      <a:pt x="19" y="33"/>
                      <a:pt x="18" y="33"/>
                    </a:cubicBezTo>
                    <a:cubicBezTo>
                      <a:pt x="18" y="33"/>
                      <a:pt x="18" y="33"/>
                      <a:pt x="17" y="34"/>
                    </a:cubicBezTo>
                    <a:cubicBezTo>
                      <a:pt x="17" y="33"/>
                      <a:pt x="17" y="33"/>
                      <a:pt x="17" y="33"/>
                    </a:cubicBezTo>
                    <a:cubicBezTo>
                      <a:pt x="16" y="33"/>
                      <a:pt x="16" y="33"/>
                      <a:pt x="15" y="33"/>
                    </a:cubicBezTo>
                    <a:cubicBezTo>
                      <a:pt x="15" y="32"/>
                      <a:pt x="15" y="32"/>
                      <a:pt x="15" y="32"/>
                    </a:cubicBezTo>
                    <a:close/>
                    <a:moveTo>
                      <a:pt x="19" y="27"/>
                    </a:moveTo>
                    <a:cubicBezTo>
                      <a:pt x="19" y="27"/>
                      <a:pt x="19" y="27"/>
                      <a:pt x="19" y="27"/>
                    </a:cubicBezTo>
                    <a:cubicBezTo>
                      <a:pt x="19" y="27"/>
                      <a:pt x="19" y="27"/>
                      <a:pt x="19" y="26"/>
                    </a:cubicBezTo>
                    <a:cubicBezTo>
                      <a:pt x="20" y="26"/>
                      <a:pt x="20" y="26"/>
                      <a:pt x="20" y="25"/>
                    </a:cubicBezTo>
                    <a:cubicBezTo>
                      <a:pt x="21" y="23"/>
                      <a:pt x="22" y="22"/>
                      <a:pt x="24" y="22"/>
                    </a:cubicBezTo>
                    <a:cubicBezTo>
                      <a:pt x="27" y="22"/>
                      <a:pt x="29" y="24"/>
                      <a:pt x="29" y="27"/>
                    </a:cubicBezTo>
                    <a:cubicBezTo>
                      <a:pt x="29" y="28"/>
                      <a:pt x="29" y="29"/>
                      <a:pt x="29" y="30"/>
                    </a:cubicBezTo>
                    <a:cubicBezTo>
                      <a:pt x="28" y="31"/>
                      <a:pt x="27" y="31"/>
                      <a:pt x="26" y="32"/>
                    </a:cubicBezTo>
                    <a:cubicBezTo>
                      <a:pt x="26" y="32"/>
                      <a:pt x="26" y="32"/>
                      <a:pt x="26" y="32"/>
                    </a:cubicBezTo>
                    <a:cubicBezTo>
                      <a:pt x="26" y="32"/>
                      <a:pt x="25" y="32"/>
                      <a:pt x="24" y="32"/>
                    </a:cubicBezTo>
                    <a:cubicBezTo>
                      <a:pt x="24" y="32"/>
                      <a:pt x="23" y="32"/>
                      <a:pt x="22" y="32"/>
                    </a:cubicBezTo>
                    <a:cubicBezTo>
                      <a:pt x="22" y="31"/>
                      <a:pt x="21" y="31"/>
                      <a:pt x="20" y="30"/>
                    </a:cubicBezTo>
                    <a:cubicBezTo>
                      <a:pt x="20" y="29"/>
                      <a:pt x="19" y="28"/>
                      <a:pt x="19" y="27"/>
                    </a:cubicBezTo>
                    <a:close/>
                    <a:moveTo>
                      <a:pt x="29" y="32"/>
                    </a:moveTo>
                    <a:cubicBezTo>
                      <a:pt x="29" y="32"/>
                      <a:pt x="29" y="32"/>
                      <a:pt x="29" y="32"/>
                    </a:cubicBezTo>
                    <a:cubicBezTo>
                      <a:pt x="30" y="32"/>
                      <a:pt x="30" y="32"/>
                      <a:pt x="31" y="31"/>
                    </a:cubicBezTo>
                    <a:cubicBezTo>
                      <a:pt x="31" y="30"/>
                      <a:pt x="32" y="29"/>
                      <a:pt x="32" y="28"/>
                    </a:cubicBezTo>
                    <a:cubicBezTo>
                      <a:pt x="32" y="29"/>
                      <a:pt x="32" y="30"/>
                      <a:pt x="33" y="31"/>
                    </a:cubicBezTo>
                    <a:cubicBezTo>
                      <a:pt x="33" y="32"/>
                      <a:pt x="33" y="32"/>
                      <a:pt x="34" y="32"/>
                    </a:cubicBezTo>
                    <a:cubicBezTo>
                      <a:pt x="34" y="33"/>
                      <a:pt x="33" y="33"/>
                      <a:pt x="33" y="33"/>
                    </a:cubicBezTo>
                    <a:cubicBezTo>
                      <a:pt x="32" y="33"/>
                      <a:pt x="32" y="33"/>
                      <a:pt x="32" y="34"/>
                    </a:cubicBezTo>
                    <a:cubicBezTo>
                      <a:pt x="32" y="33"/>
                      <a:pt x="31" y="33"/>
                      <a:pt x="31" y="33"/>
                    </a:cubicBezTo>
                    <a:cubicBezTo>
                      <a:pt x="31" y="33"/>
                      <a:pt x="30" y="33"/>
                      <a:pt x="30" y="33"/>
                    </a:cubicBezTo>
                    <a:cubicBezTo>
                      <a:pt x="29" y="32"/>
                      <a:pt x="29" y="32"/>
                      <a:pt x="29" y="32"/>
                    </a:cubicBezTo>
                    <a:close/>
                    <a:moveTo>
                      <a:pt x="34" y="27"/>
                    </a:moveTo>
                    <a:cubicBezTo>
                      <a:pt x="34" y="27"/>
                      <a:pt x="34" y="27"/>
                      <a:pt x="34" y="27"/>
                    </a:cubicBezTo>
                    <a:cubicBezTo>
                      <a:pt x="34" y="27"/>
                      <a:pt x="34" y="27"/>
                      <a:pt x="34" y="26"/>
                    </a:cubicBezTo>
                    <a:cubicBezTo>
                      <a:pt x="34" y="26"/>
                      <a:pt x="34" y="26"/>
                      <a:pt x="34" y="26"/>
                    </a:cubicBezTo>
                    <a:cubicBezTo>
                      <a:pt x="34" y="24"/>
                      <a:pt x="37" y="22"/>
                      <a:pt x="39" y="22"/>
                    </a:cubicBezTo>
                    <a:cubicBezTo>
                      <a:pt x="42" y="22"/>
                      <a:pt x="44" y="24"/>
                      <a:pt x="44" y="27"/>
                    </a:cubicBezTo>
                    <a:cubicBezTo>
                      <a:pt x="44" y="28"/>
                      <a:pt x="44" y="29"/>
                      <a:pt x="43" y="30"/>
                    </a:cubicBezTo>
                    <a:cubicBezTo>
                      <a:pt x="43" y="31"/>
                      <a:pt x="42" y="31"/>
                      <a:pt x="41" y="32"/>
                    </a:cubicBezTo>
                    <a:cubicBezTo>
                      <a:pt x="41" y="32"/>
                      <a:pt x="41" y="32"/>
                      <a:pt x="41" y="32"/>
                    </a:cubicBezTo>
                    <a:cubicBezTo>
                      <a:pt x="40" y="32"/>
                      <a:pt x="40" y="32"/>
                      <a:pt x="39" y="32"/>
                    </a:cubicBezTo>
                    <a:cubicBezTo>
                      <a:pt x="38" y="32"/>
                      <a:pt x="38" y="32"/>
                      <a:pt x="37" y="32"/>
                    </a:cubicBezTo>
                    <a:cubicBezTo>
                      <a:pt x="36" y="31"/>
                      <a:pt x="35" y="31"/>
                      <a:pt x="35" y="30"/>
                    </a:cubicBezTo>
                    <a:cubicBezTo>
                      <a:pt x="34" y="29"/>
                      <a:pt x="34" y="28"/>
                      <a:pt x="34" y="27"/>
                    </a:cubicBezTo>
                    <a:close/>
                    <a:moveTo>
                      <a:pt x="45" y="24"/>
                    </a:moveTo>
                    <a:cubicBezTo>
                      <a:pt x="45" y="24"/>
                      <a:pt x="45" y="24"/>
                      <a:pt x="45" y="24"/>
                    </a:cubicBezTo>
                    <a:cubicBezTo>
                      <a:pt x="45" y="23"/>
                      <a:pt x="45" y="22"/>
                      <a:pt x="44" y="22"/>
                    </a:cubicBezTo>
                    <a:cubicBezTo>
                      <a:pt x="43" y="21"/>
                      <a:pt x="41" y="20"/>
                      <a:pt x="39" y="20"/>
                    </a:cubicBezTo>
                    <a:cubicBezTo>
                      <a:pt x="36" y="20"/>
                      <a:pt x="33" y="22"/>
                      <a:pt x="32" y="24"/>
                    </a:cubicBezTo>
                    <a:cubicBezTo>
                      <a:pt x="32" y="25"/>
                      <a:pt x="32" y="25"/>
                      <a:pt x="32" y="26"/>
                    </a:cubicBezTo>
                    <a:cubicBezTo>
                      <a:pt x="32" y="26"/>
                      <a:pt x="32" y="26"/>
                      <a:pt x="32" y="26"/>
                    </a:cubicBezTo>
                    <a:cubicBezTo>
                      <a:pt x="32" y="26"/>
                      <a:pt x="32" y="26"/>
                      <a:pt x="32" y="26"/>
                    </a:cubicBezTo>
                    <a:cubicBezTo>
                      <a:pt x="31" y="22"/>
                      <a:pt x="28" y="20"/>
                      <a:pt x="24" y="20"/>
                    </a:cubicBezTo>
                    <a:cubicBezTo>
                      <a:pt x="21" y="20"/>
                      <a:pt x="19" y="22"/>
                      <a:pt x="18" y="24"/>
                    </a:cubicBezTo>
                    <a:cubicBezTo>
                      <a:pt x="17" y="25"/>
                      <a:pt x="17" y="25"/>
                      <a:pt x="17" y="26"/>
                    </a:cubicBezTo>
                    <a:cubicBezTo>
                      <a:pt x="17" y="26"/>
                      <a:pt x="17" y="26"/>
                      <a:pt x="17" y="26"/>
                    </a:cubicBezTo>
                    <a:cubicBezTo>
                      <a:pt x="17" y="22"/>
                      <a:pt x="13" y="20"/>
                      <a:pt x="10" y="20"/>
                    </a:cubicBezTo>
                    <a:cubicBezTo>
                      <a:pt x="7" y="20"/>
                      <a:pt x="5" y="21"/>
                      <a:pt x="3" y="24"/>
                    </a:cubicBezTo>
                    <a:cubicBezTo>
                      <a:pt x="3" y="4"/>
                      <a:pt x="3" y="4"/>
                      <a:pt x="3" y="4"/>
                    </a:cubicBezTo>
                    <a:cubicBezTo>
                      <a:pt x="45" y="4"/>
                      <a:pt x="45" y="4"/>
                      <a:pt x="45" y="4"/>
                    </a:cubicBezTo>
                    <a:cubicBezTo>
                      <a:pt x="45" y="24"/>
                      <a:pt x="45" y="24"/>
                      <a:pt x="45" y="24"/>
                    </a:cubicBezTo>
                    <a:close/>
                  </a:path>
                </a:pathLst>
              </a:custGeom>
              <a:solidFill>
                <a:schemeClr val="bg1"/>
              </a:solidFill>
              <a:ln>
                <a:noFill/>
              </a:ln>
            </p:spPr>
            <p:txBody>
              <a:bodyPr/>
              <a:lstStyle/>
              <a:p>
                <a:endParaRPr lang="zh-CN" altLang="en-US" sz="2400"/>
              </a:p>
            </p:txBody>
          </p:sp>
        </p:grpSp>
        <p:grpSp>
          <p:nvGrpSpPr>
            <p:cNvPr id="7" name="组合 6"/>
            <p:cNvGrpSpPr/>
            <p:nvPr/>
          </p:nvGrpSpPr>
          <p:grpSpPr>
            <a:xfrm>
              <a:off x="4425173" y="4594495"/>
              <a:ext cx="709288" cy="709473"/>
              <a:chOff x="4767090" y="4617200"/>
              <a:chExt cx="568812" cy="568960"/>
            </a:xfrm>
          </p:grpSpPr>
          <p:sp>
            <p:nvSpPr>
              <p:cNvPr id="70" name="Oval 42"/>
              <p:cNvSpPr/>
              <p:nvPr/>
            </p:nvSpPr>
            <p:spPr>
              <a:xfrm>
                <a:off x="4767090" y="4617200"/>
                <a:ext cx="568812" cy="568960"/>
              </a:xfrm>
              <a:prstGeom prst="ellipse">
                <a:avLst/>
              </a:prstGeom>
              <a:solidFill>
                <a:srgbClr val="CE4F3C"/>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x-none" sz="900"/>
              </a:p>
            </p:txBody>
          </p:sp>
          <p:sp>
            <p:nvSpPr>
              <p:cNvPr id="75" name="Freeform 558"/>
              <p:cNvSpPr>
                <a:spLocks noEditPoints="1"/>
              </p:cNvSpPr>
              <p:nvPr/>
            </p:nvSpPr>
            <p:spPr bwMode="auto">
              <a:xfrm>
                <a:off x="4946721" y="4796405"/>
                <a:ext cx="209549" cy="211667"/>
              </a:xfrm>
              <a:custGeom>
                <a:avLst/>
                <a:gdLst>
                  <a:gd name="T0" fmla="*/ 105844 w 49"/>
                  <a:gd name="T1" fmla="*/ 79375 h 50"/>
                  <a:gd name="T2" fmla="*/ 57733 w 49"/>
                  <a:gd name="T3" fmla="*/ 98425 h 50"/>
                  <a:gd name="T4" fmla="*/ 76977 w 49"/>
                  <a:gd name="T5" fmla="*/ 50800 h 50"/>
                  <a:gd name="T6" fmla="*/ 102636 w 49"/>
                  <a:gd name="T7" fmla="*/ 19050 h 50"/>
                  <a:gd name="T8" fmla="*/ 128296 w 49"/>
                  <a:gd name="T9" fmla="*/ 15875 h 50"/>
                  <a:gd name="T10" fmla="*/ 134710 w 49"/>
                  <a:gd name="T11" fmla="*/ 44450 h 50"/>
                  <a:gd name="T12" fmla="*/ 150747 w 49"/>
                  <a:gd name="T13" fmla="*/ 60325 h 50"/>
                  <a:gd name="T14" fmla="*/ 157162 w 49"/>
                  <a:gd name="T15" fmla="*/ 88900 h 50"/>
                  <a:gd name="T16" fmla="*/ 141125 w 49"/>
                  <a:gd name="T17" fmla="*/ 104775 h 50"/>
                  <a:gd name="T18" fmla="*/ 144332 w 49"/>
                  <a:gd name="T19" fmla="*/ 117475 h 50"/>
                  <a:gd name="T20" fmla="*/ 118673 w 49"/>
                  <a:gd name="T21" fmla="*/ 142875 h 50"/>
                  <a:gd name="T22" fmla="*/ 96222 w 49"/>
                  <a:gd name="T23" fmla="*/ 142875 h 50"/>
                  <a:gd name="T24" fmla="*/ 89807 w 49"/>
                  <a:gd name="T25" fmla="*/ 158750 h 50"/>
                  <a:gd name="T26" fmla="*/ 60940 w 49"/>
                  <a:gd name="T27" fmla="*/ 152400 h 50"/>
                  <a:gd name="T28" fmla="*/ 44903 w 49"/>
                  <a:gd name="T29" fmla="*/ 136525 h 50"/>
                  <a:gd name="T30" fmla="*/ 12830 w 49"/>
                  <a:gd name="T31" fmla="*/ 127000 h 50"/>
                  <a:gd name="T32" fmla="*/ 16037 w 49"/>
                  <a:gd name="T33" fmla="*/ 104775 h 50"/>
                  <a:gd name="T34" fmla="*/ 0 w 49"/>
                  <a:gd name="T35" fmla="*/ 88900 h 50"/>
                  <a:gd name="T36" fmla="*/ 6415 w 49"/>
                  <a:gd name="T37" fmla="*/ 60325 h 50"/>
                  <a:gd name="T38" fmla="*/ 22452 w 49"/>
                  <a:gd name="T39" fmla="*/ 44450 h 50"/>
                  <a:gd name="T40" fmla="*/ 28866 w 49"/>
                  <a:gd name="T41" fmla="*/ 15875 h 50"/>
                  <a:gd name="T42" fmla="*/ 54526 w 49"/>
                  <a:gd name="T43" fmla="*/ 19050 h 50"/>
                  <a:gd name="T44" fmla="*/ 67355 w 49"/>
                  <a:gd name="T45" fmla="*/ 0 h 50"/>
                  <a:gd name="T46" fmla="*/ 96222 w 49"/>
                  <a:gd name="T47" fmla="*/ 6350 h 50"/>
                  <a:gd name="T48" fmla="*/ 99429 w 49"/>
                  <a:gd name="T49" fmla="*/ 28575 h 50"/>
                  <a:gd name="T50" fmla="*/ 83392 w 49"/>
                  <a:gd name="T51" fmla="*/ 19050 h 50"/>
                  <a:gd name="T52" fmla="*/ 73770 w 49"/>
                  <a:gd name="T53" fmla="*/ 19050 h 50"/>
                  <a:gd name="T54" fmla="*/ 48111 w 49"/>
                  <a:gd name="T55" fmla="*/ 34925 h 50"/>
                  <a:gd name="T56" fmla="*/ 35281 w 49"/>
                  <a:gd name="T57" fmla="*/ 28575 h 50"/>
                  <a:gd name="T58" fmla="*/ 35281 w 49"/>
                  <a:gd name="T59" fmla="*/ 47625 h 50"/>
                  <a:gd name="T60" fmla="*/ 19244 w 49"/>
                  <a:gd name="T61" fmla="*/ 73025 h 50"/>
                  <a:gd name="T62" fmla="*/ 19244 w 49"/>
                  <a:gd name="T63" fmla="*/ 82550 h 50"/>
                  <a:gd name="T64" fmla="*/ 35281 w 49"/>
                  <a:gd name="T65" fmla="*/ 107950 h 50"/>
                  <a:gd name="T66" fmla="*/ 32074 w 49"/>
                  <a:gd name="T67" fmla="*/ 117475 h 50"/>
                  <a:gd name="T68" fmla="*/ 38489 w 49"/>
                  <a:gd name="T69" fmla="*/ 123825 h 50"/>
                  <a:gd name="T70" fmla="*/ 67355 w 49"/>
                  <a:gd name="T71" fmla="*/ 130175 h 50"/>
                  <a:gd name="T72" fmla="*/ 83392 w 49"/>
                  <a:gd name="T73" fmla="*/ 146050 h 50"/>
                  <a:gd name="T74" fmla="*/ 99429 w 49"/>
                  <a:gd name="T75" fmla="*/ 127000 h 50"/>
                  <a:gd name="T76" fmla="*/ 109051 w 49"/>
                  <a:gd name="T77" fmla="*/ 123825 h 50"/>
                  <a:gd name="T78" fmla="*/ 128296 w 49"/>
                  <a:gd name="T79" fmla="*/ 123825 h 50"/>
                  <a:gd name="T80" fmla="*/ 128296 w 49"/>
                  <a:gd name="T81" fmla="*/ 98425 h 50"/>
                  <a:gd name="T82" fmla="*/ 137918 w 49"/>
                  <a:gd name="T83" fmla="*/ 82550 h 50"/>
                  <a:gd name="T84" fmla="*/ 137918 w 49"/>
                  <a:gd name="T85" fmla="*/ 73025 h 50"/>
                  <a:gd name="T86" fmla="*/ 121881 w 49"/>
                  <a:gd name="T87" fmla="*/ 47625 h 50"/>
                  <a:gd name="T88" fmla="*/ 128296 w 49"/>
                  <a:gd name="T89" fmla="*/ 34925 h 50"/>
                  <a:gd name="T90" fmla="*/ 109051 w 49"/>
                  <a:gd name="T91" fmla="*/ 34925 h 50"/>
                  <a:gd name="T92" fmla="*/ 93014 w 49"/>
                  <a:gd name="T93" fmla="*/ 63500 h 50"/>
                  <a:gd name="T94" fmla="*/ 57733 w 49"/>
                  <a:gd name="T95" fmla="*/ 79375 h 50"/>
                  <a:gd name="T96" fmla="*/ 93014 w 49"/>
                  <a:gd name="T97" fmla="*/ 92075 h 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49" h="50">
                    <a:moveTo>
                      <a:pt x="24" y="16"/>
                    </a:moveTo>
                    <a:cubicBezTo>
                      <a:pt x="27" y="16"/>
                      <a:pt x="29" y="17"/>
                      <a:pt x="31" y="18"/>
                    </a:cubicBezTo>
                    <a:cubicBezTo>
                      <a:pt x="32" y="20"/>
                      <a:pt x="33" y="22"/>
                      <a:pt x="33" y="25"/>
                    </a:cubicBezTo>
                    <a:cubicBezTo>
                      <a:pt x="33" y="27"/>
                      <a:pt x="32" y="29"/>
                      <a:pt x="31" y="31"/>
                    </a:cubicBezTo>
                    <a:cubicBezTo>
                      <a:pt x="29" y="33"/>
                      <a:pt x="27" y="34"/>
                      <a:pt x="24" y="34"/>
                    </a:cubicBezTo>
                    <a:cubicBezTo>
                      <a:pt x="22" y="34"/>
                      <a:pt x="20" y="33"/>
                      <a:pt x="18" y="31"/>
                    </a:cubicBezTo>
                    <a:cubicBezTo>
                      <a:pt x="17" y="29"/>
                      <a:pt x="16" y="27"/>
                      <a:pt x="16" y="25"/>
                    </a:cubicBezTo>
                    <a:cubicBezTo>
                      <a:pt x="16" y="22"/>
                      <a:pt x="17" y="20"/>
                      <a:pt x="18" y="18"/>
                    </a:cubicBezTo>
                    <a:cubicBezTo>
                      <a:pt x="20" y="17"/>
                      <a:pt x="22" y="16"/>
                      <a:pt x="24" y="16"/>
                    </a:cubicBezTo>
                    <a:close/>
                    <a:moveTo>
                      <a:pt x="30" y="5"/>
                    </a:moveTo>
                    <a:cubicBezTo>
                      <a:pt x="30" y="5"/>
                      <a:pt x="30" y="5"/>
                      <a:pt x="30" y="5"/>
                    </a:cubicBezTo>
                    <a:cubicBezTo>
                      <a:pt x="31" y="5"/>
                      <a:pt x="32" y="5"/>
                      <a:pt x="32" y="6"/>
                    </a:cubicBezTo>
                    <a:cubicBezTo>
                      <a:pt x="33" y="6"/>
                      <a:pt x="34" y="6"/>
                      <a:pt x="35" y="7"/>
                    </a:cubicBezTo>
                    <a:cubicBezTo>
                      <a:pt x="37" y="5"/>
                      <a:pt x="37" y="5"/>
                      <a:pt x="37" y="5"/>
                    </a:cubicBezTo>
                    <a:cubicBezTo>
                      <a:pt x="38" y="4"/>
                      <a:pt x="39" y="4"/>
                      <a:pt x="40" y="5"/>
                    </a:cubicBezTo>
                    <a:cubicBezTo>
                      <a:pt x="45" y="10"/>
                      <a:pt x="45" y="10"/>
                      <a:pt x="45" y="10"/>
                    </a:cubicBezTo>
                    <a:cubicBezTo>
                      <a:pt x="45" y="10"/>
                      <a:pt x="45" y="12"/>
                      <a:pt x="45" y="12"/>
                    </a:cubicBezTo>
                    <a:cubicBezTo>
                      <a:pt x="42" y="14"/>
                      <a:pt x="42" y="14"/>
                      <a:pt x="42" y="14"/>
                    </a:cubicBezTo>
                    <a:cubicBezTo>
                      <a:pt x="43" y="15"/>
                      <a:pt x="43" y="16"/>
                      <a:pt x="44" y="17"/>
                    </a:cubicBezTo>
                    <a:cubicBezTo>
                      <a:pt x="44" y="18"/>
                      <a:pt x="44" y="18"/>
                      <a:pt x="44" y="19"/>
                    </a:cubicBezTo>
                    <a:cubicBezTo>
                      <a:pt x="47" y="19"/>
                      <a:pt x="47" y="19"/>
                      <a:pt x="47" y="19"/>
                    </a:cubicBezTo>
                    <a:cubicBezTo>
                      <a:pt x="49" y="19"/>
                      <a:pt x="49" y="20"/>
                      <a:pt x="49" y="21"/>
                    </a:cubicBezTo>
                    <a:cubicBezTo>
                      <a:pt x="49" y="21"/>
                      <a:pt x="49" y="21"/>
                      <a:pt x="49" y="21"/>
                    </a:cubicBezTo>
                    <a:cubicBezTo>
                      <a:pt x="49" y="28"/>
                      <a:pt x="49" y="28"/>
                      <a:pt x="49" y="28"/>
                    </a:cubicBezTo>
                    <a:cubicBezTo>
                      <a:pt x="49" y="29"/>
                      <a:pt x="49" y="30"/>
                      <a:pt x="47" y="30"/>
                    </a:cubicBezTo>
                    <a:cubicBezTo>
                      <a:pt x="44" y="30"/>
                      <a:pt x="44" y="30"/>
                      <a:pt x="44" y="30"/>
                    </a:cubicBezTo>
                    <a:cubicBezTo>
                      <a:pt x="44" y="31"/>
                      <a:pt x="44" y="32"/>
                      <a:pt x="44" y="33"/>
                    </a:cubicBezTo>
                    <a:cubicBezTo>
                      <a:pt x="44" y="33"/>
                      <a:pt x="44" y="33"/>
                      <a:pt x="44" y="33"/>
                    </a:cubicBezTo>
                    <a:cubicBezTo>
                      <a:pt x="43" y="34"/>
                      <a:pt x="43" y="34"/>
                      <a:pt x="42" y="35"/>
                    </a:cubicBezTo>
                    <a:cubicBezTo>
                      <a:pt x="45" y="37"/>
                      <a:pt x="45" y="37"/>
                      <a:pt x="45" y="37"/>
                    </a:cubicBezTo>
                    <a:cubicBezTo>
                      <a:pt x="45" y="38"/>
                      <a:pt x="45" y="39"/>
                      <a:pt x="45" y="40"/>
                    </a:cubicBezTo>
                    <a:cubicBezTo>
                      <a:pt x="40" y="45"/>
                      <a:pt x="40" y="45"/>
                      <a:pt x="40" y="45"/>
                    </a:cubicBezTo>
                    <a:cubicBezTo>
                      <a:pt x="39" y="46"/>
                      <a:pt x="38" y="46"/>
                      <a:pt x="37" y="45"/>
                    </a:cubicBezTo>
                    <a:cubicBezTo>
                      <a:pt x="35" y="43"/>
                      <a:pt x="35" y="43"/>
                      <a:pt x="35" y="43"/>
                    </a:cubicBezTo>
                    <a:cubicBezTo>
                      <a:pt x="34" y="43"/>
                      <a:pt x="33" y="43"/>
                      <a:pt x="32" y="44"/>
                    </a:cubicBezTo>
                    <a:cubicBezTo>
                      <a:pt x="32" y="44"/>
                      <a:pt x="31" y="44"/>
                      <a:pt x="30" y="45"/>
                    </a:cubicBezTo>
                    <a:cubicBezTo>
                      <a:pt x="30" y="48"/>
                      <a:pt x="30" y="48"/>
                      <a:pt x="30" y="48"/>
                    </a:cubicBezTo>
                    <a:cubicBezTo>
                      <a:pt x="30" y="49"/>
                      <a:pt x="29" y="50"/>
                      <a:pt x="28" y="50"/>
                    </a:cubicBezTo>
                    <a:cubicBezTo>
                      <a:pt x="28" y="50"/>
                      <a:pt x="28" y="50"/>
                      <a:pt x="28" y="50"/>
                    </a:cubicBezTo>
                    <a:cubicBezTo>
                      <a:pt x="21" y="50"/>
                      <a:pt x="21" y="50"/>
                      <a:pt x="21" y="50"/>
                    </a:cubicBezTo>
                    <a:cubicBezTo>
                      <a:pt x="20" y="50"/>
                      <a:pt x="19" y="49"/>
                      <a:pt x="19" y="48"/>
                    </a:cubicBezTo>
                    <a:cubicBezTo>
                      <a:pt x="19" y="48"/>
                      <a:pt x="19" y="48"/>
                      <a:pt x="19" y="48"/>
                    </a:cubicBezTo>
                    <a:cubicBezTo>
                      <a:pt x="19" y="45"/>
                      <a:pt x="19" y="45"/>
                      <a:pt x="19" y="45"/>
                    </a:cubicBezTo>
                    <a:cubicBezTo>
                      <a:pt x="18" y="44"/>
                      <a:pt x="17" y="44"/>
                      <a:pt x="17" y="44"/>
                    </a:cubicBezTo>
                    <a:cubicBezTo>
                      <a:pt x="16" y="43"/>
                      <a:pt x="15" y="43"/>
                      <a:pt x="14" y="43"/>
                    </a:cubicBezTo>
                    <a:cubicBezTo>
                      <a:pt x="12" y="45"/>
                      <a:pt x="12" y="45"/>
                      <a:pt x="12" y="45"/>
                    </a:cubicBezTo>
                    <a:cubicBezTo>
                      <a:pt x="11" y="46"/>
                      <a:pt x="10" y="46"/>
                      <a:pt x="9" y="45"/>
                    </a:cubicBezTo>
                    <a:cubicBezTo>
                      <a:pt x="4" y="40"/>
                      <a:pt x="4" y="40"/>
                      <a:pt x="4" y="40"/>
                    </a:cubicBezTo>
                    <a:cubicBezTo>
                      <a:pt x="4" y="39"/>
                      <a:pt x="4" y="38"/>
                      <a:pt x="4" y="37"/>
                    </a:cubicBezTo>
                    <a:cubicBezTo>
                      <a:pt x="7" y="35"/>
                      <a:pt x="7" y="35"/>
                      <a:pt x="7" y="35"/>
                    </a:cubicBezTo>
                    <a:cubicBezTo>
                      <a:pt x="6" y="34"/>
                      <a:pt x="6" y="33"/>
                      <a:pt x="5" y="33"/>
                    </a:cubicBezTo>
                    <a:cubicBezTo>
                      <a:pt x="5" y="32"/>
                      <a:pt x="5" y="31"/>
                      <a:pt x="5" y="30"/>
                    </a:cubicBezTo>
                    <a:cubicBezTo>
                      <a:pt x="2" y="30"/>
                      <a:pt x="2" y="30"/>
                      <a:pt x="2" y="30"/>
                    </a:cubicBezTo>
                    <a:cubicBezTo>
                      <a:pt x="0" y="30"/>
                      <a:pt x="0" y="29"/>
                      <a:pt x="0" y="28"/>
                    </a:cubicBezTo>
                    <a:cubicBezTo>
                      <a:pt x="0" y="28"/>
                      <a:pt x="0" y="28"/>
                      <a:pt x="0" y="28"/>
                    </a:cubicBezTo>
                    <a:cubicBezTo>
                      <a:pt x="0" y="21"/>
                      <a:pt x="0" y="21"/>
                      <a:pt x="0" y="21"/>
                    </a:cubicBezTo>
                    <a:cubicBezTo>
                      <a:pt x="0" y="20"/>
                      <a:pt x="0" y="19"/>
                      <a:pt x="2" y="19"/>
                    </a:cubicBezTo>
                    <a:cubicBezTo>
                      <a:pt x="5" y="19"/>
                      <a:pt x="5" y="19"/>
                      <a:pt x="5" y="19"/>
                    </a:cubicBezTo>
                    <a:cubicBezTo>
                      <a:pt x="5" y="18"/>
                      <a:pt x="5" y="18"/>
                      <a:pt x="5" y="17"/>
                    </a:cubicBezTo>
                    <a:cubicBezTo>
                      <a:pt x="6" y="16"/>
                      <a:pt x="6" y="15"/>
                      <a:pt x="7" y="14"/>
                    </a:cubicBezTo>
                    <a:cubicBezTo>
                      <a:pt x="4" y="12"/>
                      <a:pt x="4" y="12"/>
                      <a:pt x="4" y="12"/>
                    </a:cubicBezTo>
                    <a:cubicBezTo>
                      <a:pt x="4" y="12"/>
                      <a:pt x="4" y="10"/>
                      <a:pt x="4" y="10"/>
                    </a:cubicBezTo>
                    <a:cubicBezTo>
                      <a:pt x="9" y="5"/>
                      <a:pt x="9" y="5"/>
                      <a:pt x="9" y="5"/>
                    </a:cubicBezTo>
                    <a:cubicBezTo>
                      <a:pt x="10" y="4"/>
                      <a:pt x="11" y="4"/>
                      <a:pt x="12" y="5"/>
                    </a:cubicBezTo>
                    <a:cubicBezTo>
                      <a:pt x="14" y="7"/>
                      <a:pt x="14" y="7"/>
                      <a:pt x="14" y="7"/>
                    </a:cubicBezTo>
                    <a:cubicBezTo>
                      <a:pt x="15" y="6"/>
                      <a:pt x="16" y="6"/>
                      <a:pt x="17" y="6"/>
                    </a:cubicBezTo>
                    <a:cubicBezTo>
                      <a:pt x="17" y="5"/>
                      <a:pt x="18" y="5"/>
                      <a:pt x="19" y="5"/>
                    </a:cubicBezTo>
                    <a:cubicBezTo>
                      <a:pt x="19" y="2"/>
                      <a:pt x="19" y="2"/>
                      <a:pt x="19" y="2"/>
                    </a:cubicBezTo>
                    <a:cubicBezTo>
                      <a:pt x="19" y="1"/>
                      <a:pt x="20" y="0"/>
                      <a:pt x="21" y="0"/>
                    </a:cubicBezTo>
                    <a:cubicBezTo>
                      <a:pt x="21" y="0"/>
                      <a:pt x="21" y="0"/>
                      <a:pt x="21" y="0"/>
                    </a:cubicBezTo>
                    <a:cubicBezTo>
                      <a:pt x="28" y="0"/>
                      <a:pt x="28" y="0"/>
                      <a:pt x="28" y="0"/>
                    </a:cubicBezTo>
                    <a:cubicBezTo>
                      <a:pt x="29" y="0"/>
                      <a:pt x="30" y="1"/>
                      <a:pt x="30" y="2"/>
                    </a:cubicBezTo>
                    <a:cubicBezTo>
                      <a:pt x="30" y="2"/>
                      <a:pt x="30" y="2"/>
                      <a:pt x="30" y="2"/>
                    </a:cubicBezTo>
                    <a:cubicBezTo>
                      <a:pt x="30" y="5"/>
                      <a:pt x="30" y="5"/>
                      <a:pt x="30" y="5"/>
                    </a:cubicBezTo>
                    <a:close/>
                    <a:moveTo>
                      <a:pt x="31" y="9"/>
                    </a:moveTo>
                    <a:cubicBezTo>
                      <a:pt x="31" y="9"/>
                      <a:pt x="31" y="9"/>
                      <a:pt x="31" y="9"/>
                    </a:cubicBezTo>
                    <a:cubicBezTo>
                      <a:pt x="30" y="9"/>
                      <a:pt x="29" y="8"/>
                      <a:pt x="28" y="8"/>
                    </a:cubicBezTo>
                    <a:cubicBezTo>
                      <a:pt x="27" y="8"/>
                      <a:pt x="26" y="7"/>
                      <a:pt x="26" y="6"/>
                    </a:cubicBezTo>
                    <a:cubicBezTo>
                      <a:pt x="26" y="4"/>
                      <a:pt x="26" y="4"/>
                      <a:pt x="26" y="4"/>
                    </a:cubicBezTo>
                    <a:cubicBezTo>
                      <a:pt x="23" y="4"/>
                      <a:pt x="23" y="4"/>
                      <a:pt x="23" y="4"/>
                    </a:cubicBezTo>
                    <a:cubicBezTo>
                      <a:pt x="23" y="6"/>
                      <a:pt x="23" y="6"/>
                      <a:pt x="23" y="6"/>
                    </a:cubicBezTo>
                    <a:cubicBezTo>
                      <a:pt x="23" y="7"/>
                      <a:pt x="22" y="8"/>
                      <a:pt x="21" y="8"/>
                    </a:cubicBezTo>
                    <a:cubicBezTo>
                      <a:pt x="20" y="8"/>
                      <a:pt x="19" y="9"/>
                      <a:pt x="18" y="9"/>
                    </a:cubicBezTo>
                    <a:cubicBezTo>
                      <a:pt x="17" y="10"/>
                      <a:pt x="16" y="10"/>
                      <a:pt x="15" y="11"/>
                    </a:cubicBezTo>
                    <a:cubicBezTo>
                      <a:pt x="15" y="11"/>
                      <a:pt x="15" y="11"/>
                      <a:pt x="15" y="11"/>
                    </a:cubicBezTo>
                    <a:cubicBezTo>
                      <a:pt x="14" y="11"/>
                      <a:pt x="13" y="11"/>
                      <a:pt x="13" y="11"/>
                    </a:cubicBezTo>
                    <a:cubicBezTo>
                      <a:pt x="11" y="9"/>
                      <a:pt x="11" y="9"/>
                      <a:pt x="11" y="9"/>
                    </a:cubicBezTo>
                    <a:cubicBezTo>
                      <a:pt x="8" y="11"/>
                      <a:pt x="8" y="11"/>
                      <a:pt x="8" y="11"/>
                    </a:cubicBezTo>
                    <a:cubicBezTo>
                      <a:pt x="10" y="13"/>
                      <a:pt x="10" y="13"/>
                      <a:pt x="10" y="13"/>
                    </a:cubicBezTo>
                    <a:cubicBezTo>
                      <a:pt x="11" y="13"/>
                      <a:pt x="11" y="14"/>
                      <a:pt x="11" y="15"/>
                    </a:cubicBezTo>
                    <a:cubicBezTo>
                      <a:pt x="10" y="16"/>
                      <a:pt x="9" y="17"/>
                      <a:pt x="9" y="18"/>
                    </a:cubicBezTo>
                    <a:cubicBezTo>
                      <a:pt x="8" y="19"/>
                      <a:pt x="8" y="20"/>
                      <a:pt x="8" y="21"/>
                    </a:cubicBezTo>
                    <a:cubicBezTo>
                      <a:pt x="8" y="22"/>
                      <a:pt x="7" y="23"/>
                      <a:pt x="6" y="23"/>
                    </a:cubicBezTo>
                    <a:cubicBezTo>
                      <a:pt x="3" y="23"/>
                      <a:pt x="3" y="23"/>
                      <a:pt x="3" y="23"/>
                    </a:cubicBezTo>
                    <a:cubicBezTo>
                      <a:pt x="3" y="26"/>
                      <a:pt x="3" y="26"/>
                      <a:pt x="3" y="26"/>
                    </a:cubicBezTo>
                    <a:cubicBezTo>
                      <a:pt x="6" y="26"/>
                      <a:pt x="6" y="26"/>
                      <a:pt x="6" y="26"/>
                    </a:cubicBezTo>
                    <a:cubicBezTo>
                      <a:pt x="7" y="26"/>
                      <a:pt x="8" y="27"/>
                      <a:pt x="8" y="28"/>
                    </a:cubicBezTo>
                    <a:cubicBezTo>
                      <a:pt x="8" y="29"/>
                      <a:pt x="8" y="30"/>
                      <a:pt x="9" y="31"/>
                    </a:cubicBezTo>
                    <a:cubicBezTo>
                      <a:pt x="9" y="32"/>
                      <a:pt x="10" y="33"/>
                      <a:pt x="11" y="34"/>
                    </a:cubicBezTo>
                    <a:cubicBezTo>
                      <a:pt x="11" y="34"/>
                      <a:pt x="11" y="34"/>
                      <a:pt x="11" y="34"/>
                    </a:cubicBezTo>
                    <a:cubicBezTo>
                      <a:pt x="11" y="34"/>
                      <a:pt x="11" y="34"/>
                      <a:pt x="11" y="34"/>
                    </a:cubicBezTo>
                    <a:cubicBezTo>
                      <a:pt x="11" y="35"/>
                      <a:pt x="11" y="36"/>
                      <a:pt x="10" y="37"/>
                    </a:cubicBezTo>
                    <a:cubicBezTo>
                      <a:pt x="8" y="39"/>
                      <a:pt x="8" y="39"/>
                      <a:pt x="8" y="39"/>
                    </a:cubicBezTo>
                    <a:cubicBezTo>
                      <a:pt x="11" y="41"/>
                      <a:pt x="11" y="41"/>
                      <a:pt x="11" y="41"/>
                    </a:cubicBezTo>
                    <a:cubicBezTo>
                      <a:pt x="12" y="39"/>
                      <a:pt x="12" y="39"/>
                      <a:pt x="12" y="39"/>
                    </a:cubicBezTo>
                    <a:cubicBezTo>
                      <a:pt x="13" y="38"/>
                      <a:pt x="14" y="38"/>
                      <a:pt x="15" y="39"/>
                    </a:cubicBezTo>
                    <a:cubicBezTo>
                      <a:pt x="16" y="39"/>
                      <a:pt x="17" y="40"/>
                      <a:pt x="18" y="40"/>
                    </a:cubicBezTo>
                    <a:cubicBezTo>
                      <a:pt x="19" y="41"/>
                      <a:pt x="20" y="41"/>
                      <a:pt x="21" y="41"/>
                    </a:cubicBezTo>
                    <a:cubicBezTo>
                      <a:pt x="22" y="41"/>
                      <a:pt x="23" y="42"/>
                      <a:pt x="23" y="43"/>
                    </a:cubicBezTo>
                    <a:cubicBezTo>
                      <a:pt x="23" y="46"/>
                      <a:pt x="23" y="46"/>
                      <a:pt x="23" y="46"/>
                    </a:cubicBezTo>
                    <a:cubicBezTo>
                      <a:pt x="26" y="46"/>
                      <a:pt x="26" y="46"/>
                      <a:pt x="26" y="46"/>
                    </a:cubicBezTo>
                    <a:cubicBezTo>
                      <a:pt x="26" y="43"/>
                      <a:pt x="26" y="43"/>
                      <a:pt x="26" y="43"/>
                    </a:cubicBezTo>
                    <a:cubicBezTo>
                      <a:pt x="26" y="42"/>
                      <a:pt x="27" y="41"/>
                      <a:pt x="28" y="41"/>
                    </a:cubicBezTo>
                    <a:cubicBezTo>
                      <a:pt x="29" y="41"/>
                      <a:pt x="30" y="41"/>
                      <a:pt x="31" y="40"/>
                    </a:cubicBezTo>
                    <a:cubicBezTo>
                      <a:pt x="32" y="40"/>
                      <a:pt x="33" y="39"/>
                      <a:pt x="34" y="39"/>
                    </a:cubicBezTo>
                    <a:cubicBezTo>
                      <a:pt x="34" y="39"/>
                      <a:pt x="34" y="39"/>
                      <a:pt x="34" y="39"/>
                    </a:cubicBezTo>
                    <a:cubicBezTo>
                      <a:pt x="34" y="39"/>
                      <a:pt x="34" y="39"/>
                      <a:pt x="34" y="39"/>
                    </a:cubicBezTo>
                    <a:cubicBezTo>
                      <a:pt x="35" y="38"/>
                      <a:pt x="36" y="38"/>
                      <a:pt x="36" y="39"/>
                    </a:cubicBezTo>
                    <a:cubicBezTo>
                      <a:pt x="38" y="41"/>
                      <a:pt x="38" y="41"/>
                      <a:pt x="38" y="41"/>
                    </a:cubicBezTo>
                    <a:cubicBezTo>
                      <a:pt x="40" y="39"/>
                      <a:pt x="40" y="39"/>
                      <a:pt x="40" y="39"/>
                    </a:cubicBezTo>
                    <a:cubicBezTo>
                      <a:pt x="39" y="37"/>
                      <a:pt x="39" y="37"/>
                      <a:pt x="39" y="37"/>
                    </a:cubicBezTo>
                    <a:cubicBezTo>
                      <a:pt x="38" y="36"/>
                      <a:pt x="38" y="35"/>
                      <a:pt x="38" y="34"/>
                    </a:cubicBezTo>
                    <a:cubicBezTo>
                      <a:pt x="39" y="33"/>
                      <a:pt x="40" y="32"/>
                      <a:pt x="40" y="31"/>
                    </a:cubicBezTo>
                    <a:cubicBezTo>
                      <a:pt x="40" y="31"/>
                      <a:pt x="40" y="31"/>
                      <a:pt x="40" y="31"/>
                    </a:cubicBezTo>
                    <a:cubicBezTo>
                      <a:pt x="40" y="30"/>
                      <a:pt x="41" y="29"/>
                      <a:pt x="41" y="28"/>
                    </a:cubicBezTo>
                    <a:cubicBezTo>
                      <a:pt x="41" y="27"/>
                      <a:pt x="42" y="26"/>
                      <a:pt x="43" y="26"/>
                    </a:cubicBezTo>
                    <a:cubicBezTo>
                      <a:pt x="46" y="26"/>
                      <a:pt x="46" y="26"/>
                      <a:pt x="46" y="26"/>
                    </a:cubicBezTo>
                    <a:cubicBezTo>
                      <a:pt x="46" y="23"/>
                      <a:pt x="46" y="23"/>
                      <a:pt x="46" y="23"/>
                    </a:cubicBezTo>
                    <a:cubicBezTo>
                      <a:pt x="43" y="23"/>
                      <a:pt x="43" y="23"/>
                      <a:pt x="43" y="23"/>
                    </a:cubicBezTo>
                    <a:cubicBezTo>
                      <a:pt x="42" y="23"/>
                      <a:pt x="41" y="23"/>
                      <a:pt x="41" y="22"/>
                    </a:cubicBezTo>
                    <a:cubicBezTo>
                      <a:pt x="41" y="20"/>
                      <a:pt x="41" y="19"/>
                      <a:pt x="40" y="18"/>
                    </a:cubicBezTo>
                    <a:cubicBezTo>
                      <a:pt x="40" y="17"/>
                      <a:pt x="39" y="16"/>
                      <a:pt x="38" y="15"/>
                    </a:cubicBezTo>
                    <a:cubicBezTo>
                      <a:pt x="38" y="15"/>
                      <a:pt x="38" y="15"/>
                      <a:pt x="38" y="15"/>
                    </a:cubicBezTo>
                    <a:cubicBezTo>
                      <a:pt x="38" y="14"/>
                      <a:pt x="38" y="13"/>
                      <a:pt x="39" y="13"/>
                    </a:cubicBezTo>
                    <a:cubicBezTo>
                      <a:pt x="40" y="11"/>
                      <a:pt x="40" y="11"/>
                      <a:pt x="40" y="11"/>
                    </a:cubicBezTo>
                    <a:cubicBezTo>
                      <a:pt x="38" y="9"/>
                      <a:pt x="38" y="9"/>
                      <a:pt x="38" y="9"/>
                    </a:cubicBezTo>
                    <a:cubicBezTo>
                      <a:pt x="36" y="11"/>
                      <a:pt x="36" y="11"/>
                      <a:pt x="36" y="11"/>
                    </a:cubicBezTo>
                    <a:cubicBezTo>
                      <a:pt x="36" y="11"/>
                      <a:pt x="35" y="11"/>
                      <a:pt x="34" y="11"/>
                    </a:cubicBezTo>
                    <a:cubicBezTo>
                      <a:pt x="33" y="10"/>
                      <a:pt x="32" y="10"/>
                      <a:pt x="31" y="9"/>
                    </a:cubicBezTo>
                    <a:close/>
                    <a:moveTo>
                      <a:pt x="29" y="20"/>
                    </a:moveTo>
                    <a:cubicBezTo>
                      <a:pt x="29" y="20"/>
                      <a:pt x="29" y="20"/>
                      <a:pt x="29" y="20"/>
                    </a:cubicBezTo>
                    <a:cubicBezTo>
                      <a:pt x="28" y="19"/>
                      <a:pt x="26" y="18"/>
                      <a:pt x="24" y="18"/>
                    </a:cubicBezTo>
                    <a:cubicBezTo>
                      <a:pt x="23" y="18"/>
                      <a:pt x="21" y="19"/>
                      <a:pt x="20" y="20"/>
                    </a:cubicBezTo>
                    <a:cubicBezTo>
                      <a:pt x="19" y="21"/>
                      <a:pt x="18" y="23"/>
                      <a:pt x="18" y="25"/>
                    </a:cubicBezTo>
                    <a:cubicBezTo>
                      <a:pt x="18" y="27"/>
                      <a:pt x="19" y="28"/>
                      <a:pt x="20" y="29"/>
                    </a:cubicBezTo>
                    <a:cubicBezTo>
                      <a:pt x="21" y="31"/>
                      <a:pt x="23" y="31"/>
                      <a:pt x="24" y="31"/>
                    </a:cubicBezTo>
                    <a:cubicBezTo>
                      <a:pt x="26" y="31"/>
                      <a:pt x="28" y="31"/>
                      <a:pt x="29" y="29"/>
                    </a:cubicBezTo>
                    <a:cubicBezTo>
                      <a:pt x="30" y="28"/>
                      <a:pt x="31" y="27"/>
                      <a:pt x="31" y="25"/>
                    </a:cubicBezTo>
                    <a:cubicBezTo>
                      <a:pt x="31" y="23"/>
                      <a:pt x="30" y="21"/>
                      <a:pt x="29" y="20"/>
                    </a:cubicBezTo>
                    <a:close/>
                  </a:path>
                </a:pathLst>
              </a:custGeom>
              <a:solidFill>
                <a:schemeClr val="bg1"/>
              </a:solidFill>
              <a:ln>
                <a:noFill/>
              </a:ln>
            </p:spPr>
            <p:txBody>
              <a:bodyPr/>
              <a:lstStyle/>
              <a:p>
                <a:endParaRPr lang="zh-CN" altLang="en-US" sz="2400"/>
              </a:p>
            </p:txBody>
          </p:sp>
        </p:grpSp>
        <p:grpSp>
          <p:nvGrpSpPr>
            <p:cNvPr id="14" name="组合 13"/>
            <p:cNvGrpSpPr/>
            <p:nvPr/>
          </p:nvGrpSpPr>
          <p:grpSpPr>
            <a:xfrm>
              <a:off x="5368066" y="2238850"/>
              <a:ext cx="7506418" cy="3183353"/>
              <a:chOff x="5334291" y="2350890"/>
              <a:chExt cx="7506418" cy="3183353"/>
            </a:xfrm>
          </p:grpSpPr>
          <p:grpSp>
            <p:nvGrpSpPr>
              <p:cNvPr id="13" name="组合 12"/>
              <p:cNvGrpSpPr/>
              <p:nvPr/>
            </p:nvGrpSpPr>
            <p:grpSpPr>
              <a:xfrm>
                <a:off x="5334291" y="2350890"/>
                <a:ext cx="7506418" cy="954107"/>
                <a:chOff x="5334291" y="2350890"/>
                <a:chExt cx="7506418" cy="954107"/>
              </a:xfrm>
            </p:grpSpPr>
            <p:sp>
              <p:nvSpPr>
                <p:cNvPr id="10" name="矩形 9"/>
                <p:cNvSpPr/>
                <p:nvPr/>
              </p:nvSpPr>
              <p:spPr>
                <a:xfrm>
                  <a:off x="5334291" y="2629184"/>
                  <a:ext cx="1210588" cy="400110"/>
                </a:xfrm>
                <a:prstGeom prst="rect">
                  <a:avLst/>
                </a:prstGeom>
              </p:spPr>
              <p:txBody>
                <a:bodyPr wrap="none">
                  <a:spAutoFit/>
                </a:bodyPr>
                <a:lstStyle/>
                <a:p>
                  <a:r>
                    <a:rPr lang="zh-CN" altLang="en-US" sz="2000" dirty="0">
                      <a:latin typeface="微软雅黑" panose="020B0503020204020204" pitchFamily="34" charset="-122"/>
                      <a:ea typeface="微软雅黑" panose="020B0503020204020204" pitchFamily="34" charset="-122"/>
                    </a:rPr>
                    <a:t>主管素质</a:t>
                  </a:r>
                  <a:endParaRPr lang="zh-CN" altLang="en-US" sz="2000" dirty="0">
                    <a:latin typeface="微软雅黑" panose="020B0503020204020204" pitchFamily="34" charset="-122"/>
                    <a:ea typeface="微软雅黑" panose="020B0503020204020204" pitchFamily="34" charset="-122"/>
                  </a:endParaRPr>
                </a:p>
              </p:txBody>
            </p:sp>
            <p:sp>
              <p:nvSpPr>
                <p:cNvPr id="12" name="矩形 11"/>
                <p:cNvSpPr/>
                <p:nvPr/>
              </p:nvSpPr>
              <p:spPr>
                <a:xfrm>
                  <a:off x="6744709" y="2350890"/>
                  <a:ext cx="6096000" cy="954107"/>
                </a:xfrm>
                <a:prstGeom prst="rect">
                  <a:avLst/>
                </a:prstGeom>
              </p:spPr>
              <p:txBody>
                <a:bodyPr>
                  <a:spAutoFit/>
                </a:bodyPr>
                <a:lstStyle/>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出台制度够不够严谨 </a:t>
                  </a:r>
                  <a:endParaRPr lang="zh-CN" altLang="en-US"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管理者有没有持续地跟进、跟进、再跟进 ？</a:t>
                  </a:r>
                  <a:endParaRPr lang="zh-CN" altLang="en-US"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流程是否有利于执行？ </a:t>
                  </a:r>
                  <a:endParaRPr lang="zh-CN" altLang="en-US"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在执行过程中是否缺少行之有效的方法？</a:t>
                  </a:r>
                  <a:endParaRPr lang="zh-CN" altLang="en-US" sz="1400" dirty="0">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5334291" y="3465513"/>
                <a:ext cx="7506418" cy="954107"/>
                <a:chOff x="5334291" y="2350890"/>
                <a:chExt cx="7506418" cy="954107"/>
              </a:xfrm>
            </p:grpSpPr>
            <p:sp>
              <p:nvSpPr>
                <p:cNvPr id="77" name="矩形 76"/>
                <p:cNvSpPr/>
                <p:nvPr/>
              </p:nvSpPr>
              <p:spPr>
                <a:xfrm>
                  <a:off x="5334291" y="2629184"/>
                  <a:ext cx="1210588" cy="400110"/>
                </a:xfrm>
                <a:prstGeom prst="rect">
                  <a:avLst/>
                </a:prstGeom>
              </p:spPr>
              <p:txBody>
                <a:bodyPr wrap="none">
                  <a:spAutoFit/>
                </a:bodyPr>
                <a:lstStyle/>
                <a:p>
                  <a:r>
                    <a:rPr lang="zh-CN" altLang="en-US" sz="2000" dirty="0">
                      <a:latin typeface="微软雅黑" panose="020B0503020204020204" pitchFamily="34" charset="-122"/>
                      <a:ea typeface="微软雅黑" panose="020B0503020204020204" pitchFamily="34" charset="-122"/>
                    </a:rPr>
                    <a:t>人际因素</a:t>
                  </a:r>
                  <a:endParaRPr lang="zh-CN" altLang="en-US" sz="2000" dirty="0">
                    <a:latin typeface="微软雅黑" panose="020B0503020204020204" pitchFamily="34" charset="-122"/>
                    <a:ea typeface="微软雅黑" panose="020B0503020204020204" pitchFamily="34" charset="-122"/>
                  </a:endParaRPr>
                </a:p>
              </p:txBody>
            </p:sp>
            <p:sp>
              <p:nvSpPr>
                <p:cNvPr id="78" name="矩形 77"/>
                <p:cNvSpPr/>
                <p:nvPr/>
              </p:nvSpPr>
              <p:spPr>
                <a:xfrm>
                  <a:off x="6744709" y="2350890"/>
                  <a:ext cx="6096000" cy="954107"/>
                </a:xfrm>
                <a:prstGeom prst="rect">
                  <a:avLst/>
                </a:prstGeom>
              </p:spPr>
              <p:txBody>
                <a:bodyPr>
                  <a:spAutoFit/>
                </a:bodyPr>
                <a:lstStyle/>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管理者不能率先垂范</a:t>
                  </a:r>
                  <a:endParaRPr lang="zh-CN" altLang="en-US"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管理者未控制好情绪</a:t>
                  </a:r>
                  <a:endParaRPr lang="zh-CN" altLang="en-US"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管理者缺乏对下属的信任</a:t>
                  </a:r>
                  <a:endParaRPr lang="zh-CN" altLang="en-US"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管理者缺乏对团队的控制力</a:t>
                  </a:r>
                  <a:endParaRPr lang="zh-CN" altLang="en-US" sz="1400" dirty="0">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5334291" y="4580136"/>
                <a:ext cx="7506418" cy="954107"/>
                <a:chOff x="5334291" y="2350890"/>
                <a:chExt cx="7506418" cy="954107"/>
              </a:xfrm>
            </p:grpSpPr>
            <p:sp>
              <p:nvSpPr>
                <p:cNvPr id="80" name="矩形 79"/>
                <p:cNvSpPr/>
                <p:nvPr/>
              </p:nvSpPr>
              <p:spPr>
                <a:xfrm>
                  <a:off x="5334291" y="2629184"/>
                  <a:ext cx="1210588" cy="400110"/>
                </a:xfrm>
                <a:prstGeom prst="rect">
                  <a:avLst/>
                </a:prstGeom>
              </p:spPr>
              <p:txBody>
                <a:bodyPr wrap="none">
                  <a:spAutoFit/>
                </a:bodyPr>
                <a:lstStyle/>
                <a:p>
                  <a:r>
                    <a:rPr lang="zh-CN" altLang="en-US" sz="2000" dirty="0">
                      <a:latin typeface="微软雅黑" panose="020B0503020204020204" pitchFamily="34" charset="-122"/>
                      <a:ea typeface="微软雅黑" panose="020B0503020204020204" pitchFamily="34" charset="-122"/>
                    </a:rPr>
                    <a:t>管理技能</a:t>
                  </a:r>
                  <a:endParaRPr lang="zh-CN" altLang="en-US" sz="2000" dirty="0">
                    <a:latin typeface="微软雅黑" panose="020B0503020204020204" pitchFamily="34" charset="-122"/>
                    <a:ea typeface="微软雅黑" panose="020B0503020204020204" pitchFamily="34" charset="-122"/>
                  </a:endParaRPr>
                </a:p>
              </p:txBody>
            </p:sp>
            <p:sp>
              <p:nvSpPr>
                <p:cNvPr id="81" name="矩形 80"/>
                <p:cNvSpPr/>
                <p:nvPr/>
              </p:nvSpPr>
              <p:spPr>
                <a:xfrm>
                  <a:off x="6744709" y="2350890"/>
                  <a:ext cx="6096000" cy="954107"/>
                </a:xfrm>
                <a:prstGeom prst="rect">
                  <a:avLst/>
                </a:prstGeom>
              </p:spPr>
              <p:txBody>
                <a:bodyPr>
                  <a:spAutoFit/>
                </a:bodyPr>
                <a:lstStyle/>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下属对组织的发展缺乏信心</a:t>
                  </a:r>
                  <a:endParaRPr lang="zh-CN" altLang="en-US"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对组织的忠诚度不高</a:t>
                  </a:r>
                  <a:endParaRPr lang="zh-CN" altLang="en-US"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没有认同组织文化</a:t>
                  </a:r>
                  <a:endParaRPr lang="zh-CN" altLang="en-US" sz="1400" dirty="0">
                    <a:latin typeface="微软雅黑" panose="020B0503020204020204" pitchFamily="34" charset="-122"/>
                    <a:ea typeface="微软雅黑" panose="020B0503020204020204" pitchFamily="34" charset="-122"/>
                  </a:endParaRPr>
                </a:p>
                <a:p>
                  <a:pPr marL="285750" indent="-285750">
                    <a:buFont typeface="Wingdings" panose="05000000000000000000" pitchFamily="2" charset="2"/>
                    <a:buChar char="n"/>
                  </a:pPr>
                  <a:r>
                    <a:rPr lang="zh-CN" altLang="en-US" sz="1400" dirty="0">
                      <a:latin typeface="微软雅黑" panose="020B0503020204020204" pitchFamily="34" charset="-122"/>
                      <a:ea typeface="微软雅黑" panose="020B0503020204020204" pitchFamily="34" charset="-122"/>
                    </a:rPr>
                    <a:t>团队成员之间缺乏配合、团结</a:t>
                  </a:r>
                  <a:endParaRPr lang="zh-CN" altLang="en-US" sz="1400" dirty="0">
                    <a:latin typeface="微软雅黑" panose="020B0503020204020204" pitchFamily="34" charset="-122"/>
                    <a:ea typeface="微软雅黑" panose="020B0503020204020204" pitchFamily="34" charset="-122"/>
                  </a:endParaRPr>
                </a:p>
              </p:txBody>
            </p:sp>
          </p:grpSp>
        </p:grpSp>
      </p:gr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菱形 27"/>
          <p:cNvSpPr/>
          <p:nvPr/>
        </p:nvSpPr>
        <p:spPr>
          <a:xfrm>
            <a:off x="3229207" y="-1539931"/>
            <a:ext cx="5733587" cy="5733587"/>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2166516" y="-2808482"/>
            <a:ext cx="7605219" cy="5894010"/>
            <a:chOff x="-1794577" y="-1270770"/>
            <a:chExt cx="7605219" cy="5894010"/>
          </a:xfrm>
        </p:grpSpPr>
        <p:sp>
          <p:nvSpPr>
            <p:cNvPr id="23" name="菱形 22"/>
            <p:cNvSpPr/>
            <p:nvPr/>
          </p:nvSpPr>
          <p:spPr>
            <a:xfrm>
              <a:off x="-1794577" y="1207379"/>
              <a:ext cx="3415861" cy="3415861"/>
            </a:xfrm>
            <a:prstGeom prst="diamond">
              <a:avLst/>
            </a:prstGeom>
            <a:noFill/>
            <a:ln w="12700">
              <a:solidFill>
                <a:srgbClr val="CE4F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菱形 23"/>
            <p:cNvSpPr/>
            <p:nvPr/>
          </p:nvSpPr>
          <p:spPr>
            <a:xfrm>
              <a:off x="178252" y="-1270770"/>
              <a:ext cx="3134494" cy="3134494"/>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菱形 24"/>
            <p:cNvSpPr/>
            <p:nvPr/>
          </p:nvSpPr>
          <p:spPr>
            <a:xfrm>
              <a:off x="365356" y="720067"/>
              <a:ext cx="3415861" cy="3415861"/>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菱形 25"/>
            <p:cNvSpPr/>
            <p:nvPr/>
          </p:nvSpPr>
          <p:spPr>
            <a:xfrm>
              <a:off x="2394781" y="1207379"/>
              <a:ext cx="3415861" cy="3415861"/>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3946106" y="-2023575"/>
            <a:ext cx="5942161" cy="5262075"/>
            <a:chOff x="3679406" y="-2495378"/>
            <a:chExt cx="6566011" cy="5814525"/>
          </a:xfrm>
        </p:grpSpPr>
        <p:sp>
          <p:nvSpPr>
            <p:cNvPr id="5" name="矩形 4"/>
            <p:cNvSpPr/>
            <p:nvPr/>
          </p:nvSpPr>
          <p:spPr>
            <a:xfrm rot="18900000" flipH="1">
              <a:off x="4430892" y="-675113"/>
              <a:ext cx="5814525" cy="2173997"/>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1859142" y="-675114"/>
              <a:ext cx="5814525" cy="2173997"/>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89862" y="3429000"/>
            <a:ext cx="3412275" cy="707886"/>
          </a:xfrm>
          <a:prstGeom prst="rect">
            <a:avLst/>
          </a:prstGeom>
          <a:noFill/>
        </p:spPr>
        <p:txBody>
          <a:bodyPr wrap="square" rtlCol="0">
            <a:spAutoFit/>
          </a:bodyPr>
          <a:lstStyle/>
          <a:p>
            <a:pPr algn="ctr"/>
            <a:r>
              <a:rPr lang="zh-CN" altLang="en-US" sz="4000" dirty="0">
                <a:latin typeface="微软雅黑" panose="020B0503020204020204" pitchFamily="34" charset="-122"/>
                <a:ea typeface="微软雅黑" panose="020B0503020204020204" pitchFamily="34" charset="-122"/>
              </a:rPr>
              <a:t>高级沟通技巧</a:t>
            </a:r>
            <a:endParaRPr lang="zh-CN" altLang="en-US" sz="4000"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4020511" y="4488124"/>
            <a:ext cx="4900600" cy="748120"/>
            <a:chOff x="4149102" y="4488124"/>
            <a:chExt cx="4900600" cy="748120"/>
          </a:xfrm>
        </p:grpSpPr>
        <p:sp>
          <p:nvSpPr>
            <p:cNvPr id="9" name="Freeform 21"/>
            <p:cNvSpPr>
              <a:spLocks noEditPoints="1"/>
            </p:cNvSpPr>
            <p:nvPr/>
          </p:nvSpPr>
          <p:spPr bwMode="auto">
            <a:xfrm>
              <a:off x="4149102" y="456237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0" name="Freeform 21"/>
            <p:cNvSpPr>
              <a:spLocks noEditPoints="1"/>
            </p:cNvSpPr>
            <p:nvPr/>
          </p:nvSpPr>
          <p:spPr bwMode="auto">
            <a:xfrm>
              <a:off x="6555485" y="456237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1" name="Freeform 21"/>
            <p:cNvSpPr>
              <a:spLocks noEditPoints="1"/>
            </p:cNvSpPr>
            <p:nvPr/>
          </p:nvSpPr>
          <p:spPr bwMode="auto">
            <a:xfrm>
              <a:off x="4149102" y="496205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2" name="Freeform 21"/>
            <p:cNvSpPr>
              <a:spLocks noEditPoints="1"/>
            </p:cNvSpPr>
            <p:nvPr/>
          </p:nvSpPr>
          <p:spPr bwMode="auto">
            <a:xfrm>
              <a:off x="6555485" y="496205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3" name="TextBox 9"/>
            <p:cNvSpPr txBox="1"/>
            <p:nvPr/>
          </p:nvSpPr>
          <p:spPr>
            <a:xfrm>
              <a:off x="4349429" y="4488124"/>
              <a:ext cx="1734549"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认识沟通</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0"/>
            <p:cNvSpPr txBox="1"/>
            <p:nvPr/>
          </p:nvSpPr>
          <p:spPr>
            <a:xfrm>
              <a:off x="4349429" y="4897690"/>
              <a:ext cx="2513409"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有效沟通的四大原则</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3"/>
            <p:cNvSpPr txBox="1"/>
            <p:nvPr/>
          </p:nvSpPr>
          <p:spPr>
            <a:xfrm>
              <a:off x="6737110" y="4488124"/>
              <a:ext cx="222568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有效管理沟通的要素</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14"/>
            <p:cNvSpPr txBox="1"/>
            <p:nvPr/>
          </p:nvSpPr>
          <p:spPr>
            <a:xfrm>
              <a:off x="6737109" y="4897690"/>
              <a:ext cx="2312593"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不同对象的沟通技巧</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矩形 21"/>
          <p:cNvSpPr/>
          <p:nvPr/>
        </p:nvSpPr>
        <p:spPr>
          <a:xfrm>
            <a:off x="5025738" y="4031755"/>
            <a:ext cx="2140522" cy="276999"/>
          </a:xfrm>
          <a:prstGeom prst="rect">
            <a:avLst/>
          </a:prstGeom>
        </p:spPr>
        <p:txBody>
          <a:bodyPr wrap="none">
            <a:spAutoFit/>
          </a:bodyPr>
          <a:lstStyle/>
          <a:p>
            <a:pPr algn="ctr"/>
            <a:r>
              <a:rPr lang="en-US" altLang="zh-CN" sz="1200" dirty="0">
                <a:latin typeface="Calibri" panose="020F0502020204030204" pitchFamily="34" charset="0"/>
                <a:cs typeface="Calibri" panose="020F0502020204030204" pitchFamily="34" charset="0"/>
              </a:rPr>
              <a:t>Advanced communication skills</a:t>
            </a:r>
            <a:endParaRPr lang="zh-CN" altLang="en-US" sz="1200" dirty="0">
              <a:latin typeface="Calibri" panose="020F0502020204030204" pitchFamily="34" charset="0"/>
              <a:cs typeface="Calibri" panose="020F0502020204030204" pitchFamily="34" charset="0"/>
            </a:endParaRPr>
          </a:p>
        </p:txBody>
      </p:sp>
      <p:sp>
        <p:nvSpPr>
          <p:cNvPr id="29" name="矩形 28"/>
          <p:cNvSpPr/>
          <p:nvPr/>
        </p:nvSpPr>
        <p:spPr>
          <a:xfrm rot="2700000">
            <a:off x="-3566426" y="4199162"/>
            <a:ext cx="5262075" cy="1967441"/>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18900000" flipH="1">
            <a:off x="10492435" y="4199162"/>
            <a:ext cx="5262075" cy="1967441"/>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92"/>
          <p:cNvSpPr>
            <a:spLocks noChangeArrowheads="1"/>
          </p:cNvSpPr>
          <p:nvPr/>
        </p:nvSpPr>
        <p:spPr bwMode="auto">
          <a:xfrm>
            <a:off x="5826650" y="1285874"/>
            <a:ext cx="538701" cy="760410"/>
          </a:xfrm>
          <a:custGeom>
            <a:avLst/>
            <a:gdLst>
              <a:gd name="T0" fmla="*/ 639 w 815"/>
              <a:gd name="T1" fmla="*/ 465 h 1165"/>
              <a:gd name="T2" fmla="*/ 639 w 815"/>
              <a:gd name="T3" fmla="*/ 350 h 1165"/>
              <a:gd name="T4" fmla="*/ 465 w 815"/>
              <a:gd name="T5" fmla="*/ 350 h 1165"/>
              <a:gd name="T6" fmla="*/ 465 w 815"/>
              <a:gd name="T7" fmla="*/ 175 h 1165"/>
              <a:gd name="T8" fmla="*/ 350 w 815"/>
              <a:gd name="T9" fmla="*/ 175 h 1165"/>
              <a:gd name="T10" fmla="*/ 350 w 815"/>
              <a:gd name="T11" fmla="*/ 350 h 1165"/>
              <a:gd name="T12" fmla="*/ 175 w 815"/>
              <a:gd name="T13" fmla="*/ 350 h 1165"/>
              <a:gd name="T14" fmla="*/ 175 w 815"/>
              <a:gd name="T15" fmla="*/ 465 h 1165"/>
              <a:gd name="T16" fmla="*/ 350 w 815"/>
              <a:gd name="T17" fmla="*/ 465 h 1165"/>
              <a:gd name="T18" fmla="*/ 350 w 815"/>
              <a:gd name="T19" fmla="*/ 640 h 1165"/>
              <a:gd name="T20" fmla="*/ 465 w 815"/>
              <a:gd name="T21" fmla="*/ 640 h 1165"/>
              <a:gd name="T22" fmla="*/ 465 w 815"/>
              <a:gd name="T23" fmla="*/ 465 h 1165"/>
              <a:gd name="T24" fmla="*/ 639 w 815"/>
              <a:gd name="T25" fmla="*/ 465 h 1165"/>
              <a:gd name="T26" fmla="*/ 407 w 815"/>
              <a:gd name="T27" fmla="*/ 0 h 1165"/>
              <a:gd name="T28" fmla="*/ 814 w 815"/>
              <a:gd name="T29" fmla="*/ 408 h 1165"/>
              <a:gd name="T30" fmla="*/ 407 w 815"/>
              <a:gd name="T31" fmla="*/ 1164 h 1165"/>
              <a:gd name="T32" fmla="*/ 0 w 815"/>
              <a:gd name="T33" fmla="*/ 408 h 1165"/>
              <a:gd name="T34" fmla="*/ 407 w 815"/>
              <a:gd name="T35"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5" h="1165">
                <a:moveTo>
                  <a:pt x="639" y="465"/>
                </a:moveTo>
                <a:lnTo>
                  <a:pt x="639" y="350"/>
                </a:lnTo>
                <a:lnTo>
                  <a:pt x="465" y="350"/>
                </a:lnTo>
                <a:lnTo>
                  <a:pt x="465" y="175"/>
                </a:lnTo>
                <a:lnTo>
                  <a:pt x="350" y="175"/>
                </a:lnTo>
                <a:lnTo>
                  <a:pt x="350" y="350"/>
                </a:lnTo>
                <a:lnTo>
                  <a:pt x="175" y="350"/>
                </a:lnTo>
                <a:lnTo>
                  <a:pt x="175" y="465"/>
                </a:lnTo>
                <a:lnTo>
                  <a:pt x="350" y="465"/>
                </a:lnTo>
                <a:lnTo>
                  <a:pt x="350" y="640"/>
                </a:lnTo>
                <a:lnTo>
                  <a:pt x="465" y="640"/>
                </a:lnTo>
                <a:lnTo>
                  <a:pt x="465" y="465"/>
                </a:lnTo>
                <a:lnTo>
                  <a:pt x="639" y="465"/>
                </a:lnTo>
                <a:close/>
                <a:moveTo>
                  <a:pt x="407" y="0"/>
                </a:moveTo>
                <a:cubicBezTo>
                  <a:pt x="631" y="0"/>
                  <a:pt x="814" y="183"/>
                  <a:pt x="814" y="408"/>
                </a:cubicBezTo>
                <a:cubicBezTo>
                  <a:pt x="814" y="714"/>
                  <a:pt x="407" y="1164"/>
                  <a:pt x="407" y="1164"/>
                </a:cubicBezTo>
                <a:cubicBezTo>
                  <a:pt x="407" y="1164"/>
                  <a:pt x="0" y="714"/>
                  <a:pt x="0" y="408"/>
                </a:cubicBezTo>
                <a:cubicBezTo>
                  <a:pt x="0" y="183"/>
                  <a:pt x="183" y="0"/>
                  <a:pt x="407" y="0"/>
                </a:cubicBez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矩形 42"/>
          <p:cNvSpPr/>
          <p:nvPr/>
        </p:nvSpPr>
        <p:spPr>
          <a:xfrm>
            <a:off x="0" y="2113691"/>
            <a:ext cx="8894618" cy="3067909"/>
          </a:xfrm>
          <a:prstGeom prst="rect">
            <a:avLst/>
          </a:prstGeom>
          <a:solidFill>
            <a:srgbClr val="CE4F3C"/>
          </a:solidFill>
          <a:ln w="2857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algn="ctr"/>
            <a:endParaRPr lang="zh-CN" altLang="en-US" sz="2000" noProof="1">
              <a:solidFill>
                <a:schemeClr val="accent2"/>
              </a:solidFill>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264021" y="160207"/>
            <a:ext cx="3989324" cy="605352"/>
            <a:chOff x="7052748" y="1878170"/>
            <a:chExt cx="3989324" cy="605352"/>
          </a:xfrm>
        </p:grpSpPr>
        <p:sp>
          <p:nvSpPr>
            <p:cNvPr id="5" name="文本框 4"/>
            <p:cNvSpPr txBox="1"/>
            <p:nvPr/>
          </p:nvSpPr>
          <p:spPr>
            <a:xfrm>
              <a:off x="7719402" y="1941571"/>
              <a:ext cx="3322670"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时间管理基本理念</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 name="直接连接符 8"/>
          <p:cNvCxnSpPr/>
          <p:nvPr/>
        </p:nvCxnSpPr>
        <p:spPr>
          <a:xfrm>
            <a:off x="3685309" y="453100"/>
            <a:ext cx="81741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92"/>
          <p:cNvSpPr>
            <a:spLocks noChangeArrowheads="1"/>
          </p:cNvSpPr>
          <p:nvPr/>
        </p:nvSpPr>
        <p:spPr bwMode="auto">
          <a:xfrm>
            <a:off x="455025" y="305251"/>
            <a:ext cx="223343" cy="315263"/>
          </a:xfrm>
          <a:custGeom>
            <a:avLst/>
            <a:gdLst>
              <a:gd name="T0" fmla="*/ 639 w 815"/>
              <a:gd name="T1" fmla="*/ 465 h 1165"/>
              <a:gd name="T2" fmla="*/ 639 w 815"/>
              <a:gd name="T3" fmla="*/ 350 h 1165"/>
              <a:gd name="T4" fmla="*/ 465 w 815"/>
              <a:gd name="T5" fmla="*/ 350 h 1165"/>
              <a:gd name="T6" fmla="*/ 465 w 815"/>
              <a:gd name="T7" fmla="*/ 175 h 1165"/>
              <a:gd name="T8" fmla="*/ 350 w 815"/>
              <a:gd name="T9" fmla="*/ 175 h 1165"/>
              <a:gd name="T10" fmla="*/ 350 w 815"/>
              <a:gd name="T11" fmla="*/ 350 h 1165"/>
              <a:gd name="T12" fmla="*/ 175 w 815"/>
              <a:gd name="T13" fmla="*/ 350 h 1165"/>
              <a:gd name="T14" fmla="*/ 175 w 815"/>
              <a:gd name="T15" fmla="*/ 465 h 1165"/>
              <a:gd name="T16" fmla="*/ 350 w 815"/>
              <a:gd name="T17" fmla="*/ 465 h 1165"/>
              <a:gd name="T18" fmla="*/ 350 w 815"/>
              <a:gd name="T19" fmla="*/ 640 h 1165"/>
              <a:gd name="T20" fmla="*/ 465 w 815"/>
              <a:gd name="T21" fmla="*/ 640 h 1165"/>
              <a:gd name="T22" fmla="*/ 465 w 815"/>
              <a:gd name="T23" fmla="*/ 465 h 1165"/>
              <a:gd name="T24" fmla="*/ 639 w 815"/>
              <a:gd name="T25" fmla="*/ 465 h 1165"/>
              <a:gd name="T26" fmla="*/ 407 w 815"/>
              <a:gd name="T27" fmla="*/ 0 h 1165"/>
              <a:gd name="T28" fmla="*/ 814 w 815"/>
              <a:gd name="T29" fmla="*/ 408 h 1165"/>
              <a:gd name="T30" fmla="*/ 407 w 815"/>
              <a:gd name="T31" fmla="*/ 1164 h 1165"/>
              <a:gd name="T32" fmla="*/ 0 w 815"/>
              <a:gd name="T33" fmla="*/ 408 h 1165"/>
              <a:gd name="T34" fmla="*/ 407 w 815"/>
              <a:gd name="T35"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5" h="1165">
                <a:moveTo>
                  <a:pt x="639" y="465"/>
                </a:moveTo>
                <a:lnTo>
                  <a:pt x="639" y="350"/>
                </a:lnTo>
                <a:lnTo>
                  <a:pt x="465" y="350"/>
                </a:lnTo>
                <a:lnTo>
                  <a:pt x="465" y="175"/>
                </a:lnTo>
                <a:lnTo>
                  <a:pt x="350" y="175"/>
                </a:lnTo>
                <a:lnTo>
                  <a:pt x="350" y="350"/>
                </a:lnTo>
                <a:lnTo>
                  <a:pt x="175" y="350"/>
                </a:lnTo>
                <a:lnTo>
                  <a:pt x="175" y="465"/>
                </a:lnTo>
                <a:lnTo>
                  <a:pt x="350" y="465"/>
                </a:lnTo>
                <a:lnTo>
                  <a:pt x="350" y="640"/>
                </a:lnTo>
                <a:lnTo>
                  <a:pt x="465" y="640"/>
                </a:lnTo>
                <a:lnTo>
                  <a:pt x="465" y="465"/>
                </a:lnTo>
                <a:lnTo>
                  <a:pt x="639" y="465"/>
                </a:lnTo>
                <a:close/>
                <a:moveTo>
                  <a:pt x="407" y="0"/>
                </a:moveTo>
                <a:cubicBezTo>
                  <a:pt x="631" y="0"/>
                  <a:pt x="814" y="183"/>
                  <a:pt x="814" y="408"/>
                </a:cubicBezTo>
                <a:cubicBezTo>
                  <a:pt x="814" y="714"/>
                  <a:pt x="407" y="1164"/>
                  <a:pt x="407" y="1164"/>
                </a:cubicBezTo>
                <a:cubicBezTo>
                  <a:pt x="407" y="1164"/>
                  <a:pt x="0" y="714"/>
                  <a:pt x="0" y="408"/>
                </a:cubicBezTo>
                <a:cubicBezTo>
                  <a:pt x="0" y="183"/>
                  <a:pt x="183" y="0"/>
                  <a:pt x="407" y="0"/>
                </a:cubicBez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917011" y="503900"/>
            <a:ext cx="6229509" cy="6354100"/>
          </a:xfrm>
          <a:prstGeom prst="rect">
            <a:avLst/>
          </a:prstGeom>
        </p:spPr>
      </p:pic>
      <p:grpSp>
        <p:nvGrpSpPr>
          <p:cNvPr id="3" name="组合 2"/>
          <p:cNvGrpSpPr/>
          <p:nvPr/>
        </p:nvGrpSpPr>
        <p:grpSpPr>
          <a:xfrm>
            <a:off x="1028713" y="2479203"/>
            <a:ext cx="7132768" cy="2336884"/>
            <a:chOff x="1051103" y="1964034"/>
            <a:chExt cx="7132768" cy="2336884"/>
          </a:xfrm>
        </p:grpSpPr>
        <p:sp>
          <p:nvSpPr>
            <p:cNvPr id="24" name="矩形 23"/>
            <p:cNvSpPr/>
            <p:nvPr/>
          </p:nvSpPr>
          <p:spPr>
            <a:xfrm>
              <a:off x="1051103" y="1964034"/>
              <a:ext cx="6749006" cy="461665"/>
            </a:xfrm>
            <a:prstGeom prst="rect">
              <a:avLst/>
            </a:prstGeom>
          </p:spPr>
          <p:txBody>
            <a:bodyPr wrap="square">
              <a:spAutoFit/>
            </a:bodyPr>
            <a:lstStyle/>
            <a:p>
              <a:pPr marL="457200" lvl="0" indent="-457200" algn="just">
                <a:buFont typeface="Wingdings" panose="05000000000000000000" pitchFamily="2" charset="2"/>
                <a:buChar char="n"/>
                <a:defRPr/>
              </a:pPr>
              <a:r>
                <a:rPr lang="zh-CN" altLang="en-US" sz="2400" dirty="0">
                  <a:solidFill>
                    <a:schemeClr val="bg1"/>
                  </a:solidFill>
                  <a:ea typeface="微软雅黑" panose="020B0503020204020204" pitchFamily="34" charset="-122"/>
                  <a:cs typeface="+mn-ea"/>
                  <a:sym typeface="Arial" panose="020B0604020202020204" pitchFamily="34" charset="0"/>
                </a:rPr>
                <a:t>我希望在这一年过去以后得到什么？ </a:t>
              </a:r>
              <a:endParaRPr lang="zh-CN" altLang="en-US" sz="2400" dirty="0">
                <a:solidFill>
                  <a:schemeClr val="bg1"/>
                </a:solidFill>
                <a:ea typeface="微软雅黑" panose="020B0503020204020204" pitchFamily="34" charset="-122"/>
                <a:cs typeface="+mn-ea"/>
                <a:sym typeface="Arial" panose="020B0604020202020204" pitchFamily="34" charset="0"/>
              </a:endParaRPr>
            </a:p>
          </p:txBody>
        </p:sp>
        <p:sp>
          <p:nvSpPr>
            <p:cNvPr id="25" name="矩形 24"/>
            <p:cNvSpPr/>
            <p:nvPr/>
          </p:nvSpPr>
          <p:spPr>
            <a:xfrm>
              <a:off x="1051103" y="2589107"/>
              <a:ext cx="7132768" cy="461665"/>
            </a:xfrm>
            <a:prstGeom prst="rect">
              <a:avLst/>
            </a:prstGeom>
          </p:spPr>
          <p:txBody>
            <a:bodyPr wrap="square">
              <a:spAutoFit/>
            </a:bodyPr>
            <a:lstStyle/>
            <a:p>
              <a:pPr marL="457200" lvl="0" indent="-457200" algn="just">
                <a:buFont typeface="Wingdings" panose="05000000000000000000" pitchFamily="2" charset="2"/>
                <a:buChar char="n"/>
                <a:defRPr/>
              </a:pPr>
              <a:r>
                <a:rPr lang="zh-CN" altLang="en-US" sz="2400" dirty="0">
                  <a:solidFill>
                    <a:schemeClr val="bg1"/>
                  </a:solidFill>
                  <a:ea typeface="微软雅黑" panose="020B0503020204020204" pitchFamily="34" charset="-122"/>
                  <a:cs typeface="+mn-ea"/>
                  <a:sym typeface="Arial" panose="020B0604020202020204" pitchFamily="34" charset="0"/>
                </a:rPr>
                <a:t>这一年中还有哪些事情需要我花费时间？ </a:t>
              </a:r>
              <a:endParaRPr lang="zh-CN" altLang="en-US" sz="2400" dirty="0">
                <a:solidFill>
                  <a:schemeClr val="bg1"/>
                </a:solidFill>
                <a:ea typeface="微软雅黑" panose="020B0503020204020204" pitchFamily="34" charset="-122"/>
                <a:cs typeface="+mn-ea"/>
                <a:sym typeface="Arial" panose="020B0604020202020204" pitchFamily="34" charset="0"/>
              </a:endParaRPr>
            </a:p>
          </p:txBody>
        </p:sp>
        <p:sp>
          <p:nvSpPr>
            <p:cNvPr id="26" name="矩形 25"/>
            <p:cNvSpPr/>
            <p:nvPr/>
          </p:nvSpPr>
          <p:spPr>
            <a:xfrm>
              <a:off x="1051103" y="3214180"/>
              <a:ext cx="5810490" cy="461665"/>
            </a:xfrm>
            <a:prstGeom prst="rect">
              <a:avLst/>
            </a:prstGeom>
          </p:spPr>
          <p:txBody>
            <a:bodyPr wrap="square">
              <a:spAutoFit/>
            </a:bodyPr>
            <a:lstStyle/>
            <a:p>
              <a:pPr marL="457200" lvl="0" indent="-457200" algn="just">
                <a:buFont typeface="Wingdings" panose="05000000000000000000" pitchFamily="2" charset="2"/>
                <a:buChar char="n"/>
                <a:defRPr/>
              </a:pPr>
              <a:r>
                <a:rPr lang="zh-CN" altLang="en-US" sz="2400" dirty="0">
                  <a:solidFill>
                    <a:schemeClr val="bg1"/>
                  </a:solidFill>
                  <a:ea typeface="微软雅黑" panose="020B0503020204020204" pitchFamily="34" charset="-122"/>
                  <a:cs typeface="+mn-ea"/>
                  <a:sym typeface="Arial" panose="020B0604020202020204" pitchFamily="34" charset="0"/>
                </a:rPr>
                <a:t>我必须做哪些事情？ </a:t>
              </a:r>
              <a:endParaRPr lang="zh-CN" altLang="en-US" sz="2400" dirty="0">
                <a:solidFill>
                  <a:schemeClr val="bg1"/>
                </a:solidFill>
                <a:ea typeface="微软雅黑" panose="020B0503020204020204" pitchFamily="34" charset="-122"/>
                <a:cs typeface="+mn-ea"/>
                <a:sym typeface="Arial" panose="020B0604020202020204" pitchFamily="34" charset="0"/>
              </a:endParaRPr>
            </a:p>
          </p:txBody>
        </p:sp>
        <p:sp>
          <p:nvSpPr>
            <p:cNvPr id="27" name="矩形 26"/>
            <p:cNvSpPr/>
            <p:nvPr/>
          </p:nvSpPr>
          <p:spPr>
            <a:xfrm>
              <a:off x="1051103" y="3839253"/>
              <a:ext cx="4804103" cy="461665"/>
            </a:xfrm>
            <a:prstGeom prst="rect">
              <a:avLst/>
            </a:prstGeom>
          </p:spPr>
          <p:txBody>
            <a:bodyPr wrap="square">
              <a:spAutoFit/>
            </a:bodyPr>
            <a:lstStyle/>
            <a:p>
              <a:pPr marL="457200" lvl="0" indent="-457200" algn="just">
                <a:buFont typeface="Wingdings" panose="05000000000000000000" pitchFamily="2" charset="2"/>
                <a:buChar char="n"/>
                <a:defRPr/>
              </a:pPr>
              <a:r>
                <a:rPr lang="zh-CN" altLang="en-US" sz="2400" dirty="0">
                  <a:solidFill>
                    <a:schemeClr val="bg1"/>
                  </a:solidFill>
                  <a:ea typeface="微软雅黑" panose="020B0503020204020204" pitchFamily="34" charset="-122"/>
                  <a:cs typeface="+mn-ea"/>
                  <a:sym typeface="Arial" panose="020B0604020202020204" pitchFamily="34" charset="0"/>
                </a:rPr>
                <a:t>这些事情必须在什么时候完成？ </a:t>
              </a:r>
              <a:endParaRPr lang="zh-CN" altLang="en-US" sz="2400" dirty="0">
                <a:solidFill>
                  <a:schemeClr val="bg1"/>
                </a:solidFill>
                <a:ea typeface="微软雅黑" panose="020B0503020204020204" pitchFamily="34" charset="-122"/>
                <a:cs typeface="+mn-ea"/>
                <a:sym typeface="Arial" panose="020B0604020202020204" pitchFamily="34" charset="0"/>
              </a:endParaRP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3989324" cy="605352"/>
            <a:chOff x="7052748" y="1878170"/>
            <a:chExt cx="3989324" cy="605352"/>
          </a:xfrm>
        </p:grpSpPr>
        <p:sp>
          <p:nvSpPr>
            <p:cNvPr id="5" name="文本框 4"/>
            <p:cNvSpPr txBox="1"/>
            <p:nvPr/>
          </p:nvSpPr>
          <p:spPr>
            <a:xfrm>
              <a:off x="7719402" y="1941571"/>
              <a:ext cx="3322670"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时间管理基本理念</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 name="直接连接符 8"/>
          <p:cNvCxnSpPr/>
          <p:nvPr/>
        </p:nvCxnSpPr>
        <p:spPr>
          <a:xfrm>
            <a:off x="3685309" y="453100"/>
            <a:ext cx="817418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92"/>
          <p:cNvSpPr>
            <a:spLocks noChangeArrowheads="1"/>
          </p:cNvSpPr>
          <p:nvPr/>
        </p:nvSpPr>
        <p:spPr bwMode="auto">
          <a:xfrm>
            <a:off x="455025" y="305251"/>
            <a:ext cx="223343" cy="315263"/>
          </a:xfrm>
          <a:custGeom>
            <a:avLst/>
            <a:gdLst>
              <a:gd name="T0" fmla="*/ 639 w 815"/>
              <a:gd name="T1" fmla="*/ 465 h 1165"/>
              <a:gd name="T2" fmla="*/ 639 w 815"/>
              <a:gd name="T3" fmla="*/ 350 h 1165"/>
              <a:gd name="T4" fmla="*/ 465 w 815"/>
              <a:gd name="T5" fmla="*/ 350 h 1165"/>
              <a:gd name="T6" fmla="*/ 465 w 815"/>
              <a:gd name="T7" fmla="*/ 175 h 1165"/>
              <a:gd name="T8" fmla="*/ 350 w 815"/>
              <a:gd name="T9" fmla="*/ 175 h 1165"/>
              <a:gd name="T10" fmla="*/ 350 w 815"/>
              <a:gd name="T11" fmla="*/ 350 h 1165"/>
              <a:gd name="T12" fmla="*/ 175 w 815"/>
              <a:gd name="T13" fmla="*/ 350 h 1165"/>
              <a:gd name="T14" fmla="*/ 175 w 815"/>
              <a:gd name="T15" fmla="*/ 465 h 1165"/>
              <a:gd name="T16" fmla="*/ 350 w 815"/>
              <a:gd name="T17" fmla="*/ 465 h 1165"/>
              <a:gd name="T18" fmla="*/ 350 w 815"/>
              <a:gd name="T19" fmla="*/ 640 h 1165"/>
              <a:gd name="T20" fmla="*/ 465 w 815"/>
              <a:gd name="T21" fmla="*/ 640 h 1165"/>
              <a:gd name="T22" fmla="*/ 465 w 815"/>
              <a:gd name="T23" fmla="*/ 465 h 1165"/>
              <a:gd name="T24" fmla="*/ 639 w 815"/>
              <a:gd name="T25" fmla="*/ 465 h 1165"/>
              <a:gd name="T26" fmla="*/ 407 w 815"/>
              <a:gd name="T27" fmla="*/ 0 h 1165"/>
              <a:gd name="T28" fmla="*/ 814 w 815"/>
              <a:gd name="T29" fmla="*/ 408 h 1165"/>
              <a:gd name="T30" fmla="*/ 407 w 815"/>
              <a:gd name="T31" fmla="*/ 1164 h 1165"/>
              <a:gd name="T32" fmla="*/ 0 w 815"/>
              <a:gd name="T33" fmla="*/ 408 h 1165"/>
              <a:gd name="T34" fmla="*/ 407 w 815"/>
              <a:gd name="T35"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5" h="1165">
                <a:moveTo>
                  <a:pt x="639" y="465"/>
                </a:moveTo>
                <a:lnTo>
                  <a:pt x="639" y="350"/>
                </a:lnTo>
                <a:lnTo>
                  <a:pt x="465" y="350"/>
                </a:lnTo>
                <a:lnTo>
                  <a:pt x="465" y="175"/>
                </a:lnTo>
                <a:lnTo>
                  <a:pt x="350" y="175"/>
                </a:lnTo>
                <a:lnTo>
                  <a:pt x="350" y="350"/>
                </a:lnTo>
                <a:lnTo>
                  <a:pt x="175" y="350"/>
                </a:lnTo>
                <a:lnTo>
                  <a:pt x="175" y="465"/>
                </a:lnTo>
                <a:lnTo>
                  <a:pt x="350" y="465"/>
                </a:lnTo>
                <a:lnTo>
                  <a:pt x="350" y="640"/>
                </a:lnTo>
                <a:lnTo>
                  <a:pt x="465" y="640"/>
                </a:lnTo>
                <a:lnTo>
                  <a:pt x="465" y="465"/>
                </a:lnTo>
                <a:lnTo>
                  <a:pt x="639" y="465"/>
                </a:lnTo>
                <a:close/>
                <a:moveTo>
                  <a:pt x="407" y="0"/>
                </a:moveTo>
                <a:cubicBezTo>
                  <a:pt x="631" y="0"/>
                  <a:pt x="814" y="183"/>
                  <a:pt x="814" y="408"/>
                </a:cubicBezTo>
                <a:cubicBezTo>
                  <a:pt x="814" y="714"/>
                  <a:pt x="407" y="1164"/>
                  <a:pt x="407" y="1164"/>
                </a:cubicBezTo>
                <a:cubicBezTo>
                  <a:pt x="407" y="1164"/>
                  <a:pt x="0" y="714"/>
                  <a:pt x="0" y="408"/>
                </a:cubicBezTo>
                <a:cubicBezTo>
                  <a:pt x="0" y="183"/>
                  <a:pt x="183" y="0"/>
                  <a:pt x="407" y="0"/>
                </a:cubicBez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nvGrpSpPr>
          <p:cNvPr id="7" name="组合 6"/>
          <p:cNvGrpSpPr/>
          <p:nvPr/>
        </p:nvGrpSpPr>
        <p:grpSpPr>
          <a:xfrm>
            <a:off x="1079906" y="2266559"/>
            <a:ext cx="10032188" cy="2180750"/>
            <a:chOff x="1085755" y="2391250"/>
            <a:chExt cx="10032188" cy="2180750"/>
          </a:xfrm>
        </p:grpSpPr>
        <p:sp>
          <p:nvSpPr>
            <p:cNvPr id="15" name="Shape 782"/>
            <p:cNvSpPr/>
            <p:nvPr/>
          </p:nvSpPr>
          <p:spPr>
            <a:xfrm>
              <a:off x="1085755" y="2391250"/>
              <a:ext cx="2236914" cy="218075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rgbClr val="CE4F3C"/>
            </a:solidFill>
            <a:ln w="12700" cap="flat">
              <a:solidFill>
                <a:srgbClr val="CE4F3C"/>
              </a:solidFill>
              <a:miter lim="400000"/>
            </a:ln>
            <a:effectLst/>
          </p:spPr>
          <p:txBody>
            <a:bodyPr wrap="square" lIns="0" tIns="0" rIns="0" bIns="0" numCol="1" anchor="ctr">
              <a:noAutofit/>
            </a:bodyPr>
            <a:lstStyle/>
            <a:p>
              <a:pPr lvl="0">
                <a:defRPr sz="3200">
                  <a:solidFill>
                    <a:srgbClr val="FFFFFF"/>
                  </a:solidFill>
                </a:defRPr>
              </a:pPr>
              <a:endParaRPr sz="1600"/>
            </a:p>
          </p:txBody>
        </p:sp>
        <p:sp>
          <p:nvSpPr>
            <p:cNvPr id="16" name="Shape 782"/>
            <p:cNvSpPr/>
            <p:nvPr/>
          </p:nvSpPr>
          <p:spPr>
            <a:xfrm>
              <a:off x="3695477" y="2391250"/>
              <a:ext cx="2236914" cy="218075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rgbClr val="2B2C30"/>
            </a:solidFill>
            <a:ln w="12700" cap="flat">
              <a:solidFill>
                <a:srgbClr val="2B2C30"/>
              </a:solidFill>
              <a:miter lim="400000"/>
            </a:ln>
            <a:effectLst/>
          </p:spPr>
          <p:txBody>
            <a:bodyPr wrap="square" lIns="0" tIns="0" rIns="0" bIns="0" numCol="1" anchor="ctr">
              <a:noAutofit/>
            </a:bodyPr>
            <a:lstStyle/>
            <a:p>
              <a:pPr lvl="0">
                <a:defRPr sz="3200">
                  <a:solidFill>
                    <a:srgbClr val="FFFFFF"/>
                  </a:solidFill>
                </a:defRPr>
              </a:pPr>
              <a:endParaRPr sz="1600"/>
            </a:p>
          </p:txBody>
        </p:sp>
        <p:sp>
          <p:nvSpPr>
            <p:cNvPr id="17" name="Shape 782"/>
            <p:cNvSpPr/>
            <p:nvPr/>
          </p:nvSpPr>
          <p:spPr>
            <a:xfrm>
              <a:off x="6293901" y="2391250"/>
              <a:ext cx="2236914" cy="218075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rgbClr val="CE4F3C"/>
            </a:solidFill>
            <a:ln w="12700" cap="flat">
              <a:solidFill>
                <a:srgbClr val="CE4F3C"/>
              </a:solidFill>
              <a:miter lim="400000"/>
            </a:ln>
            <a:effectLst/>
          </p:spPr>
          <p:txBody>
            <a:bodyPr wrap="square" lIns="0" tIns="0" rIns="0" bIns="0" numCol="1" anchor="ctr">
              <a:noAutofit/>
            </a:bodyPr>
            <a:lstStyle/>
            <a:p>
              <a:pPr lvl="0">
                <a:defRPr sz="3200">
                  <a:solidFill>
                    <a:srgbClr val="FFFFFF"/>
                  </a:solidFill>
                </a:defRPr>
              </a:pPr>
              <a:endParaRPr sz="1600"/>
            </a:p>
          </p:txBody>
        </p:sp>
        <p:sp>
          <p:nvSpPr>
            <p:cNvPr id="18" name="Shape 782"/>
            <p:cNvSpPr/>
            <p:nvPr/>
          </p:nvSpPr>
          <p:spPr>
            <a:xfrm>
              <a:off x="8881029" y="2391250"/>
              <a:ext cx="2236914" cy="2180750"/>
            </a:xfrm>
            <a:custGeom>
              <a:avLst/>
              <a:gdLst/>
              <a:ahLst/>
              <a:cxnLst>
                <a:cxn ang="0">
                  <a:pos x="wd2" y="hd2"/>
                </a:cxn>
                <a:cxn ang="5400000">
                  <a:pos x="wd2" y="hd2"/>
                </a:cxn>
                <a:cxn ang="10800000">
                  <a:pos x="wd2" y="hd2"/>
                </a:cxn>
                <a:cxn ang="16200000">
                  <a:pos x="wd2" y="hd2"/>
                </a:cxn>
              </a:cxnLst>
              <a:rect l="0" t="0" r="r" b="b"/>
              <a:pathLst>
                <a:path w="21600" h="21600" extrusionOk="0">
                  <a:moveTo>
                    <a:pt x="1408" y="0"/>
                  </a:moveTo>
                  <a:cubicBezTo>
                    <a:pt x="631" y="0"/>
                    <a:pt x="0" y="391"/>
                    <a:pt x="0" y="873"/>
                  </a:cubicBezTo>
                  <a:lnTo>
                    <a:pt x="0" y="19208"/>
                  </a:lnTo>
                  <a:cubicBezTo>
                    <a:pt x="0" y="19690"/>
                    <a:pt x="631" y="20081"/>
                    <a:pt x="1408" y="20081"/>
                  </a:cubicBezTo>
                  <a:lnTo>
                    <a:pt x="9360" y="20081"/>
                  </a:lnTo>
                  <a:lnTo>
                    <a:pt x="10800" y="21600"/>
                  </a:lnTo>
                  <a:lnTo>
                    <a:pt x="12240" y="20081"/>
                  </a:lnTo>
                  <a:lnTo>
                    <a:pt x="20192" y="20081"/>
                  </a:lnTo>
                  <a:cubicBezTo>
                    <a:pt x="20969" y="20081"/>
                    <a:pt x="21600" y="19690"/>
                    <a:pt x="21600" y="19208"/>
                  </a:cubicBezTo>
                  <a:lnTo>
                    <a:pt x="21600" y="873"/>
                  </a:lnTo>
                  <a:cubicBezTo>
                    <a:pt x="21600" y="391"/>
                    <a:pt x="20969" y="0"/>
                    <a:pt x="20192" y="0"/>
                  </a:cubicBezTo>
                  <a:lnTo>
                    <a:pt x="1408" y="0"/>
                  </a:lnTo>
                  <a:close/>
                </a:path>
              </a:pathLst>
            </a:custGeom>
            <a:solidFill>
              <a:srgbClr val="2B2C30"/>
            </a:solidFill>
            <a:ln w="12700" cap="flat">
              <a:solidFill>
                <a:srgbClr val="2B2C30"/>
              </a:solidFill>
              <a:miter lim="400000"/>
            </a:ln>
            <a:effectLst/>
          </p:spPr>
          <p:txBody>
            <a:bodyPr wrap="square" lIns="0" tIns="0" rIns="0" bIns="0" numCol="1" anchor="ctr">
              <a:noAutofit/>
            </a:bodyPr>
            <a:lstStyle/>
            <a:p>
              <a:pPr lvl="0">
                <a:defRPr sz="3200">
                  <a:solidFill>
                    <a:srgbClr val="FFFFFF"/>
                  </a:solidFill>
                </a:defRPr>
              </a:pPr>
              <a:endParaRPr sz="1600"/>
            </a:p>
          </p:txBody>
        </p:sp>
        <p:sp>
          <p:nvSpPr>
            <p:cNvPr id="19" name="矩形 18"/>
            <p:cNvSpPr/>
            <p:nvPr/>
          </p:nvSpPr>
          <p:spPr>
            <a:xfrm>
              <a:off x="1548397" y="2829089"/>
              <a:ext cx="1347157" cy="1052596"/>
            </a:xfrm>
            <a:prstGeom prst="rect">
              <a:avLst/>
            </a:prstGeom>
          </p:spPr>
          <p:txBody>
            <a:bodyPr wrap="square">
              <a:spAutoFit/>
            </a:bodyPr>
            <a:lstStyle/>
            <a:p>
              <a:pPr marL="0" marR="0" lvl="0" indent="0" algn="ctr" defTabSz="914400" rtl="0" eaLnBrk="1" fontAlgn="base" latinLnBrk="0" hangingPunct="1">
                <a:lnSpc>
                  <a:spcPct val="130000"/>
                </a:lnSpc>
                <a:spcBef>
                  <a:spcPct val="0"/>
                </a:spcBef>
                <a:spcAft>
                  <a:spcPct val="0"/>
                </a:spcAft>
                <a:buClrTx/>
                <a:buSzTx/>
                <a:buFont typeface="Arial" panose="020B0604020202020204" pitchFamily="34" charset="0"/>
                <a:buNone/>
                <a:defRPr/>
              </a:pPr>
              <a:r>
                <a:rPr kumimoji="0" lang="en-US" altLang="zh-CN" sz="24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rPr>
                <a:t>SMART</a:t>
              </a:r>
              <a:r>
                <a:rPr kumimoji="0" lang="zh-CN" altLang="en-US" sz="24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rPr>
                <a:t>原则</a:t>
              </a:r>
              <a:endParaRPr kumimoji="0" lang="zh-CN" altLang="en-US" sz="24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endParaRPr>
            </a:p>
          </p:txBody>
        </p:sp>
        <p:sp>
          <p:nvSpPr>
            <p:cNvPr id="20" name="矩形 19"/>
            <p:cNvSpPr/>
            <p:nvPr/>
          </p:nvSpPr>
          <p:spPr>
            <a:xfrm>
              <a:off x="3948166" y="2989133"/>
              <a:ext cx="1731535" cy="892552"/>
            </a:xfrm>
            <a:prstGeom prst="rect">
              <a:avLst/>
            </a:prstGeom>
          </p:spPr>
          <p:txBody>
            <a:bodyPr wrap="square">
              <a:spAutoFit/>
            </a:bodyPr>
            <a:lstStyle/>
            <a:p>
              <a:pPr marL="0" marR="0" lvl="0" indent="0" algn="ctr" defTabSz="914400" rtl="0" eaLnBrk="1" fontAlgn="base" latinLnBrk="0" hangingPunct="1">
                <a:lnSpc>
                  <a:spcPct val="130000"/>
                </a:lnSpc>
                <a:spcBef>
                  <a:spcPct val="0"/>
                </a:spcBef>
                <a:spcAft>
                  <a:spcPct val="0"/>
                </a:spcAft>
                <a:buClrTx/>
                <a:buSzTx/>
                <a:buFont typeface="Arial" panose="020B0604020202020204" pitchFamily="34" charset="0"/>
                <a:buNone/>
                <a:defRPr/>
              </a:pPr>
              <a:r>
                <a:rPr kumimoji="0" lang="zh-CN" altLang="en-US" sz="24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rPr>
                <a:t>二八定律</a:t>
              </a:r>
              <a:r>
                <a:rPr kumimoji="0" lang="zh-CN" altLang="en-US" sz="16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rPr>
                <a:t>（帕累托法则）</a:t>
              </a:r>
              <a:endParaRPr kumimoji="0" lang="zh-CN" altLang="en-US" sz="20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endParaRPr>
            </a:p>
          </p:txBody>
        </p:sp>
        <p:sp>
          <p:nvSpPr>
            <p:cNvPr id="21" name="矩形 20"/>
            <p:cNvSpPr/>
            <p:nvPr/>
          </p:nvSpPr>
          <p:spPr>
            <a:xfrm>
              <a:off x="6464389" y="2989133"/>
              <a:ext cx="1925730" cy="892552"/>
            </a:xfrm>
            <a:prstGeom prst="rect">
              <a:avLst/>
            </a:prstGeom>
          </p:spPr>
          <p:txBody>
            <a:bodyPr wrap="square">
              <a:spAutoFit/>
            </a:bodyPr>
            <a:lstStyle/>
            <a:p>
              <a:pPr marL="0" marR="0" lvl="0" indent="0" algn="ctr" defTabSz="914400" rtl="0" eaLnBrk="1" fontAlgn="base" latinLnBrk="0" hangingPunct="1">
                <a:lnSpc>
                  <a:spcPct val="130000"/>
                </a:lnSpc>
                <a:spcBef>
                  <a:spcPct val="0"/>
                </a:spcBef>
                <a:spcAft>
                  <a:spcPct val="0"/>
                </a:spcAft>
                <a:buClrTx/>
                <a:buSzTx/>
                <a:buFont typeface="Arial" panose="020B0604020202020204" pitchFamily="34" charset="0"/>
                <a:buNone/>
                <a:defRPr/>
              </a:pPr>
              <a:r>
                <a:rPr kumimoji="0" lang="zh-CN" altLang="en-US" sz="24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rPr>
                <a:t>四象限原则</a:t>
              </a:r>
              <a:r>
                <a:rPr kumimoji="0" lang="zh-CN" altLang="en-US" sz="16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rPr>
                <a:t>（时间管理矩阵）</a:t>
              </a:r>
              <a:endParaRPr kumimoji="0" lang="zh-CN" altLang="en-US" sz="20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endParaRPr>
            </a:p>
          </p:txBody>
        </p:sp>
        <p:sp>
          <p:nvSpPr>
            <p:cNvPr id="23" name="矩形 22"/>
            <p:cNvSpPr/>
            <p:nvPr/>
          </p:nvSpPr>
          <p:spPr>
            <a:xfrm>
              <a:off x="9247243" y="2989133"/>
              <a:ext cx="1504485" cy="892552"/>
            </a:xfrm>
            <a:prstGeom prst="rect">
              <a:avLst/>
            </a:prstGeom>
          </p:spPr>
          <p:txBody>
            <a:bodyPr wrap="square">
              <a:spAutoFit/>
            </a:bodyPr>
            <a:lstStyle/>
            <a:p>
              <a:pPr marL="0" marR="0" lvl="0" indent="0" algn="ctr" defTabSz="914400" rtl="0" eaLnBrk="1" fontAlgn="base" latinLnBrk="0" hangingPunct="1">
                <a:lnSpc>
                  <a:spcPct val="130000"/>
                </a:lnSpc>
                <a:spcBef>
                  <a:spcPct val="0"/>
                </a:spcBef>
                <a:spcAft>
                  <a:spcPct val="0"/>
                </a:spcAft>
                <a:buClrTx/>
                <a:buSzTx/>
                <a:buFont typeface="Arial" panose="020B0604020202020204" pitchFamily="34" charset="0"/>
                <a:buNone/>
                <a:defRPr/>
              </a:pPr>
              <a:r>
                <a:rPr kumimoji="0" lang="zh-CN" altLang="en-US" sz="24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rPr>
                <a:t>对象原则</a:t>
              </a:r>
              <a:r>
                <a:rPr kumimoji="0" lang="zh-CN" altLang="en-US" sz="16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rPr>
                <a:t>（</a:t>
              </a:r>
              <a:r>
                <a:rPr kumimoji="0" lang="en-US" altLang="zh-CN" sz="16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rPr>
                <a:t>5W2H</a:t>
              </a:r>
              <a:r>
                <a:rPr kumimoji="0" lang="zh-CN" altLang="en-US" sz="16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rPr>
                <a:t>原则）</a:t>
              </a:r>
              <a:endParaRPr kumimoji="0" lang="zh-CN" altLang="en-US" sz="2400" i="0" u="none" strike="noStrike" kern="1200" cap="none" spc="0" normalizeH="0" baseline="0" noProof="0" dirty="0">
                <a:ln>
                  <a:noFill/>
                </a:ln>
                <a:solidFill>
                  <a:schemeClr val="bg1"/>
                </a:solidFill>
                <a:effectLst/>
                <a:uLnTx/>
                <a:uFillTx/>
                <a:ea typeface="微软雅黑" panose="020B0503020204020204" pitchFamily="34" charset="-122"/>
                <a:cs typeface="+mn-ea"/>
                <a:sym typeface="Arial" panose="020B0604020202020204" pitchFamily="34" charset="0"/>
              </a:endParaRPr>
            </a:p>
          </p:txBody>
        </p:sp>
      </p:grpSp>
      <p:sp>
        <p:nvSpPr>
          <p:cNvPr id="28" name="矩形 27"/>
          <p:cNvSpPr/>
          <p:nvPr/>
        </p:nvSpPr>
        <p:spPr>
          <a:xfrm>
            <a:off x="3354163" y="4845137"/>
            <a:ext cx="5483673" cy="646331"/>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b="0"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rPr>
              <a:t>时间管理有一些基本原则是可以遵循的，下面介绍几种常见的工作或管理方法：</a:t>
            </a:r>
            <a:endParaRPr kumimoji="0" lang="zh-CN" altLang="en-US" b="0"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3989324" cy="605352"/>
            <a:chOff x="7052748" y="1878170"/>
            <a:chExt cx="3989324" cy="605352"/>
          </a:xfrm>
        </p:grpSpPr>
        <p:sp>
          <p:nvSpPr>
            <p:cNvPr id="5" name="文本框 4"/>
            <p:cNvSpPr txBox="1"/>
            <p:nvPr/>
          </p:nvSpPr>
          <p:spPr>
            <a:xfrm>
              <a:off x="7719402" y="1941571"/>
              <a:ext cx="3322670" cy="461665"/>
            </a:xfrm>
            <a:prstGeom prst="rect">
              <a:avLst/>
            </a:prstGeom>
            <a:noFill/>
          </p:spPr>
          <p:txBody>
            <a:bodyPr wrap="square" rtlCol="0">
              <a:spAutoFit/>
            </a:bodyPr>
            <a:lstStyle/>
            <a:p>
              <a:r>
                <a:rPr lang="en-US" altLang="zh-CN" sz="2400" dirty="0">
                  <a:latin typeface="微软雅黑" panose="020B0503020204020204" pitchFamily="34" charset="-122"/>
                  <a:ea typeface="微软雅黑" panose="020B0503020204020204" pitchFamily="34" charset="-122"/>
                </a:rPr>
                <a:t>SMART</a:t>
              </a:r>
              <a:r>
                <a:rPr lang="zh-CN" altLang="en-US" sz="2400" dirty="0">
                  <a:latin typeface="微软雅黑" panose="020B0503020204020204" pitchFamily="34" charset="-122"/>
                  <a:ea typeface="微软雅黑" panose="020B0503020204020204" pitchFamily="34" charset="-122"/>
                </a:rPr>
                <a:t>原则</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 name="直接连接符 8"/>
          <p:cNvCxnSpPr/>
          <p:nvPr/>
        </p:nvCxnSpPr>
        <p:spPr>
          <a:xfrm>
            <a:off x="2881745" y="453100"/>
            <a:ext cx="897774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92"/>
          <p:cNvSpPr>
            <a:spLocks noChangeArrowheads="1"/>
          </p:cNvSpPr>
          <p:nvPr/>
        </p:nvSpPr>
        <p:spPr bwMode="auto">
          <a:xfrm>
            <a:off x="455025" y="305251"/>
            <a:ext cx="223343" cy="315263"/>
          </a:xfrm>
          <a:custGeom>
            <a:avLst/>
            <a:gdLst>
              <a:gd name="T0" fmla="*/ 639 w 815"/>
              <a:gd name="T1" fmla="*/ 465 h 1165"/>
              <a:gd name="T2" fmla="*/ 639 w 815"/>
              <a:gd name="T3" fmla="*/ 350 h 1165"/>
              <a:gd name="T4" fmla="*/ 465 w 815"/>
              <a:gd name="T5" fmla="*/ 350 h 1165"/>
              <a:gd name="T6" fmla="*/ 465 w 815"/>
              <a:gd name="T7" fmla="*/ 175 h 1165"/>
              <a:gd name="T8" fmla="*/ 350 w 815"/>
              <a:gd name="T9" fmla="*/ 175 h 1165"/>
              <a:gd name="T10" fmla="*/ 350 w 815"/>
              <a:gd name="T11" fmla="*/ 350 h 1165"/>
              <a:gd name="T12" fmla="*/ 175 w 815"/>
              <a:gd name="T13" fmla="*/ 350 h 1165"/>
              <a:gd name="T14" fmla="*/ 175 w 815"/>
              <a:gd name="T15" fmla="*/ 465 h 1165"/>
              <a:gd name="T16" fmla="*/ 350 w 815"/>
              <a:gd name="T17" fmla="*/ 465 h 1165"/>
              <a:gd name="T18" fmla="*/ 350 w 815"/>
              <a:gd name="T19" fmla="*/ 640 h 1165"/>
              <a:gd name="T20" fmla="*/ 465 w 815"/>
              <a:gd name="T21" fmla="*/ 640 h 1165"/>
              <a:gd name="T22" fmla="*/ 465 w 815"/>
              <a:gd name="T23" fmla="*/ 465 h 1165"/>
              <a:gd name="T24" fmla="*/ 639 w 815"/>
              <a:gd name="T25" fmla="*/ 465 h 1165"/>
              <a:gd name="T26" fmla="*/ 407 w 815"/>
              <a:gd name="T27" fmla="*/ 0 h 1165"/>
              <a:gd name="T28" fmla="*/ 814 w 815"/>
              <a:gd name="T29" fmla="*/ 408 h 1165"/>
              <a:gd name="T30" fmla="*/ 407 w 815"/>
              <a:gd name="T31" fmla="*/ 1164 h 1165"/>
              <a:gd name="T32" fmla="*/ 0 w 815"/>
              <a:gd name="T33" fmla="*/ 408 h 1165"/>
              <a:gd name="T34" fmla="*/ 407 w 815"/>
              <a:gd name="T35"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5" h="1165">
                <a:moveTo>
                  <a:pt x="639" y="465"/>
                </a:moveTo>
                <a:lnTo>
                  <a:pt x="639" y="350"/>
                </a:lnTo>
                <a:lnTo>
                  <a:pt x="465" y="350"/>
                </a:lnTo>
                <a:lnTo>
                  <a:pt x="465" y="175"/>
                </a:lnTo>
                <a:lnTo>
                  <a:pt x="350" y="175"/>
                </a:lnTo>
                <a:lnTo>
                  <a:pt x="350" y="350"/>
                </a:lnTo>
                <a:lnTo>
                  <a:pt x="175" y="350"/>
                </a:lnTo>
                <a:lnTo>
                  <a:pt x="175" y="465"/>
                </a:lnTo>
                <a:lnTo>
                  <a:pt x="350" y="465"/>
                </a:lnTo>
                <a:lnTo>
                  <a:pt x="350" y="640"/>
                </a:lnTo>
                <a:lnTo>
                  <a:pt x="465" y="640"/>
                </a:lnTo>
                <a:lnTo>
                  <a:pt x="465" y="465"/>
                </a:lnTo>
                <a:lnTo>
                  <a:pt x="639" y="465"/>
                </a:lnTo>
                <a:close/>
                <a:moveTo>
                  <a:pt x="407" y="0"/>
                </a:moveTo>
                <a:cubicBezTo>
                  <a:pt x="631" y="0"/>
                  <a:pt x="814" y="183"/>
                  <a:pt x="814" y="408"/>
                </a:cubicBezTo>
                <a:cubicBezTo>
                  <a:pt x="814" y="714"/>
                  <a:pt x="407" y="1164"/>
                  <a:pt x="407" y="1164"/>
                </a:cubicBezTo>
                <a:cubicBezTo>
                  <a:pt x="407" y="1164"/>
                  <a:pt x="0" y="714"/>
                  <a:pt x="0" y="408"/>
                </a:cubicBezTo>
                <a:cubicBezTo>
                  <a:pt x="0" y="183"/>
                  <a:pt x="183" y="0"/>
                  <a:pt x="407" y="0"/>
                </a:cubicBez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pic>
        <p:nvPicPr>
          <p:cNvPr id="25" name="图片 24"/>
          <p:cNvPicPr>
            <a:picLocks noChangeAspect="1"/>
          </p:cNvPicPr>
          <p:nvPr/>
        </p:nvPicPr>
        <p:blipFill>
          <a:blip r:embed="rId1" cstate="print">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113794" y="-646016"/>
            <a:ext cx="8450660" cy="8454833"/>
          </a:xfrm>
          <a:prstGeom prst="rect">
            <a:avLst/>
          </a:prstGeom>
        </p:spPr>
      </p:pic>
      <p:pic>
        <p:nvPicPr>
          <p:cNvPr id="26" name="图片 2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9373" y="1709467"/>
            <a:ext cx="4004519" cy="4004519"/>
          </a:xfrm>
          <a:prstGeom prst="rect">
            <a:avLst/>
          </a:prstGeom>
        </p:spPr>
      </p:pic>
      <p:sp>
        <p:nvSpPr>
          <p:cNvPr id="24" name="文本框 23"/>
          <p:cNvSpPr txBox="1"/>
          <p:nvPr/>
        </p:nvSpPr>
        <p:spPr>
          <a:xfrm>
            <a:off x="2108311" y="2950385"/>
            <a:ext cx="1798670" cy="1261884"/>
          </a:xfrm>
          <a:prstGeom prst="rect">
            <a:avLst/>
          </a:prstGeom>
          <a:noFill/>
        </p:spPr>
        <p:txBody>
          <a:bodyPr wrap="square" rtlCol="0">
            <a:spAutoFit/>
          </a:bodyPr>
          <a:lstStyle/>
          <a:p>
            <a:pPr algn="ctr"/>
            <a:r>
              <a:rPr lang="en-US" altLang="zh-CN" sz="2800" dirty="0" smtClean="0">
                <a:latin typeface="Arial" panose="020B0604020202020204" pitchFamily="34" charset="0"/>
                <a:ea typeface="微软雅黑" panose="020B0503020204020204" pitchFamily="34" charset="-122"/>
                <a:cs typeface="Arial" panose="020B0604020202020204" pitchFamily="34" charset="0"/>
              </a:rPr>
              <a:t>SMART</a:t>
            </a:r>
            <a:endParaRPr lang="en-US" altLang="zh-CN" sz="2800" dirty="0" smtClean="0">
              <a:latin typeface="Arial" panose="020B0604020202020204" pitchFamily="34" charset="0"/>
              <a:ea typeface="微软雅黑" panose="020B0503020204020204" pitchFamily="34" charset="-122"/>
              <a:cs typeface="Arial" panose="020B0604020202020204" pitchFamily="34" charset="0"/>
            </a:endParaRPr>
          </a:p>
          <a:p>
            <a:pPr algn="ctr"/>
            <a:r>
              <a:rPr lang="zh-CN" altLang="en-US" sz="4800" dirty="0" smtClean="0">
                <a:latin typeface="微软雅黑" panose="020B0503020204020204" pitchFamily="34" charset="-122"/>
                <a:ea typeface="微软雅黑" panose="020B0503020204020204" pitchFamily="34" charset="-122"/>
              </a:rPr>
              <a:t>原则</a:t>
            </a:r>
            <a:endParaRPr lang="zh-CN" altLang="en-US" sz="4800" dirty="0">
              <a:latin typeface="微软雅黑" panose="020B0503020204020204" pitchFamily="34" charset="-122"/>
              <a:ea typeface="微软雅黑" panose="020B0503020204020204" pitchFamily="34" charset="-122"/>
            </a:endParaRPr>
          </a:p>
        </p:txBody>
      </p:sp>
      <p:grpSp>
        <p:nvGrpSpPr>
          <p:cNvPr id="3" name="组合 2"/>
          <p:cNvGrpSpPr/>
          <p:nvPr/>
        </p:nvGrpSpPr>
        <p:grpSpPr>
          <a:xfrm>
            <a:off x="5376913" y="2092231"/>
            <a:ext cx="6850898" cy="2978191"/>
            <a:chOff x="2295320" y="2487356"/>
            <a:chExt cx="6850898" cy="2978191"/>
          </a:xfrm>
        </p:grpSpPr>
        <p:sp>
          <p:nvSpPr>
            <p:cNvPr id="27" name="矩形: 圆角 63"/>
            <p:cNvSpPr/>
            <p:nvPr/>
          </p:nvSpPr>
          <p:spPr bwMode="auto">
            <a:xfrm>
              <a:off x="2295320" y="2487356"/>
              <a:ext cx="506099" cy="506099"/>
            </a:xfrm>
            <a:prstGeom prst="roundRect">
              <a:avLst>
                <a:gd name="adj" fmla="val 3988"/>
              </a:avLst>
            </a:prstGeom>
            <a:solidFill>
              <a:srgbClr val="CE4F3C"/>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dirty="0">
                  <a:ln>
                    <a:noFill/>
                  </a:ln>
                  <a:solidFill>
                    <a:srgbClr val="FFFFFF"/>
                  </a:solidFill>
                  <a:effectLst/>
                  <a:uLnTx/>
                  <a:uFillTx/>
                  <a:ea typeface="微软雅黑" panose="020B0503020204020204" pitchFamily="34" charset="-122"/>
                  <a:cs typeface="+mn-ea"/>
                  <a:sym typeface="Arial" panose="020B0604020202020204" pitchFamily="34" charset="0"/>
                </a:rPr>
                <a:t>S</a:t>
              </a:r>
              <a:endParaRPr kumimoji="0" lang="zh-CN" altLang="en-US" sz="2800" b="0" i="0" u="none" strike="noStrike" kern="1200" cap="none" spc="0" normalizeH="0" baseline="0" noProof="0" dirty="0">
                <a:ln>
                  <a:noFill/>
                </a:ln>
                <a:solidFill>
                  <a:srgbClr val="FFFFFF"/>
                </a:solidFill>
                <a:effectLst/>
                <a:uLnTx/>
                <a:uFillTx/>
                <a:ea typeface="微软雅黑" panose="020B0503020204020204" pitchFamily="34" charset="-122"/>
                <a:cs typeface="+mn-ea"/>
                <a:sym typeface="Arial" panose="020B0604020202020204" pitchFamily="34" charset="0"/>
              </a:endParaRPr>
            </a:p>
          </p:txBody>
        </p:sp>
        <p:sp>
          <p:nvSpPr>
            <p:cNvPr id="29" name="矩形 28"/>
            <p:cNvSpPr/>
            <p:nvPr/>
          </p:nvSpPr>
          <p:spPr>
            <a:xfrm>
              <a:off x="2897720" y="2560373"/>
              <a:ext cx="1685077" cy="40011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Specific</a:t>
              </a:r>
              <a:endParaRPr kumimoji="0" lang="zh-CN" altLang="en-US" sz="2000"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0" name="矩形 29"/>
            <p:cNvSpPr/>
            <p:nvPr/>
          </p:nvSpPr>
          <p:spPr>
            <a:xfrm>
              <a:off x="4609714" y="2540350"/>
              <a:ext cx="4536504" cy="369332"/>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b="0"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rPr>
                <a:t>绩效指标必须是具体的</a:t>
              </a:r>
              <a:endParaRPr kumimoji="0" lang="zh-CN" altLang="en-US" b="0"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endParaRPr>
            </a:p>
          </p:txBody>
        </p:sp>
        <p:sp>
          <p:nvSpPr>
            <p:cNvPr id="31" name="矩形: 圆角 66"/>
            <p:cNvSpPr/>
            <p:nvPr/>
          </p:nvSpPr>
          <p:spPr bwMode="auto">
            <a:xfrm>
              <a:off x="2295320" y="3087240"/>
              <a:ext cx="506099" cy="506099"/>
            </a:xfrm>
            <a:prstGeom prst="roundRect">
              <a:avLst>
                <a:gd name="adj" fmla="val 3988"/>
              </a:avLst>
            </a:prstGeom>
            <a:solidFill>
              <a:srgbClr val="CE4F3C"/>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dirty="0">
                  <a:ln>
                    <a:noFill/>
                  </a:ln>
                  <a:solidFill>
                    <a:srgbClr val="FFFFFF"/>
                  </a:solidFill>
                  <a:effectLst/>
                  <a:uLnTx/>
                  <a:uFillTx/>
                  <a:ea typeface="微软雅黑" panose="020B0503020204020204" pitchFamily="34" charset="-122"/>
                  <a:cs typeface="+mn-ea"/>
                  <a:sym typeface="Arial" panose="020B0604020202020204" pitchFamily="34" charset="0"/>
                </a:rPr>
                <a:t>M</a:t>
              </a:r>
              <a:endParaRPr kumimoji="0" lang="zh-CN" altLang="en-US" sz="2800" b="0" i="0" u="none" strike="noStrike" kern="1200" cap="none" spc="0" normalizeH="0" baseline="0" noProof="0" dirty="0">
                <a:ln>
                  <a:noFill/>
                </a:ln>
                <a:solidFill>
                  <a:srgbClr val="FFFFFF"/>
                </a:solidFill>
                <a:effectLst/>
                <a:uLnTx/>
                <a:uFillTx/>
                <a:ea typeface="微软雅黑" panose="020B0503020204020204" pitchFamily="34" charset="-122"/>
                <a:cs typeface="+mn-ea"/>
                <a:sym typeface="Arial" panose="020B0604020202020204" pitchFamily="34" charset="0"/>
              </a:endParaRPr>
            </a:p>
          </p:txBody>
        </p:sp>
        <p:sp>
          <p:nvSpPr>
            <p:cNvPr id="32" name="矩形 31"/>
            <p:cNvSpPr/>
            <p:nvPr/>
          </p:nvSpPr>
          <p:spPr>
            <a:xfrm>
              <a:off x="2897720" y="3160257"/>
              <a:ext cx="1936959" cy="40011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Measurable</a:t>
              </a:r>
              <a:endParaRPr kumimoji="0" lang="zh-CN" altLang="en-US" sz="2000" b="0" i="0" u="none" strike="noStrike" kern="1200" cap="none" spc="0" normalizeH="0" baseline="0" noProof="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3" name="矩形 32"/>
            <p:cNvSpPr/>
            <p:nvPr/>
          </p:nvSpPr>
          <p:spPr>
            <a:xfrm>
              <a:off x="4609714" y="3140234"/>
              <a:ext cx="4536504" cy="369332"/>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b="0" i="0" u="none" strike="noStrike" kern="1200" cap="none" spc="0" normalizeH="0" baseline="0" noProof="0">
                  <a:ln>
                    <a:noFill/>
                  </a:ln>
                  <a:effectLst/>
                  <a:uLnTx/>
                  <a:uFillTx/>
                  <a:ea typeface="微软雅黑" panose="020B0503020204020204" pitchFamily="34" charset="-122"/>
                  <a:cs typeface="+mn-ea"/>
                  <a:sym typeface="Arial" panose="020B0604020202020204" pitchFamily="34" charset="0"/>
                </a:rPr>
                <a:t>绩效指标必须是可以衡量的</a:t>
              </a:r>
              <a:endParaRPr kumimoji="0" lang="zh-CN" altLang="en-US" b="0" i="0" u="none" strike="noStrike" kern="1200" cap="none" spc="0" normalizeH="0" baseline="0" noProof="0">
                <a:ln>
                  <a:noFill/>
                </a:ln>
                <a:effectLst/>
                <a:uLnTx/>
                <a:uFillTx/>
                <a:ea typeface="微软雅黑" panose="020B0503020204020204" pitchFamily="34" charset="-122"/>
                <a:cs typeface="+mn-ea"/>
                <a:sym typeface="Arial" panose="020B0604020202020204" pitchFamily="34" charset="0"/>
              </a:endParaRPr>
            </a:p>
          </p:txBody>
        </p:sp>
        <p:sp>
          <p:nvSpPr>
            <p:cNvPr id="34" name="矩形: 圆角 69"/>
            <p:cNvSpPr/>
            <p:nvPr/>
          </p:nvSpPr>
          <p:spPr bwMode="auto">
            <a:xfrm>
              <a:off x="2295320" y="3663304"/>
              <a:ext cx="506099" cy="506099"/>
            </a:xfrm>
            <a:prstGeom prst="roundRect">
              <a:avLst>
                <a:gd name="adj" fmla="val 3988"/>
              </a:avLst>
            </a:prstGeom>
            <a:solidFill>
              <a:srgbClr val="CE4F3C"/>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a:ln>
                    <a:noFill/>
                  </a:ln>
                  <a:solidFill>
                    <a:srgbClr val="FFFFFF"/>
                  </a:solidFill>
                  <a:effectLst/>
                  <a:uLnTx/>
                  <a:uFillTx/>
                  <a:ea typeface="微软雅黑" panose="020B0503020204020204" pitchFamily="34" charset="-122"/>
                  <a:cs typeface="+mn-ea"/>
                  <a:sym typeface="Arial" panose="020B0604020202020204" pitchFamily="34" charset="0"/>
                </a:rPr>
                <a:t>A</a:t>
              </a:r>
              <a:endParaRPr kumimoji="0" lang="zh-CN" altLang="en-US" sz="2800" b="0" i="0" u="none" strike="noStrike" kern="1200" cap="none" spc="0" normalizeH="0" baseline="0" noProof="0">
                <a:ln>
                  <a:noFill/>
                </a:ln>
                <a:solidFill>
                  <a:srgbClr val="FFFFFF"/>
                </a:solidFill>
                <a:effectLst/>
                <a:uLnTx/>
                <a:uFillTx/>
                <a:ea typeface="微软雅黑" panose="020B0503020204020204" pitchFamily="34" charset="-122"/>
                <a:cs typeface="+mn-ea"/>
                <a:sym typeface="Arial" panose="020B0604020202020204" pitchFamily="34" charset="0"/>
              </a:endParaRPr>
            </a:p>
          </p:txBody>
        </p:sp>
        <p:sp>
          <p:nvSpPr>
            <p:cNvPr id="35" name="矩形 34"/>
            <p:cNvSpPr/>
            <p:nvPr/>
          </p:nvSpPr>
          <p:spPr>
            <a:xfrm>
              <a:off x="2897720" y="3736321"/>
              <a:ext cx="1685077" cy="40011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Attainable</a:t>
              </a:r>
              <a:endParaRPr kumimoji="0" lang="zh-CN" altLang="en-US" sz="2000"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6" name="矩形 35"/>
            <p:cNvSpPr/>
            <p:nvPr/>
          </p:nvSpPr>
          <p:spPr>
            <a:xfrm>
              <a:off x="4609714" y="3716298"/>
              <a:ext cx="4536504" cy="369332"/>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b="0" i="0" u="none" strike="noStrike" kern="1200" cap="none" spc="0" normalizeH="0" baseline="0" noProof="0">
                  <a:ln>
                    <a:noFill/>
                  </a:ln>
                  <a:effectLst/>
                  <a:uLnTx/>
                  <a:uFillTx/>
                  <a:ea typeface="微软雅黑" panose="020B0503020204020204" pitchFamily="34" charset="-122"/>
                  <a:cs typeface="+mn-ea"/>
                  <a:sym typeface="Arial" panose="020B0604020202020204" pitchFamily="34" charset="0"/>
                </a:rPr>
                <a:t>绩效指标必须是可以达到的</a:t>
              </a:r>
              <a:endParaRPr kumimoji="0" lang="zh-CN" altLang="en-US" b="0" i="0" u="none" strike="noStrike" kern="1200" cap="none" spc="0" normalizeH="0" baseline="0" noProof="0">
                <a:ln>
                  <a:noFill/>
                </a:ln>
                <a:effectLst/>
                <a:uLnTx/>
                <a:uFillTx/>
                <a:ea typeface="微软雅黑" panose="020B0503020204020204" pitchFamily="34" charset="-122"/>
                <a:cs typeface="+mn-ea"/>
                <a:sym typeface="Arial" panose="020B0604020202020204" pitchFamily="34" charset="0"/>
              </a:endParaRPr>
            </a:p>
          </p:txBody>
        </p:sp>
        <p:sp>
          <p:nvSpPr>
            <p:cNvPr id="37" name="矩形: 圆角 72"/>
            <p:cNvSpPr/>
            <p:nvPr/>
          </p:nvSpPr>
          <p:spPr bwMode="auto">
            <a:xfrm>
              <a:off x="2295320" y="4311376"/>
              <a:ext cx="506099" cy="506099"/>
            </a:xfrm>
            <a:prstGeom prst="roundRect">
              <a:avLst>
                <a:gd name="adj" fmla="val 3988"/>
              </a:avLst>
            </a:prstGeom>
            <a:solidFill>
              <a:srgbClr val="CE4F3C"/>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a:ln>
                    <a:noFill/>
                  </a:ln>
                  <a:solidFill>
                    <a:srgbClr val="FFFFFF"/>
                  </a:solidFill>
                  <a:effectLst/>
                  <a:uLnTx/>
                  <a:uFillTx/>
                  <a:ea typeface="微软雅黑" panose="020B0503020204020204" pitchFamily="34" charset="-122"/>
                  <a:cs typeface="+mn-ea"/>
                  <a:sym typeface="Arial" panose="020B0604020202020204" pitchFamily="34" charset="0"/>
                </a:rPr>
                <a:t>R</a:t>
              </a:r>
              <a:endParaRPr kumimoji="0" lang="zh-CN" altLang="en-US" sz="2800" b="0" i="0" u="none" strike="noStrike" kern="1200" cap="none" spc="0" normalizeH="0" baseline="0" noProof="0">
                <a:ln>
                  <a:noFill/>
                </a:ln>
                <a:solidFill>
                  <a:srgbClr val="FFFFFF"/>
                </a:solidFill>
                <a:effectLst/>
                <a:uLnTx/>
                <a:uFillTx/>
                <a:ea typeface="微软雅黑" panose="020B0503020204020204" pitchFamily="34" charset="-122"/>
                <a:cs typeface="+mn-ea"/>
                <a:sym typeface="Arial" panose="020B0604020202020204" pitchFamily="34" charset="0"/>
              </a:endParaRPr>
            </a:p>
          </p:txBody>
        </p:sp>
        <p:sp>
          <p:nvSpPr>
            <p:cNvPr id="38" name="矩形 37"/>
            <p:cNvSpPr/>
            <p:nvPr/>
          </p:nvSpPr>
          <p:spPr>
            <a:xfrm>
              <a:off x="2897720" y="4384393"/>
              <a:ext cx="1936959" cy="40011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Reasonable</a:t>
              </a:r>
              <a:endParaRPr kumimoji="0" lang="zh-CN" altLang="en-US" sz="2000" b="0" i="0" u="none" strike="noStrike" kern="1200" cap="none" spc="0" normalizeH="0" baseline="0" noProof="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9" name="矩形 38"/>
            <p:cNvSpPr/>
            <p:nvPr/>
          </p:nvSpPr>
          <p:spPr>
            <a:xfrm>
              <a:off x="4609714" y="4313117"/>
              <a:ext cx="3561005" cy="646331"/>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b="0"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rPr>
                <a:t>绩效指标是要与其他目标具有一定的相关性</a:t>
              </a:r>
              <a:endParaRPr kumimoji="0" lang="zh-CN" altLang="en-US" b="0"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endParaRPr>
            </a:p>
          </p:txBody>
        </p:sp>
        <p:sp>
          <p:nvSpPr>
            <p:cNvPr id="40" name="矩形: 圆角 75"/>
            <p:cNvSpPr/>
            <p:nvPr/>
          </p:nvSpPr>
          <p:spPr bwMode="auto">
            <a:xfrm>
              <a:off x="2295320" y="4959448"/>
              <a:ext cx="506099" cy="506099"/>
            </a:xfrm>
            <a:prstGeom prst="roundRect">
              <a:avLst>
                <a:gd name="adj" fmla="val 3988"/>
              </a:avLst>
            </a:prstGeom>
            <a:solidFill>
              <a:srgbClr val="CE4F3C"/>
            </a:solidFill>
            <a:ln w="9525" cap="flat" cmpd="sng" algn="ctr">
              <a:noFill/>
              <a:prstDash val="solid"/>
              <a:round/>
              <a:headEnd type="none" w="med" len="med"/>
              <a:tailEnd type="none" w="med" len="med"/>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a:ln>
                    <a:noFill/>
                  </a:ln>
                  <a:solidFill>
                    <a:srgbClr val="FFFFFF"/>
                  </a:solidFill>
                  <a:effectLst/>
                  <a:uLnTx/>
                  <a:uFillTx/>
                  <a:ea typeface="微软雅黑" panose="020B0503020204020204" pitchFamily="34" charset="-122"/>
                  <a:cs typeface="+mn-ea"/>
                  <a:sym typeface="Arial" panose="020B0604020202020204" pitchFamily="34" charset="0"/>
                </a:rPr>
                <a:t>T</a:t>
              </a:r>
              <a:endParaRPr kumimoji="0" lang="zh-CN" altLang="en-US" sz="2800" b="0" i="0" u="none" strike="noStrike" kern="1200" cap="none" spc="0" normalizeH="0" baseline="0" noProof="0">
                <a:ln>
                  <a:noFill/>
                </a:ln>
                <a:solidFill>
                  <a:srgbClr val="FFFFFF"/>
                </a:solidFill>
                <a:effectLst/>
                <a:uLnTx/>
                <a:uFillTx/>
                <a:ea typeface="微软雅黑" panose="020B0503020204020204" pitchFamily="34" charset="-122"/>
                <a:cs typeface="+mn-ea"/>
                <a:sym typeface="Arial" panose="020B0604020202020204" pitchFamily="34" charset="0"/>
              </a:endParaRPr>
            </a:p>
          </p:txBody>
        </p:sp>
        <p:sp>
          <p:nvSpPr>
            <p:cNvPr id="41" name="矩形 40"/>
            <p:cNvSpPr/>
            <p:nvPr/>
          </p:nvSpPr>
          <p:spPr>
            <a:xfrm>
              <a:off x="2897720" y="5032465"/>
              <a:ext cx="1685077" cy="400110"/>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Timed</a:t>
              </a:r>
              <a:endParaRPr kumimoji="0" lang="zh-CN" altLang="en-US" sz="2000" b="0"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2" name="矩形 41"/>
            <p:cNvSpPr/>
            <p:nvPr/>
          </p:nvSpPr>
          <p:spPr>
            <a:xfrm>
              <a:off x="4609714" y="5043221"/>
              <a:ext cx="4536504" cy="369332"/>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b="0"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rPr>
                <a:t>绩效指标必须具有明确的截止期限</a:t>
              </a:r>
              <a:endParaRPr kumimoji="0" lang="zh-CN" altLang="en-US" b="0"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endParaRPr>
            </a:p>
          </p:txBody>
        </p:sp>
      </p:gr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菱形 27"/>
          <p:cNvSpPr/>
          <p:nvPr/>
        </p:nvSpPr>
        <p:spPr>
          <a:xfrm>
            <a:off x="3229207" y="-1539931"/>
            <a:ext cx="5733587" cy="5733587"/>
          </a:xfrm>
          <a:prstGeom prst="diamond">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2166516" y="-2808482"/>
            <a:ext cx="7605219" cy="5894010"/>
            <a:chOff x="-1794577" y="-1270770"/>
            <a:chExt cx="7605219" cy="5894010"/>
          </a:xfrm>
        </p:grpSpPr>
        <p:sp>
          <p:nvSpPr>
            <p:cNvPr id="23" name="菱形 22"/>
            <p:cNvSpPr/>
            <p:nvPr/>
          </p:nvSpPr>
          <p:spPr>
            <a:xfrm>
              <a:off x="-1794577" y="1207379"/>
              <a:ext cx="3415861" cy="3415861"/>
            </a:xfrm>
            <a:prstGeom prst="diamond">
              <a:avLst/>
            </a:prstGeom>
            <a:noFill/>
            <a:ln w="12700">
              <a:solidFill>
                <a:srgbClr val="CE4F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菱形 23"/>
            <p:cNvSpPr/>
            <p:nvPr/>
          </p:nvSpPr>
          <p:spPr>
            <a:xfrm>
              <a:off x="178252" y="-1270770"/>
              <a:ext cx="3134494" cy="3134494"/>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菱形 24"/>
            <p:cNvSpPr/>
            <p:nvPr/>
          </p:nvSpPr>
          <p:spPr>
            <a:xfrm>
              <a:off x="365356" y="720067"/>
              <a:ext cx="3415861" cy="3415861"/>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菱形 25"/>
            <p:cNvSpPr/>
            <p:nvPr/>
          </p:nvSpPr>
          <p:spPr>
            <a:xfrm>
              <a:off x="2394781" y="1207379"/>
              <a:ext cx="3415861" cy="3415861"/>
            </a:xfrm>
            <a:prstGeom prst="diamond">
              <a:avLst/>
            </a:prstGeom>
            <a:noFill/>
            <a:ln w="12700">
              <a:solidFill>
                <a:srgbClr val="FFB3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p:cNvGrpSpPr/>
          <p:nvPr/>
        </p:nvGrpSpPr>
        <p:grpSpPr>
          <a:xfrm>
            <a:off x="3946106" y="-2023575"/>
            <a:ext cx="5942161" cy="5262075"/>
            <a:chOff x="3679406" y="-2495378"/>
            <a:chExt cx="6566011" cy="5814525"/>
          </a:xfrm>
        </p:grpSpPr>
        <p:sp>
          <p:nvSpPr>
            <p:cNvPr id="5" name="矩形 4"/>
            <p:cNvSpPr/>
            <p:nvPr/>
          </p:nvSpPr>
          <p:spPr>
            <a:xfrm rot="18900000" flipH="1">
              <a:off x="4430892" y="-675113"/>
              <a:ext cx="5814525" cy="2173997"/>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2700000">
              <a:off x="1859142" y="-675114"/>
              <a:ext cx="5814525" cy="2173997"/>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3709371" y="3429000"/>
            <a:ext cx="4773259" cy="707886"/>
          </a:xfrm>
          <a:prstGeom prst="rect">
            <a:avLst/>
          </a:prstGeom>
          <a:noFill/>
        </p:spPr>
        <p:txBody>
          <a:bodyPr wrap="square" rtlCol="0">
            <a:spAutoFit/>
          </a:bodyPr>
          <a:lstStyle/>
          <a:p>
            <a:pPr algn="ctr"/>
            <a:r>
              <a:rPr lang="zh-CN" altLang="en-US" sz="4000" dirty="0">
                <a:latin typeface="微软雅黑" panose="020B0503020204020204" pitchFamily="34" charset="-122"/>
                <a:ea typeface="微软雅黑" panose="020B0503020204020204" pitchFamily="34" charset="-122"/>
              </a:rPr>
              <a:t>高级沟通技巧</a:t>
            </a:r>
            <a:endParaRPr lang="zh-CN" altLang="en-US" sz="4000" dirty="0">
              <a:latin typeface="微软雅黑" panose="020B0503020204020204" pitchFamily="34" charset="-122"/>
              <a:ea typeface="微软雅黑" panose="020B0503020204020204" pitchFamily="34" charset="-122"/>
            </a:endParaRPr>
          </a:p>
        </p:txBody>
      </p:sp>
      <p:grpSp>
        <p:nvGrpSpPr>
          <p:cNvPr id="2" name="组合 1"/>
          <p:cNvGrpSpPr/>
          <p:nvPr/>
        </p:nvGrpSpPr>
        <p:grpSpPr>
          <a:xfrm>
            <a:off x="4020511" y="4488124"/>
            <a:ext cx="4813692" cy="748120"/>
            <a:chOff x="4149102" y="4488124"/>
            <a:chExt cx="4813692" cy="748120"/>
          </a:xfrm>
        </p:grpSpPr>
        <p:sp>
          <p:nvSpPr>
            <p:cNvPr id="9" name="Freeform 21"/>
            <p:cNvSpPr>
              <a:spLocks noEditPoints="1"/>
            </p:cNvSpPr>
            <p:nvPr/>
          </p:nvSpPr>
          <p:spPr bwMode="auto">
            <a:xfrm>
              <a:off x="4149102" y="456237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0" name="Freeform 21"/>
            <p:cNvSpPr>
              <a:spLocks noEditPoints="1"/>
            </p:cNvSpPr>
            <p:nvPr/>
          </p:nvSpPr>
          <p:spPr bwMode="auto">
            <a:xfrm>
              <a:off x="6555485" y="4562377"/>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1" name="Freeform 21"/>
            <p:cNvSpPr>
              <a:spLocks noEditPoints="1"/>
            </p:cNvSpPr>
            <p:nvPr/>
          </p:nvSpPr>
          <p:spPr bwMode="auto">
            <a:xfrm>
              <a:off x="4149102" y="4962056"/>
              <a:ext cx="219518" cy="220826"/>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rgbClr val="CE4F3C"/>
            </a:solidFill>
            <a:ln>
              <a:noFill/>
            </a:ln>
          </p:spPr>
          <p:txBody>
            <a:bodyPr vert="horz" wrap="square" lIns="91428" tIns="45714" rIns="91428" bIns="45714" numCol="1" anchor="t" anchorCtr="0" compatLnSpc="1"/>
            <a:lstStyle/>
            <a:p>
              <a:endParaRPr lang="zh-CN" altLang="en-US" sz="1400">
                <a:ea typeface="微软雅黑" panose="020B0503020204020204" pitchFamily="34" charset="-122"/>
                <a:cs typeface="+mn-ea"/>
                <a:sym typeface="Arial" panose="020B0604020202020204" pitchFamily="34" charset="0"/>
              </a:endParaRPr>
            </a:p>
          </p:txBody>
        </p:sp>
        <p:sp>
          <p:nvSpPr>
            <p:cNvPr id="13" name="TextBox 9"/>
            <p:cNvSpPr txBox="1"/>
            <p:nvPr/>
          </p:nvSpPr>
          <p:spPr>
            <a:xfrm>
              <a:off x="4349429" y="4488124"/>
              <a:ext cx="2118221"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有效沟通的四大原则</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0"/>
            <p:cNvSpPr txBox="1"/>
            <p:nvPr/>
          </p:nvSpPr>
          <p:spPr>
            <a:xfrm>
              <a:off x="4349430" y="4897690"/>
              <a:ext cx="1752440"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与下属沟通</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Box 13"/>
            <p:cNvSpPr txBox="1"/>
            <p:nvPr/>
          </p:nvSpPr>
          <p:spPr>
            <a:xfrm>
              <a:off x="6737110" y="4488124"/>
              <a:ext cx="2225684" cy="338554"/>
            </a:xfrm>
            <a:prstGeom prst="rect">
              <a:avLst/>
            </a:prstGeom>
            <a:noFill/>
          </p:spPr>
          <p:txBody>
            <a:bodyPr wrap="square" rtlCol="0">
              <a:spAutoFit/>
            </a:bodyPr>
            <a:lstStyle>
              <a:defPPr>
                <a:defRPr lang="zh-CN"/>
              </a:defPPr>
              <a:lvl1pPr>
                <a:defRPr sz="2000">
                  <a:solidFill>
                    <a:schemeClr val="accent2"/>
                  </a:solidFill>
                  <a:latin typeface="+mj-ea"/>
                  <a:ea typeface="+mj-ea"/>
                </a:defRPr>
              </a:lvl1pPr>
            </a:lstStyle>
            <a:p>
              <a:r>
                <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与上司沟通</a:t>
              </a:r>
              <a:endParaRPr lang="zh-CN" altLang="en-US" sz="16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矩形 21"/>
          <p:cNvSpPr/>
          <p:nvPr/>
        </p:nvSpPr>
        <p:spPr>
          <a:xfrm>
            <a:off x="5025738" y="4031755"/>
            <a:ext cx="2140522" cy="276999"/>
          </a:xfrm>
          <a:prstGeom prst="rect">
            <a:avLst/>
          </a:prstGeom>
        </p:spPr>
        <p:txBody>
          <a:bodyPr wrap="none">
            <a:spAutoFit/>
          </a:bodyPr>
          <a:lstStyle/>
          <a:p>
            <a:pPr algn="ctr"/>
            <a:r>
              <a:rPr lang="en-US" altLang="zh-CN" sz="1200" dirty="0">
                <a:latin typeface="Calibri" panose="020F0502020204030204" pitchFamily="34" charset="0"/>
                <a:cs typeface="Calibri" panose="020F0502020204030204" pitchFamily="34" charset="0"/>
              </a:rPr>
              <a:t>Advanced communication skills</a:t>
            </a:r>
            <a:endParaRPr lang="zh-CN" altLang="en-US" sz="1200" dirty="0">
              <a:latin typeface="Calibri" panose="020F0502020204030204" pitchFamily="34" charset="0"/>
              <a:cs typeface="Calibri" panose="020F0502020204030204" pitchFamily="34" charset="0"/>
            </a:endParaRPr>
          </a:p>
        </p:txBody>
      </p:sp>
      <p:sp>
        <p:nvSpPr>
          <p:cNvPr id="29" name="矩形 28"/>
          <p:cNvSpPr/>
          <p:nvPr/>
        </p:nvSpPr>
        <p:spPr>
          <a:xfrm rot="2700000">
            <a:off x="-3566426" y="4199162"/>
            <a:ext cx="5262075" cy="1967441"/>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18900000" flipH="1">
            <a:off x="10492435" y="4199162"/>
            <a:ext cx="5262075" cy="1967441"/>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92"/>
          <p:cNvSpPr>
            <a:spLocks noChangeArrowheads="1"/>
          </p:cNvSpPr>
          <p:nvPr/>
        </p:nvSpPr>
        <p:spPr bwMode="auto">
          <a:xfrm>
            <a:off x="5826650" y="1285874"/>
            <a:ext cx="538701" cy="760410"/>
          </a:xfrm>
          <a:custGeom>
            <a:avLst/>
            <a:gdLst>
              <a:gd name="T0" fmla="*/ 639 w 815"/>
              <a:gd name="T1" fmla="*/ 465 h 1165"/>
              <a:gd name="T2" fmla="*/ 639 w 815"/>
              <a:gd name="T3" fmla="*/ 350 h 1165"/>
              <a:gd name="T4" fmla="*/ 465 w 815"/>
              <a:gd name="T5" fmla="*/ 350 h 1165"/>
              <a:gd name="T6" fmla="*/ 465 w 815"/>
              <a:gd name="T7" fmla="*/ 175 h 1165"/>
              <a:gd name="T8" fmla="*/ 350 w 815"/>
              <a:gd name="T9" fmla="*/ 175 h 1165"/>
              <a:gd name="T10" fmla="*/ 350 w 815"/>
              <a:gd name="T11" fmla="*/ 350 h 1165"/>
              <a:gd name="T12" fmla="*/ 175 w 815"/>
              <a:gd name="T13" fmla="*/ 350 h 1165"/>
              <a:gd name="T14" fmla="*/ 175 w 815"/>
              <a:gd name="T15" fmla="*/ 465 h 1165"/>
              <a:gd name="T16" fmla="*/ 350 w 815"/>
              <a:gd name="T17" fmla="*/ 465 h 1165"/>
              <a:gd name="T18" fmla="*/ 350 w 815"/>
              <a:gd name="T19" fmla="*/ 640 h 1165"/>
              <a:gd name="T20" fmla="*/ 465 w 815"/>
              <a:gd name="T21" fmla="*/ 640 h 1165"/>
              <a:gd name="T22" fmla="*/ 465 w 815"/>
              <a:gd name="T23" fmla="*/ 465 h 1165"/>
              <a:gd name="T24" fmla="*/ 639 w 815"/>
              <a:gd name="T25" fmla="*/ 465 h 1165"/>
              <a:gd name="T26" fmla="*/ 407 w 815"/>
              <a:gd name="T27" fmla="*/ 0 h 1165"/>
              <a:gd name="T28" fmla="*/ 814 w 815"/>
              <a:gd name="T29" fmla="*/ 408 h 1165"/>
              <a:gd name="T30" fmla="*/ 407 w 815"/>
              <a:gd name="T31" fmla="*/ 1164 h 1165"/>
              <a:gd name="T32" fmla="*/ 0 w 815"/>
              <a:gd name="T33" fmla="*/ 408 h 1165"/>
              <a:gd name="T34" fmla="*/ 407 w 815"/>
              <a:gd name="T35"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5" h="1165">
                <a:moveTo>
                  <a:pt x="639" y="465"/>
                </a:moveTo>
                <a:lnTo>
                  <a:pt x="639" y="350"/>
                </a:lnTo>
                <a:lnTo>
                  <a:pt x="465" y="350"/>
                </a:lnTo>
                <a:lnTo>
                  <a:pt x="465" y="175"/>
                </a:lnTo>
                <a:lnTo>
                  <a:pt x="350" y="175"/>
                </a:lnTo>
                <a:lnTo>
                  <a:pt x="350" y="350"/>
                </a:lnTo>
                <a:lnTo>
                  <a:pt x="175" y="350"/>
                </a:lnTo>
                <a:lnTo>
                  <a:pt x="175" y="465"/>
                </a:lnTo>
                <a:lnTo>
                  <a:pt x="350" y="465"/>
                </a:lnTo>
                <a:lnTo>
                  <a:pt x="350" y="640"/>
                </a:lnTo>
                <a:lnTo>
                  <a:pt x="465" y="640"/>
                </a:lnTo>
                <a:lnTo>
                  <a:pt x="465" y="465"/>
                </a:lnTo>
                <a:lnTo>
                  <a:pt x="639" y="465"/>
                </a:lnTo>
                <a:close/>
                <a:moveTo>
                  <a:pt x="407" y="0"/>
                </a:moveTo>
                <a:cubicBezTo>
                  <a:pt x="631" y="0"/>
                  <a:pt x="814" y="183"/>
                  <a:pt x="814" y="408"/>
                </a:cubicBezTo>
                <a:cubicBezTo>
                  <a:pt x="814" y="714"/>
                  <a:pt x="407" y="1164"/>
                  <a:pt x="407" y="1164"/>
                </a:cubicBezTo>
                <a:cubicBezTo>
                  <a:pt x="407" y="1164"/>
                  <a:pt x="0" y="714"/>
                  <a:pt x="0" y="408"/>
                </a:cubicBezTo>
                <a:cubicBezTo>
                  <a:pt x="0" y="183"/>
                  <a:pt x="183" y="0"/>
                  <a:pt x="407" y="0"/>
                </a:cubicBez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3989324" cy="605352"/>
            <a:chOff x="7052748" y="1878170"/>
            <a:chExt cx="3989324" cy="605352"/>
          </a:xfrm>
        </p:grpSpPr>
        <p:sp>
          <p:nvSpPr>
            <p:cNvPr id="5" name="文本框 4"/>
            <p:cNvSpPr txBox="1"/>
            <p:nvPr/>
          </p:nvSpPr>
          <p:spPr>
            <a:xfrm>
              <a:off x="7719402" y="1941571"/>
              <a:ext cx="3322670"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有效沟通的四大原则</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 name="直接连接符 8"/>
          <p:cNvCxnSpPr/>
          <p:nvPr/>
        </p:nvCxnSpPr>
        <p:spPr>
          <a:xfrm>
            <a:off x="3962400" y="453100"/>
            <a:ext cx="78970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92"/>
          <p:cNvSpPr>
            <a:spLocks noChangeArrowheads="1"/>
          </p:cNvSpPr>
          <p:nvPr/>
        </p:nvSpPr>
        <p:spPr bwMode="auto">
          <a:xfrm>
            <a:off x="455025" y="305251"/>
            <a:ext cx="223343" cy="315263"/>
          </a:xfrm>
          <a:custGeom>
            <a:avLst/>
            <a:gdLst>
              <a:gd name="T0" fmla="*/ 639 w 815"/>
              <a:gd name="T1" fmla="*/ 465 h 1165"/>
              <a:gd name="T2" fmla="*/ 639 w 815"/>
              <a:gd name="T3" fmla="*/ 350 h 1165"/>
              <a:gd name="T4" fmla="*/ 465 w 815"/>
              <a:gd name="T5" fmla="*/ 350 h 1165"/>
              <a:gd name="T6" fmla="*/ 465 w 815"/>
              <a:gd name="T7" fmla="*/ 175 h 1165"/>
              <a:gd name="T8" fmla="*/ 350 w 815"/>
              <a:gd name="T9" fmla="*/ 175 h 1165"/>
              <a:gd name="T10" fmla="*/ 350 w 815"/>
              <a:gd name="T11" fmla="*/ 350 h 1165"/>
              <a:gd name="T12" fmla="*/ 175 w 815"/>
              <a:gd name="T13" fmla="*/ 350 h 1165"/>
              <a:gd name="T14" fmla="*/ 175 w 815"/>
              <a:gd name="T15" fmla="*/ 465 h 1165"/>
              <a:gd name="T16" fmla="*/ 350 w 815"/>
              <a:gd name="T17" fmla="*/ 465 h 1165"/>
              <a:gd name="T18" fmla="*/ 350 w 815"/>
              <a:gd name="T19" fmla="*/ 640 h 1165"/>
              <a:gd name="T20" fmla="*/ 465 w 815"/>
              <a:gd name="T21" fmla="*/ 640 h 1165"/>
              <a:gd name="T22" fmla="*/ 465 w 815"/>
              <a:gd name="T23" fmla="*/ 465 h 1165"/>
              <a:gd name="T24" fmla="*/ 639 w 815"/>
              <a:gd name="T25" fmla="*/ 465 h 1165"/>
              <a:gd name="T26" fmla="*/ 407 w 815"/>
              <a:gd name="T27" fmla="*/ 0 h 1165"/>
              <a:gd name="T28" fmla="*/ 814 w 815"/>
              <a:gd name="T29" fmla="*/ 408 h 1165"/>
              <a:gd name="T30" fmla="*/ 407 w 815"/>
              <a:gd name="T31" fmla="*/ 1164 h 1165"/>
              <a:gd name="T32" fmla="*/ 0 w 815"/>
              <a:gd name="T33" fmla="*/ 408 h 1165"/>
              <a:gd name="T34" fmla="*/ 407 w 815"/>
              <a:gd name="T35"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5" h="1165">
                <a:moveTo>
                  <a:pt x="639" y="465"/>
                </a:moveTo>
                <a:lnTo>
                  <a:pt x="639" y="350"/>
                </a:lnTo>
                <a:lnTo>
                  <a:pt x="465" y="350"/>
                </a:lnTo>
                <a:lnTo>
                  <a:pt x="465" y="175"/>
                </a:lnTo>
                <a:lnTo>
                  <a:pt x="350" y="175"/>
                </a:lnTo>
                <a:lnTo>
                  <a:pt x="350" y="350"/>
                </a:lnTo>
                <a:lnTo>
                  <a:pt x="175" y="350"/>
                </a:lnTo>
                <a:lnTo>
                  <a:pt x="175" y="465"/>
                </a:lnTo>
                <a:lnTo>
                  <a:pt x="350" y="465"/>
                </a:lnTo>
                <a:lnTo>
                  <a:pt x="350" y="640"/>
                </a:lnTo>
                <a:lnTo>
                  <a:pt x="465" y="640"/>
                </a:lnTo>
                <a:lnTo>
                  <a:pt x="465" y="465"/>
                </a:lnTo>
                <a:lnTo>
                  <a:pt x="639" y="465"/>
                </a:lnTo>
                <a:close/>
                <a:moveTo>
                  <a:pt x="407" y="0"/>
                </a:moveTo>
                <a:cubicBezTo>
                  <a:pt x="631" y="0"/>
                  <a:pt x="814" y="183"/>
                  <a:pt x="814" y="408"/>
                </a:cubicBezTo>
                <a:cubicBezTo>
                  <a:pt x="814" y="714"/>
                  <a:pt x="407" y="1164"/>
                  <a:pt x="407" y="1164"/>
                </a:cubicBezTo>
                <a:cubicBezTo>
                  <a:pt x="407" y="1164"/>
                  <a:pt x="0" y="714"/>
                  <a:pt x="0" y="408"/>
                </a:cubicBezTo>
                <a:cubicBezTo>
                  <a:pt x="0" y="183"/>
                  <a:pt x="183" y="0"/>
                  <a:pt x="407" y="0"/>
                </a:cubicBez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nvGrpSpPr>
          <p:cNvPr id="16" name="组合 15"/>
          <p:cNvGrpSpPr/>
          <p:nvPr/>
        </p:nvGrpSpPr>
        <p:grpSpPr>
          <a:xfrm>
            <a:off x="1056986" y="1930101"/>
            <a:ext cx="10078027" cy="3308807"/>
            <a:chOff x="1047173" y="1708428"/>
            <a:chExt cx="10078027" cy="3308807"/>
          </a:xfrm>
        </p:grpSpPr>
        <p:grpSp>
          <p:nvGrpSpPr>
            <p:cNvPr id="13" name="组合 12"/>
            <p:cNvGrpSpPr/>
            <p:nvPr/>
          </p:nvGrpSpPr>
          <p:grpSpPr>
            <a:xfrm>
              <a:off x="1047173" y="1708428"/>
              <a:ext cx="9277927" cy="669787"/>
              <a:chOff x="1047173" y="1708428"/>
              <a:chExt cx="9277927" cy="669787"/>
            </a:xfrm>
          </p:grpSpPr>
          <p:grpSp>
            <p:nvGrpSpPr>
              <p:cNvPr id="10" name="组合 9"/>
              <p:cNvGrpSpPr/>
              <p:nvPr/>
            </p:nvGrpSpPr>
            <p:grpSpPr>
              <a:xfrm>
                <a:off x="1047173" y="1708428"/>
                <a:ext cx="9277927" cy="669787"/>
                <a:chOff x="907473" y="1708428"/>
                <a:chExt cx="9277927" cy="669787"/>
              </a:xfrm>
            </p:grpSpPr>
            <p:grpSp>
              <p:nvGrpSpPr>
                <p:cNvPr id="8" name="组合 7"/>
                <p:cNvGrpSpPr/>
                <p:nvPr/>
              </p:nvGrpSpPr>
              <p:grpSpPr>
                <a:xfrm>
                  <a:off x="1554957" y="1708428"/>
                  <a:ext cx="8630443" cy="669787"/>
                  <a:chOff x="3053557" y="1733828"/>
                  <a:chExt cx="8630443" cy="669787"/>
                </a:xfrm>
              </p:grpSpPr>
              <p:sp>
                <p:nvSpPr>
                  <p:cNvPr id="15" name="矩形 14"/>
                  <p:cNvSpPr/>
                  <p:nvPr/>
                </p:nvSpPr>
                <p:spPr>
                  <a:xfrm>
                    <a:off x="3053557" y="1733828"/>
                    <a:ext cx="6084885" cy="400110"/>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rPr>
                      <a:t>见人下菜碟是有效沟通的成功秘诀 (Catchy)；</a:t>
                    </a:r>
                    <a:endParaRPr kumimoji="0" lang="zh-CN" altLang="en-US" sz="2000" b="1"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endParaRPr>
                  </a:p>
                </p:txBody>
              </p:sp>
              <p:sp>
                <p:nvSpPr>
                  <p:cNvPr id="7" name="矩形 6"/>
                  <p:cNvSpPr/>
                  <p:nvPr/>
                </p:nvSpPr>
                <p:spPr>
                  <a:xfrm>
                    <a:off x="3053557" y="2095838"/>
                    <a:ext cx="8630443" cy="307777"/>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每个人对你所要表达的内容理解接受能力、程度以及目的是不同的沟通时必须选择合适的方法、渠道和时机。</a:t>
                    </a:r>
                    <a:endParaRPr lang="zh-CN" altLang="en-US" sz="1400" dirty="0">
                      <a:latin typeface="微软雅黑" panose="020B0503020204020204" pitchFamily="34" charset="-122"/>
                      <a:ea typeface="微软雅黑" panose="020B0503020204020204" pitchFamily="34" charset="-122"/>
                    </a:endParaRPr>
                  </a:p>
                </p:txBody>
              </p:sp>
            </p:grpSp>
            <p:sp>
              <p:nvSpPr>
                <p:cNvPr id="18" name="矩形: 圆角 27"/>
                <p:cNvSpPr/>
                <p:nvPr/>
              </p:nvSpPr>
              <p:spPr>
                <a:xfrm>
                  <a:off x="907473" y="1735101"/>
                  <a:ext cx="605352" cy="605352"/>
                </a:xfrm>
                <a:prstGeom prst="roundRect">
                  <a:avLst>
                    <a:gd name="adj" fmla="val 16433"/>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1084489" y="1806944"/>
                <a:ext cx="568036" cy="461665"/>
              </a:xfrm>
              <a:prstGeom prst="rect">
                <a:avLst/>
              </a:prstGeom>
              <a:noFill/>
            </p:spPr>
            <p:txBody>
              <a:bodyPr wrap="square" rtlCol="0">
                <a:spAutoFit/>
              </a:bodyPr>
              <a:lstStyle/>
              <a:p>
                <a:pPr algn="ctr"/>
                <a:r>
                  <a:rPr lang="en-US" altLang="zh-CN" sz="2400" dirty="0" smtClean="0">
                    <a:solidFill>
                      <a:schemeClr val="bg1"/>
                    </a:solidFill>
                    <a:latin typeface="Arial" panose="020B0604020202020204" pitchFamily="34" charset="0"/>
                    <a:cs typeface="Arial" panose="020B0604020202020204" pitchFamily="34" charset="0"/>
                  </a:rPr>
                  <a:t>01</a:t>
                </a:r>
                <a:endParaRPr lang="zh-CN" altLang="en-US" sz="2400" dirty="0">
                  <a:solidFill>
                    <a:schemeClr val="bg1"/>
                  </a:solidFill>
                  <a:latin typeface="Arial" panose="020B0604020202020204" pitchFamily="34" charset="0"/>
                  <a:cs typeface="Arial" panose="020B0604020202020204" pitchFamily="34" charset="0"/>
                </a:endParaRPr>
              </a:p>
            </p:txBody>
          </p:sp>
        </p:grpSp>
        <p:grpSp>
          <p:nvGrpSpPr>
            <p:cNvPr id="23" name="组合 22"/>
            <p:cNvGrpSpPr/>
            <p:nvPr/>
          </p:nvGrpSpPr>
          <p:grpSpPr>
            <a:xfrm>
              <a:off x="1047173" y="2588101"/>
              <a:ext cx="10078027" cy="669787"/>
              <a:chOff x="1047173" y="1708428"/>
              <a:chExt cx="10078027" cy="669787"/>
            </a:xfrm>
          </p:grpSpPr>
          <p:grpSp>
            <p:nvGrpSpPr>
              <p:cNvPr id="28" name="组合 27"/>
              <p:cNvGrpSpPr/>
              <p:nvPr/>
            </p:nvGrpSpPr>
            <p:grpSpPr>
              <a:xfrm>
                <a:off x="1047173" y="1708428"/>
                <a:ext cx="10078027" cy="669787"/>
                <a:chOff x="907473" y="1708428"/>
                <a:chExt cx="10078027" cy="669787"/>
              </a:xfrm>
            </p:grpSpPr>
            <p:grpSp>
              <p:nvGrpSpPr>
                <p:cNvPr id="30" name="组合 29"/>
                <p:cNvGrpSpPr/>
                <p:nvPr/>
              </p:nvGrpSpPr>
              <p:grpSpPr>
                <a:xfrm>
                  <a:off x="1554957" y="1708428"/>
                  <a:ext cx="9430543" cy="669787"/>
                  <a:chOff x="3053557" y="1733828"/>
                  <a:chExt cx="9430543" cy="669787"/>
                </a:xfrm>
              </p:grpSpPr>
              <p:sp>
                <p:nvSpPr>
                  <p:cNvPr id="32" name="矩形 31"/>
                  <p:cNvSpPr/>
                  <p:nvPr/>
                </p:nvSpPr>
                <p:spPr>
                  <a:xfrm>
                    <a:off x="3053557" y="1733828"/>
                    <a:ext cx="7172252" cy="400110"/>
                  </a:xfrm>
                  <a:prstGeom prst="rect">
                    <a:avLst/>
                  </a:prstGeom>
                  <a:noFill/>
                </p:spPr>
                <p:txBody>
                  <a:bodyPr wrap="square" rtlCol="0">
                    <a:spAutoFit/>
                  </a:bodyPr>
                  <a:lstStyle/>
                  <a:p>
                    <a:pPr lvl="0" fontAlgn="base">
                      <a:spcBef>
                        <a:spcPct val="0"/>
                      </a:spcBef>
                      <a:spcAft>
                        <a:spcPct val="0"/>
                      </a:spcAft>
                      <a:defRPr/>
                    </a:pPr>
                    <a:r>
                      <a:rPr lang="zh-CN" altLang="en-US" sz="2000" b="1" dirty="0">
                        <a:ea typeface="微软雅黑" panose="020B0503020204020204" pitchFamily="34" charset="-122"/>
                        <a:cs typeface="+mn-ea"/>
                        <a:sym typeface="Arial" panose="020B0604020202020204" pitchFamily="34" charset="0"/>
                      </a:rPr>
                      <a:t>态度和意识是有效沟通的基本前提 </a:t>
                    </a:r>
                    <a:r>
                      <a:rPr lang="en-US" altLang="zh-CN" sz="2000" b="1" dirty="0">
                        <a:ea typeface="微软雅黑" panose="020B0503020204020204" pitchFamily="34" charset="-122"/>
                        <a:cs typeface="+mn-ea"/>
                        <a:sym typeface="Arial" panose="020B0604020202020204" pitchFamily="34" charset="0"/>
                      </a:rPr>
                      <a:t>(Aware/Attitudinal) </a:t>
                    </a:r>
                    <a:endParaRPr kumimoji="0" lang="zh-CN" altLang="en-US" sz="2000" b="1"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endParaRPr>
                  </a:p>
                </p:txBody>
              </p:sp>
              <p:sp>
                <p:nvSpPr>
                  <p:cNvPr id="33" name="矩形 32"/>
                  <p:cNvSpPr/>
                  <p:nvPr/>
                </p:nvSpPr>
                <p:spPr>
                  <a:xfrm>
                    <a:off x="3053557" y="2095838"/>
                    <a:ext cx="9430543" cy="307777"/>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沟通保持积极的心态，不仅可以使你能够有效、完整地表达自己的观点，同时可以实现有效的思想情感的交流。</a:t>
                    </a:r>
                    <a:endParaRPr lang="zh-CN" altLang="en-US" sz="1400" dirty="0">
                      <a:latin typeface="微软雅黑" panose="020B0503020204020204" pitchFamily="34" charset="-122"/>
                      <a:ea typeface="微软雅黑" panose="020B0503020204020204" pitchFamily="34" charset="-122"/>
                    </a:endParaRPr>
                  </a:p>
                </p:txBody>
              </p:sp>
            </p:grpSp>
            <p:sp>
              <p:nvSpPr>
                <p:cNvPr id="31" name="矩形: 圆角 27"/>
                <p:cNvSpPr/>
                <p:nvPr/>
              </p:nvSpPr>
              <p:spPr>
                <a:xfrm>
                  <a:off x="907473" y="1735101"/>
                  <a:ext cx="605352" cy="605352"/>
                </a:xfrm>
                <a:prstGeom prst="roundRect">
                  <a:avLst>
                    <a:gd name="adj" fmla="val 16433"/>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1071789" y="1806944"/>
                <a:ext cx="568036" cy="461665"/>
              </a:xfrm>
              <a:prstGeom prst="rect">
                <a:avLst/>
              </a:prstGeom>
              <a:noFill/>
            </p:spPr>
            <p:txBody>
              <a:bodyPr wrap="square" rtlCol="0">
                <a:spAutoFit/>
              </a:bodyPr>
              <a:lstStyle/>
              <a:p>
                <a:pPr algn="ctr"/>
                <a:r>
                  <a:rPr lang="en-US" altLang="zh-CN" sz="2400" dirty="0" smtClean="0">
                    <a:solidFill>
                      <a:schemeClr val="bg1"/>
                    </a:solidFill>
                    <a:latin typeface="Arial" panose="020B0604020202020204" pitchFamily="34" charset="0"/>
                    <a:cs typeface="Arial" panose="020B0604020202020204" pitchFamily="34" charset="0"/>
                  </a:rPr>
                  <a:t>02</a:t>
                </a:r>
                <a:endParaRPr lang="zh-CN" altLang="en-US" sz="2400" dirty="0">
                  <a:solidFill>
                    <a:schemeClr val="bg1"/>
                  </a:solidFill>
                  <a:latin typeface="Arial" panose="020B0604020202020204" pitchFamily="34" charset="0"/>
                  <a:cs typeface="Arial" panose="020B0604020202020204" pitchFamily="34" charset="0"/>
                </a:endParaRPr>
              </a:p>
            </p:txBody>
          </p:sp>
        </p:grpSp>
        <p:grpSp>
          <p:nvGrpSpPr>
            <p:cNvPr id="34" name="组合 33"/>
            <p:cNvGrpSpPr/>
            <p:nvPr/>
          </p:nvGrpSpPr>
          <p:grpSpPr>
            <a:xfrm>
              <a:off x="1047173" y="3467774"/>
              <a:ext cx="9277927" cy="669787"/>
              <a:chOff x="1047173" y="1708428"/>
              <a:chExt cx="9277927" cy="669787"/>
            </a:xfrm>
          </p:grpSpPr>
          <p:grpSp>
            <p:nvGrpSpPr>
              <p:cNvPr id="35" name="组合 34"/>
              <p:cNvGrpSpPr/>
              <p:nvPr/>
            </p:nvGrpSpPr>
            <p:grpSpPr>
              <a:xfrm>
                <a:off x="1047173" y="1708428"/>
                <a:ext cx="9277927" cy="669787"/>
                <a:chOff x="907473" y="1708428"/>
                <a:chExt cx="9277927" cy="669787"/>
              </a:xfrm>
            </p:grpSpPr>
            <p:grpSp>
              <p:nvGrpSpPr>
                <p:cNvPr id="37" name="组合 36"/>
                <p:cNvGrpSpPr/>
                <p:nvPr/>
              </p:nvGrpSpPr>
              <p:grpSpPr>
                <a:xfrm>
                  <a:off x="1554957" y="1708428"/>
                  <a:ext cx="8630443" cy="669787"/>
                  <a:chOff x="3053557" y="1733828"/>
                  <a:chExt cx="8630443" cy="669787"/>
                </a:xfrm>
              </p:grpSpPr>
              <p:sp>
                <p:nvSpPr>
                  <p:cNvPr id="39" name="矩形 38"/>
                  <p:cNvSpPr/>
                  <p:nvPr/>
                </p:nvSpPr>
                <p:spPr>
                  <a:xfrm>
                    <a:off x="3053557" y="1733828"/>
                    <a:ext cx="6084885" cy="400110"/>
                  </a:xfrm>
                  <a:prstGeom prst="rect">
                    <a:avLst/>
                  </a:prstGeom>
                  <a:noFill/>
                </p:spPr>
                <p:txBody>
                  <a:bodyPr wrap="square" rtlCol="0">
                    <a:spAutoFit/>
                  </a:bodyPr>
                  <a:lstStyle/>
                  <a:p>
                    <a:pPr lvl="0" fontAlgn="base">
                      <a:spcBef>
                        <a:spcPct val="0"/>
                      </a:spcBef>
                      <a:spcAft>
                        <a:spcPct val="0"/>
                      </a:spcAft>
                      <a:defRPr/>
                    </a:pPr>
                    <a:r>
                      <a:rPr lang="zh-CN" altLang="en-US" sz="2000" b="1" dirty="0">
                        <a:ea typeface="微软雅黑" panose="020B0503020204020204" pitchFamily="34" charset="-122"/>
                        <a:cs typeface="+mn-ea"/>
                        <a:sym typeface="Arial" panose="020B0604020202020204" pitchFamily="34" charset="0"/>
                      </a:rPr>
                      <a:t>相互尊重是有效沟通的必要条件</a:t>
                    </a:r>
                    <a:r>
                      <a:rPr lang="en-US" altLang="zh-CN" sz="2000" b="1" dirty="0">
                        <a:ea typeface="微软雅黑" panose="020B0503020204020204" pitchFamily="34" charset="-122"/>
                        <a:cs typeface="+mn-ea"/>
                        <a:sym typeface="Arial" panose="020B0604020202020204" pitchFamily="34" charset="0"/>
                      </a:rPr>
                      <a:t>(Respectful</a:t>
                    </a:r>
                    <a:r>
                      <a:rPr lang="en-US" altLang="zh-CN" sz="2000" b="1" dirty="0" smtClean="0">
                        <a:ea typeface="微软雅黑" panose="020B0503020204020204" pitchFamily="34" charset="-122"/>
                        <a:cs typeface="+mn-ea"/>
                        <a:sym typeface="Arial" panose="020B0604020202020204" pitchFamily="34" charset="0"/>
                      </a:rPr>
                      <a:t>)</a:t>
                    </a:r>
                    <a:endParaRPr lang="zh-CN" altLang="en-US" sz="2000" b="1" dirty="0">
                      <a:ea typeface="微软雅黑" panose="020B0503020204020204" pitchFamily="34" charset="-122"/>
                      <a:cs typeface="+mn-ea"/>
                      <a:sym typeface="Arial" panose="020B0604020202020204" pitchFamily="34" charset="0"/>
                    </a:endParaRPr>
                  </a:p>
                </p:txBody>
              </p:sp>
              <p:sp>
                <p:nvSpPr>
                  <p:cNvPr id="40" name="矩形 39"/>
                  <p:cNvSpPr/>
                  <p:nvPr/>
                </p:nvSpPr>
                <p:spPr>
                  <a:xfrm>
                    <a:off x="3053557" y="2095838"/>
                    <a:ext cx="8630443" cy="307777"/>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沟通要有诚意、相互尊重，取得对方的信任并与被沟通者建立感情。</a:t>
                    </a:r>
                    <a:endParaRPr lang="zh-CN" altLang="en-US" sz="1400" dirty="0">
                      <a:latin typeface="微软雅黑" panose="020B0503020204020204" pitchFamily="34" charset="-122"/>
                      <a:ea typeface="微软雅黑" panose="020B0503020204020204" pitchFamily="34" charset="-122"/>
                    </a:endParaRPr>
                  </a:p>
                </p:txBody>
              </p:sp>
            </p:grpSp>
            <p:sp>
              <p:nvSpPr>
                <p:cNvPr id="38" name="矩形: 圆角 27"/>
                <p:cNvSpPr/>
                <p:nvPr/>
              </p:nvSpPr>
              <p:spPr>
                <a:xfrm>
                  <a:off x="907473" y="1735101"/>
                  <a:ext cx="605352" cy="605352"/>
                </a:xfrm>
                <a:prstGeom prst="roundRect">
                  <a:avLst>
                    <a:gd name="adj" fmla="val 16433"/>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文本框 35"/>
              <p:cNvSpPr txBox="1"/>
              <p:nvPr/>
            </p:nvSpPr>
            <p:spPr>
              <a:xfrm>
                <a:off x="1084489" y="1806944"/>
                <a:ext cx="568036" cy="461665"/>
              </a:xfrm>
              <a:prstGeom prst="rect">
                <a:avLst/>
              </a:prstGeom>
              <a:noFill/>
            </p:spPr>
            <p:txBody>
              <a:bodyPr wrap="square" rtlCol="0">
                <a:spAutoFit/>
              </a:bodyPr>
              <a:lstStyle/>
              <a:p>
                <a:pPr algn="ctr"/>
                <a:r>
                  <a:rPr lang="en-US" altLang="zh-CN" sz="2400" dirty="0" smtClean="0">
                    <a:solidFill>
                      <a:schemeClr val="bg1"/>
                    </a:solidFill>
                    <a:latin typeface="Arial" panose="020B0604020202020204" pitchFamily="34" charset="0"/>
                    <a:cs typeface="Arial" panose="020B0604020202020204" pitchFamily="34" charset="0"/>
                  </a:rPr>
                  <a:t>03</a:t>
                </a:r>
                <a:endParaRPr lang="zh-CN" altLang="en-US" sz="2400" dirty="0">
                  <a:solidFill>
                    <a:schemeClr val="bg1"/>
                  </a:solidFill>
                  <a:latin typeface="Arial" panose="020B0604020202020204" pitchFamily="34" charset="0"/>
                  <a:cs typeface="Arial" panose="020B0604020202020204" pitchFamily="34" charset="0"/>
                </a:endParaRPr>
              </a:p>
            </p:txBody>
          </p:sp>
        </p:grpSp>
        <p:grpSp>
          <p:nvGrpSpPr>
            <p:cNvPr id="41" name="组合 40"/>
            <p:cNvGrpSpPr/>
            <p:nvPr/>
          </p:nvGrpSpPr>
          <p:grpSpPr>
            <a:xfrm>
              <a:off x="1047173" y="4347448"/>
              <a:ext cx="10078027" cy="669787"/>
              <a:chOff x="1047173" y="1708428"/>
              <a:chExt cx="10078027" cy="669787"/>
            </a:xfrm>
          </p:grpSpPr>
          <p:grpSp>
            <p:nvGrpSpPr>
              <p:cNvPr id="42" name="组合 41"/>
              <p:cNvGrpSpPr/>
              <p:nvPr/>
            </p:nvGrpSpPr>
            <p:grpSpPr>
              <a:xfrm>
                <a:off x="1047173" y="1708428"/>
                <a:ext cx="10078027" cy="669787"/>
                <a:chOff x="907473" y="1708428"/>
                <a:chExt cx="10078027" cy="669787"/>
              </a:xfrm>
            </p:grpSpPr>
            <p:grpSp>
              <p:nvGrpSpPr>
                <p:cNvPr id="45" name="组合 44"/>
                <p:cNvGrpSpPr/>
                <p:nvPr/>
              </p:nvGrpSpPr>
              <p:grpSpPr>
                <a:xfrm>
                  <a:off x="1554957" y="1708428"/>
                  <a:ext cx="9430543" cy="669787"/>
                  <a:chOff x="3053557" y="1733828"/>
                  <a:chExt cx="9430543" cy="669787"/>
                </a:xfrm>
              </p:grpSpPr>
              <p:sp>
                <p:nvSpPr>
                  <p:cNvPr id="47" name="矩形 46"/>
                  <p:cNvSpPr/>
                  <p:nvPr/>
                </p:nvSpPr>
                <p:spPr>
                  <a:xfrm>
                    <a:off x="3053557" y="1733828"/>
                    <a:ext cx="6084885" cy="400110"/>
                  </a:xfrm>
                  <a:prstGeom prst="rect">
                    <a:avLst/>
                  </a:prstGeom>
                  <a:noFill/>
                </p:spPr>
                <p:txBody>
                  <a:bodyPr wrap="square" rtlCol="0">
                    <a:spAutoFit/>
                  </a:bodyPr>
                  <a:lstStyle/>
                  <a:p>
                    <a:pPr lvl="0" fontAlgn="base">
                      <a:spcBef>
                        <a:spcPct val="0"/>
                      </a:spcBef>
                      <a:spcAft>
                        <a:spcPct val="0"/>
                      </a:spcAft>
                      <a:defRPr/>
                    </a:pPr>
                    <a:r>
                      <a:rPr lang="zh-CN" altLang="en-US" sz="2000" b="1" dirty="0">
                        <a:ea typeface="微软雅黑" panose="020B0503020204020204" pitchFamily="34" charset="-122"/>
                        <a:cs typeface="+mn-ea"/>
                        <a:sym typeface="Arial" panose="020B0604020202020204" pitchFamily="34" charset="0"/>
                      </a:rPr>
                      <a:t>换位思考是有效沟通的初步保证</a:t>
                    </a:r>
                    <a:r>
                      <a:rPr lang="en-US" altLang="zh-CN" sz="2000" b="1" dirty="0">
                        <a:ea typeface="微软雅黑" panose="020B0503020204020204" pitchFamily="34" charset="-122"/>
                        <a:cs typeface="+mn-ea"/>
                        <a:sym typeface="Arial" panose="020B0604020202020204" pitchFamily="34" charset="0"/>
                      </a:rPr>
                      <a:t>(Empathetic</a:t>
                    </a:r>
                    <a:r>
                      <a:rPr lang="en-US" altLang="zh-CN" sz="2000" b="1" dirty="0" smtClean="0">
                        <a:ea typeface="微软雅黑" panose="020B0503020204020204" pitchFamily="34" charset="-122"/>
                        <a:cs typeface="+mn-ea"/>
                        <a:sym typeface="Arial" panose="020B0604020202020204" pitchFamily="34" charset="0"/>
                      </a:rPr>
                      <a:t>)</a:t>
                    </a:r>
                    <a:endParaRPr lang="zh-CN" altLang="en-US" sz="2000" b="1" dirty="0">
                      <a:ea typeface="微软雅黑" panose="020B0503020204020204" pitchFamily="34" charset="-122"/>
                      <a:cs typeface="+mn-ea"/>
                      <a:sym typeface="Arial" panose="020B0604020202020204" pitchFamily="34" charset="0"/>
                    </a:endParaRPr>
                  </a:p>
                </p:txBody>
              </p:sp>
              <p:sp>
                <p:nvSpPr>
                  <p:cNvPr id="48" name="矩形 47"/>
                  <p:cNvSpPr/>
                  <p:nvPr/>
                </p:nvSpPr>
                <p:spPr>
                  <a:xfrm>
                    <a:off x="3053557" y="2095838"/>
                    <a:ext cx="9430543" cy="307777"/>
                  </a:xfrm>
                  <a:prstGeom prst="rect">
                    <a:avLst/>
                  </a:prstGeom>
                </p:spPr>
                <p:txBody>
                  <a:bodyPr wrap="square">
                    <a:spAutoFit/>
                  </a:bodyPr>
                  <a:lstStyle/>
                  <a:p>
                    <a:r>
                      <a:rPr lang="zh-CN" altLang="en-US" sz="1400" dirty="0">
                        <a:latin typeface="微软雅黑" panose="020B0503020204020204" pitchFamily="34" charset="-122"/>
                        <a:ea typeface="微软雅黑" panose="020B0503020204020204" pitchFamily="34" charset="-122"/>
                      </a:rPr>
                      <a:t>善于换位思考，站在对方的角度思考问题，不仅可以充分地理解对方的感受，进而保证沟通的畅通。</a:t>
                    </a:r>
                    <a:endParaRPr lang="zh-CN" altLang="en-US" sz="1400" dirty="0">
                      <a:latin typeface="微软雅黑" panose="020B0503020204020204" pitchFamily="34" charset="-122"/>
                      <a:ea typeface="微软雅黑" panose="020B0503020204020204" pitchFamily="34" charset="-122"/>
                    </a:endParaRPr>
                  </a:p>
                </p:txBody>
              </p:sp>
            </p:grpSp>
            <p:sp>
              <p:nvSpPr>
                <p:cNvPr id="46" name="矩形: 圆角 27"/>
                <p:cNvSpPr/>
                <p:nvPr/>
              </p:nvSpPr>
              <p:spPr>
                <a:xfrm>
                  <a:off x="907473" y="1735101"/>
                  <a:ext cx="605352" cy="605352"/>
                </a:xfrm>
                <a:prstGeom prst="roundRect">
                  <a:avLst>
                    <a:gd name="adj" fmla="val 16433"/>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1071789" y="1806944"/>
                <a:ext cx="568036" cy="461665"/>
              </a:xfrm>
              <a:prstGeom prst="rect">
                <a:avLst/>
              </a:prstGeom>
              <a:noFill/>
            </p:spPr>
            <p:txBody>
              <a:bodyPr wrap="square" rtlCol="0">
                <a:spAutoFit/>
              </a:bodyPr>
              <a:lstStyle/>
              <a:p>
                <a:pPr algn="ctr"/>
                <a:r>
                  <a:rPr lang="en-US" altLang="zh-CN" sz="2400" dirty="0" smtClean="0">
                    <a:solidFill>
                      <a:schemeClr val="bg1"/>
                    </a:solidFill>
                    <a:latin typeface="Arial" panose="020B0604020202020204" pitchFamily="34" charset="0"/>
                    <a:cs typeface="Arial" panose="020B0604020202020204" pitchFamily="34" charset="0"/>
                  </a:rPr>
                  <a:t>04</a:t>
                </a:r>
                <a:endParaRPr lang="zh-CN" altLang="en-US" sz="2400" dirty="0">
                  <a:solidFill>
                    <a:schemeClr val="bg1"/>
                  </a:solidFill>
                  <a:latin typeface="Arial" panose="020B0604020202020204" pitchFamily="34" charset="0"/>
                  <a:cs typeface="Arial" panose="020B0604020202020204" pitchFamily="34" charset="0"/>
                </a:endParaRPr>
              </a:p>
            </p:txBody>
          </p:sp>
        </p:grpSp>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6111378" cy="605352"/>
            <a:chOff x="7052748" y="1878170"/>
            <a:chExt cx="6111378" cy="605352"/>
          </a:xfrm>
        </p:grpSpPr>
        <p:sp>
          <p:nvSpPr>
            <p:cNvPr id="5" name="文本框 4"/>
            <p:cNvSpPr txBox="1"/>
            <p:nvPr/>
          </p:nvSpPr>
          <p:spPr>
            <a:xfrm>
              <a:off x="7719401" y="1941571"/>
              <a:ext cx="5444725"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不同对象的沟通技巧</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与上司沟通</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 name="直接连接符 8"/>
          <p:cNvCxnSpPr/>
          <p:nvPr/>
        </p:nvCxnSpPr>
        <p:spPr>
          <a:xfrm>
            <a:off x="6096000" y="453100"/>
            <a:ext cx="57634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92"/>
          <p:cNvSpPr>
            <a:spLocks noChangeArrowheads="1"/>
          </p:cNvSpPr>
          <p:nvPr/>
        </p:nvSpPr>
        <p:spPr bwMode="auto">
          <a:xfrm>
            <a:off x="455025" y="305251"/>
            <a:ext cx="223343" cy="315263"/>
          </a:xfrm>
          <a:custGeom>
            <a:avLst/>
            <a:gdLst>
              <a:gd name="T0" fmla="*/ 639 w 815"/>
              <a:gd name="T1" fmla="*/ 465 h 1165"/>
              <a:gd name="T2" fmla="*/ 639 w 815"/>
              <a:gd name="T3" fmla="*/ 350 h 1165"/>
              <a:gd name="T4" fmla="*/ 465 w 815"/>
              <a:gd name="T5" fmla="*/ 350 h 1165"/>
              <a:gd name="T6" fmla="*/ 465 w 815"/>
              <a:gd name="T7" fmla="*/ 175 h 1165"/>
              <a:gd name="T8" fmla="*/ 350 w 815"/>
              <a:gd name="T9" fmla="*/ 175 h 1165"/>
              <a:gd name="T10" fmla="*/ 350 w 815"/>
              <a:gd name="T11" fmla="*/ 350 h 1165"/>
              <a:gd name="T12" fmla="*/ 175 w 815"/>
              <a:gd name="T13" fmla="*/ 350 h 1165"/>
              <a:gd name="T14" fmla="*/ 175 w 815"/>
              <a:gd name="T15" fmla="*/ 465 h 1165"/>
              <a:gd name="T16" fmla="*/ 350 w 815"/>
              <a:gd name="T17" fmla="*/ 465 h 1165"/>
              <a:gd name="T18" fmla="*/ 350 w 815"/>
              <a:gd name="T19" fmla="*/ 640 h 1165"/>
              <a:gd name="T20" fmla="*/ 465 w 815"/>
              <a:gd name="T21" fmla="*/ 640 h 1165"/>
              <a:gd name="T22" fmla="*/ 465 w 815"/>
              <a:gd name="T23" fmla="*/ 465 h 1165"/>
              <a:gd name="T24" fmla="*/ 639 w 815"/>
              <a:gd name="T25" fmla="*/ 465 h 1165"/>
              <a:gd name="T26" fmla="*/ 407 w 815"/>
              <a:gd name="T27" fmla="*/ 0 h 1165"/>
              <a:gd name="T28" fmla="*/ 814 w 815"/>
              <a:gd name="T29" fmla="*/ 408 h 1165"/>
              <a:gd name="T30" fmla="*/ 407 w 815"/>
              <a:gd name="T31" fmla="*/ 1164 h 1165"/>
              <a:gd name="T32" fmla="*/ 0 w 815"/>
              <a:gd name="T33" fmla="*/ 408 h 1165"/>
              <a:gd name="T34" fmla="*/ 407 w 815"/>
              <a:gd name="T35"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5" h="1165">
                <a:moveTo>
                  <a:pt x="639" y="465"/>
                </a:moveTo>
                <a:lnTo>
                  <a:pt x="639" y="350"/>
                </a:lnTo>
                <a:lnTo>
                  <a:pt x="465" y="350"/>
                </a:lnTo>
                <a:lnTo>
                  <a:pt x="465" y="175"/>
                </a:lnTo>
                <a:lnTo>
                  <a:pt x="350" y="175"/>
                </a:lnTo>
                <a:lnTo>
                  <a:pt x="350" y="350"/>
                </a:lnTo>
                <a:lnTo>
                  <a:pt x="175" y="350"/>
                </a:lnTo>
                <a:lnTo>
                  <a:pt x="175" y="465"/>
                </a:lnTo>
                <a:lnTo>
                  <a:pt x="350" y="465"/>
                </a:lnTo>
                <a:lnTo>
                  <a:pt x="350" y="640"/>
                </a:lnTo>
                <a:lnTo>
                  <a:pt x="465" y="640"/>
                </a:lnTo>
                <a:lnTo>
                  <a:pt x="465" y="465"/>
                </a:lnTo>
                <a:lnTo>
                  <a:pt x="639" y="465"/>
                </a:lnTo>
                <a:close/>
                <a:moveTo>
                  <a:pt x="407" y="0"/>
                </a:moveTo>
                <a:cubicBezTo>
                  <a:pt x="631" y="0"/>
                  <a:pt x="814" y="183"/>
                  <a:pt x="814" y="408"/>
                </a:cubicBezTo>
                <a:cubicBezTo>
                  <a:pt x="814" y="714"/>
                  <a:pt x="407" y="1164"/>
                  <a:pt x="407" y="1164"/>
                </a:cubicBezTo>
                <a:cubicBezTo>
                  <a:pt x="407" y="1164"/>
                  <a:pt x="0" y="714"/>
                  <a:pt x="0" y="408"/>
                </a:cubicBezTo>
                <a:cubicBezTo>
                  <a:pt x="0" y="183"/>
                  <a:pt x="183" y="0"/>
                  <a:pt x="407" y="0"/>
                </a:cubicBez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nvGrpSpPr>
          <p:cNvPr id="14" name="组合 13"/>
          <p:cNvGrpSpPr/>
          <p:nvPr/>
        </p:nvGrpSpPr>
        <p:grpSpPr>
          <a:xfrm>
            <a:off x="4421373" y="2067638"/>
            <a:ext cx="3120653" cy="3138374"/>
            <a:chOff x="4421373" y="1859813"/>
            <a:chExt cx="3120653" cy="3138374"/>
          </a:xfrm>
        </p:grpSpPr>
        <p:grpSp>
          <p:nvGrpSpPr>
            <p:cNvPr id="43" name="组合 42"/>
            <p:cNvGrpSpPr/>
            <p:nvPr/>
          </p:nvGrpSpPr>
          <p:grpSpPr>
            <a:xfrm>
              <a:off x="4421373" y="1859813"/>
              <a:ext cx="3120653" cy="3138374"/>
              <a:chOff x="4585750" y="2712164"/>
              <a:chExt cx="2814769" cy="2830753"/>
            </a:xfrm>
          </p:grpSpPr>
          <p:grpSp>
            <p:nvGrpSpPr>
              <p:cNvPr id="49" name="Group 1"/>
              <p:cNvGrpSpPr/>
              <p:nvPr/>
            </p:nvGrpSpPr>
            <p:grpSpPr>
              <a:xfrm>
                <a:off x="4815530" y="2712164"/>
                <a:ext cx="2584989" cy="2588393"/>
                <a:chOff x="8532179" y="3317942"/>
                <a:chExt cx="7165168" cy="7174604"/>
              </a:xfrm>
            </p:grpSpPr>
            <p:sp>
              <p:nvSpPr>
                <p:cNvPr id="51" name="Freeform 6"/>
                <p:cNvSpPr/>
                <p:nvPr/>
              </p:nvSpPr>
              <p:spPr bwMode="auto">
                <a:xfrm>
                  <a:off x="12099626" y="3341209"/>
                  <a:ext cx="3586368" cy="4287355"/>
                </a:xfrm>
                <a:custGeom>
                  <a:avLst/>
                  <a:gdLst/>
                  <a:ahLst/>
                  <a:cxnLst>
                    <a:cxn ang="0">
                      <a:pos x="0" y="196"/>
                    </a:cxn>
                    <a:cxn ang="0">
                      <a:pos x="0" y="61"/>
                    </a:cxn>
                    <a:cxn ang="0">
                      <a:pos x="1" y="61"/>
                    </a:cxn>
                    <a:cxn ang="0">
                      <a:pos x="32" y="62"/>
                    </a:cxn>
                    <a:cxn ang="0">
                      <a:pos x="67" y="0"/>
                    </a:cxn>
                    <a:cxn ang="0">
                      <a:pos x="126" y="15"/>
                    </a:cxn>
                    <a:cxn ang="0">
                      <a:pos x="126" y="86"/>
                    </a:cxn>
                    <a:cxn ang="0">
                      <a:pos x="185" y="120"/>
                    </a:cxn>
                    <a:cxn ang="0">
                      <a:pos x="186" y="120"/>
                    </a:cxn>
                    <a:cxn ang="0">
                      <a:pos x="246" y="84"/>
                    </a:cxn>
                    <a:cxn ang="0">
                      <a:pos x="269" y="106"/>
                    </a:cxn>
                    <a:cxn ang="0">
                      <a:pos x="283" y="120"/>
                    </a:cxn>
                    <a:cxn ang="0">
                      <a:pos x="288" y="126"/>
                    </a:cxn>
                    <a:cxn ang="0">
                      <a:pos x="252" y="186"/>
                    </a:cxn>
                    <a:cxn ang="0">
                      <a:pos x="287" y="244"/>
                    </a:cxn>
                    <a:cxn ang="0">
                      <a:pos x="359" y="244"/>
                    </a:cxn>
                    <a:cxn ang="0">
                      <a:pos x="374" y="301"/>
                    </a:cxn>
                    <a:cxn ang="0">
                      <a:pos x="313" y="341"/>
                    </a:cxn>
                    <a:cxn ang="0">
                      <a:pos x="314" y="374"/>
                    </a:cxn>
                    <a:cxn ang="0">
                      <a:pos x="314" y="376"/>
                    </a:cxn>
                    <a:cxn ang="0">
                      <a:pos x="175" y="376"/>
                    </a:cxn>
                    <a:cxn ang="0">
                      <a:pos x="174" y="376"/>
                    </a:cxn>
                    <a:cxn ang="0">
                      <a:pos x="175" y="377"/>
                    </a:cxn>
                    <a:cxn ang="0">
                      <a:pos x="187" y="406"/>
                    </a:cxn>
                    <a:cxn ang="0">
                      <a:pos x="175" y="434"/>
                    </a:cxn>
                    <a:cxn ang="0">
                      <a:pos x="146" y="446"/>
                    </a:cxn>
                    <a:cxn ang="0">
                      <a:pos x="117" y="434"/>
                    </a:cxn>
                    <a:cxn ang="0">
                      <a:pos x="106" y="406"/>
                    </a:cxn>
                    <a:cxn ang="0">
                      <a:pos x="117" y="377"/>
                    </a:cxn>
                    <a:cxn ang="0">
                      <a:pos x="118" y="376"/>
                    </a:cxn>
                    <a:cxn ang="0">
                      <a:pos x="117" y="376"/>
                    </a:cxn>
                    <a:cxn ang="0">
                      <a:pos x="0" y="376"/>
                    </a:cxn>
                    <a:cxn ang="0">
                      <a:pos x="0" y="253"/>
                    </a:cxn>
                    <a:cxn ang="0">
                      <a:pos x="3" y="253"/>
                    </a:cxn>
                    <a:cxn ang="0">
                      <a:pos x="32" y="265"/>
                    </a:cxn>
                    <a:cxn ang="0">
                      <a:pos x="61" y="253"/>
                    </a:cxn>
                    <a:cxn ang="0">
                      <a:pos x="73" y="224"/>
                    </a:cxn>
                    <a:cxn ang="0">
                      <a:pos x="61" y="196"/>
                    </a:cxn>
                    <a:cxn ang="0">
                      <a:pos x="32" y="184"/>
                    </a:cxn>
                    <a:cxn ang="0">
                      <a:pos x="3" y="196"/>
                    </a:cxn>
                    <a:cxn ang="0">
                      <a:pos x="0" y="196"/>
                    </a:cxn>
                  </a:cxnLst>
                  <a:rect l="0" t="0" r="r" b="b"/>
                  <a:pathLst>
                    <a:path w="374" h="446">
                      <a:moveTo>
                        <a:pt x="0" y="196"/>
                      </a:moveTo>
                      <a:cubicBezTo>
                        <a:pt x="0" y="61"/>
                        <a:pt x="0" y="61"/>
                        <a:pt x="0" y="61"/>
                      </a:cubicBezTo>
                      <a:cubicBezTo>
                        <a:pt x="0" y="61"/>
                        <a:pt x="1" y="61"/>
                        <a:pt x="1" y="61"/>
                      </a:cubicBezTo>
                      <a:cubicBezTo>
                        <a:pt x="12" y="61"/>
                        <a:pt x="22" y="61"/>
                        <a:pt x="32" y="62"/>
                      </a:cubicBezTo>
                      <a:cubicBezTo>
                        <a:pt x="67" y="0"/>
                        <a:pt x="67" y="0"/>
                        <a:pt x="67" y="0"/>
                      </a:cubicBezTo>
                      <a:cubicBezTo>
                        <a:pt x="87" y="4"/>
                        <a:pt x="107" y="8"/>
                        <a:pt x="126" y="15"/>
                      </a:cubicBezTo>
                      <a:cubicBezTo>
                        <a:pt x="126" y="86"/>
                        <a:pt x="126" y="86"/>
                        <a:pt x="126" y="86"/>
                      </a:cubicBezTo>
                      <a:cubicBezTo>
                        <a:pt x="146" y="95"/>
                        <a:pt x="166" y="106"/>
                        <a:pt x="185" y="120"/>
                      </a:cubicBezTo>
                      <a:cubicBezTo>
                        <a:pt x="185" y="120"/>
                        <a:pt x="185" y="120"/>
                        <a:pt x="186" y="120"/>
                      </a:cubicBezTo>
                      <a:cubicBezTo>
                        <a:pt x="246" y="84"/>
                        <a:pt x="246" y="84"/>
                        <a:pt x="246" y="84"/>
                      </a:cubicBezTo>
                      <a:cubicBezTo>
                        <a:pt x="254" y="91"/>
                        <a:pt x="262" y="98"/>
                        <a:pt x="269" y="106"/>
                      </a:cubicBezTo>
                      <a:cubicBezTo>
                        <a:pt x="274" y="111"/>
                        <a:pt x="278" y="115"/>
                        <a:pt x="283" y="120"/>
                      </a:cubicBezTo>
                      <a:cubicBezTo>
                        <a:pt x="284" y="122"/>
                        <a:pt x="286" y="124"/>
                        <a:pt x="288" y="126"/>
                      </a:cubicBezTo>
                      <a:cubicBezTo>
                        <a:pt x="252" y="186"/>
                        <a:pt x="252" y="186"/>
                        <a:pt x="252" y="186"/>
                      </a:cubicBezTo>
                      <a:cubicBezTo>
                        <a:pt x="266" y="204"/>
                        <a:pt x="278" y="224"/>
                        <a:pt x="287"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ubicBezTo>
                        <a:pt x="175" y="376"/>
                        <a:pt x="175" y="376"/>
                        <a:pt x="175" y="376"/>
                      </a:cubicBezTo>
                      <a:cubicBezTo>
                        <a:pt x="174" y="376"/>
                        <a:pt x="174" y="376"/>
                        <a:pt x="174" y="376"/>
                      </a:cubicBezTo>
                      <a:cubicBezTo>
                        <a:pt x="174" y="376"/>
                        <a:pt x="175" y="377"/>
                        <a:pt x="175" y="377"/>
                      </a:cubicBezTo>
                      <a:cubicBezTo>
                        <a:pt x="183" y="385"/>
                        <a:pt x="187" y="395"/>
                        <a:pt x="187" y="406"/>
                      </a:cubicBezTo>
                      <a:cubicBezTo>
                        <a:pt x="187" y="417"/>
                        <a:pt x="183" y="427"/>
                        <a:pt x="175" y="434"/>
                      </a:cubicBezTo>
                      <a:cubicBezTo>
                        <a:pt x="167" y="442"/>
                        <a:pt x="157" y="446"/>
                        <a:pt x="146" y="446"/>
                      </a:cubicBezTo>
                      <a:cubicBezTo>
                        <a:pt x="135" y="446"/>
                        <a:pt x="125" y="442"/>
                        <a:pt x="117" y="434"/>
                      </a:cubicBezTo>
                      <a:cubicBezTo>
                        <a:pt x="110" y="427"/>
                        <a:pt x="106" y="417"/>
                        <a:pt x="106" y="406"/>
                      </a:cubicBezTo>
                      <a:cubicBezTo>
                        <a:pt x="106" y="395"/>
                        <a:pt x="110" y="385"/>
                        <a:pt x="117" y="377"/>
                      </a:cubicBezTo>
                      <a:cubicBezTo>
                        <a:pt x="118" y="377"/>
                        <a:pt x="118" y="376"/>
                        <a:pt x="118" y="376"/>
                      </a:cubicBezTo>
                      <a:cubicBezTo>
                        <a:pt x="117" y="376"/>
                        <a:pt x="117" y="376"/>
                        <a:pt x="117" y="376"/>
                      </a:cubicBezTo>
                      <a:cubicBezTo>
                        <a:pt x="0" y="376"/>
                        <a:pt x="0" y="376"/>
                        <a:pt x="0" y="376"/>
                      </a:cubicBezTo>
                      <a:cubicBezTo>
                        <a:pt x="0" y="253"/>
                        <a:pt x="0" y="253"/>
                        <a:pt x="0" y="253"/>
                      </a:cubicBezTo>
                      <a:cubicBezTo>
                        <a:pt x="3" y="253"/>
                        <a:pt x="3" y="253"/>
                        <a:pt x="3" y="253"/>
                      </a:cubicBezTo>
                      <a:cubicBezTo>
                        <a:pt x="11" y="261"/>
                        <a:pt x="21" y="265"/>
                        <a:pt x="32" y="265"/>
                      </a:cubicBezTo>
                      <a:cubicBezTo>
                        <a:pt x="43" y="265"/>
                        <a:pt x="53" y="261"/>
                        <a:pt x="61" y="253"/>
                      </a:cubicBezTo>
                      <a:cubicBezTo>
                        <a:pt x="69" y="245"/>
                        <a:pt x="73" y="236"/>
                        <a:pt x="73" y="224"/>
                      </a:cubicBezTo>
                      <a:cubicBezTo>
                        <a:pt x="73" y="213"/>
                        <a:pt x="69" y="204"/>
                        <a:pt x="61" y="196"/>
                      </a:cubicBezTo>
                      <a:cubicBezTo>
                        <a:pt x="53" y="188"/>
                        <a:pt x="43" y="184"/>
                        <a:pt x="32" y="184"/>
                      </a:cubicBezTo>
                      <a:cubicBezTo>
                        <a:pt x="21" y="184"/>
                        <a:pt x="11" y="188"/>
                        <a:pt x="3" y="196"/>
                      </a:cubicBezTo>
                      <a:lnTo>
                        <a:pt x="0" y="196"/>
                      </a:lnTo>
                      <a:close/>
                    </a:path>
                  </a:pathLst>
                </a:custGeom>
                <a:noFill/>
                <a:ln w="19050">
                  <a:solidFill>
                    <a:srgbClr val="CE4F3C"/>
                  </a:solidFill>
                  <a:round/>
                </a:ln>
              </p:spPr>
              <p:txBody>
                <a:bodyPr vert="horz" wrap="square" lIns="45720" tIns="22860" rIns="45720" bIns="22860" numCol="1" anchor="t" anchorCtr="0" compatLnSpc="1"/>
                <a:lstStyle/>
                <a:p>
                  <a:endParaRPr lang="en-US" sz="900"/>
                </a:p>
              </p:txBody>
            </p:sp>
            <p:sp>
              <p:nvSpPr>
                <p:cNvPr id="52" name="Freeform 7"/>
                <p:cNvSpPr/>
                <p:nvPr/>
              </p:nvSpPr>
              <p:spPr bwMode="auto">
                <a:xfrm>
                  <a:off x="11380842" y="6924165"/>
                  <a:ext cx="4316505" cy="3568381"/>
                </a:xfrm>
                <a:custGeom>
                  <a:avLst/>
                  <a:gdLst/>
                  <a:ahLst/>
                  <a:cxnLst>
                    <a:cxn ang="0">
                      <a:pos x="75" y="311"/>
                    </a:cxn>
                    <a:cxn ang="0">
                      <a:pos x="75" y="166"/>
                    </a:cxn>
                    <a:cxn ang="0">
                      <a:pos x="70" y="172"/>
                    </a:cxn>
                    <a:cxn ang="0">
                      <a:pos x="41" y="184"/>
                    </a:cxn>
                    <a:cxn ang="0">
                      <a:pos x="12" y="172"/>
                    </a:cxn>
                    <a:cxn ang="0">
                      <a:pos x="0" y="144"/>
                    </a:cxn>
                    <a:cxn ang="0">
                      <a:pos x="12" y="115"/>
                    </a:cxn>
                    <a:cxn ang="0">
                      <a:pos x="41" y="103"/>
                    </a:cxn>
                    <a:cxn ang="0">
                      <a:pos x="70" y="115"/>
                    </a:cxn>
                    <a:cxn ang="0">
                      <a:pos x="75" y="121"/>
                    </a:cxn>
                    <a:cxn ang="0">
                      <a:pos x="75" y="0"/>
                    </a:cxn>
                    <a:cxn ang="0">
                      <a:pos x="192" y="0"/>
                    </a:cxn>
                    <a:cxn ang="0">
                      <a:pos x="192" y="1"/>
                    </a:cxn>
                    <a:cxn ang="0">
                      <a:pos x="181" y="30"/>
                    </a:cxn>
                    <a:cxn ang="0">
                      <a:pos x="192" y="58"/>
                    </a:cxn>
                    <a:cxn ang="0">
                      <a:pos x="221" y="70"/>
                    </a:cxn>
                    <a:cxn ang="0">
                      <a:pos x="250" y="58"/>
                    </a:cxn>
                    <a:cxn ang="0">
                      <a:pos x="262" y="30"/>
                    </a:cxn>
                    <a:cxn ang="0">
                      <a:pos x="250" y="1"/>
                    </a:cxn>
                    <a:cxn ang="0">
                      <a:pos x="250" y="0"/>
                    </a:cxn>
                    <a:cxn ang="0">
                      <a:pos x="389" y="0"/>
                    </a:cxn>
                    <a:cxn ang="0">
                      <a:pos x="388" y="32"/>
                    </a:cxn>
                    <a:cxn ang="0">
                      <a:pos x="450" y="66"/>
                    </a:cxn>
                    <a:cxn ang="0">
                      <a:pos x="436" y="121"/>
                    </a:cxn>
                    <a:cxn ang="0">
                      <a:pos x="363" y="125"/>
                    </a:cxn>
                    <a:cxn ang="0">
                      <a:pos x="329" y="183"/>
                    </a:cxn>
                    <a:cxn ang="0">
                      <a:pos x="366" y="243"/>
                    </a:cxn>
                    <a:cxn ang="0">
                      <a:pos x="344" y="266"/>
                    </a:cxn>
                    <a:cxn ang="0">
                      <a:pos x="322" y="287"/>
                    </a:cxn>
                    <a:cxn ang="0">
                      <a:pos x="260" y="251"/>
                    </a:cxn>
                    <a:cxn ang="0">
                      <a:pos x="203" y="285"/>
                    </a:cxn>
                    <a:cxn ang="0">
                      <a:pos x="203" y="356"/>
                    </a:cxn>
                    <a:cxn ang="0">
                      <a:pos x="145" y="371"/>
                    </a:cxn>
                    <a:cxn ang="0">
                      <a:pos x="108" y="309"/>
                    </a:cxn>
                    <a:cxn ang="0">
                      <a:pos x="76" y="311"/>
                    </a:cxn>
                    <a:cxn ang="0">
                      <a:pos x="75" y="311"/>
                    </a:cxn>
                  </a:cxnLst>
                  <a:rect l="0" t="0" r="r" b="b"/>
                  <a:pathLst>
                    <a:path w="450" h="371">
                      <a:moveTo>
                        <a:pt x="75" y="311"/>
                      </a:moveTo>
                      <a:cubicBezTo>
                        <a:pt x="75" y="166"/>
                        <a:pt x="75" y="166"/>
                        <a:pt x="75" y="166"/>
                      </a:cubicBezTo>
                      <a:cubicBezTo>
                        <a:pt x="73" y="168"/>
                        <a:pt x="72" y="170"/>
                        <a:pt x="70" y="172"/>
                      </a:cubicBezTo>
                      <a:cubicBezTo>
                        <a:pt x="62" y="180"/>
                        <a:pt x="52" y="184"/>
                        <a:pt x="41" y="184"/>
                      </a:cubicBezTo>
                      <a:cubicBezTo>
                        <a:pt x="30" y="184"/>
                        <a:pt x="20" y="180"/>
                        <a:pt x="12" y="172"/>
                      </a:cubicBezTo>
                      <a:cubicBezTo>
                        <a:pt x="4" y="165"/>
                        <a:pt x="0" y="155"/>
                        <a:pt x="0" y="144"/>
                      </a:cubicBezTo>
                      <a:cubicBezTo>
                        <a:pt x="0" y="133"/>
                        <a:pt x="4" y="123"/>
                        <a:pt x="12" y="115"/>
                      </a:cubicBezTo>
                      <a:cubicBezTo>
                        <a:pt x="20" y="107"/>
                        <a:pt x="30" y="103"/>
                        <a:pt x="41" y="103"/>
                      </a:cubicBezTo>
                      <a:cubicBezTo>
                        <a:pt x="52" y="103"/>
                        <a:pt x="62" y="107"/>
                        <a:pt x="70" y="115"/>
                      </a:cubicBezTo>
                      <a:cubicBezTo>
                        <a:pt x="72" y="117"/>
                        <a:pt x="73" y="119"/>
                        <a:pt x="75" y="121"/>
                      </a:cubicBezTo>
                      <a:cubicBezTo>
                        <a:pt x="75" y="0"/>
                        <a:pt x="75" y="0"/>
                        <a:pt x="75" y="0"/>
                      </a:cubicBezTo>
                      <a:cubicBezTo>
                        <a:pt x="192" y="0"/>
                        <a:pt x="192" y="0"/>
                        <a:pt x="192" y="0"/>
                      </a:cubicBezTo>
                      <a:cubicBezTo>
                        <a:pt x="192" y="1"/>
                        <a:pt x="192" y="1"/>
                        <a:pt x="192" y="1"/>
                      </a:cubicBezTo>
                      <a:cubicBezTo>
                        <a:pt x="185" y="9"/>
                        <a:pt x="181" y="19"/>
                        <a:pt x="181" y="30"/>
                      </a:cubicBezTo>
                      <a:cubicBezTo>
                        <a:pt x="181" y="41"/>
                        <a:pt x="185" y="51"/>
                        <a:pt x="192" y="58"/>
                      </a:cubicBezTo>
                      <a:cubicBezTo>
                        <a:pt x="200" y="66"/>
                        <a:pt x="210" y="70"/>
                        <a:pt x="221" y="70"/>
                      </a:cubicBezTo>
                      <a:cubicBezTo>
                        <a:pt x="232" y="70"/>
                        <a:pt x="242" y="66"/>
                        <a:pt x="250" y="58"/>
                      </a:cubicBezTo>
                      <a:cubicBezTo>
                        <a:pt x="258" y="51"/>
                        <a:pt x="262" y="41"/>
                        <a:pt x="262" y="30"/>
                      </a:cubicBezTo>
                      <a:cubicBezTo>
                        <a:pt x="262" y="19"/>
                        <a:pt x="258" y="9"/>
                        <a:pt x="250" y="1"/>
                      </a:cubicBezTo>
                      <a:cubicBezTo>
                        <a:pt x="250" y="0"/>
                        <a:pt x="250" y="0"/>
                        <a:pt x="250" y="0"/>
                      </a:cubicBezTo>
                      <a:cubicBezTo>
                        <a:pt x="389" y="0"/>
                        <a:pt x="389" y="0"/>
                        <a:pt x="389" y="0"/>
                      </a:cubicBezTo>
                      <a:cubicBezTo>
                        <a:pt x="389" y="11"/>
                        <a:pt x="389" y="22"/>
                        <a:pt x="388" y="32"/>
                      </a:cubicBezTo>
                      <a:cubicBezTo>
                        <a:pt x="450" y="66"/>
                        <a:pt x="450" y="66"/>
                        <a:pt x="450" y="66"/>
                      </a:cubicBezTo>
                      <a:cubicBezTo>
                        <a:pt x="446" y="85"/>
                        <a:pt x="442" y="103"/>
                        <a:pt x="436" y="121"/>
                      </a:cubicBezTo>
                      <a:cubicBezTo>
                        <a:pt x="363" y="125"/>
                        <a:pt x="363" y="125"/>
                        <a:pt x="363" y="125"/>
                      </a:cubicBezTo>
                      <a:cubicBezTo>
                        <a:pt x="354" y="145"/>
                        <a:pt x="343" y="164"/>
                        <a:pt x="329" y="183"/>
                      </a:cubicBezTo>
                      <a:cubicBezTo>
                        <a:pt x="366" y="243"/>
                        <a:pt x="366" y="243"/>
                        <a:pt x="366" y="243"/>
                      </a:cubicBezTo>
                      <a:cubicBezTo>
                        <a:pt x="359" y="251"/>
                        <a:pt x="352" y="258"/>
                        <a:pt x="344" y="266"/>
                      </a:cubicBezTo>
                      <a:cubicBezTo>
                        <a:pt x="337" y="273"/>
                        <a:pt x="329" y="280"/>
                        <a:pt x="322" y="287"/>
                      </a:cubicBezTo>
                      <a:cubicBezTo>
                        <a:pt x="260" y="251"/>
                        <a:pt x="260" y="251"/>
                        <a:pt x="260" y="251"/>
                      </a:cubicBezTo>
                      <a:cubicBezTo>
                        <a:pt x="242" y="265"/>
                        <a:pt x="223" y="276"/>
                        <a:pt x="203" y="285"/>
                      </a:cubicBezTo>
                      <a:cubicBezTo>
                        <a:pt x="203" y="356"/>
                        <a:pt x="203" y="356"/>
                        <a:pt x="203" y="356"/>
                      </a:cubicBezTo>
                      <a:cubicBezTo>
                        <a:pt x="184" y="363"/>
                        <a:pt x="165" y="368"/>
                        <a:pt x="145" y="371"/>
                      </a:cubicBezTo>
                      <a:cubicBezTo>
                        <a:pt x="108" y="309"/>
                        <a:pt x="108" y="309"/>
                        <a:pt x="108" y="309"/>
                      </a:cubicBezTo>
                      <a:cubicBezTo>
                        <a:pt x="98" y="310"/>
                        <a:pt x="87" y="311"/>
                        <a:pt x="76" y="311"/>
                      </a:cubicBezTo>
                      <a:cubicBezTo>
                        <a:pt x="76" y="311"/>
                        <a:pt x="75" y="311"/>
                        <a:pt x="75" y="311"/>
                      </a:cubicBezTo>
                      <a:close/>
                    </a:path>
                  </a:pathLst>
                </a:custGeom>
                <a:solidFill>
                  <a:srgbClr val="CE4F3C"/>
                </a:solidFill>
                <a:ln w="19050">
                  <a:solidFill>
                    <a:schemeClr val="bg1"/>
                  </a:solidFill>
                  <a:round/>
                </a:ln>
              </p:spPr>
              <p:txBody>
                <a:bodyPr vert="horz" wrap="square" lIns="45720" tIns="22860" rIns="45720" bIns="22860" numCol="1" anchor="t" anchorCtr="0" compatLnSpc="1"/>
                <a:lstStyle/>
                <a:p>
                  <a:endParaRPr lang="en-US" sz="900"/>
                </a:p>
              </p:txBody>
            </p:sp>
            <p:sp>
              <p:nvSpPr>
                <p:cNvPr id="53" name="Freeform 5"/>
                <p:cNvSpPr/>
                <p:nvPr/>
              </p:nvSpPr>
              <p:spPr bwMode="auto">
                <a:xfrm>
                  <a:off x="8532179" y="3317942"/>
                  <a:ext cx="4267323" cy="3606224"/>
                </a:xfrm>
                <a:custGeom>
                  <a:avLst/>
                  <a:gdLst/>
                  <a:ahLst/>
                  <a:cxnLst>
                    <a:cxn ang="0">
                      <a:pos x="372" y="375"/>
                    </a:cxn>
                    <a:cxn ang="0">
                      <a:pos x="239" y="375"/>
                    </a:cxn>
                    <a:cxn ang="0">
                      <a:pos x="248" y="368"/>
                    </a:cxn>
                    <a:cxn ang="0">
                      <a:pos x="260" y="340"/>
                    </a:cxn>
                    <a:cxn ang="0">
                      <a:pos x="248" y="311"/>
                    </a:cxn>
                    <a:cxn ang="0">
                      <a:pos x="220" y="299"/>
                    </a:cxn>
                    <a:cxn ang="0">
                      <a:pos x="191" y="311"/>
                    </a:cxn>
                    <a:cxn ang="0">
                      <a:pos x="179" y="340"/>
                    </a:cxn>
                    <a:cxn ang="0">
                      <a:pos x="191" y="368"/>
                    </a:cxn>
                    <a:cxn ang="0">
                      <a:pos x="200" y="375"/>
                    </a:cxn>
                    <a:cxn ang="0">
                      <a:pos x="61" y="375"/>
                    </a:cxn>
                    <a:cxn ang="0">
                      <a:pos x="61" y="375"/>
                    </a:cxn>
                    <a:cxn ang="0">
                      <a:pos x="61" y="373"/>
                    </a:cxn>
                    <a:cxn ang="0">
                      <a:pos x="61" y="367"/>
                    </a:cxn>
                    <a:cxn ang="0">
                      <a:pos x="62" y="342"/>
                    </a:cxn>
                    <a:cxn ang="0">
                      <a:pos x="0" y="307"/>
                    </a:cxn>
                    <a:cxn ang="0">
                      <a:pos x="16" y="243"/>
                    </a:cxn>
                    <a:cxn ang="0">
                      <a:pos x="86" y="247"/>
                    </a:cxn>
                    <a:cxn ang="0">
                      <a:pos x="119" y="191"/>
                    </a:cxn>
                    <a:cxn ang="0">
                      <a:pos x="85" y="127"/>
                    </a:cxn>
                    <a:cxn ang="0">
                      <a:pos x="92" y="119"/>
                    </a:cxn>
                    <a:cxn ang="0">
                      <a:pos x="106" y="105"/>
                    </a:cxn>
                    <a:cxn ang="0">
                      <a:pos x="128" y="84"/>
                    </a:cxn>
                    <a:cxn ang="0">
                      <a:pos x="188" y="120"/>
                    </a:cxn>
                    <a:cxn ang="0">
                      <a:pos x="190" y="119"/>
                    </a:cxn>
                    <a:cxn ang="0">
                      <a:pos x="243" y="88"/>
                    </a:cxn>
                    <a:cxn ang="0">
                      <a:pos x="243" y="16"/>
                    </a:cxn>
                    <a:cxn ang="0">
                      <a:pos x="303" y="0"/>
                    </a:cxn>
                    <a:cxn ang="0">
                      <a:pos x="339" y="62"/>
                    </a:cxn>
                    <a:cxn ang="0">
                      <a:pos x="372" y="60"/>
                    </a:cxn>
                    <a:cxn ang="0">
                      <a:pos x="372" y="195"/>
                    </a:cxn>
                    <a:cxn ang="0">
                      <a:pos x="372" y="199"/>
                    </a:cxn>
                    <a:cxn ang="0">
                      <a:pos x="375" y="195"/>
                    </a:cxn>
                    <a:cxn ang="0">
                      <a:pos x="404" y="183"/>
                    </a:cxn>
                    <a:cxn ang="0">
                      <a:pos x="433" y="195"/>
                    </a:cxn>
                    <a:cxn ang="0">
                      <a:pos x="445" y="223"/>
                    </a:cxn>
                    <a:cxn ang="0">
                      <a:pos x="433" y="252"/>
                    </a:cxn>
                    <a:cxn ang="0">
                      <a:pos x="404" y="264"/>
                    </a:cxn>
                    <a:cxn ang="0">
                      <a:pos x="375" y="252"/>
                    </a:cxn>
                    <a:cxn ang="0">
                      <a:pos x="372" y="248"/>
                    </a:cxn>
                    <a:cxn ang="0">
                      <a:pos x="372" y="252"/>
                    </a:cxn>
                    <a:cxn ang="0">
                      <a:pos x="372" y="375"/>
                    </a:cxn>
                  </a:cxnLst>
                  <a:rect l="0" t="0" r="r" b="b"/>
                  <a:pathLst>
                    <a:path w="445" h="375">
                      <a:moveTo>
                        <a:pt x="372" y="375"/>
                      </a:moveTo>
                      <a:cubicBezTo>
                        <a:pt x="239" y="375"/>
                        <a:pt x="239" y="375"/>
                        <a:pt x="239" y="375"/>
                      </a:cubicBezTo>
                      <a:cubicBezTo>
                        <a:pt x="243" y="373"/>
                        <a:pt x="246" y="371"/>
                        <a:pt x="248" y="368"/>
                      </a:cubicBezTo>
                      <a:cubicBezTo>
                        <a:pt x="256" y="360"/>
                        <a:pt x="260" y="351"/>
                        <a:pt x="260" y="340"/>
                      </a:cubicBezTo>
                      <a:cubicBezTo>
                        <a:pt x="260" y="328"/>
                        <a:pt x="256" y="319"/>
                        <a:pt x="248" y="311"/>
                      </a:cubicBezTo>
                      <a:cubicBezTo>
                        <a:pt x="241" y="303"/>
                        <a:pt x="231" y="299"/>
                        <a:pt x="220" y="299"/>
                      </a:cubicBezTo>
                      <a:cubicBezTo>
                        <a:pt x="209" y="299"/>
                        <a:pt x="199" y="303"/>
                        <a:pt x="191" y="311"/>
                      </a:cubicBezTo>
                      <a:cubicBezTo>
                        <a:pt x="183" y="319"/>
                        <a:pt x="179" y="328"/>
                        <a:pt x="179" y="340"/>
                      </a:cubicBezTo>
                      <a:cubicBezTo>
                        <a:pt x="179" y="351"/>
                        <a:pt x="183" y="360"/>
                        <a:pt x="191" y="368"/>
                      </a:cubicBezTo>
                      <a:cubicBezTo>
                        <a:pt x="194" y="371"/>
                        <a:pt x="197" y="373"/>
                        <a:pt x="200" y="375"/>
                      </a:cubicBezTo>
                      <a:cubicBezTo>
                        <a:pt x="61" y="375"/>
                        <a:pt x="61" y="375"/>
                        <a:pt x="61" y="375"/>
                      </a:cubicBezTo>
                      <a:cubicBezTo>
                        <a:pt x="61" y="375"/>
                        <a:pt x="61" y="375"/>
                        <a:pt x="61" y="375"/>
                      </a:cubicBezTo>
                      <a:cubicBezTo>
                        <a:pt x="61" y="374"/>
                        <a:pt x="61" y="374"/>
                        <a:pt x="61" y="373"/>
                      </a:cubicBezTo>
                      <a:cubicBezTo>
                        <a:pt x="61" y="371"/>
                        <a:pt x="61" y="369"/>
                        <a:pt x="61" y="367"/>
                      </a:cubicBezTo>
                      <a:cubicBezTo>
                        <a:pt x="61" y="359"/>
                        <a:pt x="61" y="350"/>
                        <a:pt x="62" y="342"/>
                      </a:cubicBezTo>
                      <a:cubicBezTo>
                        <a:pt x="0" y="307"/>
                        <a:pt x="0" y="307"/>
                        <a:pt x="0" y="307"/>
                      </a:cubicBezTo>
                      <a:cubicBezTo>
                        <a:pt x="4" y="285"/>
                        <a:pt x="9" y="263"/>
                        <a:pt x="16" y="243"/>
                      </a:cubicBezTo>
                      <a:cubicBezTo>
                        <a:pt x="86" y="247"/>
                        <a:pt x="86" y="247"/>
                        <a:pt x="86" y="247"/>
                      </a:cubicBezTo>
                      <a:cubicBezTo>
                        <a:pt x="95" y="227"/>
                        <a:pt x="106" y="209"/>
                        <a:pt x="119" y="191"/>
                      </a:cubicBezTo>
                      <a:cubicBezTo>
                        <a:pt x="85" y="127"/>
                        <a:pt x="85" y="127"/>
                        <a:pt x="85" y="127"/>
                      </a:cubicBezTo>
                      <a:cubicBezTo>
                        <a:pt x="87" y="124"/>
                        <a:pt x="90" y="122"/>
                        <a:pt x="92" y="119"/>
                      </a:cubicBezTo>
                      <a:cubicBezTo>
                        <a:pt x="97" y="114"/>
                        <a:pt x="101" y="110"/>
                        <a:pt x="106" y="105"/>
                      </a:cubicBezTo>
                      <a:cubicBezTo>
                        <a:pt x="113" y="98"/>
                        <a:pt x="120" y="91"/>
                        <a:pt x="128" y="84"/>
                      </a:cubicBezTo>
                      <a:cubicBezTo>
                        <a:pt x="188" y="120"/>
                        <a:pt x="188" y="120"/>
                        <a:pt x="188" y="120"/>
                      </a:cubicBezTo>
                      <a:cubicBezTo>
                        <a:pt x="189" y="120"/>
                        <a:pt x="190" y="119"/>
                        <a:pt x="190" y="119"/>
                      </a:cubicBezTo>
                      <a:cubicBezTo>
                        <a:pt x="207" y="106"/>
                        <a:pt x="225" y="96"/>
                        <a:pt x="243" y="88"/>
                      </a:cubicBezTo>
                      <a:cubicBezTo>
                        <a:pt x="243" y="16"/>
                        <a:pt x="243" y="16"/>
                        <a:pt x="243" y="16"/>
                      </a:cubicBezTo>
                      <a:cubicBezTo>
                        <a:pt x="262" y="9"/>
                        <a:pt x="282" y="4"/>
                        <a:pt x="303" y="0"/>
                      </a:cubicBezTo>
                      <a:cubicBezTo>
                        <a:pt x="339" y="62"/>
                        <a:pt x="339" y="62"/>
                        <a:pt x="339" y="62"/>
                      </a:cubicBezTo>
                      <a:cubicBezTo>
                        <a:pt x="350" y="61"/>
                        <a:pt x="361" y="60"/>
                        <a:pt x="372" y="60"/>
                      </a:cubicBezTo>
                      <a:cubicBezTo>
                        <a:pt x="372" y="195"/>
                        <a:pt x="372" y="195"/>
                        <a:pt x="372" y="195"/>
                      </a:cubicBezTo>
                      <a:cubicBezTo>
                        <a:pt x="372" y="199"/>
                        <a:pt x="372" y="199"/>
                        <a:pt x="372" y="199"/>
                      </a:cubicBezTo>
                      <a:cubicBezTo>
                        <a:pt x="373" y="197"/>
                        <a:pt x="374" y="196"/>
                        <a:pt x="375" y="195"/>
                      </a:cubicBezTo>
                      <a:cubicBezTo>
                        <a:pt x="383" y="187"/>
                        <a:pt x="393" y="183"/>
                        <a:pt x="404" y="183"/>
                      </a:cubicBezTo>
                      <a:cubicBezTo>
                        <a:pt x="415" y="183"/>
                        <a:pt x="425" y="187"/>
                        <a:pt x="433" y="195"/>
                      </a:cubicBezTo>
                      <a:cubicBezTo>
                        <a:pt x="441" y="203"/>
                        <a:pt x="445" y="212"/>
                        <a:pt x="445" y="223"/>
                      </a:cubicBezTo>
                      <a:cubicBezTo>
                        <a:pt x="445" y="235"/>
                        <a:pt x="441" y="244"/>
                        <a:pt x="433" y="252"/>
                      </a:cubicBezTo>
                      <a:cubicBezTo>
                        <a:pt x="425" y="260"/>
                        <a:pt x="415" y="264"/>
                        <a:pt x="404" y="264"/>
                      </a:cubicBezTo>
                      <a:cubicBezTo>
                        <a:pt x="393" y="264"/>
                        <a:pt x="383" y="260"/>
                        <a:pt x="375" y="252"/>
                      </a:cubicBezTo>
                      <a:cubicBezTo>
                        <a:pt x="374" y="251"/>
                        <a:pt x="373" y="250"/>
                        <a:pt x="372" y="248"/>
                      </a:cubicBezTo>
                      <a:cubicBezTo>
                        <a:pt x="372" y="252"/>
                        <a:pt x="372" y="252"/>
                        <a:pt x="372" y="252"/>
                      </a:cubicBezTo>
                      <a:lnTo>
                        <a:pt x="372" y="375"/>
                      </a:lnTo>
                      <a:close/>
                    </a:path>
                  </a:pathLst>
                </a:custGeom>
                <a:solidFill>
                  <a:srgbClr val="CE4F3C"/>
                </a:solidFill>
                <a:ln w="19050">
                  <a:solidFill>
                    <a:schemeClr val="bg1"/>
                  </a:solidFill>
                  <a:round/>
                </a:ln>
              </p:spPr>
              <p:txBody>
                <a:bodyPr vert="horz" wrap="square" lIns="45720" tIns="22860" rIns="45720" bIns="22860" numCol="1" anchor="t" anchorCtr="0" compatLnSpc="1"/>
                <a:lstStyle/>
                <a:p>
                  <a:endParaRPr lang="en-US" sz="900"/>
                </a:p>
              </p:txBody>
            </p:sp>
            <p:sp>
              <p:nvSpPr>
                <p:cNvPr id="54" name="Freeform 8"/>
                <p:cNvSpPr/>
                <p:nvPr/>
              </p:nvSpPr>
              <p:spPr bwMode="auto">
                <a:xfrm>
                  <a:off x="8532179" y="6193838"/>
                  <a:ext cx="3567452" cy="4287355"/>
                </a:xfrm>
                <a:custGeom>
                  <a:avLst/>
                  <a:gdLst/>
                  <a:ahLst/>
                  <a:cxnLst>
                    <a:cxn ang="0">
                      <a:pos x="61" y="76"/>
                    </a:cxn>
                    <a:cxn ang="0">
                      <a:pos x="200" y="76"/>
                    </a:cxn>
                    <a:cxn ang="0">
                      <a:pos x="191" y="69"/>
                    </a:cxn>
                    <a:cxn ang="0">
                      <a:pos x="179" y="41"/>
                    </a:cxn>
                    <a:cxn ang="0">
                      <a:pos x="191" y="12"/>
                    </a:cxn>
                    <a:cxn ang="0">
                      <a:pos x="220" y="0"/>
                    </a:cxn>
                    <a:cxn ang="0">
                      <a:pos x="248" y="12"/>
                    </a:cxn>
                    <a:cxn ang="0">
                      <a:pos x="260" y="41"/>
                    </a:cxn>
                    <a:cxn ang="0">
                      <a:pos x="248" y="69"/>
                    </a:cxn>
                    <a:cxn ang="0">
                      <a:pos x="239" y="76"/>
                    </a:cxn>
                    <a:cxn ang="0">
                      <a:pos x="372" y="76"/>
                    </a:cxn>
                    <a:cxn ang="0">
                      <a:pos x="372" y="197"/>
                    </a:cxn>
                    <a:cxn ang="0">
                      <a:pos x="367" y="191"/>
                    </a:cxn>
                    <a:cxn ang="0">
                      <a:pos x="338" y="179"/>
                    </a:cxn>
                    <a:cxn ang="0">
                      <a:pos x="309" y="191"/>
                    </a:cxn>
                    <a:cxn ang="0">
                      <a:pos x="297" y="220"/>
                    </a:cxn>
                    <a:cxn ang="0">
                      <a:pos x="309" y="248"/>
                    </a:cxn>
                    <a:cxn ang="0">
                      <a:pos x="338" y="260"/>
                    </a:cxn>
                    <a:cxn ang="0">
                      <a:pos x="367" y="248"/>
                    </a:cxn>
                    <a:cxn ang="0">
                      <a:pos x="372" y="242"/>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Lst>
                  <a:rect l="0" t="0" r="r" b="b"/>
                  <a:pathLst>
                    <a:path w="372" h="446">
                      <a:moveTo>
                        <a:pt x="61" y="76"/>
                      </a:moveTo>
                      <a:cubicBezTo>
                        <a:pt x="200" y="76"/>
                        <a:pt x="200" y="76"/>
                        <a:pt x="200" y="76"/>
                      </a:cubicBezTo>
                      <a:cubicBezTo>
                        <a:pt x="197" y="74"/>
                        <a:pt x="194" y="72"/>
                        <a:pt x="191" y="69"/>
                      </a:cubicBezTo>
                      <a:cubicBezTo>
                        <a:pt x="183" y="61"/>
                        <a:pt x="179" y="52"/>
                        <a:pt x="179" y="41"/>
                      </a:cubicBezTo>
                      <a:cubicBezTo>
                        <a:pt x="179" y="29"/>
                        <a:pt x="183" y="20"/>
                        <a:pt x="191" y="12"/>
                      </a:cubicBezTo>
                      <a:cubicBezTo>
                        <a:pt x="199" y="4"/>
                        <a:pt x="209" y="0"/>
                        <a:pt x="220" y="0"/>
                      </a:cubicBezTo>
                      <a:cubicBezTo>
                        <a:pt x="231" y="0"/>
                        <a:pt x="241" y="4"/>
                        <a:pt x="248" y="12"/>
                      </a:cubicBezTo>
                      <a:cubicBezTo>
                        <a:pt x="256" y="20"/>
                        <a:pt x="260" y="29"/>
                        <a:pt x="260" y="41"/>
                      </a:cubicBezTo>
                      <a:cubicBezTo>
                        <a:pt x="260" y="52"/>
                        <a:pt x="256" y="61"/>
                        <a:pt x="248" y="69"/>
                      </a:cubicBezTo>
                      <a:cubicBezTo>
                        <a:pt x="246" y="72"/>
                        <a:pt x="243" y="74"/>
                        <a:pt x="239" y="76"/>
                      </a:cubicBezTo>
                      <a:cubicBezTo>
                        <a:pt x="372" y="76"/>
                        <a:pt x="372" y="76"/>
                        <a:pt x="372" y="76"/>
                      </a:cubicBezTo>
                      <a:cubicBezTo>
                        <a:pt x="372" y="197"/>
                        <a:pt x="372" y="197"/>
                        <a:pt x="372" y="197"/>
                      </a:cubicBezTo>
                      <a:cubicBezTo>
                        <a:pt x="370" y="195"/>
                        <a:pt x="369" y="193"/>
                        <a:pt x="367" y="191"/>
                      </a:cubicBezTo>
                      <a:cubicBezTo>
                        <a:pt x="359" y="183"/>
                        <a:pt x="349" y="179"/>
                        <a:pt x="338" y="179"/>
                      </a:cubicBezTo>
                      <a:cubicBezTo>
                        <a:pt x="327" y="179"/>
                        <a:pt x="317" y="183"/>
                        <a:pt x="309" y="191"/>
                      </a:cubicBezTo>
                      <a:cubicBezTo>
                        <a:pt x="301" y="199"/>
                        <a:pt x="297" y="209"/>
                        <a:pt x="297" y="220"/>
                      </a:cubicBezTo>
                      <a:cubicBezTo>
                        <a:pt x="297" y="231"/>
                        <a:pt x="301" y="241"/>
                        <a:pt x="309" y="248"/>
                      </a:cubicBezTo>
                      <a:cubicBezTo>
                        <a:pt x="317" y="256"/>
                        <a:pt x="327" y="260"/>
                        <a:pt x="338" y="260"/>
                      </a:cubicBezTo>
                      <a:cubicBezTo>
                        <a:pt x="349" y="260"/>
                        <a:pt x="359" y="256"/>
                        <a:pt x="367" y="248"/>
                      </a:cubicBezTo>
                      <a:cubicBezTo>
                        <a:pt x="369" y="246"/>
                        <a:pt x="370" y="244"/>
                        <a:pt x="372" y="242"/>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4" y="219"/>
                        <a:pt x="86" y="199"/>
                      </a:cubicBezTo>
                      <a:cubicBezTo>
                        <a:pt x="15" y="199"/>
                        <a:pt x="15" y="199"/>
                        <a:pt x="15" y="199"/>
                      </a:cubicBezTo>
                      <a:cubicBezTo>
                        <a:pt x="8" y="180"/>
                        <a:pt x="3" y="161"/>
                        <a:pt x="0" y="141"/>
                      </a:cubicBezTo>
                      <a:cubicBezTo>
                        <a:pt x="62" y="104"/>
                        <a:pt x="62" y="104"/>
                        <a:pt x="62" y="104"/>
                      </a:cubicBezTo>
                      <a:cubicBezTo>
                        <a:pt x="62" y="98"/>
                        <a:pt x="61" y="91"/>
                        <a:pt x="61" y="84"/>
                      </a:cubicBezTo>
                      <a:lnTo>
                        <a:pt x="61" y="76"/>
                      </a:lnTo>
                      <a:close/>
                    </a:path>
                  </a:pathLst>
                </a:custGeom>
                <a:noFill/>
                <a:ln w="19050">
                  <a:solidFill>
                    <a:srgbClr val="CE4F3C"/>
                  </a:solidFill>
                  <a:round/>
                </a:ln>
              </p:spPr>
              <p:txBody>
                <a:bodyPr vert="horz" wrap="square" lIns="45720" tIns="22860" rIns="45720" bIns="22860" numCol="1" anchor="t" anchorCtr="0" compatLnSpc="1"/>
                <a:lstStyle/>
                <a:p>
                  <a:endParaRPr lang="en-US" sz="900"/>
                </a:p>
              </p:txBody>
            </p:sp>
          </p:grpSp>
          <p:pic>
            <p:nvPicPr>
              <p:cNvPr id="50" name="图片 4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585750" y="2775566"/>
                <a:ext cx="2810674" cy="2767351"/>
              </a:xfrm>
              <a:prstGeom prst="rect">
                <a:avLst/>
              </a:prstGeom>
            </p:spPr>
          </p:pic>
        </p:grpSp>
        <p:sp>
          <p:nvSpPr>
            <p:cNvPr id="3" name="矩形 2"/>
            <p:cNvSpPr/>
            <p:nvPr/>
          </p:nvSpPr>
          <p:spPr>
            <a:xfrm>
              <a:off x="5416890" y="2888060"/>
              <a:ext cx="1415772" cy="830997"/>
            </a:xfrm>
            <a:prstGeom prst="rect">
              <a:avLst/>
            </a:prstGeom>
          </p:spPr>
          <p:txBody>
            <a:bodyPr wrap="none">
              <a:spAutoFit/>
            </a:bodyPr>
            <a:lstStyle/>
            <a:p>
              <a:pPr algn="ctr"/>
              <a:r>
                <a:rPr lang="zh-CN" altLang="en-US" sz="2400" dirty="0">
                  <a:latin typeface="微软雅黑" panose="020B0503020204020204" pitchFamily="34" charset="-122"/>
                  <a:ea typeface="微软雅黑" panose="020B0503020204020204" pitchFamily="34" charset="-122"/>
                </a:rPr>
                <a:t>汇报</a:t>
              </a:r>
              <a:r>
                <a:rPr lang="zh-CN" altLang="en-US" sz="2400" dirty="0" smtClean="0">
                  <a:latin typeface="微软雅黑" panose="020B0503020204020204" pitchFamily="34" charset="-122"/>
                  <a:ea typeface="微软雅黑" panose="020B0503020204020204" pitchFamily="34" charset="-122"/>
                </a:rPr>
                <a:t>注意</a:t>
              </a:r>
              <a:endParaRPr lang="en-US" altLang="zh-CN" sz="2400" dirty="0" smtClean="0">
                <a:latin typeface="微软雅黑" panose="020B0503020204020204" pitchFamily="34" charset="-122"/>
                <a:ea typeface="微软雅黑" panose="020B0503020204020204" pitchFamily="34" charset="-122"/>
              </a:endParaRPr>
            </a:p>
            <a:p>
              <a:pPr algn="ctr"/>
              <a:r>
                <a:rPr lang="zh-CN" altLang="en-US" sz="2400" dirty="0" smtClean="0">
                  <a:latin typeface="微软雅黑" panose="020B0503020204020204" pitchFamily="34" charset="-122"/>
                  <a:ea typeface="微软雅黑" panose="020B0503020204020204" pitchFamily="34" charset="-122"/>
                </a:rPr>
                <a:t>四</a:t>
              </a:r>
              <a:r>
                <a:rPr lang="zh-CN" altLang="en-US" sz="2400" dirty="0">
                  <a:latin typeface="微软雅黑" panose="020B0503020204020204" pitchFamily="34" charset="-122"/>
                  <a:ea typeface="微软雅黑" panose="020B0503020204020204" pitchFamily="34" charset="-122"/>
                </a:rPr>
                <a:t>个要点</a:t>
              </a:r>
              <a:endParaRPr lang="zh-CN" altLang="en-US" sz="2400" dirty="0">
                <a:latin typeface="微软雅黑" panose="020B0503020204020204" pitchFamily="34" charset="-122"/>
                <a:ea typeface="微软雅黑" panose="020B0503020204020204" pitchFamily="34" charset="-122"/>
              </a:endParaRPr>
            </a:p>
          </p:txBody>
        </p:sp>
      </p:grpSp>
      <p:sp>
        <p:nvSpPr>
          <p:cNvPr id="56" name="矩形 55"/>
          <p:cNvSpPr/>
          <p:nvPr/>
        </p:nvSpPr>
        <p:spPr>
          <a:xfrm>
            <a:off x="970643" y="1828228"/>
            <a:ext cx="3700940" cy="1106137"/>
          </a:xfrm>
          <a:prstGeom prst="rect">
            <a:avLst/>
          </a:prstGeom>
        </p:spPr>
        <p:txBody>
          <a:bodyPr wrap="square">
            <a:spAutoFit/>
          </a:bodyPr>
          <a:lstStyle/>
          <a:p>
            <a:pPr marL="0" marR="0" lvl="0" indent="0" algn="l" defTabSz="914400" rtl="0" eaLnBrk="1" fontAlgn="base" latinLnBrk="0" hangingPunct="1">
              <a:lnSpc>
                <a:spcPct val="13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rgbClr val="CE4F3C"/>
                </a:solidFill>
                <a:effectLst/>
                <a:uLnTx/>
                <a:uFillTx/>
                <a:ea typeface="微软雅黑" panose="020B0503020204020204" pitchFamily="34" charset="-122"/>
                <a:cs typeface="+mn-ea"/>
                <a:sym typeface="Arial" panose="020B0604020202020204" pitchFamily="34" charset="0"/>
              </a:rPr>
              <a:t>要点一：</a:t>
            </a:r>
            <a:r>
              <a:rPr kumimoji="0" lang="zh-CN" altLang="en-US" sz="1600" b="0"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rPr>
              <a:t>应客观、准确，尽量不带有突出个人和自我评价的色彩，以避免引起上司的反感。</a:t>
            </a:r>
            <a:endParaRPr kumimoji="0" lang="zh-CN" altLang="en-US" sz="1600" b="0" i="0" u="none" strike="noStrike" kern="1200" cap="none" spc="0" normalizeH="0" baseline="0" noProof="0" dirty="0">
              <a:ln>
                <a:noFill/>
              </a:ln>
              <a:effectLst/>
              <a:uLnTx/>
              <a:uFillTx/>
              <a:ea typeface="微软雅黑" panose="020B0503020204020204" pitchFamily="34" charset="-122"/>
              <a:cs typeface="+mn-ea"/>
              <a:sym typeface="Arial" panose="020B0604020202020204" pitchFamily="34" charset="0"/>
            </a:endParaRPr>
          </a:p>
        </p:txBody>
      </p:sp>
      <p:sp>
        <p:nvSpPr>
          <p:cNvPr id="57" name="矩形 56"/>
          <p:cNvSpPr/>
          <p:nvPr/>
        </p:nvSpPr>
        <p:spPr>
          <a:xfrm>
            <a:off x="7563960" y="1828228"/>
            <a:ext cx="3700940" cy="812530"/>
          </a:xfrm>
          <a:prstGeom prst="rect">
            <a:avLst/>
          </a:prstGeom>
        </p:spPr>
        <p:txBody>
          <a:bodyPr wrap="square">
            <a:spAutoFit/>
          </a:bodyPr>
          <a:lstStyle/>
          <a:p>
            <a:pPr lvl="0" fontAlgn="base">
              <a:lnSpc>
                <a:spcPct val="130000"/>
              </a:lnSpc>
              <a:spcBef>
                <a:spcPct val="0"/>
              </a:spcBef>
              <a:spcAft>
                <a:spcPct val="0"/>
              </a:spcAft>
              <a:defRPr/>
            </a:pPr>
            <a:r>
              <a:rPr kumimoji="0" lang="zh-CN" altLang="en-US" sz="2000" b="1" i="0" u="none" strike="noStrike" kern="1200" cap="none" spc="0" normalizeH="0" baseline="0" noProof="0" dirty="0" smtClean="0">
                <a:ln>
                  <a:noFill/>
                </a:ln>
                <a:solidFill>
                  <a:srgbClr val="CE4F3C"/>
                </a:solidFill>
                <a:effectLst/>
                <a:uLnTx/>
                <a:uFillTx/>
                <a:ea typeface="微软雅黑" panose="020B0503020204020204" pitchFamily="34" charset="-122"/>
                <a:cs typeface="+mn-ea"/>
                <a:sym typeface="Arial" panose="020B0604020202020204" pitchFamily="34" charset="0"/>
              </a:rPr>
              <a:t>要点二：</a:t>
            </a:r>
            <a:r>
              <a:rPr lang="zh-CN" altLang="en-US" sz="1600" dirty="0">
                <a:ea typeface="微软雅黑" panose="020B0503020204020204" pitchFamily="34" charset="-122"/>
                <a:cs typeface="+mn-ea"/>
                <a:sym typeface="Arial" panose="020B0604020202020204" pitchFamily="34" charset="0"/>
              </a:rPr>
              <a:t>汇报的内容与上司原定计划和原有期望相对应。</a:t>
            </a:r>
            <a:endParaRPr lang="zh-CN" altLang="en-US" sz="1600" dirty="0">
              <a:ea typeface="微软雅黑" panose="020B0503020204020204" pitchFamily="34" charset="-122"/>
              <a:cs typeface="+mn-ea"/>
              <a:sym typeface="Arial" panose="020B0604020202020204" pitchFamily="34" charset="0"/>
            </a:endParaRPr>
          </a:p>
        </p:txBody>
      </p:sp>
      <p:sp>
        <p:nvSpPr>
          <p:cNvPr id="60" name="矩形 59"/>
          <p:cNvSpPr/>
          <p:nvPr/>
        </p:nvSpPr>
        <p:spPr>
          <a:xfrm>
            <a:off x="930674" y="4101489"/>
            <a:ext cx="3700940" cy="1106137"/>
          </a:xfrm>
          <a:prstGeom prst="rect">
            <a:avLst/>
          </a:prstGeom>
        </p:spPr>
        <p:txBody>
          <a:bodyPr wrap="square">
            <a:spAutoFit/>
          </a:bodyPr>
          <a:lstStyle/>
          <a:p>
            <a:pPr lvl="0" fontAlgn="base">
              <a:lnSpc>
                <a:spcPct val="130000"/>
              </a:lnSpc>
              <a:spcBef>
                <a:spcPct val="0"/>
              </a:spcBef>
              <a:spcAft>
                <a:spcPct val="0"/>
              </a:spcAft>
              <a:defRPr/>
            </a:pPr>
            <a:r>
              <a:rPr kumimoji="0" lang="zh-CN" altLang="en-US" sz="2000" b="1" i="0" u="none" strike="noStrike" kern="1200" cap="none" spc="0" normalizeH="0" baseline="0" noProof="0" dirty="0" smtClean="0">
                <a:ln>
                  <a:noFill/>
                </a:ln>
                <a:solidFill>
                  <a:srgbClr val="CE4F3C"/>
                </a:solidFill>
                <a:effectLst/>
                <a:uLnTx/>
                <a:uFillTx/>
                <a:ea typeface="微软雅黑" panose="020B0503020204020204" pitchFamily="34" charset="-122"/>
                <a:cs typeface="+mn-ea"/>
                <a:sym typeface="Arial" panose="020B0604020202020204" pitchFamily="34" charset="0"/>
              </a:rPr>
              <a:t>要点三：</a:t>
            </a:r>
            <a:r>
              <a:rPr lang="zh-CN" altLang="en-US" sz="1600" dirty="0">
                <a:ea typeface="微软雅黑" panose="020B0503020204020204" pitchFamily="34" charset="-122"/>
                <a:cs typeface="+mn-ea"/>
                <a:sym typeface="Arial" panose="020B0604020202020204" pitchFamily="34" charset="0"/>
              </a:rPr>
              <a:t>不要单向汇报。下属认为汇报就是向上面介绍自己也很少确认自己的汇报上司是否清晰地接受了。</a:t>
            </a:r>
            <a:endParaRPr lang="zh-CN" altLang="en-US" sz="1600" dirty="0">
              <a:ea typeface="微软雅黑" panose="020B0503020204020204" pitchFamily="34" charset="-122"/>
              <a:cs typeface="+mn-ea"/>
              <a:sym typeface="Arial" panose="020B0604020202020204" pitchFamily="34" charset="0"/>
            </a:endParaRPr>
          </a:p>
        </p:txBody>
      </p:sp>
      <p:sp>
        <p:nvSpPr>
          <p:cNvPr id="61" name="矩形 60"/>
          <p:cNvSpPr/>
          <p:nvPr/>
        </p:nvSpPr>
        <p:spPr>
          <a:xfrm>
            <a:off x="7523991" y="4101489"/>
            <a:ext cx="3700940" cy="1132618"/>
          </a:xfrm>
          <a:prstGeom prst="rect">
            <a:avLst/>
          </a:prstGeom>
        </p:spPr>
        <p:txBody>
          <a:bodyPr wrap="square">
            <a:spAutoFit/>
          </a:bodyPr>
          <a:lstStyle/>
          <a:p>
            <a:pPr lvl="0" fontAlgn="base">
              <a:lnSpc>
                <a:spcPct val="130000"/>
              </a:lnSpc>
              <a:spcBef>
                <a:spcPct val="0"/>
              </a:spcBef>
              <a:spcAft>
                <a:spcPct val="0"/>
              </a:spcAft>
              <a:defRPr/>
            </a:pPr>
            <a:r>
              <a:rPr kumimoji="0" lang="zh-CN" altLang="en-US" sz="2000" b="1" i="0" u="none" strike="noStrike" kern="1200" cap="none" spc="0" normalizeH="0" baseline="0" noProof="0" dirty="0" smtClean="0">
                <a:ln>
                  <a:noFill/>
                </a:ln>
                <a:solidFill>
                  <a:srgbClr val="CE4F3C"/>
                </a:solidFill>
                <a:effectLst/>
                <a:uLnTx/>
                <a:uFillTx/>
                <a:ea typeface="微软雅黑" panose="020B0503020204020204" pitchFamily="34" charset="-122"/>
                <a:cs typeface="+mn-ea"/>
                <a:sym typeface="Arial" panose="020B0604020202020204" pitchFamily="34" charset="0"/>
              </a:rPr>
              <a:t>要点四：</a:t>
            </a:r>
            <a:r>
              <a:rPr lang="zh-CN" altLang="en-US" sz="1600" dirty="0">
                <a:ea typeface="微软雅黑" panose="020B0503020204020204" pitchFamily="34" charset="-122"/>
                <a:cs typeface="+mn-ea"/>
                <a:sym typeface="Arial" panose="020B0604020202020204" pitchFamily="34" charset="0"/>
              </a:rPr>
              <a:t>关注上司的期望。对于上司所关注的重点，应重点或详细进行汇报，尽量与上司看问题的角度保持一致。</a:t>
            </a:r>
            <a:endParaRPr lang="zh-CN" altLang="en-US" sz="1600" dirty="0">
              <a:ea typeface="微软雅黑" panose="020B0503020204020204" pitchFamily="34" charset="-122"/>
              <a:cs typeface="+mn-ea"/>
              <a:sym typeface="Arial" panose="020B0604020202020204"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6111378" cy="605352"/>
            <a:chOff x="7052748" y="1878170"/>
            <a:chExt cx="6111378" cy="605352"/>
          </a:xfrm>
        </p:grpSpPr>
        <p:sp>
          <p:nvSpPr>
            <p:cNvPr id="5" name="文本框 4"/>
            <p:cNvSpPr txBox="1"/>
            <p:nvPr/>
          </p:nvSpPr>
          <p:spPr>
            <a:xfrm>
              <a:off x="7719401" y="1941571"/>
              <a:ext cx="5444725"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不同对象的沟通技巧</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与下属沟通</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 name="直接连接符 8"/>
          <p:cNvCxnSpPr/>
          <p:nvPr/>
        </p:nvCxnSpPr>
        <p:spPr>
          <a:xfrm>
            <a:off x="6096000" y="453100"/>
            <a:ext cx="57634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92"/>
          <p:cNvSpPr>
            <a:spLocks noChangeArrowheads="1"/>
          </p:cNvSpPr>
          <p:nvPr/>
        </p:nvSpPr>
        <p:spPr bwMode="auto">
          <a:xfrm>
            <a:off x="455025" y="305251"/>
            <a:ext cx="223343" cy="315263"/>
          </a:xfrm>
          <a:custGeom>
            <a:avLst/>
            <a:gdLst>
              <a:gd name="T0" fmla="*/ 639 w 815"/>
              <a:gd name="T1" fmla="*/ 465 h 1165"/>
              <a:gd name="T2" fmla="*/ 639 w 815"/>
              <a:gd name="T3" fmla="*/ 350 h 1165"/>
              <a:gd name="T4" fmla="*/ 465 w 815"/>
              <a:gd name="T5" fmla="*/ 350 h 1165"/>
              <a:gd name="T6" fmla="*/ 465 w 815"/>
              <a:gd name="T7" fmla="*/ 175 h 1165"/>
              <a:gd name="T8" fmla="*/ 350 w 815"/>
              <a:gd name="T9" fmla="*/ 175 h 1165"/>
              <a:gd name="T10" fmla="*/ 350 w 815"/>
              <a:gd name="T11" fmla="*/ 350 h 1165"/>
              <a:gd name="T12" fmla="*/ 175 w 815"/>
              <a:gd name="T13" fmla="*/ 350 h 1165"/>
              <a:gd name="T14" fmla="*/ 175 w 815"/>
              <a:gd name="T15" fmla="*/ 465 h 1165"/>
              <a:gd name="T16" fmla="*/ 350 w 815"/>
              <a:gd name="T17" fmla="*/ 465 h 1165"/>
              <a:gd name="T18" fmla="*/ 350 w 815"/>
              <a:gd name="T19" fmla="*/ 640 h 1165"/>
              <a:gd name="T20" fmla="*/ 465 w 815"/>
              <a:gd name="T21" fmla="*/ 640 h 1165"/>
              <a:gd name="T22" fmla="*/ 465 w 815"/>
              <a:gd name="T23" fmla="*/ 465 h 1165"/>
              <a:gd name="T24" fmla="*/ 639 w 815"/>
              <a:gd name="T25" fmla="*/ 465 h 1165"/>
              <a:gd name="T26" fmla="*/ 407 w 815"/>
              <a:gd name="T27" fmla="*/ 0 h 1165"/>
              <a:gd name="T28" fmla="*/ 814 w 815"/>
              <a:gd name="T29" fmla="*/ 408 h 1165"/>
              <a:gd name="T30" fmla="*/ 407 w 815"/>
              <a:gd name="T31" fmla="*/ 1164 h 1165"/>
              <a:gd name="T32" fmla="*/ 0 w 815"/>
              <a:gd name="T33" fmla="*/ 408 h 1165"/>
              <a:gd name="T34" fmla="*/ 407 w 815"/>
              <a:gd name="T35"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5" h="1165">
                <a:moveTo>
                  <a:pt x="639" y="465"/>
                </a:moveTo>
                <a:lnTo>
                  <a:pt x="639" y="350"/>
                </a:lnTo>
                <a:lnTo>
                  <a:pt x="465" y="350"/>
                </a:lnTo>
                <a:lnTo>
                  <a:pt x="465" y="175"/>
                </a:lnTo>
                <a:lnTo>
                  <a:pt x="350" y="175"/>
                </a:lnTo>
                <a:lnTo>
                  <a:pt x="350" y="350"/>
                </a:lnTo>
                <a:lnTo>
                  <a:pt x="175" y="350"/>
                </a:lnTo>
                <a:lnTo>
                  <a:pt x="175" y="465"/>
                </a:lnTo>
                <a:lnTo>
                  <a:pt x="350" y="465"/>
                </a:lnTo>
                <a:lnTo>
                  <a:pt x="350" y="640"/>
                </a:lnTo>
                <a:lnTo>
                  <a:pt x="465" y="640"/>
                </a:lnTo>
                <a:lnTo>
                  <a:pt x="465" y="465"/>
                </a:lnTo>
                <a:lnTo>
                  <a:pt x="639" y="465"/>
                </a:lnTo>
                <a:close/>
                <a:moveTo>
                  <a:pt x="407" y="0"/>
                </a:moveTo>
                <a:cubicBezTo>
                  <a:pt x="631" y="0"/>
                  <a:pt x="814" y="183"/>
                  <a:pt x="814" y="408"/>
                </a:cubicBezTo>
                <a:cubicBezTo>
                  <a:pt x="814" y="714"/>
                  <a:pt x="407" y="1164"/>
                  <a:pt x="407" y="1164"/>
                </a:cubicBezTo>
                <a:cubicBezTo>
                  <a:pt x="407" y="1164"/>
                  <a:pt x="0" y="714"/>
                  <a:pt x="0" y="408"/>
                </a:cubicBezTo>
                <a:cubicBezTo>
                  <a:pt x="0" y="183"/>
                  <a:pt x="183" y="0"/>
                  <a:pt x="407" y="0"/>
                </a:cubicBez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nvGrpSpPr>
          <p:cNvPr id="12" name="组合 11"/>
          <p:cNvGrpSpPr/>
          <p:nvPr/>
        </p:nvGrpSpPr>
        <p:grpSpPr>
          <a:xfrm>
            <a:off x="1028466" y="2049959"/>
            <a:ext cx="4457935" cy="3144981"/>
            <a:chOff x="1028466" y="2049959"/>
            <a:chExt cx="4457935" cy="3144981"/>
          </a:xfrm>
        </p:grpSpPr>
        <p:grpSp>
          <p:nvGrpSpPr>
            <p:cNvPr id="8" name="组合 7"/>
            <p:cNvGrpSpPr/>
            <p:nvPr/>
          </p:nvGrpSpPr>
          <p:grpSpPr>
            <a:xfrm>
              <a:off x="1028466" y="2049959"/>
              <a:ext cx="4457935" cy="3144981"/>
              <a:chOff x="889920" y="2299341"/>
              <a:chExt cx="4457935" cy="3144981"/>
            </a:xfrm>
          </p:grpSpPr>
          <p:sp>
            <p:nvSpPr>
              <p:cNvPr id="24" name="矩形: 圆角 27"/>
              <p:cNvSpPr/>
              <p:nvPr/>
            </p:nvSpPr>
            <p:spPr>
              <a:xfrm>
                <a:off x="1475317" y="2299341"/>
                <a:ext cx="3872538" cy="3144981"/>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889920" y="3284630"/>
                <a:ext cx="1174407" cy="1174407"/>
                <a:chOff x="889920" y="2975730"/>
                <a:chExt cx="1174407" cy="1174407"/>
              </a:xfrm>
            </p:grpSpPr>
            <p:sp>
              <p:nvSpPr>
                <p:cNvPr id="23" name="矩形: 圆角 27"/>
                <p:cNvSpPr/>
                <p:nvPr/>
              </p:nvSpPr>
              <p:spPr>
                <a:xfrm>
                  <a:off x="889920" y="2975730"/>
                  <a:ext cx="1174407" cy="1174407"/>
                </a:xfrm>
                <a:prstGeom prst="roundRect">
                  <a:avLst>
                    <a:gd name="adj" fmla="val 16433"/>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972642" y="3085879"/>
                  <a:ext cx="1008962" cy="954107"/>
                </a:xfrm>
                <a:prstGeom prst="rect">
                  <a:avLst/>
                </a:prstGeom>
              </p:spPr>
              <p:txBody>
                <a:bodyPr wrap="square">
                  <a:spAutoFit/>
                </a:bodyPr>
                <a:lstStyle/>
                <a:p>
                  <a:pPr algn="ctr"/>
                  <a:r>
                    <a:rPr lang="zh-CN" altLang="en-US" sz="2800" dirty="0" smtClean="0">
                      <a:solidFill>
                        <a:schemeClr val="bg1"/>
                      </a:solidFill>
                      <a:latin typeface="微软雅黑" panose="020B0503020204020204" pitchFamily="34" charset="-122"/>
                      <a:ea typeface="微软雅黑" panose="020B0503020204020204" pitchFamily="34" charset="-122"/>
                    </a:rPr>
                    <a:t>商讨</a:t>
                  </a:r>
                  <a:endParaRPr lang="en-US" altLang="zh-CN" sz="2800" dirty="0" smtClean="0">
                    <a:solidFill>
                      <a:schemeClr val="bg1"/>
                    </a:solidFill>
                    <a:latin typeface="微软雅黑" panose="020B0503020204020204" pitchFamily="34" charset="-122"/>
                    <a:ea typeface="微软雅黑" panose="020B0503020204020204" pitchFamily="34" charset="-122"/>
                  </a:endParaRPr>
                </a:p>
                <a:p>
                  <a:pPr algn="ctr"/>
                  <a:r>
                    <a:rPr lang="zh-CN" altLang="en-US" sz="2800" dirty="0" smtClean="0">
                      <a:solidFill>
                        <a:schemeClr val="bg1"/>
                      </a:solidFill>
                      <a:latin typeface="微软雅黑" panose="020B0503020204020204" pitchFamily="34" charset="-122"/>
                      <a:ea typeface="微软雅黑" panose="020B0503020204020204" pitchFamily="34" charset="-122"/>
                    </a:rPr>
                    <a:t>问题</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sp>
          <p:nvSpPr>
            <p:cNvPr id="10" name="矩形 9"/>
            <p:cNvSpPr/>
            <p:nvPr/>
          </p:nvSpPr>
          <p:spPr>
            <a:xfrm>
              <a:off x="2705546" y="2329787"/>
              <a:ext cx="2474044" cy="2585323"/>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要点一：注意倾听</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要点二：注意多发问</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要点三：不要做指示</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要点四：不要评价</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要点五：下属下结论</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要点六：事先准备</a:t>
              </a:r>
              <a:endParaRPr lang="zh-CN" altLang="en-US" dirty="0">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578084" y="2049957"/>
            <a:ext cx="4457935" cy="3144981"/>
            <a:chOff x="1028466" y="2049959"/>
            <a:chExt cx="4457935" cy="3144981"/>
          </a:xfrm>
        </p:grpSpPr>
        <p:grpSp>
          <p:nvGrpSpPr>
            <p:cNvPr id="29" name="组合 28"/>
            <p:cNvGrpSpPr/>
            <p:nvPr/>
          </p:nvGrpSpPr>
          <p:grpSpPr>
            <a:xfrm>
              <a:off x="1028466" y="2049959"/>
              <a:ext cx="4457935" cy="3144981"/>
              <a:chOff x="889920" y="2299341"/>
              <a:chExt cx="4457935" cy="3144981"/>
            </a:xfrm>
          </p:grpSpPr>
          <p:sp>
            <p:nvSpPr>
              <p:cNvPr id="31" name="矩形: 圆角 27"/>
              <p:cNvSpPr/>
              <p:nvPr/>
            </p:nvSpPr>
            <p:spPr>
              <a:xfrm>
                <a:off x="1475317" y="2299341"/>
                <a:ext cx="3872538" cy="3144981"/>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889920" y="3284630"/>
                <a:ext cx="1174407" cy="1174407"/>
                <a:chOff x="889920" y="2975730"/>
                <a:chExt cx="1174407" cy="1174407"/>
              </a:xfrm>
            </p:grpSpPr>
            <p:sp>
              <p:nvSpPr>
                <p:cNvPr id="33" name="矩形: 圆角 27"/>
                <p:cNvSpPr/>
                <p:nvPr/>
              </p:nvSpPr>
              <p:spPr>
                <a:xfrm>
                  <a:off x="889920" y="2975730"/>
                  <a:ext cx="1174407" cy="1174407"/>
                </a:xfrm>
                <a:prstGeom prst="roundRect">
                  <a:avLst>
                    <a:gd name="adj" fmla="val 16433"/>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972642" y="3085879"/>
                  <a:ext cx="1008962" cy="954107"/>
                </a:xfrm>
                <a:prstGeom prst="rect">
                  <a:avLst/>
                </a:prstGeom>
              </p:spPr>
              <p:txBody>
                <a:bodyPr wrap="squar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推销建议</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sp>
          <p:nvSpPr>
            <p:cNvPr id="30" name="矩形 29"/>
            <p:cNvSpPr/>
            <p:nvPr/>
          </p:nvSpPr>
          <p:spPr>
            <a:xfrm>
              <a:off x="2705546" y="2329787"/>
              <a:ext cx="2474044" cy="2585323"/>
            </a:xfrm>
            <a:prstGeom prst="rect">
              <a:avLst/>
            </a:prstGeom>
          </p:spPr>
          <p:txBody>
            <a:bodyPr wrap="square">
              <a:spAutoFit/>
            </a:bodyPr>
            <a:lstStyle/>
            <a:p>
              <a:pPr>
                <a:lnSpc>
                  <a:spcPct val="150000"/>
                </a:lnSpc>
              </a:pPr>
              <a:r>
                <a:rPr lang="zh-CN" altLang="en-US" dirty="0">
                  <a:latin typeface="微软雅黑" panose="020B0503020204020204" pitchFamily="34" charset="-122"/>
                  <a:ea typeface="微软雅黑" panose="020B0503020204020204" pitchFamily="34" charset="-122"/>
                </a:rPr>
                <a:t>明确授权</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让下属补充完善</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让下属提出疑问</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说明建议的特性</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清楚下属的利益</a:t>
              </a:r>
              <a:endParaRPr lang="zh-CN" altLang="en-US" dirty="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思考下属的意见</a:t>
              </a:r>
              <a:endParaRPr lang="zh-CN" altLang="en-US"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64021" y="160207"/>
            <a:ext cx="6111378" cy="605352"/>
            <a:chOff x="7052748" y="1878170"/>
            <a:chExt cx="6111378" cy="605352"/>
          </a:xfrm>
        </p:grpSpPr>
        <p:sp>
          <p:nvSpPr>
            <p:cNvPr id="5" name="文本框 4"/>
            <p:cNvSpPr txBox="1"/>
            <p:nvPr/>
          </p:nvSpPr>
          <p:spPr>
            <a:xfrm>
              <a:off x="7719401" y="1941571"/>
              <a:ext cx="5444725" cy="461665"/>
            </a:xfrm>
            <a:prstGeom prst="rect">
              <a:avLst/>
            </a:prstGeom>
            <a:noFill/>
          </p:spPr>
          <p:txBody>
            <a:bodyPr wrap="square" rtlCol="0">
              <a:spAutoFit/>
            </a:bodyPr>
            <a:lstStyle/>
            <a:p>
              <a:r>
                <a:rPr lang="zh-CN" altLang="en-US" sz="2400" dirty="0">
                  <a:latin typeface="微软雅黑" panose="020B0503020204020204" pitchFamily="34" charset="-122"/>
                  <a:ea typeface="微软雅黑" panose="020B0503020204020204" pitchFamily="34" charset="-122"/>
                </a:rPr>
                <a:t>不同对象的沟通技巧</a:t>
              </a:r>
              <a:r>
                <a:rPr lang="en-US" altLang="zh-CN" sz="2400" dirty="0">
                  <a:latin typeface="微软雅黑" panose="020B0503020204020204" pitchFamily="34" charset="-122"/>
                  <a:ea typeface="微软雅黑" panose="020B0503020204020204" pitchFamily="34" charset="-122"/>
                </a:rPr>
                <a:t>——</a:t>
              </a:r>
              <a:r>
                <a:rPr lang="zh-CN" altLang="en-US" sz="2400" dirty="0">
                  <a:latin typeface="微软雅黑" panose="020B0503020204020204" pitchFamily="34" charset="-122"/>
                  <a:ea typeface="微软雅黑" panose="020B0503020204020204" pitchFamily="34" charset="-122"/>
                </a:rPr>
                <a:t>与下属沟通</a:t>
              </a:r>
              <a:endParaRPr lang="zh-CN" altLang="en-US" sz="2400" dirty="0">
                <a:latin typeface="微软雅黑" panose="020B0503020204020204" pitchFamily="34" charset="-122"/>
                <a:ea typeface="微软雅黑" panose="020B0503020204020204" pitchFamily="34" charset="-122"/>
              </a:endParaRPr>
            </a:p>
          </p:txBody>
        </p:sp>
        <p:sp>
          <p:nvSpPr>
            <p:cNvPr id="6" name="矩形: 圆角 27"/>
            <p:cNvSpPr/>
            <p:nvPr/>
          </p:nvSpPr>
          <p:spPr>
            <a:xfrm>
              <a:off x="7052748" y="1878170"/>
              <a:ext cx="605352" cy="605352"/>
            </a:xfrm>
            <a:prstGeom prst="roundRect">
              <a:avLst>
                <a:gd name="adj" fmla="val 50000"/>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9" name="直接连接符 8"/>
          <p:cNvCxnSpPr/>
          <p:nvPr/>
        </p:nvCxnSpPr>
        <p:spPr>
          <a:xfrm>
            <a:off x="6096000" y="453100"/>
            <a:ext cx="576349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8369300" y="415000"/>
            <a:ext cx="2895600" cy="5080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92"/>
          <p:cNvSpPr>
            <a:spLocks noChangeArrowheads="1"/>
          </p:cNvSpPr>
          <p:nvPr/>
        </p:nvSpPr>
        <p:spPr bwMode="auto">
          <a:xfrm>
            <a:off x="455025" y="305251"/>
            <a:ext cx="223343" cy="315263"/>
          </a:xfrm>
          <a:custGeom>
            <a:avLst/>
            <a:gdLst>
              <a:gd name="T0" fmla="*/ 639 w 815"/>
              <a:gd name="T1" fmla="*/ 465 h 1165"/>
              <a:gd name="T2" fmla="*/ 639 w 815"/>
              <a:gd name="T3" fmla="*/ 350 h 1165"/>
              <a:gd name="T4" fmla="*/ 465 w 815"/>
              <a:gd name="T5" fmla="*/ 350 h 1165"/>
              <a:gd name="T6" fmla="*/ 465 w 815"/>
              <a:gd name="T7" fmla="*/ 175 h 1165"/>
              <a:gd name="T8" fmla="*/ 350 w 815"/>
              <a:gd name="T9" fmla="*/ 175 h 1165"/>
              <a:gd name="T10" fmla="*/ 350 w 815"/>
              <a:gd name="T11" fmla="*/ 350 h 1165"/>
              <a:gd name="T12" fmla="*/ 175 w 815"/>
              <a:gd name="T13" fmla="*/ 350 h 1165"/>
              <a:gd name="T14" fmla="*/ 175 w 815"/>
              <a:gd name="T15" fmla="*/ 465 h 1165"/>
              <a:gd name="T16" fmla="*/ 350 w 815"/>
              <a:gd name="T17" fmla="*/ 465 h 1165"/>
              <a:gd name="T18" fmla="*/ 350 w 815"/>
              <a:gd name="T19" fmla="*/ 640 h 1165"/>
              <a:gd name="T20" fmla="*/ 465 w 815"/>
              <a:gd name="T21" fmla="*/ 640 h 1165"/>
              <a:gd name="T22" fmla="*/ 465 w 815"/>
              <a:gd name="T23" fmla="*/ 465 h 1165"/>
              <a:gd name="T24" fmla="*/ 639 w 815"/>
              <a:gd name="T25" fmla="*/ 465 h 1165"/>
              <a:gd name="T26" fmla="*/ 407 w 815"/>
              <a:gd name="T27" fmla="*/ 0 h 1165"/>
              <a:gd name="T28" fmla="*/ 814 w 815"/>
              <a:gd name="T29" fmla="*/ 408 h 1165"/>
              <a:gd name="T30" fmla="*/ 407 w 815"/>
              <a:gd name="T31" fmla="*/ 1164 h 1165"/>
              <a:gd name="T32" fmla="*/ 0 w 815"/>
              <a:gd name="T33" fmla="*/ 408 h 1165"/>
              <a:gd name="T34" fmla="*/ 407 w 815"/>
              <a:gd name="T35" fmla="*/ 0 h 1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15" h="1165">
                <a:moveTo>
                  <a:pt x="639" y="465"/>
                </a:moveTo>
                <a:lnTo>
                  <a:pt x="639" y="350"/>
                </a:lnTo>
                <a:lnTo>
                  <a:pt x="465" y="350"/>
                </a:lnTo>
                <a:lnTo>
                  <a:pt x="465" y="175"/>
                </a:lnTo>
                <a:lnTo>
                  <a:pt x="350" y="175"/>
                </a:lnTo>
                <a:lnTo>
                  <a:pt x="350" y="350"/>
                </a:lnTo>
                <a:lnTo>
                  <a:pt x="175" y="350"/>
                </a:lnTo>
                <a:lnTo>
                  <a:pt x="175" y="465"/>
                </a:lnTo>
                <a:lnTo>
                  <a:pt x="350" y="465"/>
                </a:lnTo>
                <a:lnTo>
                  <a:pt x="350" y="640"/>
                </a:lnTo>
                <a:lnTo>
                  <a:pt x="465" y="640"/>
                </a:lnTo>
                <a:lnTo>
                  <a:pt x="465" y="465"/>
                </a:lnTo>
                <a:lnTo>
                  <a:pt x="639" y="465"/>
                </a:lnTo>
                <a:close/>
                <a:moveTo>
                  <a:pt x="407" y="0"/>
                </a:moveTo>
                <a:cubicBezTo>
                  <a:pt x="631" y="0"/>
                  <a:pt x="814" y="183"/>
                  <a:pt x="814" y="408"/>
                </a:cubicBezTo>
                <a:cubicBezTo>
                  <a:pt x="814" y="714"/>
                  <a:pt x="407" y="1164"/>
                  <a:pt x="407" y="1164"/>
                </a:cubicBezTo>
                <a:cubicBezTo>
                  <a:pt x="407" y="1164"/>
                  <a:pt x="0" y="714"/>
                  <a:pt x="0" y="408"/>
                </a:cubicBezTo>
                <a:cubicBezTo>
                  <a:pt x="0" y="183"/>
                  <a:pt x="183" y="0"/>
                  <a:pt x="407" y="0"/>
                </a:cubicBezTo>
                <a:close/>
              </a:path>
            </a:pathLst>
          </a:custGeom>
          <a:solidFill>
            <a:schemeClr val="bg1"/>
          </a:solidFill>
          <a:ln>
            <a:noFill/>
          </a:ln>
          <a:effectLst/>
        </p:spPr>
        <p:txBody>
          <a:bodyPr wrap="none" anchor="ctr"/>
          <a:lstStyle>
            <a:defPPr>
              <a:defRPr lang="en-GB"/>
            </a:defPPr>
            <a:lvl1pPr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1pPr>
            <a:lvl2pPr marL="742950" indent="-28575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2pPr>
            <a:lvl3pPr marL="11430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3pPr>
            <a:lvl4pPr marL="16002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4pPr>
            <a:lvl5pPr marL="2057400" indent="-228600" algn="l" defTabSz="457200" rtl="0" fontAlgn="base" hangingPunct="0">
              <a:lnSpc>
                <a:spcPct val="93000"/>
              </a:lnSpc>
              <a:spcBef>
                <a:spcPct val="0"/>
              </a:spcBef>
              <a:spcAft>
                <a:spcPct val="0"/>
              </a:spcAft>
              <a:buClr>
                <a:srgbClr val="000000"/>
              </a:buClr>
              <a:buSzPct val="100000"/>
              <a:buFont typeface="Times New Roman" panose="02020603050405020304" charset="0"/>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5pPr>
            <a:lvl6pPr marL="22860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6pPr>
            <a:lvl7pPr marL="27432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7pPr>
            <a:lvl8pPr marL="32004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8pPr>
            <a:lvl9pPr marL="3657600" algn="l" defTabSz="457200" rtl="0" eaLnBrk="1" latinLnBrk="0" hangingPunct="1">
              <a:defRPr kern="1200">
                <a:solidFill>
                  <a:schemeClr val="tx1"/>
                </a:solidFill>
                <a:latin typeface="Arial" panose="020B0604020202020204" pitchFamily="34" charset="0"/>
                <a:ea typeface="宋体" panose="02010600030101010101" pitchFamily="2" charset="-122"/>
                <a:cs typeface="宋体" panose="02010600030101010101" pitchFamily="2" charset="-122"/>
              </a:defRPr>
            </a:lvl9pPr>
          </a:lstStyle>
          <a:p>
            <a:endParaRPr lang="en-US"/>
          </a:p>
        </p:txBody>
      </p:sp>
      <p:grpSp>
        <p:nvGrpSpPr>
          <p:cNvPr id="12" name="组合 11"/>
          <p:cNvGrpSpPr/>
          <p:nvPr/>
        </p:nvGrpSpPr>
        <p:grpSpPr>
          <a:xfrm>
            <a:off x="1028466" y="1925785"/>
            <a:ext cx="4735014" cy="3379995"/>
            <a:chOff x="1028466" y="1925785"/>
            <a:chExt cx="4735014" cy="3379995"/>
          </a:xfrm>
        </p:grpSpPr>
        <p:grpSp>
          <p:nvGrpSpPr>
            <p:cNvPr id="8" name="组合 7"/>
            <p:cNvGrpSpPr/>
            <p:nvPr/>
          </p:nvGrpSpPr>
          <p:grpSpPr>
            <a:xfrm>
              <a:off x="1028466" y="1925785"/>
              <a:ext cx="4735013" cy="3379995"/>
              <a:chOff x="889920" y="2175167"/>
              <a:chExt cx="4735013" cy="3379995"/>
            </a:xfrm>
          </p:grpSpPr>
          <p:sp>
            <p:nvSpPr>
              <p:cNvPr id="24" name="矩形: 圆角 27"/>
              <p:cNvSpPr/>
              <p:nvPr/>
            </p:nvSpPr>
            <p:spPr>
              <a:xfrm>
                <a:off x="1475316" y="2175167"/>
                <a:ext cx="4149617" cy="3379995"/>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889920" y="3284630"/>
                <a:ext cx="1174407" cy="1174407"/>
                <a:chOff x="889920" y="2975730"/>
                <a:chExt cx="1174407" cy="1174407"/>
              </a:xfrm>
            </p:grpSpPr>
            <p:sp>
              <p:nvSpPr>
                <p:cNvPr id="23" name="矩形: 圆角 27"/>
                <p:cNvSpPr/>
                <p:nvPr/>
              </p:nvSpPr>
              <p:spPr>
                <a:xfrm>
                  <a:off x="889920" y="2975730"/>
                  <a:ext cx="1174407" cy="1174407"/>
                </a:xfrm>
                <a:prstGeom prst="roundRect">
                  <a:avLst>
                    <a:gd name="adj" fmla="val 16433"/>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972642" y="3085879"/>
                  <a:ext cx="1008962" cy="954107"/>
                </a:xfrm>
                <a:prstGeom prst="rect">
                  <a:avLst/>
                </a:prstGeom>
              </p:spPr>
              <p:txBody>
                <a:bodyPr wrap="squar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下达命令</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sp>
          <p:nvSpPr>
            <p:cNvPr id="10" name="矩形 9"/>
            <p:cNvSpPr/>
            <p:nvPr/>
          </p:nvSpPr>
          <p:spPr>
            <a:xfrm>
              <a:off x="2373026" y="2108107"/>
              <a:ext cx="3390454" cy="3139321"/>
            </a:xfrm>
            <a:prstGeom prst="rect">
              <a:avLst/>
            </a:prstGeom>
          </p:spPr>
          <p:txBody>
            <a:bodyPr wrap="square">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要点一：遵循</a:t>
              </a:r>
              <a:r>
                <a:rPr lang="en-US" altLang="zh-CN" sz="1600" dirty="0">
                  <a:latin typeface="微软雅黑" panose="020B0503020204020204" pitchFamily="34" charset="-122"/>
                  <a:ea typeface="微软雅黑" panose="020B0503020204020204" pitchFamily="34" charset="-122"/>
                </a:rPr>
                <a:t>5W1H</a:t>
              </a:r>
              <a:r>
                <a:rPr lang="zh-CN" altLang="en-US" sz="1600" dirty="0">
                  <a:latin typeface="微软雅黑" panose="020B0503020204020204" pitchFamily="34" charset="-122"/>
                  <a:ea typeface="微软雅黑" panose="020B0503020204020204" pitchFamily="34" charset="-122"/>
                </a:rPr>
                <a:t>的原则</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要点二：激发意愿</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要点三：口吻平等，用词礼貌</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要点四：确认下属理解</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要点五：你会为下属做些什么</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要点六：相应的授权</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要点七：让下属提出疑问</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要点八：有必要的话，给予辅导</a:t>
              </a:r>
              <a:endParaRPr lang="zh-CN" altLang="en-US" sz="1600" dirty="0">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397969" y="1925783"/>
            <a:ext cx="4735013" cy="3379995"/>
            <a:chOff x="1028466" y="1925785"/>
            <a:chExt cx="4735013" cy="3379995"/>
          </a:xfrm>
        </p:grpSpPr>
        <p:grpSp>
          <p:nvGrpSpPr>
            <p:cNvPr id="29" name="组合 28"/>
            <p:cNvGrpSpPr/>
            <p:nvPr/>
          </p:nvGrpSpPr>
          <p:grpSpPr>
            <a:xfrm>
              <a:off x="1028466" y="1925785"/>
              <a:ext cx="4735013" cy="3379995"/>
              <a:chOff x="889920" y="2175167"/>
              <a:chExt cx="4735013" cy="3379995"/>
            </a:xfrm>
          </p:grpSpPr>
          <p:sp>
            <p:nvSpPr>
              <p:cNvPr id="31" name="矩形: 圆角 27"/>
              <p:cNvSpPr/>
              <p:nvPr/>
            </p:nvSpPr>
            <p:spPr>
              <a:xfrm>
                <a:off x="1475316" y="2175167"/>
                <a:ext cx="4149617" cy="3379995"/>
              </a:xfrm>
              <a:prstGeom prst="roundRect">
                <a:avLst>
                  <a:gd name="adj" fmla="val 0"/>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889920" y="3284630"/>
                <a:ext cx="1174407" cy="1174407"/>
                <a:chOff x="889920" y="2975730"/>
                <a:chExt cx="1174407" cy="1174407"/>
              </a:xfrm>
            </p:grpSpPr>
            <p:sp>
              <p:nvSpPr>
                <p:cNvPr id="33" name="矩形: 圆角 27"/>
                <p:cNvSpPr/>
                <p:nvPr/>
              </p:nvSpPr>
              <p:spPr>
                <a:xfrm>
                  <a:off x="889920" y="2975730"/>
                  <a:ext cx="1174407" cy="1174407"/>
                </a:xfrm>
                <a:prstGeom prst="roundRect">
                  <a:avLst>
                    <a:gd name="adj" fmla="val 16433"/>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972642" y="3085879"/>
                  <a:ext cx="1008962" cy="954107"/>
                </a:xfrm>
                <a:prstGeom prst="rect">
                  <a:avLst/>
                </a:prstGeom>
              </p:spPr>
              <p:txBody>
                <a:bodyPr wrap="square">
                  <a:spAutoFit/>
                </a:bodyPr>
                <a:lstStyle/>
                <a:p>
                  <a:pPr algn="ctr"/>
                  <a:r>
                    <a:rPr lang="zh-CN" altLang="en-US" sz="2800" dirty="0">
                      <a:solidFill>
                        <a:schemeClr val="bg1"/>
                      </a:solidFill>
                      <a:latin typeface="微软雅黑" panose="020B0503020204020204" pitchFamily="34" charset="-122"/>
                      <a:ea typeface="微软雅黑" panose="020B0503020204020204" pitchFamily="34" charset="-122"/>
                    </a:rPr>
                    <a:t>听取汇报</a:t>
                  </a:r>
                  <a:endParaRPr lang="zh-CN" altLang="en-US" sz="2800" dirty="0">
                    <a:solidFill>
                      <a:schemeClr val="bg1"/>
                    </a:solidFill>
                    <a:latin typeface="微软雅黑" panose="020B0503020204020204" pitchFamily="34" charset="-122"/>
                    <a:ea typeface="微软雅黑" panose="020B0503020204020204" pitchFamily="34" charset="-122"/>
                  </a:endParaRPr>
                </a:p>
              </p:txBody>
            </p:sp>
          </p:grpSp>
        </p:grpSp>
        <p:sp>
          <p:nvSpPr>
            <p:cNvPr id="30" name="矩形 29"/>
            <p:cNvSpPr/>
            <p:nvPr/>
          </p:nvSpPr>
          <p:spPr>
            <a:xfrm>
              <a:off x="2262605" y="2288222"/>
              <a:ext cx="3479236" cy="2677656"/>
            </a:xfrm>
            <a:prstGeom prst="rect">
              <a:avLst/>
            </a:prstGeom>
          </p:spPr>
          <p:txBody>
            <a:bodyPr wrap="square">
              <a:spAutoFit/>
            </a:bodyPr>
            <a:lstStyle/>
            <a:p>
              <a:pPr>
                <a:lnSpc>
                  <a:spcPct val="150000"/>
                </a:lnSpc>
              </a:pPr>
              <a:r>
                <a:rPr lang="zh-CN" altLang="en-US" sz="1600" dirty="0">
                  <a:latin typeface="微软雅黑" panose="020B0503020204020204" pitchFamily="34" charset="-122"/>
                  <a:ea typeface="微软雅黑" panose="020B0503020204020204" pitchFamily="34" charset="-122"/>
                </a:rPr>
                <a:t>要点一：充分运用倾听技巧</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要点二：约时间</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要点三：当场对问题做出评价</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要点四：及时指出问题</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要点五：适时关注下属的工作过程</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要点六：听取下属汇报也要采取主动</a:t>
              </a:r>
              <a:endParaRPr lang="zh-CN" altLang="en-US" sz="1600" dirty="0">
                <a:latin typeface="微软雅黑" panose="020B0503020204020204" pitchFamily="34" charset="-122"/>
                <a:ea typeface="微软雅黑" panose="020B0503020204020204" pitchFamily="34" charset="-122"/>
              </a:endParaRPr>
            </a:p>
            <a:p>
              <a:pPr>
                <a:lnSpc>
                  <a:spcPct val="150000"/>
                </a:lnSpc>
              </a:pPr>
              <a:r>
                <a:rPr lang="zh-CN" altLang="en-US" sz="1600" dirty="0">
                  <a:latin typeface="微软雅黑" panose="020B0503020204020204" pitchFamily="34" charset="-122"/>
                  <a:ea typeface="微软雅黑" panose="020B0503020204020204" pitchFamily="34" charset="-122"/>
                </a:rPr>
                <a:t>要点七：恰当的给予下属评价</a:t>
              </a:r>
              <a:endParaRPr lang="zh-CN" altLang="en-US" sz="1600" dirty="0">
                <a:latin typeface="微软雅黑" panose="020B0503020204020204" pitchFamily="34" charset="-122"/>
                <a:ea typeface="微软雅黑" panose="020B0503020204020204" pitchFamily="34" charset="-122"/>
              </a:endParaRPr>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3988068" y="-2777378"/>
            <a:ext cx="7976135" cy="9266668"/>
            <a:chOff x="-3988068" y="-2777378"/>
            <a:chExt cx="7976135" cy="9266668"/>
          </a:xfrm>
        </p:grpSpPr>
        <p:sp>
          <p:nvSpPr>
            <p:cNvPr id="4" name="矩形 3"/>
            <p:cNvSpPr/>
            <p:nvPr/>
          </p:nvSpPr>
          <p:spPr>
            <a:xfrm rot="18900000" flipV="1">
              <a:off x="-3988068" y="4719910"/>
              <a:ext cx="7976135" cy="1769380"/>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3972564" y="326000"/>
              <a:ext cx="7976135" cy="176938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8203932" y="354197"/>
            <a:ext cx="7976135" cy="9266667"/>
            <a:chOff x="8203932" y="354197"/>
            <a:chExt cx="7976135" cy="9266667"/>
          </a:xfrm>
        </p:grpSpPr>
        <p:sp>
          <p:nvSpPr>
            <p:cNvPr id="8" name="矩形 7"/>
            <p:cNvSpPr/>
            <p:nvPr/>
          </p:nvSpPr>
          <p:spPr>
            <a:xfrm rot="18900000" flipH="1">
              <a:off x="8203932" y="354197"/>
              <a:ext cx="7976135" cy="1769380"/>
            </a:xfrm>
            <a:prstGeom prst="rect">
              <a:avLst/>
            </a:prstGeom>
            <a:solidFill>
              <a:srgbClr val="2B2C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2700000" flipH="1" flipV="1">
              <a:off x="8188428" y="4748107"/>
              <a:ext cx="7976135" cy="1769380"/>
            </a:xfrm>
            <a:prstGeom prst="rect">
              <a:avLst/>
            </a:prstGeom>
            <a:solidFill>
              <a:srgbClr val="CE4F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3745988" y="2813446"/>
            <a:ext cx="4700023" cy="1231107"/>
            <a:chOff x="4018453" y="2634273"/>
            <a:chExt cx="4700023" cy="1231107"/>
          </a:xfrm>
        </p:grpSpPr>
        <p:sp>
          <p:nvSpPr>
            <p:cNvPr id="13" name="矩形 12"/>
            <p:cNvSpPr/>
            <p:nvPr/>
          </p:nvSpPr>
          <p:spPr>
            <a:xfrm>
              <a:off x="4018453" y="2634273"/>
              <a:ext cx="4700023" cy="923330"/>
            </a:xfrm>
            <a:prstGeom prst="rect">
              <a:avLst/>
            </a:prstGeom>
          </p:spPr>
          <p:txBody>
            <a:bodyPr wrap="square">
              <a:spAutoFit/>
            </a:bodyPr>
            <a:lstStyle/>
            <a:p>
              <a:pPr algn="dist"/>
              <a:r>
                <a:rPr lang="zh-CN" altLang="en-US" sz="5400" dirty="0">
                  <a:latin typeface="微软雅黑" panose="020B0503020204020204" pitchFamily="34" charset="-122"/>
                  <a:ea typeface="微软雅黑" panose="020B0503020204020204" pitchFamily="34" charset="-122"/>
                </a:rPr>
                <a:t>感谢您的聆听</a:t>
              </a:r>
              <a:endParaRPr lang="zh-CN" altLang="en-US" sz="5400" dirty="0">
                <a:latin typeface="微软雅黑" panose="020B0503020204020204" pitchFamily="34" charset="-122"/>
                <a:ea typeface="微软雅黑" panose="020B0503020204020204" pitchFamily="34" charset="-122"/>
              </a:endParaRPr>
            </a:p>
          </p:txBody>
        </p:sp>
        <p:sp>
          <p:nvSpPr>
            <p:cNvPr id="14" name="矩形 13"/>
            <p:cNvSpPr/>
            <p:nvPr/>
          </p:nvSpPr>
          <p:spPr>
            <a:xfrm>
              <a:off x="5211995" y="3557603"/>
              <a:ext cx="2312941" cy="307777"/>
            </a:xfrm>
            <a:prstGeom prst="rect">
              <a:avLst/>
            </a:prstGeom>
          </p:spPr>
          <p:txBody>
            <a:bodyPr wrap="none">
              <a:spAutoFit/>
            </a:bodyPr>
            <a:lstStyle/>
            <a:p>
              <a:pPr algn="ctr"/>
              <a:r>
                <a:rPr lang="en-US" altLang="zh-CN" sz="1400" dirty="0">
                  <a:latin typeface="Arial" panose="020B0604020202020204" pitchFamily="34" charset="0"/>
                  <a:cs typeface="Arial" panose="020B0604020202020204" pitchFamily="34" charset="0"/>
                </a:rPr>
                <a:t>Thank  You  For   Listening</a:t>
              </a:r>
              <a:endParaRPr lang="en-US" altLang="zh-CN" sz="1400" dirty="0">
                <a:latin typeface="Arial" panose="020B0604020202020204" pitchFamily="34" charset="0"/>
                <a:cs typeface="Arial" panose="020B0604020202020204" pitchFamily="34" charset="0"/>
              </a:endParaRP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2710</Words>
  <Application>WPS 演示</Application>
  <PresentationFormat>宽屏</PresentationFormat>
  <Paragraphs>366</Paragraphs>
  <Slides>21</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21</vt:i4>
      </vt:variant>
    </vt:vector>
  </HeadingPairs>
  <TitlesOfParts>
    <vt:vector size="34" baseType="lpstr">
      <vt:lpstr>Arial</vt:lpstr>
      <vt:lpstr>宋体</vt:lpstr>
      <vt:lpstr>Wingdings</vt:lpstr>
      <vt:lpstr>微软雅黑</vt:lpstr>
      <vt:lpstr>Segoe UI Light</vt:lpstr>
      <vt:lpstr>Times New Roman</vt:lpstr>
      <vt:lpstr>Calibri</vt:lpstr>
      <vt:lpstr>仿宋_GB2312</vt:lpstr>
      <vt:lpstr>仿宋</vt:lpstr>
      <vt:lpstr>等线</vt:lpstr>
      <vt:lpstr>等线 Light</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0</dc:creator>
  <cp:lastModifiedBy>吴欣洳</cp:lastModifiedBy>
  <cp:revision>190</cp:revision>
  <dcterms:created xsi:type="dcterms:W3CDTF">2020-03-02T13:22:00Z</dcterms:created>
  <dcterms:modified xsi:type="dcterms:W3CDTF">2021-05-01T08:04:48Z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302000F9A2454DFE87CD44890837F932</vt:lpwstr>
  </property>
  <property fmtid="{D5CDD505-2E9C-101B-9397-08002B2CF9AE}" pid="3" name="KSOProductBuildVer">
    <vt:lpwstr>2052-11.1.0.10495</vt:lpwstr>
  </property>
</Properties>
</file>