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3"/>
  </p:handoutMasterIdLst>
  <p:sldIdLst>
    <p:sldId id="1695" r:id="rId3"/>
    <p:sldId id="1217" r:id="rId5"/>
    <p:sldId id="1246" r:id="rId6"/>
    <p:sldId id="1248" r:id="rId7"/>
    <p:sldId id="1702" r:id="rId8"/>
    <p:sldId id="1696" r:id="rId9"/>
    <p:sldId id="1697" r:id="rId10"/>
    <p:sldId id="1708" r:id="rId11"/>
    <p:sldId id="1709" r:id="rId12"/>
    <p:sldId id="1703" r:id="rId13"/>
    <p:sldId id="1698" r:id="rId14"/>
    <p:sldId id="1699" r:id="rId15"/>
    <p:sldId id="1704" r:id="rId16"/>
    <p:sldId id="1705" r:id="rId17"/>
    <p:sldId id="1710" r:id="rId18"/>
    <p:sldId id="1714" r:id="rId19"/>
    <p:sldId id="1712" r:id="rId20"/>
    <p:sldId id="1700" r:id="rId21"/>
    <p:sldId id="1706" r:id="rId22"/>
    <p:sldId id="1707" r:id="rId23"/>
    <p:sldId id="1715" r:id="rId24"/>
    <p:sldId id="1716" r:id="rId25"/>
    <p:sldId id="1718" r:id="rId26"/>
    <p:sldId id="1719" r:id="rId27"/>
    <p:sldId id="1721" r:id="rId28"/>
    <p:sldId id="1722" r:id="rId29"/>
    <p:sldId id="1720" r:id="rId30"/>
    <p:sldId id="1726" r:id="rId31"/>
    <p:sldId id="1220" r:id="rId32"/>
  </p:sldIdLst>
  <p:sldSz cx="12196445" cy="6858000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EBEBEB"/>
    <a:srgbClr val="565656"/>
    <a:srgbClr val="A41C22"/>
    <a:srgbClr val="DB3139"/>
    <a:srgbClr val="B71F26"/>
    <a:srgbClr val="D2242C"/>
    <a:srgbClr val="E2585F"/>
    <a:srgbClr val="4F4F4F"/>
    <a:srgbClr val="3A3A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88" autoAdjust="0"/>
    <p:restoredTop sz="96210" autoAdjust="0"/>
  </p:normalViewPr>
  <p:slideViewPr>
    <p:cSldViewPr snapToObjects="1">
      <p:cViewPr>
        <p:scale>
          <a:sx n="80" d="100"/>
          <a:sy n="80" d="100"/>
        </p:scale>
        <p:origin x="1038" y="8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notesViewPr>
    <p:cSldViewPr snapToObjects="1">
      <p:cViewPr varScale="1">
        <p:scale>
          <a:sx n="69" d="100"/>
          <a:sy n="69" d="100"/>
        </p:scale>
        <p:origin x="-283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gs" Target="tags/tag4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10686-844B-4A1B-87C8-BB90DB4BAB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</a:fld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 userDrawn="1"/>
        </p:nvSpPr>
        <p:spPr bwMode="auto">
          <a:xfrm>
            <a:off x="11646569" y="6256422"/>
            <a:ext cx="492120" cy="543412"/>
          </a:xfrm>
          <a:custGeom>
            <a:avLst/>
            <a:gdLst>
              <a:gd name="connsiteX0" fmla="*/ 487988 w 487988"/>
              <a:gd name="connsiteY0" fmla="*/ 0 h 487988"/>
              <a:gd name="connsiteX1" fmla="*/ 487988 w 487988"/>
              <a:gd name="connsiteY1" fmla="*/ 487988 h 487988"/>
              <a:gd name="connsiteX2" fmla="*/ 0 w 487988"/>
              <a:gd name="connsiteY2" fmla="*/ 487988 h 487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988" h="487988">
                <a:moveTo>
                  <a:pt x="487988" y="0"/>
                </a:moveTo>
                <a:lnTo>
                  <a:pt x="487988" y="487988"/>
                </a:lnTo>
                <a:lnTo>
                  <a:pt x="0" y="487988"/>
                </a:lnTo>
                <a:close/>
              </a:path>
            </a:pathLst>
          </a:custGeom>
          <a:solidFill>
            <a:srgbClr val="F451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TextBox 19"/>
          <p:cNvSpPr txBox="1"/>
          <p:nvPr userDrawn="1"/>
        </p:nvSpPr>
        <p:spPr>
          <a:xfrm>
            <a:off x="11799342" y="6493650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A2BEF17-5336-49D4-9F7F-1AE04EBEDEA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908050"/>
            <a:ext cx="10977563" cy="635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756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46913" y="2886609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430462" y="2758265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40451" y="1447779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467436" y="3771071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76340" y="2904246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277817" y="2574149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3261942" y="3206628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5352404" y="3446014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9886102" y="2725338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942800" y="3624920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11254880" y="2365000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4437" y="2795894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983626" y="2785815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519340" y="3325061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239008" y="2909285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744990" y="3446013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624" y="908050"/>
            <a:ext cx="10601349" cy="63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5624" y="1600200"/>
            <a:ext cx="10601349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cxnSp>
        <p:nvCxnSpPr>
          <p:cNvPr id="4" name="直接连接符 3"/>
          <p:cNvCxnSpPr/>
          <p:nvPr userDrawn="1"/>
        </p:nvCxnSpPr>
        <p:spPr bwMode="auto">
          <a:xfrm>
            <a:off x="794759" y="627765"/>
            <a:ext cx="873201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Freeform 5"/>
          <p:cNvSpPr/>
          <p:nvPr userDrawn="1"/>
        </p:nvSpPr>
        <p:spPr bwMode="auto">
          <a:xfrm>
            <a:off x="10631119" y="195484"/>
            <a:ext cx="1235075" cy="442913"/>
          </a:xfrm>
          <a:custGeom>
            <a:avLst/>
            <a:gdLst>
              <a:gd name="T0" fmla="*/ 201 w 1654"/>
              <a:gd name="T1" fmla="*/ 0 h 554"/>
              <a:gd name="T2" fmla="*/ 1654 w 1654"/>
              <a:gd name="T3" fmla="*/ 0 h 554"/>
              <a:gd name="T4" fmla="*/ 1453 w 1654"/>
              <a:gd name="T5" fmla="*/ 554 h 554"/>
              <a:gd name="T6" fmla="*/ 0 w 1654"/>
              <a:gd name="T7" fmla="*/ 554 h 554"/>
              <a:gd name="T8" fmla="*/ 201 w 1654"/>
              <a:gd name="T9" fmla="*/ 0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4" h="554">
                <a:moveTo>
                  <a:pt x="201" y="0"/>
                </a:moveTo>
                <a:lnTo>
                  <a:pt x="1654" y="0"/>
                </a:lnTo>
                <a:lnTo>
                  <a:pt x="1453" y="554"/>
                </a:lnTo>
                <a:lnTo>
                  <a:pt x="0" y="554"/>
                </a:lnTo>
                <a:lnTo>
                  <a:pt x="20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16"/>
          <p:cNvSpPr/>
          <p:nvPr userDrawn="1"/>
        </p:nvSpPr>
        <p:spPr bwMode="auto">
          <a:xfrm>
            <a:off x="10292982" y="195484"/>
            <a:ext cx="427038" cy="442913"/>
          </a:xfrm>
          <a:custGeom>
            <a:avLst/>
            <a:gdLst>
              <a:gd name="T0" fmla="*/ 202 w 571"/>
              <a:gd name="T1" fmla="*/ 0 h 554"/>
              <a:gd name="T2" fmla="*/ 571 w 571"/>
              <a:gd name="T3" fmla="*/ 0 h 554"/>
              <a:gd name="T4" fmla="*/ 369 w 571"/>
              <a:gd name="T5" fmla="*/ 554 h 554"/>
              <a:gd name="T6" fmla="*/ 0 w 571"/>
              <a:gd name="T7" fmla="*/ 554 h 554"/>
              <a:gd name="T8" fmla="*/ 202 w 571"/>
              <a:gd name="T9" fmla="*/ 0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1" h="554">
                <a:moveTo>
                  <a:pt x="202" y="0"/>
                </a:moveTo>
                <a:lnTo>
                  <a:pt x="571" y="0"/>
                </a:lnTo>
                <a:lnTo>
                  <a:pt x="369" y="554"/>
                </a:lnTo>
                <a:lnTo>
                  <a:pt x="0" y="554"/>
                </a:lnTo>
                <a:lnTo>
                  <a:pt x="20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17"/>
          <p:cNvSpPr/>
          <p:nvPr userDrawn="1"/>
        </p:nvSpPr>
        <p:spPr bwMode="auto">
          <a:xfrm>
            <a:off x="9958019" y="195484"/>
            <a:ext cx="427038" cy="442913"/>
          </a:xfrm>
          <a:custGeom>
            <a:avLst/>
            <a:gdLst>
              <a:gd name="T0" fmla="*/ 202 w 571"/>
              <a:gd name="T1" fmla="*/ 0 h 554"/>
              <a:gd name="T2" fmla="*/ 571 w 571"/>
              <a:gd name="T3" fmla="*/ 0 h 554"/>
              <a:gd name="T4" fmla="*/ 369 w 571"/>
              <a:gd name="T5" fmla="*/ 554 h 554"/>
              <a:gd name="T6" fmla="*/ 0 w 571"/>
              <a:gd name="T7" fmla="*/ 554 h 554"/>
              <a:gd name="T8" fmla="*/ 202 w 571"/>
              <a:gd name="T9" fmla="*/ 0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1" h="554">
                <a:moveTo>
                  <a:pt x="202" y="0"/>
                </a:moveTo>
                <a:lnTo>
                  <a:pt x="571" y="0"/>
                </a:lnTo>
                <a:lnTo>
                  <a:pt x="369" y="554"/>
                </a:lnTo>
                <a:lnTo>
                  <a:pt x="0" y="554"/>
                </a:lnTo>
                <a:lnTo>
                  <a:pt x="2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8"/>
          <p:cNvSpPr/>
          <p:nvPr userDrawn="1"/>
        </p:nvSpPr>
        <p:spPr bwMode="auto">
          <a:xfrm>
            <a:off x="9619882" y="195484"/>
            <a:ext cx="427038" cy="442913"/>
          </a:xfrm>
          <a:custGeom>
            <a:avLst/>
            <a:gdLst>
              <a:gd name="T0" fmla="*/ 202 w 571"/>
              <a:gd name="T1" fmla="*/ 0 h 554"/>
              <a:gd name="T2" fmla="*/ 571 w 571"/>
              <a:gd name="T3" fmla="*/ 0 h 554"/>
              <a:gd name="T4" fmla="*/ 369 w 571"/>
              <a:gd name="T5" fmla="*/ 554 h 554"/>
              <a:gd name="T6" fmla="*/ 0 w 571"/>
              <a:gd name="T7" fmla="*/ 554 h 554"/>
              <a:gd name="T8" fmla="*/ 202 w 571"/>
              <a:gd name="T9" fmla="*/ 0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1" h="554">
                <a:moveTo>
                  <a:pt x="202" y="0"/>
                </a:moveTo>
                <a:lnTo>
                  <a:pt x="571" y="0"/>
                </a:lnTo>
                <a:lnTo>
                  <a:pt x="369" y="554"/>
                </a:lnTo>
                <a:lnTo>
                  <a:pt x="0" y="554"/>
                </a:lnTo>
                <a:lnTo>
                  <a:pt x="20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11002434" y="218008"/>
            <a:ext cx="492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D8D532AE-1218-4540-83FB-2A8BCE0E4579}" type="slidenum">
              <a:rPr lang="zh-CN" altLang="en-US" smtClean="0">
                <a:solidFill>
                  <a:schemeClr val="accent2"/>
                </a:solidFill>
                <a:latin typeface="+mj-ea"/>
                <a:ea typeface="+mj-ea"/>
              </a:rPr>
            </a:fld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pattFill prst="ltUpDiag">
          <a:fgClr>
            <a:srgbClr val="F6F6F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accent1"/>
          </a:solidFill>
          <a:latin typeface="+mn-lt"/>
          <a:ea typeface="仿宋_GB2312" pitchFamily="49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14028"/>
            <a:ext cx="12196763" cy="6829944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549659" y="1543720"/>
            <a:ext cx="80893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alpha val="10000"/>
                  </a:schemeClr>
                </a:solidFill>
                <a:effectLst/>
                <a:uLnTx/>
                <a:uFillTx/>
                <a:latin typeface="方正宋一简体" panose="03000509000000000000" pitchFamily="65" charset="-122"/>
                <a:ea typeface="方正中雅宋_GBK" panose="02000000000000000000" pitchFamily="2" charset="-122"/>
                <a:cs typeface="+mn-cs"/>
              </a:rPr>
              <a:t>MANAGEMENT ABILITY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alpha val="10000"/>
                </a:schemeClr>
              </a:solidFill>
              <a:effectLst/>
              <a:uLnTx/>
              <a:uFillTx/>
              <a:latin typeface="方正宋一简体" panose="03000509000000000000" pitchFamily="65" charset="-122"/>
              <a:ea typeface="方正中雅宋_GBK" panose="02000000000000000000" pitchFamily="2" charset="-122"/>
              <a:cs typeface="+mn-cs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763905" y="3213100"/>
            <a:ext cx="7547610" cy="969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buFontTx/>
            </a:pPr>
            <a:r>
              <a:rPr lang="zh-CN" altLang="en-US" sz="6600" b="1" kern="0">
                <a:gradFill>
                  <a:gsLst>
                    <a:gs pos="56000">
                      <a:schemeClr val="accent2">
                        <a:lumMod val="98000"/>
                        <a:lumOff val="2000"/>
                      </a:schemeClr>
                    </a:gs>
                    <a:gs pos="0">
                      <a:schemeClr val="accent2">
                        <a:lumMod val="90000"/>
                        <a:lumOff val="10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" dist="25400" dir="2700000" algn="tl" rotWithShape="0">
                    <a:prstClr val="black">
                      <a:alpha val="3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工作方法与管理能力提升培训</a:t>
            </a:r>
            <a:endParaRPr lang="zh-CN" altLang="en-US" sz="6600" b="1" kern="0" dirty="0">
              <a:gradFill>
                <a:gsLst>
                  <a:gs pos="56000">
                    <a:schemeClr val="accent2">
                      <a:lumMod val="98000"/>
                      <a:lumOff val="2000"/>
                    </a:schemeClr>
                  </a:gs>
                  <a:gs pos="0">
                    <a:schemeClr val="accent2">
                      <a:lumMod val="90000"/>
                      <a:lumOff val="10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" dist="25400" dir="2700000" algn="tl" rotWithShape="0">
                  <a:prstClr val="black">
                    <a:alpha val="3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799658" y="2025637"/>
            <a:ext cx="6086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4848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骨干员工和后备干部管理能力培训课程</a:t>
            </a:r>
            <a:endParaRPr lang="zh-CN" altLang="en-US" sz="2400" dirty="0">
              <a:solidFill>
                <a:srgbClr val="4848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62485" y="416249"/>
            <a:ext cx="1053822" cy="524343"/>
            <a:chOff x="708075" y="376409"/>
            <a:chExt cx="779531" cy="387866"/>
          </a:xfrm>
          <a:solidFill>
            <a:schemeClr val="tx1"/>
          </a:solidFill>
        </p:grpSpPr>
        <p:sp>
          <p:nvSpPr>
            <p:cNvPr id="28" name="矩形: 圆角 27"/>
            <p:cNvSpPr/>
            <p:nvPr/>
          </p:nvSpPr>
          <p:spPr bwMode="auto">
            <a:xfrm>
              <a:off x="708075" y="376409"/>
              <a:ext cx="779531" cy="86066"/>
            </a:xfrm>
            <a:prstGeom prst="roundRect">
              <a:avLst>
                <a:gd name="adj" fmla="val 50000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矩形: 圆角 28"/>
            <p:cNvSpPr/>
            <p:nvPr/>
          </p:nvSpPr>
          <p:spPr bwMode="auto">
            <a:xfrm>
              <a:off x="708075" y="527309"/>
              <a:ext cx="635184" cy="86066"/>
            </a:xfrm>
            <a:prstGeom prst="roundRect">
              <a:avLst>
                <a:gd name="adj" fmla="val 50000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矩形: 圆角 29"/>
            <p:cNvSpPr/>
            <p:nvPr/>
          </p:nvSpPr>
          <p:spPr bwMode="auto">
            <a:xfrm>
              <a:off x="708075" y="678209"/>
              <a:ext cx="499022" cy="86066"/>
            </a:xfrm>
            <a:prstGeom prst="roundRect">
              <a:avLst>
                <a:gd name="adj" fmla="val 50000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4" name="矩形: 圆角 33"/>
          <p:cNvSpPr/>
          <p:nvPr/>
        </p:nvSpPr>
        <p:spPr bwMode="auto">
          <a:xfrm>
            <a:off x="1417320" y="5013325"/>
            <a:ext cx="1731645" cy="4064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0" rIns="72000" bIns="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93A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XX 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矩形: 圆角 37"/>
          <p:cNvSpPr/>
          <p:nvPr/>
        </p:nvSpPr>
        <p:spPr bwMode="auto">
          <a:xfrm>
            <a:off x="696955" y="5001046"/>
            <a:ext cx="1336811" cy="418526"/>
          </a:xfrm>
          <a:prstGeom prst="roundRect">
            <a:avLst>
              <a:gd name="adj" fmla="val 50000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讲课人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Rectangle 4"/>
          <p:cNvSpPr txBox="1">
            <a:spLocks noChangeArrowheads="1"/>
          </p:cNvSpPr>
          <p:nvPr/>
        </p:nvSpPr>
        <p:spPr bwMode="auto">
          <a:xfrm>
            <a:off x="629539" y="6237312"/>
            <a:ext cx="5468841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3A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这里可以输入您的单位名称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763806" y="6127909"/>
            <a:ext cx="663941" cy="4571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27">
        <p:blinds dir="vert"/>
      </p:transition>
    </mc:Choice>
    <mc:Fallback>
      <p:transition spd="slow" advTm="5327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6" t="890" r="57217" b="611"/>
          <a:stretch>
            <a:fillRect/>
          </a:stretch>
        </p:blipFill>
        <p:spPr>
          <a:xfrm>
            <a:off x="368968" y="426749"/>
            <a:ext cx="3624327" cy="6004502"/>
          </a:xfrm>
          <a:custGeom>
            <a:avLst/>
            <a:gdLst>
              <a:gd name="connsiteX0" fmla="*/ 0 w 3624327"/>
              <a:gd name="connsiteY0" fmla="*/ 0 h 6004502"/>
              <a:gd name="connsiteX1" fmla="*/ 3624327 w 3624327"/>
              <a:gd name="connsiteY1" fmla="*/ 0 h 6004502"/>
              <a:gd name="connsiteX2" fmla="*/ 3624327 w 3624327"/>
              <a:gd name="connsiteY2" fmla="*/ 6004502 h 6004502"/>
              <a:gd name="connsiteX3" fmla="*/ 0 w 3624327"/>
              <a:gd name="connsiteY3" fmla="*/ 6004502 h 6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4327" h="6004502">
                <a:moveTo>
                  <a:pt x="0" y="0"/>
                </a:moveTo>
                <a:lnTo>
                  <a:pt x="3624327" y="0"/>
                </a:lnTo>
                <a:lnTo>
                  <a:pt x="3624327" y="6004502"/>
                </a:lnTo>
                <a:lnTo>
                  <a:pt x="0" y="6004502"/>
                </a:lnTo>
                <a:close/>
              </a:path>
            </a:pathLst>
          </a:custGeom>
        </p:spPr>
      </p:pic>
      <p:sp>
        <p:nvSpPr>
          <p:cNvPr id="38" name="矩形 37"/>
          <p:cNvSpPr/>
          <p:nvPr/>
        </p:nvSpPr>
        <p:spPr bwMode="auto">
          <a:xfrm>
            <a:off x="5213684" y="0"/>
            <a:ext cx="6983079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矩形: 圆角 38"/>
          <p:cNvSpPr/>
          <p:nvPr/>
        </p:nvSpPr>
        <p:spPr bwMode="auto">
          <a:xfrm rot="2700000">
            <a:off x="4896819" y="1334311"/>
            <a:ext cx="664190" cy="664190"/>
          </a:xfrm>
          <a:prstGeom prst="roundRect">
            <a:avLst>
              <a:gd name="adj" fmla="val 6541"/>
            </a:avLst>
          </a:prstGeom>
          <a:solidFill>
            <a:schemeClr val="accent2"/>
          </a:solidFill>
          <a:ln w="19050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TextBox 58"/>
          <p:cNvSpPr txBox="1"/>
          <p:nvPr/>
        </p:nvSpPr>
        <p:spPr>
          <a:xfrm>
            <a:off x="5068996" y="1333309"/>
            <a:ext cx="293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feline JL" panose="00000400000000000000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6" name="TextBox 47"/>
          <p:cNvSpPr txBox="1"/>
          <p:nvPr/>
        </p:nvSpPr>
        <p:spPr>
          <a:xfrm>
            <a:off x="5817090" y="1398640"/>
            <a:ext cx="437837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b="0">
                <a:solidFill>
                  <a:srgbClr val="3D3D3D"/>
                </a:solidFill>
              </a:rPr>
              <a:t>管理意识与技能</a:t>
            </a:r>
            <a:endParaRPr lang="zh-CN" altLang="en-US" b="0">
              <a:solidFill>
                <a:srgbClr val="3D3D3D"/>
              </a:solidFill>
            </a:endParaRPr>
          </a:p>
        </p:txBody>
      </p:sp>
      <p:sp>
        <p:nvSpPr>
          <p:cNvPr id="67" name="矩形: 圆角 66"/>
          <p:cNvSpPr/>
          <p:nvPr/>
        </p:nvSpPr>
        <p:spPr bwMode="auto">
          <a:xfrm rot="2700000">
            <a:off x="4896819" y="2485596"/>
            <a:ext cx="664190" cy="664190"/>
          </a:xfrm>
          <a:prstGeom prst="roundRect">
            <a:avLst>
              <a:gd name="adj" fmla="val 6541"/>
            </a:avLst>
          </a:prstGeom>
          <a:solidFill>
            <a:schemeClr val="accent2"/>
          </a:solidFill>
          <a:ln w="19050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TextBox 58"/>
          <p:cNvSpPr txBox="1"/>
          <p:nvPr/>
        </p:nvSpPr>
        <p:spPr>
          <a:xfrm>
            <a:off x="4998464" y="2484594"/>
            <a:ext cx="434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feline JL" panose="00000400000000000000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9" name="TextBox 47"/>
          <p:cNvSpPr txBox="1"/>
          <p:nvPr/>
        </p:nvSpPr>
        <p:spPr>
          <a:xfrm>
            <a:off x="5817090" y="2549925"/>
            <a:ext cx="437837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b="0">
                <a:solidFill>
                  <a:srgbClr val="3D3D3D"/>
                </a:solidFill>
              </a:rPr>
              <a:t>自我认知与管理</a:t>
            </a:r>
            <a:endParaRPr lang="zh-CN" altLang="en-US" b="0">
              <a:solidFill>
                <a:srgbClr val="3D3D3D"/>
              </a:solidFill>
            </a:endParaRPr>
          </a:p>
        </p:txBody>
      </p:sp>
      <p:sp>
        <p:nvSpPr>
          <p:cNvPr id="70" name="矩形: 圆角 69"/>
          <p:cNvSpPr/>
          <p:nvPr/>
        </p:nvSpPr>
        <p:spPr bwMode="auto">
          <a:xfrm rot="2700000">
            <a:off x="4896819" y="3637724"/>
            <a:ext cx="664190" cy="664190"/>
          </a:xfrm>
          <a:prstGeom prst="roundRect">
            <a:avLst>
              <a:gd name="adj" fmla="val 6541"/>
            </a:avLst>
          </a:prstGeom>
          <a:solidFill>
            <a:schemeClr val="accent2"/>
          </a:solidFill>
          <a:ln w="19050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TextBox 58"/>
          <p:cNvSpPr txBox="1"/>
          <p:nvPr/>
        </p:nvSpPr>
        <p:spPr>
          <a:xfrm>
            <a:off x="4996059" y="3636722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feline JL" panose="00000400000000000000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2" name="TextBox 47"/>
          <p:cNvSpPr txBox="1"/>
          <p:nvPr/>
        </p:nvSpPr>
        <p:spPr>
          <a:xfrm>
            <a:off x="5817090" y="3702053"/>
            <a:ext cx="437837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b="0">
                <a:solidFill>
                  <a:srgbClr val="3D3D3D"/>
                </a:solidFill>
              </a:rPr>
              <a:t>赢得上司信赖</a:t>
            </a:r>
            <a:endParaRPr lang="zh-CN" altLang="en-US" b="0">
              <a:solidFill>
                <a:srgbClr val="3D3D3D"/>
              </a:solidFill>
            </a:endParaRPr>
          </a:p>
        </p:txBody>
      </p:sp>
      <p:sp>
        <p:nvSpPr>
          <p:cNvPr id="73" name="矩形: 圆角 72"/>
          <p:cNvSpPr/>
          <p:nvPr/>
        </p:nvSpPr>
        <p:spPr bwMode="auto">
          <a:xfrm rot="2700000">
            <a:off x="4896819" y="4861860"/>
            <a:ext cx="664190" cy="664190"/>
          </a:xfrm>
          <a:prstGeom prst="roundRect">
            <a:avLst>
              <a:gd name="adj" fmla="val 6541"/>
            </a:avLst>
          </a:prstGeom>
          <a:solidFill>
            <a:schemeClr val="accent2"/>
          </a:solidFill>
          <a:ln w="19050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TextBox 58"/>
          <p:cNvSpPr txBox="1"/>
          <p:nvPr/>
        </p:nvSpPr>
        <p:spPr>
          <a:xfrm>
            <a:off x="4992052" y="4860858"/>
            <a:ext cx="447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feline JL" panose="00000400000000000000" pitchFamily="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5" name="TextBox 47"/>
          <p:cNvSpPr txBox="1"/>
          <p:nvPr/>
        </p:nvSpPr>
        <p:spPr>
          <a:xfrm>
            <a:off x="5817090" y="4926189"/>
            <a:ext cx="437837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b="0">
                <a:solidFill>
                  <a:srgbClr val="3D3D3D"/>
                </a:solidFill>
              </a:rPr>
              <a:t>获得下属拥戴 </a:t>
            </a:r>
            <a:endParaRPr lang="zh-CN" altLang="en-US" b="0">
              <a:solidFill>
                <a:srgbClr val="3D3D3D"/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11535393" y="1399483"/>
            <a:ext cx="696451" cy="4059034"/>
            <a:chOff x="11535393" y="1399483"/>
            <a:chExt cx="696451" cy="4059034"/>
          </a:xfrm>
        </p:grpSpPr>
        <p:sp>
          <p:nvSpPr>
            <p:cNvPr id="80" name="矩形 79"/>
            <p:cNvSpPr/>
            <p:nvPr/>
          </p:nvSpPr>
          <p:spPr bwMode="auto">
            <a:xfrm>
              <a:off x="11535393" y="1399483"/>
              <a:ext cx="661370" cy="4059034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TextBox 58"/>
            <p:cNvSpPr txBox="1"/>
            <p:nvPr/>
          </p:nvSpPr>
          <p:spPr>
            <a:xfrm>
              <a:off x="11554736" y="1854693"/>
              <a:ext cx="677108" cy="10236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  <a:ea typeface="微软雅黑" panose="020B0503020204020204" pitchFamily="34" charset="-122"/>
                  <a:cs typeface="+mn-cs"/>
                </a:rPr>
                <a:t>目 录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TextBox 58"/>
            <p:cNvSpPr txBox="1"/>
            <p:nvPr/>
          </p:nvSpPr>
          <p:spPr>
            <a:xfrm>
              <a:off x="11551988" y="2940257"/>
              <a:ext cx="615553" cy="201888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CONTENTS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Tm="4111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2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 bwMode="auto">
          <a:xfrm>
            <a:off x="5459080" y="1297885"/>
            <a:ext cx="1278604" cy="108969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7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159117" y="2542434"/>
            <a:ext cx="1878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8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PART ONE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1" name="TextBox 47"/>
          <p:cNvSpPr txBox="1"/>
          <p:nvPr/>
        </p:nvSpPr>
        <p:spPr>
          <a:xfrm>
            <a:off x="3650106" y="3379926"/>
            <a:ext cx="4896548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defRPr/>
            </a:pPr>
            <a:r>
              <a:rPr lang="zh-CN" altLang="en-US"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管理意识与技能</a:t>
            </a:r>
            <a:endParaRPr lang="zh-CN" altLang="en-US" sz="4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5686285" y="3131908"/>
            <a:ext cx="824187" cy="5722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4" name="直接连接符 43"/>
          <p:cNvCxnSpPr/>
          <p:nvPr/>
        </p:nvCxnSpPr>
        <p:spPr bwMode="auto">
          <a:xfrm>
            <a:off x="6089492" y="4888324"/>
            <a:ext cx="0" cy="19696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椭圆 44"/>
          <p:cNvSpPr/>
          <p:nvPr/>
        </p:nvSpPr>
        <p:spPr bwMode="auto">
          <a:xfrm>
            <a:off x="5996844" y="4722152"/>
            <a:ext cx="185297" cy="185297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4111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现代企业的经济增长点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461005" y="970026"/>
            <a:ext cx="5274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现代企业的业绩增长点有三个：</a:t>
            </a:r>
            <a:endParaRPr lang="zh-CN" altLang="en-US" sz="2000" b="1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弧形 55"/>
          <p:cNvSpPr/>
          <p:nvPr/>
        </p:nvSpPr>
        <p:spPr>
          <a:xfrm>
            <a:off x="4816258" y="2707437"/>
            <a:ext cx="3714132" cy="3714132"/>
          </a:xfrm>
          <a:prstGeom prst="arc">
            <a:avLst>
              <a:gd name="adj1" fmla="val 18162476"/>
              <a:gd name="adj2" fmla="val 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non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弧形 56"/>
          <p:cNvSpPr/>
          <p:nvPr/>
        </p:nvSpPr>
        <p:spPr>
          <a:xfrm>
            <a:off x="4816258" y="2716676"/>
            <a:ext cx="3714132" cy="3714132"/>
          </a:xfrm>
          <a:prstGeom prst="arc">
            <a:avLst>
              <a:gd name="adj1" fmla="val 2383004"/>
              <a:gd name="adj2" fmla="val 8355981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non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" name="Freeform 25"/>
          <p:cNvSpPr/>
          <p:nvPr/>
        </p:nvSpPr>
        <p:spPr bwMode="auto">
          <a:xfrm>
            <a:off x="4503515" y="4845090"/>
            <a:ext cx="1235479" cy="695831"/>
          </a:xfrm>
          <a:custGeom>
            <a:avLst/>
            <a:gdLst>
              <a:gd name="T0" fmla="*/ 451 w 806"/>
              <a:gd name="T1" fmla="*/ 0 h 454"/>
              <a:gd name="T2" fmla="*/ 294 w 806"/>
              <a:gd name="T3" fmla="*/ 119 h 454"/>
              <a:gd name="T4" fmla="*/ 235 w 806"/>
              <a:gd name="T5" fmla="*/ 103 h 454"/>
              <a:gd name="T6" fmla="*/ 118 w 806"/>
              <a:gd name="T7" fmla="*/ 220 h 454"/>
              <a:gd name="T8" fmla="*/ 0 w 806"/>
              <a:gd name="T9" fmla="*/ 337 h 454"/>
              <a:gd name="T10" fmla="*/ 118 w 806"/>
              <a:gd name="T11" fmla="*/ 454 h 454"/>
              <a:gd name="T12" fmla="*/ 665 w 806"/>
              <a:gd name="T13" fmla="*/ 454 h 454"/>
              <a:gd name="T14" fmla="*/ 806 w 806"/>
              <a:gd name="T15" fmla="*/ 313 h 454"/>
              <a:gd name="T16" fmla="*/ 744 w 806"/>
              <a:gd name="T17" fmla="*/ 196 h 454"/>
              <a:gd name="T18" fmla="*/ 744 w 806"/>
              <a:gd name="T19" fmla="*/ 194 h 454"/>
              <a:gd name="T20" fmla="*/ 636 w 806"/>
              <a:gd name="T21" fmla="*/ 86 h 454"/>
              <a:gd name="T22" fmla="*/ 598 w 806"/>
              <a:gd name="T23" fmla="*/ 93 h 454"/>
              <a:gd name="T24" fmla="*/ 451 w 806"/>
              <a:gd name="T25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06" h="454">
                <a:moveTo>
                  <a:pt x="451" y="0"/>
                </a:moveTo>
                <a:cubicBezTo>
                  <a:pt x="376" y="0"/>
                  <a:pt x="313" y="50"/>
                  <a:pt x="294" y="119"/>
                </a:cubicBezTo>
                <a:cubicBezTo>
                  <a:pt x="277" y="109"/>
                  <a:pt x="257" y="103"/>
                  <a:pt x="235" y="103"/>
                </a:cubicBezTo>
                <a:cubicBezTo>
                  <a:pt x="170" y="103"/>
                  <a:pt x="118" y="155"/>
                  <a:pt x="118" y="220"/>
                </a:cubicBezTo>
                <a:cubicBezTo>
                  <a:pt x="53" y="220"/>
                  <a:pt x="0" y="272"/>
                  <a:pt x="0" y="337"/>
                </a:cubicBezTo>
                <a:cubicBezTo>
                  <a:pt x="0" y="402"/>
                  <a:pt x="53" y="454"/>
                  <a:pt x="118" y="454"/>
                </a:cubicBezTo>
                <a:cubicBezTo>
                  <a:pt x="665" y="454"/>
                  <a:pt x="665" y="454"/>
                  <a:pt x="665" y="454"/>
                </a:cubicBezTo>
                <a:cubicBezTo>
                  <a:pt x="743" y="454"/>
                  <a:pt x="806" y="391"/>
                  <a:pt x="806" y="313"/>
                </a:cubicBezTo>
                <a:cubicBezTo>
                  <a:pt x="806" y="265"/>
                  <a:pt x="782" y="222"/>
                  <a:pt x="744" y="196"/>
                </a:cubicBezTo>
                <a:cubicBezTo>
                  <a:pt x="744" y="196"/>
                  <a:pt x="744" y="195"/>
                  <a:pt x="744" y="194"/>
                </a:cubicBezTo>
                <a:cubicBezTo>
                  <a:pt x="744" y="135"/>
                  <a:pt x="696" y="86"/>
                  <a:pt x="636" y="86"/>
                </a:cubicBezTo>
                <a:cubicBezTo>
                  <a:pt x="623" y="86"/>
                  <a:pt x="610" y="89"/>
                  <a:pt x="598" y="93"/>
                </a:cubicBezTo>
                <a:cubicBezTo>
                  <a:pt x="572" y="38"/>
                  <a:pt x="516" y="0"/>
                  <a:pt x="451" y="0"/>
                </a:cubicBezTo>
              </a:path>
            </a:pathLst>
          </a:cu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3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9" name="Freeform 27"/>
          <p:cNvSpPr/>
          <p:nvPr/>
        </p:nvSpPr>
        <p:spPr bwMode="auto">
          <a:xfrm>
            <a:off x="6119792" y="1990694"/>
            <a:ext cx="1484166" cy="837641"/>
          </a:xfrm>
          <a:custGeom>
            <a:avLst/>
            <a:gdLst>
              <a:gd name="T0" fmla="*/ 954 w 1034"/>
              <a:gd name="T1" fmla="*/ 252 h 583"/>
              <a:gd name="T2" fmla="*/ 954 w 1034"/>
              <a:gd name="T3" fmla="*/ 249 h 583"/>
              <a:gd name="T4" fmla="*/ 815 w 1034"/>
              <a:gd name="T5" fmla="*/ 110 h 583"/>
              <a:gd name="T6" fmla="*/ 767 w 1034"/>
              <a:gd name="T7" fmla="*/ 119 h 583"/>
              <a:gd name="T8" fmla="*/ 578 w 1034"/>
              <a:gd name="T9" fmla="*/ 0 h 583"/>
              <a:gd name="T10" fmla="*/ 377 w 1034"/>
              <a:gd name="T11" fmla="*/ 152 h 583"/>
              <a:gd name="T12" fmla="*/ 301 w 1034"/>
              <a:gd name="T13" fmla="*/ 131 h 583"/>
              <a:gd name="T14" fmla="*/ 150 w 1034"/>
              <a:gd name="T15" fmla="*/ 282 h 583"/>
              <a:gd name="T16" fmla="*/ 0 w 1034"/>
              <a:gd name="T17" fmla="*/ 432 h 583"/>
              <a:gd name="T18" fmla="*/ 150 w 1034"/>
              <a:gd name="T19" fmla="*/ 583 h 583"/>
              <a:gd name="T20" fmla="*/ 853 w 1034"/>
              <a:gd name="T21" fmla="*/ 583 h 583"/>
              <a:gd name="T22" fmla="*/ 1034 w 1034"/>
              <a:gd name="T23" fmla="*/ 402 h 583"/>
              <a:gd name="T24" fmla="*/ 954 w 1034"/>
              <a:gd name="T25" fmla="*/ 252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34" h="583">
                <a:moveTo>
                  <a:pt x="954" y="252"/>
                </a:moveTo>
                <a:cubicBezTo>
                  <a:pt x="954" y="251"/>
                  <a:pt x="954" y="250"/>
                  <a:pt x="954" y="249"/>
                </a:cubicBezTo>
                <a:cubicBezTo>
                  <a:pt x="954" y="172"/>
                  <a:pt x="892" y="110"/>
                  <a:pt x="815" y="110"/>
                </a:cubicBezTo>
                <a:cubicBezTo>
                  <a:pt x="798" y="110"/>
                  <a:pt x="782" y="113"/>
                  <a:pt x="767" y="119"/>
                </a:cubicBezTo>
                <a:cubicBezTo>
                  <a:pt x="733" y="49"/>
                  <a:pt x="661" y="0"/>
                  <a:pt x="578" y="0"/>
                </a:cubicBezTo>
                <a:cubicBezTo>
                  <a:pt x="482" y="0"/>
                  <a:pt x="402" y="64"/>
                  <a:pt x="377" y="152"/>
                </a:cubicBezTo>
                <a:cubicBezTo>
                  <a:pt x="355" y="139"/>
                  <a:pt x="329" y="131"/>
                  <a:pt x="301" y="131"/>
                </a:cubicBezTo>
                <a:cubicBezTo>
                  <a:pt x="218" y="131"/>
                  <a:pt x="150" y="199"/>
                  <a:pt x="150" y="282"/>
                </a:cubicBezTo>
                <a:cubicBezTo>
                  <a:pt x="67" y="282"/>
                  <a:pt x="0" y="349"/>
                  <a:pt x="0" y="432"/>
                </a:cubicBezTo>
                <a:cubicBezTo>
                  <a:pt x="0" y="515"/>
                  <a:pt x="67" y="583"/>
                  <a:pt x="150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953" y="583"/>
                  <a:pt x="1034" y="502"/>
                  <a:pt x="1034" y="402"/>
                </a:cubicBezTo>
                <a:cubicBezTo>
                  <a:pt x="1034" y="339"/>
                  <a:pt x="1002" y="284"/>
                  <a:pt x="954" y="252"/>
                </a:cubicBezTo>
                <a:close/>
              </a:path>
            </a:pathLst>
          </a:cu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0" name="Freeform 31"/>
          <p:cNvSpPr/>
          <p:nvPr/>
        </p:nvSpPr>
        <p:spPr bwMode="auto">
          <a:xfrm>
            <a:off x="7874097" y="4853020"/>
            <a:ext cx="1257871" cy="708739"/>
          </a:xfrm>
          <a:custGeom>
            <a:avLst/>
            <a:gdLst>
              <a:gd name="T0" fmla="*/ 479 w 857"/>
              <a:gd name="T1" fmla="*/ 0 h 483"/>
              <a:gd name="T2" fmla="*/ 312 w 857"/>
              <a:gd name="T3" fmla="*/ 126 h 483"/>
              <a:gd name="T4" fmla="*/ 249 w 857"/>
              <a:gd name="T5" fmla="*/ 109 h 483"/>
              <a:gd name="T6" fmla="*/ 124 w 857"/>
              <a:gd name="T7" fmla="*/ 234 h 483"/>
              <a:gd name="T8" fmla="*/ 0 w 857"/>
              <a:gd name="T9" fmla="*/ 358 h 483"/>
              <a:gd name="T10" fmla="*/ 124 w 857"/>
              <a:gd name="T11" fmla="*/ 483 h 483"/>
              <a:gd name="T12" fmla="*/ 707 w 857"/>
              <a:gd name="T13" fmla="*/ 483 h 483"/>
              <a:gd name="T14" fmla="*/ 857 w 857"/>
              <a:gd name="T15" fmla="*/ 333 h 483"/>
              <a:gd name="T16" fmla="*/ 790 w 857"/>
              <a:gd name="T17" fmla="*/ 208 h 483"/>
              <a:gd name="T18" fmla="*/ 790 w 857"/>
              <a:gd name="T19" fmla="*/ 206 h 483"/>
              <a:gd name="T20" fmla="*/ 675 w 857"/>
              <a:gd name="T21" fmla="*/ 91 h 483"/>
              <a:gd name="T22" fmla="*/ 635 w 857"/>
              <a:gd name="T23" fmla="*/ 99 h 483"/>
              <a:gd name="T24" fmla="*/ 479 w 857"/>
              <a:gd name="T25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7" h="483">
                <a:moveTo>
                  <a:pt x="479" y="0"/>
                </a:moveTo>
                <a:cubicBezTo>
                  <a:pt x="399" y="0"/>
                  <a:pt x="332" y="53"/>
                  <a:pt x="312" y="126"/>
                </a:cubicBezTo>
                <a:cubicBezTo>
                  <a:pt x="293" y="115"/>
                  <a:pt x="272" y="109"/>
                  <a:pt x="249" y="109"/>
                </a:cubicBezTo>
                <a:cubicBezTo>
                  <a:pt x="180" y="109"/>
                  <a:pt x="124" y="165"/>
                  <a:pt x="124" y="234"/>
                </a:cubicBezTo>
                <a:cubicBezTo>
                  <a:pt x="55" y="234"/>
                  <a:pt x="0" y="289"/>
                  <a:pt x="0" y="358"/>
                </a:cubicBezTo>
                <a:cubicBezTo>
                  <a:pt x="0" y="427"/>
                  <a:pt x="55" y="483"/>
                  <a:pt x="124" y="483"/>
                </a:cubicBezTo>
                <a:cubicBezTo>
                  <a:pt x="707" y="483"/>
                  <a:pt x="707" y="483"/>
                  <a:pt x="707" y="483"/>
                </a:cubicBezTo>
                <a:cubicBezTo>
                  <a:pt x="789" y="483"/>
                  <a:pt x="857" y="416"/>
                  <a:pt x="857" y="333"/>
                </a:cubicBezTo>
                <a:cubicBezTo>
                  <a:pt x="857" y="281"/>
                  <a:pt x="830" y="235"/>
                  <a:pt x="790" y="208"/>
                </a:cubicBezTo>
                <a:cubicBezTo>
                  <a:pt x="790" y="208"/>
                  <a:pt x="790" y="207"/>
                  <a:pt x="790" y="206"/>
                </a:cubicBezTo>
                <a:cubicBezTo>
                  <a:pt x="790" y="143"/>
                  <a:pt x="739" y="91"/>
                  <a:pt x="675" y="91"/>
                </a:cubicBezTo>
                <a:cubicBezTo>
                  <a:pt x="661" y="91"/>
                  <a:pt x="648" y="94"/>
                  <a:pt x="635" y="99"/>
                </a:cubicBezTo>
                <a:cubicBezTo>
                  <a:pt x="607" y="40"/>
                  <a:pt x="548" y="0"/>
                  <a:pt x="479" y="0"/>
                </a:cubicBezTo>
              </a:path>
            </a:pathLst>
          </a:cu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1" name="Freeform 32"/>
          <p:cNvSpPr/>
          <p:nvPr/>
        </p:nvSpPr>
        <p:spPr bwMode="auto">
          <a:xfrm>
            <a:off x="2851573" y="5330885"/>
            <a:ext cx="1357313" cy="22225"/>
          </a:xfrm>
          <a:custGeom>
            <a:avLst/>
            <a:gdLst>
              <a:gd name="T0" fmla="*/ 5 w 631"/>
              <a:gd name="T1" fmla="*/ 10 h 10"/>
              <a:gd name="T2" fmla="*/ 0 w 631"/>
              <a:gd name="T3" fmla="*/ 5 h 10"/>
              <a:gd name="T4" fmla="*/ 5 w 631"/>
              <a:gd name="T5" fmla="*/ 0 h 10"/>
              <a:gd name="T6" fmla="*/ 626 w 631"/>
              <a:gd name="T7" fmla="*/ 0 h 10"/>
              <a:gd name="T8" fmla="*/ 631 w 631"/>
              <a:gd name="T9" fmla="*/ 5 h 10"/>
              <a:gd name="T10" fmla="*/ 626 w 631"/>
              <a:gd name="T11" fmla="*/ 10 h 10"/>
              <a:gd name="T12" fmla="*/ 5 w 631"/>
              <a:gd name="T1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1" h="10">
                <a:moveTo>
                  <a:pt x="5" y="10"/>
                </a:moveTo>
                <a:cubicBezTo>
                  <a:pt x="2" y="10"/>
                  <a:pt x="0" y="8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626" y="0"/>
                  <a:pt x="626" y="0"/>
                  <a:pt x="626" y="0"/>
                </a:cubicBezTo>
                <a:cubicBezTo>
                  <a:pt x="629" y="0"/>
                  <a:pt x="631" y="2"/>
                  <a:pt x="631" y="5"/>
                </a:cubicBezTo>
                <a:cubicBezTo>
                  <a:pt x="631" y="8"/>
                  <a:pt x="629" y="10"/>
                  <a:pt x="626" y="10"/>
                </a:cubicBezTo>
                <a:cubicBezTo>
                  <a:pt x="5" y="10"/>
                  <a:pt x="5" y="10"/>
                  <a:pt x="5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Title 20"/>
          <p:cNvSpPr txBox="1"/>
          <p:nvPr/>
        </p:nvSpPr>
        <p:spPr bwMode="auto">
          <a:xfrm>
            <a:off x="2588074" y="5430454"/>
            <a:ext cx="1602320" cy="56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just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即通过技术提升来引领业绩增长；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3" name="Title 20"/>
          <p:cNvSpPr txBox="1"/>
          <p:nvPr/>
        </p:nvSpPr>
        <p:spPr bwMode="auto">
          <a:xfrm>
            <a:off x="2408143" y="4991409"/>
            <a:ext cx="18172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r">
              <a:defRPr/>
            </a:pPr>
            <a:r>
              <a:rPr lang="zh-CN" altLang="en-US" sz="18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高新科技增长点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4" name="Freeform 35"/>
          <p:cNvSpPr/>
          <p:nvPr/>
        </p:nvSpPr>
        <p:spPr bwMode="auto">
          <a:xfrm>
            <a:off x="7958340" y="2172983"/>
            <a:ext cx="1358900" cy="22225"/>
          </a:xfrm>
          <a:custGeom>
            <a:avLst/>
            <a:gdLst>
              <a:gd name="T0" fmla="*/ 626 w 632"/>
              <a:gd name="T1" fmla="*/ 0 h 10"/>
              <a:gd name="T2" fmla="*/ 632 w 632"/>
              <a:gd name="T3" fmla="*/ 5 h 10"/>
              <a:gd name="T4" fmla="*/ 626 w 632"/>
              <a:gd name="T5" fmla="*/ 10 h 10"/>
              <a:gd name="T6" fmla="*/ 5 w 632"/>
              <a:gd name="T7" fmla="*/ 10 h 10"/>
              <a:gd name="T8" fmla="*/ 0 w 632"/>
              <a:gd name="T9" fmla="*/ 5 h 10"/>
              <a:gd name="T10" fmla="*/ 5 w 632"/>
              <a:gd name="T11" fmla="*/ 0 h 10"/>
              <a:gd name="T12" fmla="*/ 626 w 632"/>
              <a:gd name="T1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2" h="10">
                <a:moveTo>
                  <a:pt x="626" y="0"/>
                </a:moveTo>
                <a:cubicBezTo>
                  <a:pt x="629" y="0"/>
                  <a:pt x="632" y="2"/>
                  <a:pt x="632" y="5"/>
                </a:cubicBezTo>
                <a:cubicBezTo>
                  <a:pt x="632" y="8"/>
                  <a:pt x="629" y="10"/>
                  <a:pt x="626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2" y="10"/>
                  <a:pt x="0" y="8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626" y="0"/>
                  <a:pt x="626" y="0"/>
                  <a:pt x="62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Title 20"/>
          <p:cNvSpPr txBox="1"/>
          <p:nvPr/>
        </p:nvSpPr>
        <p:spPr bwMode="auto">
          <a:xfrm>
            <a:off x="7958957" y="2233313"/>
            <a:ext cx="2666805" cy="86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 algn="just" defTabSz="457200">
              <a:lnSpc>
                <a:spcPct val="120000"/>
              </a:lnSpc>
              <a:defRPr sz="1600">
                <a:solidFill>
                  <a:srgbClr val="595959"/>
                </a:solidFill>
                <a:latin typeface="+mj-ea"/>
                <a:ea typeface="+mj-ea"/>
              </a:defRPr>
            </a:lvl1pPr>
            <a:lvl2pPr marL="742950" indent="-28575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just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通过管理的提升，实现成本下降，效率提高，从而达到增长目标；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6" name="Title 20"/>
          <p:cNvSpPr txBox="1"/>
          <p:nvPr/>
        </p:nvSpPr>
        <p:spPr bwMode="auto">
          <a:xfrm>
            <a:off x="7958959" y="1846852"/>
            <a:ext cx="181727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>
            <a:spAutoFit/>
          </a:bodyPr>
          <a:lstStyle>
            <a:lvl1pPr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>
              <a:defRPr/>
            </a:pPr>
            <a:r>
              <a:rPr lang="zh-CN" altLang="en-US" sz="18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企业管理增长点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Freeform 35"/>
          <p:cNvSpPr/>
          <p:nvPr/>
        </p:nvSpPr>
        <p:spPr bwMode="auto">
          <a:xfrm>
            <a:off x="9183841" y="5158252"/>
            <a:ext cx="1358900" cy="22225"/>
          </a:xfrm>
          <a:custGeom>
            <a:avLst/>
            <a:gdLst>
              <a:gd name="T0" fmla="*/ 626 w 632"/>
              <a:gd name="T1" fmla="*/ 0 h 10"/>
              <a:gd name="T2" fmla="*/ 632 w 632"/>
              <a:gd name="T3" fmla="*/ 5 h 10"/>
              <a:gd name="T4" fmla="*/ 626 w 632"/>
              <a:gd name="T5" fmla="*/ 10 h 10"/>
              <a:gd name="T6" fmla="*/ 5 w 632"/>
              <a:gd name="T7" fmla="*/ 10 h 10"/>
              <a:gd name="T8" fmla="*/ 0 w 632"/>
              <a:gd name="T9" fmla="*/ 5 h 10"/>
              <a:gd name="T10" fmla="*/ 5 w 632"/>
              <a:gd name="T11" fmla="*/ 0 h 10"/>
              <a:gd name="T12" fmla="*/ 626 w 632"/>
              <a:gd name="T1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2" h="10">
                <a:moveTo>
                  <a:pt x="626" y="0"/>
                </a:moveTo>
                <a:cubicBezTo>
                  <a:pt x="629" y="0"/>
                  <a:pt x="632" y="2"/>
                  <a:pt x="632" y="5"/>
                </a:cubicBezTo>
                <a:cubicBezTo>
                  <a:pt x="632" y="8"/>
                  <a:pt x="629" y="10"/>
                  <a:pt x="626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2" y="10"/>
                  <a:pt x="0" y="8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626" y="0"/>
                  <a:pt x="626" y="0"/>
                  <a:pt x="62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Title 20"/>
          <p:cNvSpPr txBox="1"/>
          <p:nvPr/>
        </p:nvSpPr>
        <p:spPr bwMode="auto">
          <a:xfrm>
            <a:off x="9184458" y="5266012"/>
            <a:ext cx="1789112" cy="56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 algn="just" defTabSz="457200">
              <a:lnSpc>
                <a:spcPct val="120000"/>
              </a:lnSpc>
              <a:defRPr sz="1600">
                <a:solidFill>
                  <a:srgbClr val="595959"/>
                </a:solidFill>
                <a:latin typeface="+mj-ea"/>
                <a:ea typeface="+mj-ea"/>
              </a:defRPr>
            </a:lvl1pPr>
            <a:lvl2pPr marL="742950" indent="-28575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just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即发现新的投资机会，带来业绩增长；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9" name="Title 20"/>
          <p:cNvSpPr txBox="1"/>
          <p:nvPr/>
        </p:nvSpPr>
        <p:spPr bwMode="auto">
          <a:xfrm>
            <a:off x="9184460" y="4832121"/>
            <a:ext cx="195500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>
            <a:spAutoFit/>
          </a:bodyPr>
          <a:lstStyle>
            <a:lvl1pPr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>
              <a:defRPr/>
            </a:pPr>
            <a:r>
              <a:rPr lang="zh-CN" altLang="en-US" sz="18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把握投机增长点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0" name="矩形: 圆角 69"/>
          <p:cNvSpPr/>
          <p:nvPr/>
        </p:nvSpPr>
        <p:spPr bwMode="auto">
          <a:xfrm>
            <a:off x="1305090" y="1986472"/>
            <a:ext cx="1833895" cy="483468"/>
          </a:xfrm>
          <a:prstGeom prst="roundRect">
            <a:avLst>
              <a:gd name="adj" fmla="val 50000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关键词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1" name="Title 20"/>
          <p:cNvSpPr txBox="1"/>
          <p:nvPr/>
        </p:nvSpPr>
        <p:spPr bwMode="auto">
          <a:xfrm>
            <a:off x="1297826" y="2576274"/>
            <a:ext cx="2978651" cy="63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285750" lvl="0" indent="-285750" algn="just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向科技要发展；</a:t>
            </a:r>
            <a:endParaRPr lang="zh-CN" altLang="en-US" sz="18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 algn="just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8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向管理要效益。</a:t>
            </a:r>
            <a:endParaRPr lang="zh-CN" altLang="en-US" sz="18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212658" y="3293598"/>
            <a:ext cx="35279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kern="0">
                <a:latin typeface="+mj-ea"/>
                <a:ea typeface="+mj-ea"/>
              </a:rPr>
              <a:t>企业的不同发展阶段有不同的增长侧重点</a:t>
            </a:r>
            <a:endParaRPr lang="zh-CN" altLang="en-US" sz="2000"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6782" y="3144536"/>
            <a:ext cx="1359526" cy="27434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44165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管理的“九段三十六级”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900119" y="0"/>
            <a:ext cx="6306947" cy="6858000"/>
            <a:chOff x="5900119" y="0"/>
            <a:chExt cx="6306947" cy="6858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20" r="26770"/>
            <a:stretch>
              <a:fillRect/>
            </a:stretch>
          </p:blipFill>
          <p:spPr>
            <a:xfrm>
              <a:off x="5900119" y="0"/>
              <a:ext cx="6296644" cy="6858000"/>
            </a:xfrm>
            <a:custGeom>
              <a:avLst/>
              <a:gdLst>
                <a:gd name="connsiteX0" fmla="*/ 1766780 w 6296644"/>
                <a:gd name="connsiteY0" fmla="*/ 0 h 6858000"/>
                <a:gd name="connsiteX1" fmla="*/ 6296644 w 6296644"/>
                <a:gd name="connsiteY1" fmla="*/ 0 h 6858000"/>
                <a:gd name="connsiteX2" fmla="*/ 6296644 w 6296644"/>
                <a:gd name="connsiteY2" fmla="*/ 6858000 h 6858000"/>
                <a:gd name="connsiteX3" fmla="*/ 0 w 629664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6644" h="6858000">
                  <a:moveTo>
                    <a:pt x="1766780" y="0"/>
                  </a:moveTo>
                  <a:lnTo>
                    <a:pt x="6296644" y="0"/>
                  </a:lnTo>
                  <a:lnTo>
                    <a:pt x="6296644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sp>
          <p:nvSpPr>
            <p:cNvPr id="38" name="任意多边形: 形状 37"/>
            <p:cNvSpPr/>
            <p:nvPr/>
          </p:nvSpPr>
          <p:spPr bwMode="auto">
            <a:xfrm>
              <a:off x="5910422" y="0"/>
              <a:ext cx="6296644" cy="6858000"/>
            </a:xfrm>
            <a:custGeom>
              <a:avLst/>
              <a:gdLst>
                <a:gd name="connsiteX0" fmla="*/ 407279 w 1451506"/>
                <a:gd name="connsiteY0" fmla="*/ 0 h 1519984"/>
                <a:gd name="connsiteX1" fmla="*/ 1451506 w 1451506"/>
                <a:gd name="connsiteY1" fmla="*/ 0 h 1519984"/>
                <a:gd name="connsiteX2" fmla="*/ 1451506 w 1451506"/>
                <a:gd name="connsiteY2" fmla="*/ 1519984 h 1519984"/>
                <a:gd name="connsiteX3" fmla="*/ 0 w 1451506"/>
                <a:gd name="connsiteY3" fmla="*/ 1519984 h 151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1506" h="1519984">
                  <a:moveTo>
                    <a:pt x="407279" y="0"/>
                  </a:moveTo>
                  <a:lnTo>
                    <a:pt x="1451506" y="0"/>
                  </a:lnTo>
                  <a:lnTo>
                    <a:pt x="1451506" y="1519984"/>
                  </a:lnTo>
                  <a:lnTo>
                    <a:pt x="0" y="1519984"/>
                  </a:ln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0" name="矩形 39"/>
          <p:cNvSpPr/>
          <p:nvPr/>
        </p:nvSpPr>
        <p:spPr bwMode="auto">
          <a:xfrm>
            <a:off x="2588318" y="1506146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经验管理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3987850" y="1506146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随机管理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纪律管理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管理组织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管理目标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2137941" y="1506146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1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2588318" y="2052056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效率管理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987850" y="2052056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计划管理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规范管理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效率管理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顾客满意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2137941" y="2052056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2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6" name="矩形 45"/>
          <p:cNvSpPr/>
          <p:nvPr/>
        </p:nvSpPr>
        <p:spPr bwMode="auto">
          <a:xfrm>
            <a:off x="2588318" y="2584319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成本管理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7" name="矩形 46"/>
          <p:cNvSpPr/>
          <p:nvPr/>
        </p:nvSpPr>
        <p:spPr bwMode="auto">
          <a:xfrm>
            <a:off x="3987850" y="2584319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成本计划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成本中心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利润中心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效益管理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48" name="矩形 47"/>
          <p:cNvSpPr/>
          <p:nvPr/>
        </p:nvSpPr>
        <p:spPr bwMode="auto">
          <a:xfrm>
            <a:off x="2137941" y="2584319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3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2588318" y="3130229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质量管理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50" name="矩形 49"/>
          <p:cNvSpPr/>
          <p:nvPr/>
        </p:nvSpPr>
        <p:spPr bwMode="auto">
          <a:xfrm>
            <a:off x="3987850" y="3130229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质量保证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质量认证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质量文化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信誉保证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51" name="矩形 50"/>
          <p:cNvSpPr/>
          <p:nvPr/>
        </p:nvSpPr>
        <p:spPr bwMode="auto">
          <a:xfrm>
            <a:off x="2137941" y="3130229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4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2588318" y="3648845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柔性管理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53" name="矩形 52"/>
          <p:cNvSpPr/>
          <p:nvPr/>
        </p:nvSpPr>
        <p:spPr bwMode="auto">
          <a:xfrm>
            <a:off x="3987850" y="3648845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特色产品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柔性生产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柔性组织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人性为本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54" name="矩形 53"/>
          <p:cNvSpPr/>
          <p:nvPr/>
        </p:nvSpPr>
        <p:spPr bwMode="auto">
          <a:xfrm>
            <a:off x="2137941" y="3648845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5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5" name="矩形 54"/>
          <p:cNvSpPr/>
          <p:nvPr/>
        </p:nvSpPr>
        <p:spPr bwMode="auto">
          <a:xfrm>
            <a:off x="2588318" y="4194755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知识管理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56" name="矩形 55"/>
          <p:cNvSpPr/>
          <p:nvPr/>
        </p:nvSpPr>
        <p:spPr bwMode="auto">
          <a:xfrm>
            <a:off x="3987850" y="4194755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知识共享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学习组织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知识联盟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知识分配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57" name="矩形 56"/>
          <p:cNvSpPr/>
          <p:nvPr/>
        </p:nvSpPr>
        <p:spPr bwMode="auto">
          <a:xfrm>
            <a:off x="2137941" y="4194755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6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8" name="矩形 57"/>
          <p:cNvSpPr/>
          <p:nvPr/>
        </p:nvSpPr>
        <p:spPr bwMode="auto">
          <a:xfrm>
            <a:off x="2588318" y="4727018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创新管理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59" name="矩形 58"/>
          <p:cNvSpPr/>
          <p:nvPr/>
        </p:nvSpPr>
        <p:spPr bwMode="auto">
          <a:xfrm>
            <a:off x="3987850" y="4727018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个人创新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企业创新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联合创新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创新文化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60" name="矩形 59"/>
          <p:cNvSpPr/>
          <p:nvPr/>
        </p:nvSpPr>
        <p:spPr bwMode="auto">
          <a:xfrm>
            <a:off x="2137941" y="4727018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7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61" name="矩形 60"/>
          <p:cNvSpPr/>
          <p:nvPr/>
        </p:nvSpPr>
        <p:spPr bwMode="auto">
          <a:xfrm>
            <a:off x="2588318" y="5272928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文化管理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62" name="矩形 61"/>
          <p:cNvSpPr/>
          <p:nvPr/>
        </p:nvSpPr>
        <p:spPr bwMode="auto">
          <a:xfrm>
            <a:off x="3987850" y="5272928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文化形成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塑造文化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文化产品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文化战略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2137941" y="5272928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8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2588318" y="5818839"/>
            <a:ext cx="1364306" cy="474384"/>
          </a:xfrm>
          <a:prstGeom prst="rect">
            <a:avLst/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战略管理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65" name="矩形 64"/>
          <p:cNvSpPr/>
          <p:nvPr/>
        </p:nvSpPr>
        <p:spPr bwMode="auto">
          <a:xfrm>
            <a:off x="3987850" y="5818839"/>
            <a:ext cx="5518230" cy="474384"/>
          </a:xfrm>
          <a:prstGeom prst="rect">
            <a:avLst/>
          </a:prstGeom>
          <a:solidFill>
            <a:schemeClr val="bg1"/>
          </a:solidFill>
          <a:ln w="9525" cap="flat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经营战略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特色战略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发展战略 </a:t>
            </a:r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战略艺术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66" name="矩形 65"/>
          <p:cNvSpPr/>
          <p:nvPr/>
        </p:nvSpPr>
        <p:spPr bwMode="auto">
          <a:xfrm>
            <a:off x="2137941" y="5818839"/>
            <a:ext cx="408963" cy="474384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9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406292" y="1065287"/>
            <a:ext cx="1728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2000" b="1">
                <a:solidFill>
                  <a:srgbClr val="4848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管理九段 </a:t>
            </a:r>
            <a:endParaRPr lang="zh-CN" altLang="en-US" sz="2000" b="1">
              <a:solidFill>
                <a:srgbClr val="4848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900119" y="1065287"/>
            <a:ext cx="1728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4848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三十六级</a:t>
            </a:r>
            <a:endParaRPr lang="zh-CN" altLang="en-US" sz="2000" b="1">
              <a:solidFill>
                <a:srgbClr val="4848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箭头: 下 68"/>
          <p:cNvSpPr/>
          <p:nvPr/>
        </p:nvSpPr>
        <p:spPr bwMode="auto">
          <a:xfrm>
            <a:off x="1046332" y="1575794"/>
            <a:ext cx="756357" cy="4717429"/>
          </a:xfrm>
          <a:prstGeom prst="downArrow">
            <a:avLst>
              <a:gd name="adj1" fmla="val 50000"/>
              <a:gd name="adj2" fmla="val 101101"/>
            </a:avLst>
          </a:prstGeom>
          <a:gradFill>
            <a:gsLst>
              <a:gs pos="47000">
                <a:srgbClr val="9E9E9E">
                  <a:alpha val="20000"/>
                </a:srgbClr>
              </a:gs>
              <a:gs pos="0">
                <a:schemeClr val="accent4">
                  <a:alpha val="0"/>
                </a:schemeClr>
              </a:gs>
              <a:gs pos="100000">
                <a:schemeClr val="accent4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2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 bwMode="auto">
          <a:xfrm>
            <a:off x="5459080" y="1297885"/>
            <a:ext cx="1278604" cy="108969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7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115035" y="2542434"/>
            <a:ext cx="19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8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PART TWO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1" name="TextBox 47"/>
          <p:cNvSpPr txBox="1"/>
          <p:nvPr/>
        </p:nvSpPr>
        <p:spPr>
          <a:xfrm>
            <a:off x="3650106" y="3379926"/>
            <a:ext cx="4896548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defRPr/>
            </a:pPr>
            <a:r>
              <a:rPr lang="zh-CN" altLang="en-US"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自我认知与管理</a:t>
            </a:r>
            <a:endParaRPr lang="zh-CN" altLang="en-US" sz="4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5686285" y="3131908"/>
            <a:ext cx="824187" cy="5722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4" name="直接连接符 43"/>
          <p:cNvCxnSpPr/>
          <p:nvPr/>
        </p:nvCxnSpPr>
        <p:spPr bwMode="auto">
          <a:xfrm>
            <a:off x="6089492" y="4888324"/>
            <a:ext cx="0" cy="19696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椭圆 44"/>
          <p:cNvSpPr/>
          <p:nvPr/>
        </p:nvSpPr>
        <p:spPr bwMode="auto">
          <a:xfrm>
            <a:off x="5996844" y="4722152"/>
            <a:ext cx="185297" cy="185297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4111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角色认知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893244" y="1943311"/>
            <a:ext cx="3616639" cy="199230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33144" y="1129658"/>
            <a:ext cx="95304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用一个四象限图，可以明确地说明管理者在不同时期的责职：</a:t>
            </a:r>
            <a:endParaRPr lang="zh-CN" altLang="en-US" sz="2000" b="1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 bwMode="auto">
          <a:xfrm>
            <a:off x="930718" y="4133917"/>
            <a:ext cx="1018673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直接连接符 39"/>
          <p:cNvCxnSpPr/>
          <p:nvPr/>
        </p:nvCxnSpPr>
        <p:spPr bwMode="auto">
          <a:xfrm flipV="1">
            <a:off x="6023998" y="1877496"/>
            <a:ext cx="0" cy="47263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文本框 40"/>
          <p:cNvSpPr txBox="1"/>
          <p:nvPr/>
        </p:nvSpPr>
        <p:spPr>
          <a:xfrm>
            <a:off x="850688" y="3770111"/>
            <a:ext cx="815710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  <a:lvl2pPr marL="742950" indent="-285750">
              <a:defRPr sz="1400"/>
            </a:lvl2pPr>
            <a:lvl3pPr marL="1143000" indent="-228600">
              <a:defRPr sz="1400"/>
            </a:lvl3pPr>
            <a:lvl4pPr marL="1600200" indent="-228600">
              <a:defRPr sz="1400"/>
            </a:lvl4pPr>
            <a:lvl5pPr marL="2057400" indent="-228600">
              <a:defRPr sz="140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对事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001557" y="6024449"/>
            <a:ext cx="411687" cy="6463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  <a:lvl2pPr marL="742950" indent="-285750">
              <a:defRPr sz="1400"/>
            </a:lvl2pPr>
            <a:lvl3pPr marL="1143000" indent="-228600">
              <a:defRPr sz="1400"/>
            </a:lvl3pPr>
            <a:lvl4pPr marL="1600200" indent="-228600">
              <a:defRPr sz="1400"/>
            </a:lvl4pPr>
            <a:lvl5pPr marL="2057400" indent="-228600">
              <a:defRPr sz="140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001557" y="1810598"/>
            <a:ext cx="411687" cy="6463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  <a:lvl2pPr marL="742950" indent="-285750">
              <a:defRPr sz="1400"/>
            </a:lvl2pPr>
            <a:lvl3pPr marL="1143000" indent="-228600">
              <a:defRPr sz="1400"/>
            </a:lvl3pPr>
            <a:lvl4pPr marL="1600200" indent="-228600">
              <a:defRPr sz="1400"/>
            </a:lvl4pPr>
            <a:lvl5pPr marL="2057400" indent="-228600">
              <a:defRPr sz="140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长期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556162" y="3770111"/>
            <a:ext cx="815710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</a:defRPr>
            </a:lvl1pPr>
            <a:lvl2pPr marL="742950" indent="-285750">
              <a:defRPr sz="1400"/>
            </a:lvl2pPr>
            <a:lvl3pPr marL="1143000" indent="-228600">
              <a:defRPr sz="1400"/>
            </a:lvl3pPr>
            <a:lvl4pPr marL="1600200" indent="-228600">
              <a:defRPr sz="1400"/>
            </a:lvl4pPr>
            <a:lvl5pPr marL="2057400" indent="-228600">
              <a:defRPr sz="1400"/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/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对人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133605" y="2061210"/>
            <a:ext cx="2276954" cy="174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外在变动管理</a:t>
            </a:r>
            <a:endParaRPr lang="zh-CN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对变动之快速响应</a:t>
            </a:r>
            <a:endParaRPr lang="zh-CN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积极化变动为机会</a:t>
            </a:r>
            <a:endParaRPr lang="zh-CN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内在变动管理</a:t>
            </a:r>
            <a:endParaRPr lang="zh-CN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促发思维模式转变</a:t>
            </a:r>
            <a:endParaRPr lang="zh-CN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zh-CN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个人价值冲突管理</a:t>
            </a:r>
            <a:endParaRPr lang="zh-CN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: 圆角 45"/>
          <p:cNvSpPr/>
          <p:nvPr/>
        </p:nvSpPr>
        <p:spPr bwMode="auto">
          <a:xfrm>
            <a:off x="2101834" y="2454388"/>
            <a:ext cx="903710" cy="903710"/>
          </a:xfrm>
          <a:prstGeom prst="roundRect">
            <a:avLst>
              <a:gd name="adj" fmla="val 6016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变革管理者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7" name="矩形 46"/>
          <p:cNvSpPr/>
          <p:nvPr/>
        </p:nvSpPr>
        <p:spPr bwMode="auto">
          <a:xfrm>
            <a:off x="1893244" y="4333584"/>
            <a:ext cx="3616639" cy="199230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133605" y="4303750"/>
            <a:ext cx="2276954" cy="204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任务成果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质量、时效、成本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利润、服务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无形绩效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顾客满意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员工乐意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: 圆角 48"/>
          <p:cNvSpPr/>
          <p:nvPr/>
        </p:nvSpPr>
        <p:spPr bwMode="auto">
          <a:xfrm>
            <a:off x="2101834" y="4844661"/>
            <a:ext cx="903710" cy="903710"/>
          </a:xfrm>
          <a:prstGeom prst="roundRect">
            <a:avLst>
              <a:gd name="adj" fmla="val 6016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绩效创造者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50" name="矩形 49"/>
          <p:cNvSpPr/>
          <p:nvPr/>
        </p:nvSpPr>
        <p:spPr bwMode="auto">
          <a:xfrm>
            <a:off x="6637438" y="1943311"/>
            <a:ext cx="3616639" cy="199230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877799" y="2061210"/>
            <a:ext cx="2276954" cy="174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创新组织文化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绩效导向文化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鼓励学习文化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凝聚共同价值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倡导核心价值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塑造共同愿景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: 圆角 51"/>
          <p:cNvSpPr/>
          <p:nvPr/>
        </p:nvSpPr>
        <p:spPr bwMode="auto">
          <a:xfrm>
            <a:off x="6846028" y="2454388"/>
            <a:ext cx="903710" cy="903710"/>
          </a:xfrm>
          <a:prstGeom prst="roundRect">
            <a:avLst>
              <a:gd name="adj" fmla="val 6016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文化塑造者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53" name="矩形 52"/>
          <p:cNvSpPr/>
          <p:nvPr/>
        </p:nvSpPr>
        <p:spPr bwMode="auto">
          <a:xfrm>
            <a:off x="6637438" y="4333584"/>
            <a:ext cx="3616639" cy="199230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877799" y="4451483"/>
            <a:ext cx="2276954" cy="174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激励工作态度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主动积极心态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勇于面对问题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扮演卓越教练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现场工作教导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 defTabSz="45720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触发快速学习</a:t>
            </a:r>
            <a:endParaRPr lang="zh-CN" altLang="en-US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: 圆角 54"/>
          <p:cNvSpPr/>
          <p:nvPr/>
        </p:nvSpPr>
        <p:spPr bwMode="auto">
          <a:xfrm>
            <a:off x="6846028" y="4844661"/>
            <a:ext cx="903710" cy="903710"/>
          </a:xfrm>
          <a:prstGeom prst="roundRect">
            <a:avLst>
              <a:gd name="adj" fmla="val 6016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激励教导者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自我认知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 bwMode="auto">
          <a:xfrm>
            <a:off x="4210484" y="1549884"/>
            <a:ext cx="3983820" cy="398382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对话气泡: 圆角矩形 36"/>
          <p:cNvSpPr/>
          <p:nvPr/>
        </p:nvSpPr>
        <p:spPr>
          <a:xfrm>
            <a:off x="3705727" y="2005263"/>
            <a:ext cx="1122947" cy="1310944"/>
          </a:xfrm>
          <a:prstGeom prst="wedgeRoundRectCallout">
            <a:avLst>
              <a:gd name="adj1" fmla="val 64021"/>
              <a:gd name="adj2" fmla="val 29979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000" b="1">
                <a:solidFill>
                  <a:srgbClr val="FFFFFF"/>
                </a:solidFill>
              </a:rPr>
              <a:t>目标管理力</a:t>
            </a:r>
            <a:endParaRPr lang="zh-CN" altLang="en-US" sz="2000" b="1">
              <a:solidFill>
                <a:srgbClr val="FFFFFF"/>
              </a:solidFill>
            </a:endParaRPr>
          </a:p>
        </p:txBody>
      </p:sp>
      <p:sp>
        <p:nvSpPr>
          <p:cNvPr id="38" name="对话气泡: 圆角矩形 37"/>
          <p:cNvSpPr/>
          <p:nvPr/>
        </p:nvSpPr>
        <p:spPr>
          <a:xfrm flipH="1">
            <a:off x="7520325" y="1955687"/>
            <a:ext cx="1115240" cy="1360520"/>
          </a:xfrm>
          <a:prstGeom prst="wedgeRoundRectCallout">
            <a:avLst>
              <a:gd name="adj1" fmla="val 64021"/>
              <a:gd name="adj2" fmla="val 29979"/>
              <a:gd name="adj3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000" b="1">
                <a:solidFill>
                  <a:srgbClr val="FFFFFF"/>
                </a:solidFill>
              </a:rPr>
              <a:t>主动沟通力</a:t>
            </a:r>
            <a:endParaRPr lang="zh-CN" altLang="en-US" sz="2000" b="1">
              <a:solidFill>
                <a:srgbClr val="FFFFFF"/>
              </a:solidFill>
            </a:endParaRPr>
          </a:p>
        </p:txBody>
      </p:sp>
      <p:sp>
        <p:nvSpPr>
          <p:cNvPr id="39" name="Title 20"/>
          <p:cNvSpPr txBox="1"/>
          <p:nvPr/>
        </p:nvSpPr>
        <p:spPr bwMode="auto">
          <a:xfrm>
            <a:off x="8678779" y="2078214"/>
            <a:ext cx="2630905" cy="124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 algn="just">
              <a:lnSpc>
                <a:spcPct val="120000"/>
              </a:lnSpc>
              <a:buFont typeface="Wingdings" panose="05000000000000000000" pitchFamily="2" charset="2"/>
              <a:buChar char="n"/>
              <a:defRPr sz="1600">
                <a:latin typeface="+mj-ea"/>
                <a:ea typeface="+mj-ea"/>
              </a:defRPr>
            </a:lvl1pPr>
            <a:lvl2pPr marL="742950" indent="-28575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预见问题主动沟通</a:t>
            </a:r>
            <a:endParaRPr lang="zh-CN" altLang="en-US">
              <a:solidFill>
                <a:srgbClr val="3D3D3D"/>
              </a:solidFill>
            </a:endParaRPr>
          </a:p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兼顾对方感受及问题核心之处理</a:t>
            </a:r>
            <a:endParaRPr lang="zh-CN" altLang="en-US">
              <a:solidFill>
                <a:srgbClr val="3D3D3D"/>
              </a:solidFill>
            </a:endParaRPr>
          </a:p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善用</a:t>
            </a:r>
            <a:r>
              <a:rPr lang="en-US" altLang="zh-CN" dirty="0">
                <a:solidFill>
                  <a:srgbClr val="3D3D3D"/>
                </a:solidFill>
              </a:rPr>
              <a:t>EQ</a:t>
            </a:r>
            <a:r>
              <a:rPr lang="zh-CN" altLang="en-US">
                <a:solidFill>
                  <a:srgbClr val="3D3D3D"/>
                </a:solidFill>
              </a:rPr>
              <a:t>化解冲突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Title 20"/>
          <p:cNvSpPr txBox="1"/>
          <p:nvPr/>
        </p:nvSpPr>
        <p:spPr bwMode="auto">
          <a:xfrm>
            <a:off x="871973" y="1871332"/>
            <a:ext cx="2721135" cy="154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285750" lvl="0" indent="-285750">
              <a:buFont typeface="Wingdings" panose="05000000000000000000" pitchFamily="2" charset="2"/>
              <a:buChar char="n"/>
              <a:defRPr/>
            </a:pPr>
            <a:r>
              <a:rPr lang="zh-CN" altLang="en-US">
                <a:solidFill>
                  <a:srgbClr val="3D3D3D"/>
                </a:solidFill>
              </a:rPr>
              <a:t>设定符合组织利益的目标</a:t>
            </a:r>
            <a:endParaRPr lang="zh-CN" altLang="en-US">
              <a:solidFill>
                <a:srgbClr val="3D3D3D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n"/>
              <a:defRPr/>
            </a:pPr>
            <a:r>
              <a:rPr lang="zh-CN" altLang="en-US">
                <a:solidFill>
                  <a:srgbClr val="3D3D3D"/>
                </a:solidFill>
              </a:rPr>
              <a:t>以量化表达目标之成果范围</a:t>
            </a:r>
            <a:endParaRPr lang="zh-CN" altLang="en-US">
              <a:solidFill>
                <a:srgbClr val="3D3D3D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n"/>
              <a:defRPr/>
            </a:pPr>
            <a:r>
              <a:rPr lang="zh-CN" altLang="en-US">
                <a:solidFill>
                  <a:srgbClr val="3D3D3D"/>
                </a:solidFill>
              </a:rPr>
              <a:t>针对目标事前规划与调度资源</a:t>
            </a:r>
            <a:endParaRPr lang="zh-CN" altLang="en-US">
              <a:solidFill>
                <a:srgbClr val="3D3D3D"/>
              </a:solidFill>
            </a:endParaRPr>
          </a:p>
        </p:txBody>
      </p:sp>
      <p:sp>
        <p:nvSpPr>
          <p:cNvPr id="41" name="Title 20"/>
          <p:cNvSpPr txBox="1"/>
          <p:nvPr/>
        </p:nvSpPr>
        <p:spPr bwMode="auto">
          <a:xfrm>
            <a:off x="8698642" y="3843339"/>
            <a:ext cx="2652865" cy="184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 algn="just">
              <a:lnSpc>
                <a:spcPct val="120000"/>
              </a:lnSpc>
              <a:buFont typeface="Wingdings" panose="05000000000000000000" pitchFamily="2" charset="2"/>
              <a:buChar char="n"/>
              <a:defRPr sz="1600">
                <a:latin typeface="+mj-ea"/>
                <a:ea typeface="+mj-ea"/>
              </a:defRPr>
            </a:lvl1pPr>
            <a:lvl2pPr marL="742950" indent="-28575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重视部属成长，用心指导他们</a:t>
            </a:r>
            <a:endParaRPr lang="zh-CN" altLang="en-US">
              <a:solidFill>
                <a:srgbClr val="3D3D3D"/>
              </a:solidFill>
            </a:endParaRPr>
          </a:p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与部属分享信息与知识，鼓励其思考及行动</a:t>
            </a:r>
            <a:endParaRPr lang="zh-CN" altLang="en-US">
              <a:solidFill>
                <a:srgbClr val="3D3D3D"/>
              </a:solidFill>
            </a:endParaRPr>
          </a:p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善于授权让部属历练能力</a:t>
            </a:r>
            <a:endParaRPr lang="zh-CN" altLang="en-US">
              <a:solidFill>
                <a:srgbClr val="3D3D3D"/>
              </a:solidFill>
            </a:endParaRPr>
          </a:p>
        </p:txBody>
      </p:sp>
      <p:sp>
        <p:nvSpPr>
          <p:cNvPr id="42" name="Title 20"/>
          <p:cNvSpPr txBox="1"/>
          <p:nvPr/>
        </p:nvSpPr>
        <p:spPr bwMode="auto">
          <a:xfrm>
            <a:off x="866274" y="4002384"/>
            <a:ext cx="2807368" cy="124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 algn="just">
              <a:lnSpc>
                <a:spcPct val="120000"/>
              </a:lnSpc>
              <a:buFont typeface="Wingdings" panose="05000000000000000000" pitchFamily="2" charset="2"/>
              <a:buChar char="n"/>
              <a:defRPr sz="1600">
                <a:latin typeface="+mj-ea"/>
                <a:ea typeface="+mj-ea"/>
              </a:defRPr>
            </a:lvl1pPr>
            <a:lvl2pPr marL="742950" indent="-28575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倡导经营理念，以身作则</a:t>
            </a:r>
            <a:endParaRPr lang="zh-CN" altLang="en-US">
              <a:solidFill>
                <a:srgbClr val="3D3D3D"/>
              </a:solidFill>
            </a:endParaRPr>
          </a:p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积极进取，激励团队成员</a:t>
            </a:r>
            <a:endParaRPr lang="zh-CN" altLang="en-US">
              <a:solidFill>
                <a:srgbClr val="3D3D3D"/>
              </a:solidFill>
            </a:endParaRPr>
          </a:p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鼓励同仁参与，分工合作完成任务</a:t>
            </a:r>
            <a:endParaRPr lang="zh-CN" altLang="en-US">
              <a:solidFill>
                <a:srgbClr val="3D3D3D"/>
              </a:solidFill>
            </a:endParaRPr>
          </a:p>
        </p:txBody>
      </p:sp>
      <p:sp>
        <p:nvSpPr>
          <p:cNvPr id="43" name="对话气泡: 圆角矩形 42"/>
          <p:cNvSpPr/>
          <p:nvPr/>
        </p:nvSpPr>
        <p:spPr>
          <a:xfrm>
            <a:off x="3705727" y="3696277"/>
            <a:ext cx="1122947" cy="1360520"/>
          </a:xfrm>
          <a:prstGeom prst="wedgeRoundRectCallout">
            <a:avLst>
              <a:gd name="adj1" fmla="val 66247"/>
              <a:gd name="adj2" fmla="val -36052"/>
              <a:gd name="adj3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000" b="1">
                <a:solidFill>
                  <a:srgbClr val="FFFFFF"/>
                </a:solidFill>
              </a:rPr>
              <a:t>团队领导力</a:t>
            </a:r>
            <a:endParaRPr lang="zh-CN" altLang="en-US" sz="2000" b="1">
              <a:solidFill>
                <a:srgbClr val="FFFFFF"/>
              </a:solidFill>
            </a:endParaRPr>
          </a:p>
        </p:txBody>
      </p:sp>
      <p:sp>
        <p:nvSpPr>
          <p:cNvPr id="44" name="对话气泡: 圆角矩形 43"/>
          <p:cNvSpPr/>
          <p:nvPr/>
        </p:nvSpPr>
        <p:spPr>
          <a:xfrm flipH="1">
            <a:off x="7520325" y="3696277"/>
            <a:ext cx="1115240" cy="1360520"/>
          </a:xfrm>
          <a:prstGeom prst="wedgeRoundRectCallout">
            <a:avLst>
              <a:gd name="adj1" fmla="val 67189"/>
              <a:gd name="adj2" fmla="val -31335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000" b="1">
                <a:solidFill>
                  <a:srgbClr val="FFFFFF"/>
                </a:solidFill>
              </a:rPr>
              <a:t>部属指导力</a:t>
            </a:r>
            <a:endParaRPr lang="zh-CN" altLang="en-US" sz="2000" b="1">
              <a:solidFill>
                <a:srgbClr val="FFFFF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505616" y="1013576"/>
            <a:ext cx="95304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管理者应具备的核心技能</a:t>
            </a:r>
            <a:endParaRPr lang="zh-CN" altLang="en-US" sz="20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998629" y="2345143"/>
            <a:ext cx="2432408" cy="2432408"/>
            <a:chOff x="2986088" y="5141913"/>
            <a:chExt cx="1397000" cy="1397001"/>
          </a:xfrm>
        </p:grpSpPr>
        <p:sp>
          <p:nvSpPr>
            <p:cNvPr id="47" name="Oval 8"/>
            <p:cNvSpPr>
              <a:spLocks noChangeArrowheads="1"/>
            </p:cNvSpPr>
            <p:nvPr/>
          </p:nvSpPr>
          <p:spPr bwMode="auto">
            <a:xfrm>
              <a:off x="2986088" y="5141913"/>
              <a:ext cx="1397000" cy="1397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3571876" y="5851526"/>
              <a:ext cx="214313" cy="222250"/>
            </a:xfrm>
            <a:custGeom>
              <a:avLst/>
              <a:gdLst>
                <a:gd name="T0" fmla="*/ 66 w 135"/>
                <a:gd name="T1" fmla="*/ 140 h 140"/>
                <a:gd name="T2" fmla="*/ 0 w 135"/>
                <a:gd name="T3" fmla="*/ 78 h 140"/>
                <a:gd name="T4" fmla="*/ 0 w 135"/>
                <a:gd name="T5" fmla="*/ 0 h 140"/>
                <a:gd name="T6" fmla="*/ 135 w 135"/>
                <a:gd name="T7" fmla="*/ 0 h 140"/>
                <a:gd name="T8" fmla="*/ 135 w 135"/>
                <a:gd name="T9" fmla="*/ 78 h 140"/>
                <a:gd name="T10" fmla="*/ 66 w 135"/>
                <a:gd name="T1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40">
                  <a:moveTo>
                    <a:pt x="66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78"/>
                  </a:lnTo>
                  <a:lnTo>
                    <a:pt x="66" y="140"/>
                  </a:lnTo>
                  <a:close/>
                </a:path>
              </a:pathLst>
            </a:custGeom>
            <a:solidFill>
              <a:srgbClr val="EAA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3571876" y="5851526"/>
              <a:ext cx="214313" cy="120650"/>
            </a:xfrm>
            <a:custGeom>
              <a:avLst/>
              <a:gdLst>
                <a:gd name="T0" fmla="*/ 0 w 57"/>
                <a:gd name="T1" fmla="*/ 15 h 32"/>
                <a:gd name="T2" fmla="*/ 28 w 57"/>
                <a:gd name="T3" fmla="*/ 32 h 32"/>
                <a:gd name="T4" fmla="*/ 57 w 57"/>
                <a:gd name="T5" fmla="*/ 15 h 32"/>
                <a:gd name="T6" fmla="*/ 57 w 57"/>
                <a:gd name="T7" fmla="*/ 0 h 32"/>
                <a:gd name="T8" fmla="*/ 0 w 57"/>
                <a:gd name="T9" fmla="*/ 0 h 32"/>
                <a:gd name="T10" fmla="*/ 0 w 57"/>
                <a:gd name="T11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2">
                  <a:moveTo>
                    <a:pt x="0" y="15"/>
                  </a:moveTo>
                  <a:cubicBezTo>
                    <a:pt x="7" y="22"/>
                    <a:pt x="16" y="32"/>
                    <a:pt x="28" y="32"/>
                  </a:cubicBezTo>
                  <a:cubicBezTo>
                    <a:pt x="41" y="32"/>
                    <a:pt x="50" y="22"/>
                    <a:pt x="57" y="15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D89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3455988" y="5427663"/>
              <a:ext cx="442913" cy="528638"/>
            </a:xfrm>
            <a:custGeom>
              <a:avLst/>
              <a:gdLst>
                <a:gd name="T0" fmla="*/ 7 w 118"/>
                <a:gd name="T1" fmla="*/ 69 h 141"/>
                <a:gd name="T2" fmla="*/ 13 w 118"/>
                <a:gd name="T3" fmla="*/ 66 h 141"/>
                <a:gd name="T4" fmla="*/ 59 w 118"/>
                <a:gd name="T5" fmla="*/ 0 h 141"/>
                <a:gd name="T6" fmla="*/ 106 w 118"/>
                <a:gd name="T7" fmla="*/ 66 h 141"/>
                <a:gd name="T8" fmla="*/ 112 w 118"/>
                <a:gd name="T9" fmla="*/ 69 h 141"/>
                <a:gd name="T10" fmla="*/ 110 w 118"/>
                <a:gd name="T11" fmla="*/ 82 h 141"/>
                <a:gd name="T12" fmla="*/ 100 w 118"/>
                <a:gd name="T13" fmla="*/ 96 h 141"/>
                <a:gd name="T14" fmla="*/ 92 w 118"/>
                <a:gd name="T15" fmla="*/ 119 h 141"/>
                <a:gd name="T16" fmla="*/ 59 w 118"/>
                <a:gd name="T17" fmla="*/ 140 h 141"/>
                <a:gd name="T18" fmla="*/ 27 w 118"/>
                <a:gd name="T19" fmla="*/ 119 h 141"/>
                <a:gd name="T20" fmla="*/ 18 w 118"/>
                <a:gd name="T21" fmla="*/ 96 h 141"/>
                <a:gd name="T22" fmla="*/ 9 w 118"/>
                <a:gd name="T23" fmla="*/ 82 h 141"/>
                <a:gd name="T24" fmla="*/ 7 w 118"/>
                <a:gd name="T25" fmla="*/ 6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41">
                  <a:moveTo>
                    <a:pt x="7" y="69"/>
                  </a:moveTo>
                  <a:cubicBezTo>
                    <a:pt x="7" y="61"/>
                    <a:pt x="13" y="66"/>
                    <a:pt x="13" y="66"/>
                  </a:cubicBezTo>
                  <a:cubicBezTo>
                    <a:pt x="13" y="66"/>
                    <a:pt x="0" y="0"/>
                    <a:pt x="59" y="0"/>
                  </a:cubicBezTo>
                  <a:cubicBezTo>
                    <a:pt x="118" y="0"/>
                    <a:pt x="106" y="66"/>
                    <a:pt x="106" y="66"/>
                  </a:cubicBezTo>
                  <a:cubicBezTo>
                    <a:pt x="106" y="66"/>
                    <a:pt x="112" y="61"/>
                    <a:pt x="112" y="69"/>
                  </a:cubicBezTo>
                  <a:cubicBezTo>
                    <a:pt x="112" y="77"/>
                    <a:pt x="110" y="82"/>
                    <a:pt x="110" y="82"/>
                  </a:cubicBezTo>
                  <a:cubicBezTo>
                    <a:pt x="110" y="82"/>
                    <a:pt x="109" y="92"/>
                    <a:pt x="100" y="96"/>
                  </a:cubicBezTo>
                  <a:cubicBezTo>
                    <a:pt x="100" y="96"/>
                    <a:pt x="99" y="112"/>
                    <a:pt x="92" y="119"/>
                  </a:cubicBezTo>
                  <a:cubicBezTo>
                    <a:pt x="85" y="126"/>
                    <a:pt x="75" y="141"/>
                    <a:pt x="59" y="140"/>
                  </a:cubicBezTo>
                  <a:cubicBezTo>
                    <a:pt x="44" y="141"/>
                    <a:pt x="33" y="126"/>
                    <a:pt x="27" y="119"/>
                  </a:cubicBezTo>
                  <a:cubicBezTo>
                    <a:pt x="20" y="112"/>
                    <a:pt x="18" y="96"/>
                    <a:pt x="18" y="96"/>
                  </a:cubicBezTo>
                  <a:cubicBezTo>
                    <a:pt x="10" y="92"/>
                    <a:pt x="9" y="82"/>
                    <a:pt x="9" y="82"/>
                  </a:cubicBezTo>
                  <a:cubicBezTo>
                    <a:pt x="9" y="82"/>
                    <a:pt x="7" y="77"/>
                    <a:pt x="7" y="69"/>
                  </a:cubicBezTo>
                  <a:close/>
                </a:path>
              </a:pathLst>
            </a:custGeom>
            <a:solidFill>
              <a:srgbClr val="F4B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3189288" y="6016626"/>
              <a:ext cx="979488" cy="522288"/>
            </a:xfrm>
            <a:custGeom>
              <a:avLst/>
              <a:gdLst>
                <a:gd name="T0" fmla="*/ 132 w 261"/>
                <a:gd name="T1" fmla="*/ 139 h 139"/>
                <a:gd name="T2" fmla="*/ 261 w 261"/>
                <a:gd name="T3" fmla="*/ 87 h 139"/>
                <a:gd name="T4" fmla="*/ 247 w 261"/>
                <a:gd name="T5" fmla="*/ 36 h 139"/>
                <a:gd name="T6" fmla="*/ 240 w 261"/>
                <a:gd name="T7" fmla="*/ 26 h 139"/>
                <a:gd name="T8" fmla="*/ 169 w 261"/>
                <a:gd name="T9" fmla="*/ 0 h 139"/>
                <a:gd name="T10" fmla="*/ 131 w 261"/>
                <a:gd name="T11" fmla="*/ 10 h 139"/>
                <a:gd name="T12" fmla="*/ 91 w 261"/>
                <a:gd name="T13" fmla="*/ 0 h 139"/>
                <a:gd name="T14" fmla="*/ 20 w 261"/>
                <a:gd name="T15" fmla="*/ 26 h 139"/>
                <a:gd name="T16" fmla="*/ 13 w 261"/>
                <a:gd name="T17" fmla="*/ 36 h 139"/>
                <a:gd name="T18" fmla="*/ 0 w 261"/>
                <a:gd name="T19" fmla="*/ 84 h 139"/>
                <a:gd name="T20" fmla="*/ 132 w 261"/>
                <a:gd name="T2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39">
                  <a:moveTo>
                    <a:pt x="132" y="139"/>
                  </a:moveTo>
                  <a:cubicBezTo>
                    <a:pt x="182" y="139"/>
                    <a:pt x="227" y="119"/>
                    <a:pt x="261" y="87"/>
                  </a:cubicBezTo>
                  <a:cubicBezTo>
                    <a:pt x="255" y="65"/>
                    <a:pt x="248" y="37"/>
                    <a:pt x="247" y="36"/>
                  </a:cubicBezTo>
                  <a:cubicBezTo>
                    <a:pt x="247" y="33"/>
                    <a:pt x="244" y="27"/>
                    <a:pt x="240" y="26"/>
                  </a:cubicBezTo>
                  <a:cubicBezTo>
                    <a:pt x="237" y="25"/>
                    <a:pt x="177" y="3"/>
                    <a:pt x="169" y="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3" y="3"/>
                    <a:pt x="24" y="25"/>
                    <a:pt x="20" y="26"/>
                  </a:cubicBezTo>
                  <a:cubicBezTo>
                    <a:pt x="16" y="27"/>
                    <a:pt x="14" y="33"/>
                    <a:pt x="13" y="36"/>
                  </a:cubicBezTo>
                  <a:cubicBezTo>
                    <a:pt x="13" y="37"/>
                    <a:pt x="6" y="62"/>
                    <a:pt x="0" y="84"/>
                  </a:cubicBezTo>
                  <a:cubicBezTo>
                    <a:pt x="34" y="118"/>
                    <a:pt x="81" y="139"/>
                    <a:pt x="132" y="139"/>
                  </a:cubicBezTo>
                  <a:close/>
                </a:path>
              </a:pathLst>
            </a:custGeom>
            <a:solidFill>
              <a:srgbClr val="7CC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3522663" y="5972176"/>
              <a:ext cx="312738" cy="187325"/>
            </a:xfrm>
            <a:custGeom>
              <a:avLst/>
              <a:gdLst>
                <a:gd name="T0" fmla="*/ 90 w 197"/>
                <a:gd name="T1" fmla="*/ 59 h 118"/>
                <a:gd name="T2" fmla="*/ 50 w 197"/>
                <a:gd name="T3" fmla="*/ 118 h 118"/>
                <a:gd name="T4" fmla="*/ 0 w 197"/>
                <a:gd name="T5" fmla="*/ 30 h 118"/>
                <a:gd name="T6" fmla="*/ 29 w 197"/>
                <a:gd name="T7" fmla="*/ 0 h 118"/>
                <a:gd name="T8" fmla="*/ 90 w 197"/>
                <a:gd name="T9" fmla="*/ 59 h 118"/>
                <a:gd name="T10" fmla="*/ 104 w 197"/>
                <a:gd name="T11" fmla="*/ 59 h 118"/>
                <a:gd name="T12" fmla="*/ 147 w 197"/>
                <a:gd name="T13" fmla="*/ 118 h 118"/>
                <a:gd name="T14" fmla="*/ 197 w 197"/>
                <a:gd name="T15" fmla="*/ 30 h 118"/>
                <a:gd name="T16" fmla="*/ 168 w 197"/>
                <a:gd name="T17" fmla="*/ 0 h 118"/>
                <a:gd name="T18" fmla="*/ 104 w 197"/>
                <a:gd name="T19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18">
                  <a:moveTo>
                    <a:pt x="90" y="59"/>
                  </a:moveTo>
                  <a:lnTo>
                    <a:pt x="50" y="118"/>
                  </a:lnTo>
                  <a:lnTo>
                    <a:pt x="0" y="30"/>
                  </a:lnTo>
                  <a:lnTo>
                    <a:pt x="29" y="0"/>
                  </a:lnTo>
                  <a:lnTo>
                    <a:pt x="90" y="59"/>
                  </a:lnTo>
                  <a:close/>
                  <a:moveTo>
                    <a:pt x="104" y="59"/>
                  </a:moveTo>
                  <a:lnTo>
                    <a:pt x="147" y="118"/>
                  </a:lnTo>
                  <a:lnTo>
                    <a:pt x="197" y="30"/>
                  </a:lnTo>
                  <a:lnTo>
                    <a:pt x="168" y="0"/>
                  </a:lnTo>
                  <a:lnTo>
                    <a:pt x="104" y="59"/>
                  </a:lnTo>
                  <a:close/>
                </a:path>
              </a:pathLst>
            </a:custGeom>
            <a:solidFill>
              <a:srgbClr val="659A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3629026" y="6049963"/>
              <a:ext cx="100013" cy="488950"/>
            </a:xfrm>
            <a:custGeom>
              <a:avLst/>
              <a:gdLst>
                <a:gd name="T0" fmla="*/ 25 w 27"/>
                <a:gd name="T1" fmla="*/ 7 h 130"/>
                <a:gd name="T2" fmla="*/ 20 w 27"/>
                <a:gd name="T3" fmla="*/ 0 h 130"/>
                <a:gd name="T4" fmla="*/ 19 w 27"/>
                <a:gd name="T5" fmla="*/ 0 h 130"/>
                <a:gd name="T6" fmla="*/ 13 w 27"/>
                <a:gd name="T7" fmla="*/ 0 h 130"/>
                <a:gd name="T8" fmla="*/ 8 w 27"/>
                <a:gd name="T9" fmla="*/ 0 h 130"/>
                <a:gd name="T10" fmla="*/ 6 w 27"/>
                <a:gd name="T11" fmla="*/ 0 h 130"/>
                <a:gd name="T12" fmla="*/ 1 w 27"/>
                <a:gd name="T13" fmla="*/ 7 h 130"/>
                <a:gd name="T14" fmla="*/ 0 w 27"/>
                <a:gd name="T15" fmla="*/ 11 h 130"/>
                <a:gd name="T16" fmla="*/ 8 w 27"/>
                <a:gd name="T17" fmla="*/ 21 h 130"/>
                <a:gd name="T18" fmla="*/ 0 w 27"/>
                <a:gd name="T19" fmla="*/ 129 h 130"/>
                <a:gd name="T20" fmla="*/ 15 w 27"/>
                <a:gd name="T21" fmla="*/ 130 h 130"/>
                <a:gd name="T22" fmla="*/ 27 w 27"/>
                <a:gd name="T23" fmla="*/ 130 h 130"/>
                <a:gd name="T24" fmla="*/ 19 w 27"/>
                <a:gd name="T25" fmla="*/ 22 h 130"/>
                <a:gd name="T26" fmla="*/ 26 w 27"/>
                <a:gd name="T27" fmla="*/ 11 h 130"/>
                <a:gd name="T28" fmla="*/ 25 w 27"/>
                <a:gd name="T29" fmla="*/ 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30">
                  <a:moveTo>
                    <a:pt x="25" y="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2" y="15"/>
                    <a:pt x="7" y="17"/>
                    <a:pt x="8" y="21"/>
                  </a:cubicBezTo>
                  <a:cubicBezTo>
                    <a:pt x="8" y="21"/>
                    <a:pt x="3" y="88"/>
                    <a:pt x="0" y="129"/>
                  </a:cubicBezTo>
                  <a:cubicBezTo>
                    <a:pt x="5" y="130"/>
                    <a:pt x="10" y="130"/>
                    <a:pt x="15" y="130"/>
                  </a:cubicBezTo>
                  <a:cubicBezTo>
                    <a:pt x="19" y="130"/>
                    <a:pt x="23" y="130"/>
                    <a:pt x="27" y="130"/>
                  </a:cubicBezTo>
                  <a:cubicBezTo>
                    <a:pt x="24" y="89"/>
                    <a:pt x="19" y="22"/>
                    <a:pt x="19" y="22"/>
                  </a:cubicBezTo>
                  <a:cubicBezTo>
                    <a:pt x="20" y="18"/>
                    <a:pt x="25" y="15"/>
                    <a:pt x="26" y="11"/>
                  </a:cubicBezTo>
                  <a:cubicBezTo>
                    <a:pt x="27" y="10"/>
                    <a:pt x="27" y="9"/>
                    <a:pt x="25" y="7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3516313" y="5953126"/>
              <a:ext cx="322263" cy="187325"/>
            </a:xfrm>
            <a:custGeom>
              <a:avLst/>
              <a:gdLst>
                <a:gd name="T0" fmla="*/ 94 w 203"/>
                <a:gd name="T1" fmla="*/ 61 h 118"/>
                <a:gd name="T2" fmla="*/ 54 w 203"/>
                <a:gd name="T3" fmla="*/ 118 h 118"/>
                <a:gd name="T4" fmla="*/ 0 w 203"/>
                <a:gd name="T5" fmla="*/ 38 h 118"/>
                <a:gd name="T6" fmla="*/ 33 w 203"/>
                <a:gd name="T7" fmla="*/ 0 h 118"/>
                <a:gd name="T8" fmla="*/ 94 w 203"/>
                <a:gd name="T9" fmla="*/ 61 h 118"/>
                <a:gd name="T10" fmla="*/ 108 w 203"/>
                <a:gd name="T11" fmla="*/ 61 h 118"/>
                <a:gd name="T12" fmla="*/ 151 w 203"/>
                <a:gd name="T13" fmla="*/ 118 h 118"/>
                <a:gd name="T14" fmla="*/ 203 w 203"/>
                <a:gd name="T15" fmla="*/ 38 h 118"/>
                <a:gd name="T16" fmla="*/ 172 w 203"/>
                <a:gd name="T17" fmla="*/ 0 h 118"/>
                <a:gd name="T18" fmla="*/ 108 w 203"/>
                <a:gd name="T19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118">
                  <a:moveTo>
                    <a:pt x="94" y="61"/>
                  </a:moveTo>
                  <a:lnTo>
                    <a:pt x="54" y="118"/>
                  </a:lnTo>
                  <a:lnTo>
                    <a:pt x="0" y="38"/>
                  </a:lnTo>
                  <a:lnTo>
                    <a:pt x="33" y="0"/>
                  </a:lnTo>
                  <a:lnTo>
                    <a:pt x="94" y="61"/>
                  </a:lnTo>
                  <a:close/>
                  <a:moveTo>
                    <a:pt x="108" y="61"/>
                  </a:moveTo>
                  <a:lnTo>
                    <a:pt x="151" y="118"/>
                  </a:lnTo>
                  <a:lnTo>
                    <a:pt x="203" y="38"/>
                  </a:lnTo>
                  <a:lnTo>
                    <a:pt x="172" y="0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7CC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3497263" y="5430838"/>
              <a:ext cx="360363" cy="258763"/>
            </a:xfrm>
            <a:custGeom>
              <a:avLst/>
              <a:gdLst>
                <a:gd name="T0" fmla="*/ 49 w 96"/>
                <a:gd name="T1" fmla="*/ 0 h 69"/>
                <a:gd name="T2" fmla="*/ 1 w 96"/>
                <a:gd name="T3" fmla="*/ 56 h 69"/>
                <a:gd name="T4" fmla="*/ 7 w 96"/>
                <a:gd name="T5" fmla="*/ 67 h 69"/>
                <a:gd name="T6" fmla="*/ 14 w 96"/>
                <a:gd name="T7" fmla="*/ 38 h 69"/>
                <a:gd name="T8" fmla="*/ 47 w 96"/>
                <a:gd name="T9" fmla="*/ 39 h 69"/>
                <a:gd name="T10" fmla="*/ 83 w 96"/>
                <a:gd name="T11" fmla="*/ 38 h 69"/>
                <a:gd name="T12" fmla="*/ 90 w 96"/>
                <a:gd name="T13" fmla="*/ 66 h 69"/>
                <a:gd name="T14" fmla="*/ 95 w 96"/>
                <a:gd name="T15" fmla="*/ 55 h 69"/>
                <a:gd name="T16" fmla="*/ 49 w 96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69">
                  <a:moveTo>
                    <a:pt x="49" y="0"/>
                  </a:moveTo>
                  <a:cubicBezTo>
                    <a:pt x="3" y="0"/>
                    <a:pt x="0" y="43"/>
                    <a:pt x="1" y="56"/>
                  </a:cubicBezTo>
                  <a:cubicBezTo>
                    <a:pt x="2" y="65"/>
                    <a:pt x="7" y="69"/>
                    <a:pt x="7" y="67"/>
                  </a:cubicBezTo>
                  <a:cubicBezTo>
                    <a:pt x="6" y="55"/>
                    <a:pt x="9" y="43"/>
                    <a:pt x="14" y="38"/>
                  </a:cubicBezTo>
                  <a:cubicBezTo>
                    <a:pt x="21" y="31"/>
                    <a:pt x="32" y="39"/>
                    <a:pt x="47" y="39"/>
                  </a:cubicBezTo>
                  <a:cubicBezTo>
                    <a:pt x="63" y="39"/>
                    <a:pt x="76" y="29"/>
                    <a:pt x="83" y="38"/>
                  </a:cubicBezTo>
                  <a:cubicBezTo>
                    <a:pt x="88" y="43"/>
                    <a:pt x="89" y="52"/>
                    <a:pt x="90" y="66"/>
                  </a:cubicBezTo>
                  <a:cubicBezTo>
                    <a:pt x="90" y="68"/>
                    <a:pt x="94" y="64"/>
                    <a:pt x="95" y="55"/>
                  </a:cubicBezTo>
                  <a:cubicBezTo>
                    <a:pt x="96" y="42"/>
                    <a:pt x="93" y="0"/>
                    <a:pt x="49" y="0"/>
                  </a:cubicBezTo>
                  <a:close/>
                </a:path>
              </a:pathLst>
            </a:custGeom>
            <a:solidFill>
              <a:srgbClr val="D395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3489326" y="5416551"/>
              <a:ext cx="379413" cy="292100"/>
            </a:xfrm>
            <a:custGeom>
              <a:avLst/>
              <a:gdLst>
                <a:gd name="T0" fmla="*/ 51 w 101"/>
                <a:gd name="T1" fmla="*/ 0 h 78"/>
                <a:gd name="T2" fmla="*/ 1 w 101"/>
                <a:gd name="T3" fmla="*/ 56 h 78"/>
                <a:gd name="T4" fmla="*/ 3 w 101"/>
                <a:gd name="T5" fmla="*/ 68 h 78"/>
                <a:gd name="T6" fmla="*/ 9 w 101"/>
                <a:gd name="T7" fmla="*/ 78 h 78"/>
                <a:gd name="T8" fmla="*/ 9 w 101"/>
                <a:gd name="T9" fmla="*/ 68 h 78"/>
                <a:gd name="T10" fmla="*/ 16 w 101"/>
                <a:gd name="T11" fmla="*/ 38 h 78"/>
                <a:gd name="T12" fmla="*/ 49 w 101"/>
                <a:gd name="T13" fmla="*/ 39 h 78"/>
                <a:gd name="T14" fmla="*/ 85 w 101"/>
                <a:gd name="T15" fmla="*/ 38 h 78"/>
                <a:gd name="T16" fmla="*/ 92 w 101"/>
                <a:gd name="T17" fmla="*/ 66 h 78"/>
                <a:gd name="T18" fmla="*/ 92 w 101"/>
                <a:gd name="T19" fmla="*/ 78 h 78"/>
                <a:gd name="T20" fmla="*/ 98 w 101"/>
                <a:gd name="T21" fmla="*/ 69 h 78"/>
                <a:gd name="T22" fmla="*/ 99 w 101"/>
                <a:gd name="T23" fmla="*/ 56 h 78"/>
                <a:gd name="T24" fmla="*/ 51 w 101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78">
                  <a:moveTo>
                    <a:pt x="51" y="0"/>
                  </a:moveTo>
                  <a:cubicBezTo>
                    <a:pt x="5" y="0"/>
                    <a:pt x="0" y="43"/>
                    <a:pt x="1" y="56"/>
                  </a:cubicBezTo>
                  <a:cubicBezTo>
                    <a:pt x="2" y="65"/>
                    <a:pt x="1" y="63"/>
                    <a:pt x="3" y="68"/>
                  </a:cubicBezTo>
                  <a:cubicBezTo>
                    <a:pt x="5" y="73"/>
                    <a:pt x="2" y="78"/>
                    <a:pt x="9" y="78"/>
                  </a:cubicBezTo>
                  <a:cubicBezTo>
                    <a:pt x="9" y="78"/>
                    <a:pt x="9" y="70"/>
                    <a:pt x="9" y="68"/>
                  </a:cubicBezTo>
                  <a:cubicBezTo>
                    <a:pt x="8" y="55"/>
                    <a:pt x="11" y="44"/>
                    <a:pt x="16" y="38"/>
                  </a:cubicBezTo>
                  <a:cubicBezTo>
                    <a:pt x="23" y="32"/>
                    <a:pt x="34" y="39"/>
                    <a:pt x="49" y="39"/>
                  </a:cubicBezTo>
                  <a:cubicBezTo>
                    <a:pt x="65" y="39"/>
                    <a:pt x="78" y="30"/>
                    <a:pt x="85" y="38"/>
                  </a:cubicBezTo>
                  <a:cubicBezTo>
                    <a:pt x="90" y="44"/>
                    <a:pt x="91" y="52"/>
                    <a:pt x="92" y="66"/>
                  </a:cubicBezTo>
                  <a:cubicBezTo>
                    <a:pt x="92" y="69"/>
                    <a:pt x="92" y="78"/>
                    <a:pt x="92" y="78"/>
                  </a:cubicBezTo>
                  <a:cubicBezTo>
                    <a:pt x="98" y="77"/>
                    <a:pt x="96" y="74"/>
                    <a:pt x="98" y="69"/>
                  </a:cubicBezTo>
                  <a:cubicBezTo>
                    <a:pt x="100" y="64"/>
                    <a:pt x="99" y="65"/>
                    <a:pt x="99" y="56"/>
                  </a:cubicBezTo>
                  <a:cubicBezTo>
                    <a:pt x="101" y="43"/>
                    <a:pt x="95" y="0"/>
                    <a:pt x="51" y="0"/>
                  </a:cubicBezTo>
                  <a:close/>
                </a:path>
              </a:pathLst>
            </a:custGeom>
            <a:solidFill>
              <a:srgbClr val="634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1576" y="0"/>
            <a:ext cx="4966668" cy="6858000"/>
          </a:xfrm>
          <a:prstGeom prst="rect">
            <a:avLst/>
          </a:prstGeom>
        </p:spPr>
      </p:pic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18309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自我管理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820" y="1392276"/>
            <a:ext cx="29511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管理者应建立正确的管理意识：</a:t>
            </a:r>
            <a:endParaRPr lang="zh-CN" altLang="en-US" sz="20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: 圆角 51"/>
          <p:cNvSpPr/>
          <p:nvPr/>
        </p:nvSpPr>
        <p:spPr bwMode="auto">
          <a:xfrm>
            <a:off x="4286923" y="3157229"/>
            <a:ext cx="910708" cy="875444"/>
          </a:xfrm>
          <a:prstGeom prst="roundRect">
            <a:avLst>
              <a:gd name="adj" fmla="val 6876"/>
            </a:avLst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defRPr/>
            </a:pPr>
            <a:r>
              <a:rPr lang="zh-CN" altLang="en-US" sz="240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+mn-ea"/>
              </a:rPr>
              <a:t>管理意识</a:t>
            </a:r>
            <a:endParaRPr lang="zh-CN" altLang="en-US" sz="24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211279" y="1684421"/>
            <a:ext cx="610913" cy="3832722"/>
            <a:chOff x="4719335" y="1694397"/>
            <a:chExt cx="763829" cy="3678819"/>
          </a:xfrm>
        </p:grpSpPr>
        <p:cxnSp>
          <p:nvCxnSpPr>
            <p:cNvPr id="54" name="直接连接符 53"/>
            <p:cNvCxnSpPr/>
            <p:nvPr/>
          </p:nvCxnSpPr>
          <p:spPr bwMode="auto">
            <a:xfrm>
              <a:off x="5058903" y="1705970"/>
              <a:ext cx="0" cy="36672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直接连接符 54"/>
            <p:cNvCxnSpPr/>
            <p:nvPr/>
          </p:nvCxnSpPr>
          <p:spPr bwMode="auto">
            <a:xfrm>
              <a:off x="4719335" y="3550492"/>
              <a:ext cx="34398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直接连接符 55"/>
            <p:cNvCxnSpPr/>
            <p:nvPr/>
          </p:nvCxnSpPr>
          <p:spPr bwMode="auto">
            <a:xfrm>
              <a:off x="5063319" y="1694397"/>
              <a:ext cx="41984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直接连接符 56"/>
            <p:cNvCxnSpPr/>
            <p:nvPr/>
          </p:nvCxnSpPr>
          <p:spPr bwMode="auto">
            <a:xfrm>
              <a:off x="5063319" y="5365645"/>
              <a:ext cx="41984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直接连接符 57"/>
            <p:cNvCxnSpPr/>
            <p:nvPr/>
          </p:nvCxnSpPr>
          <p:spPr bwMode="auto">
            <a:xfrm>
              <a:off x="5063320" y="2931832"/>
              <a:ext cx="41984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直接连接符 58"/>
            <p:cNvCxnSpPr/>
            <p:nvPr/>
          </p:nvCxnSpPr>
          <p:spPr bwMode="auto">
            <a:xfrm>
              <a:off x="5063320" y="4201410"/>
              <a:ext cx="41984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0" name="矩形: 圆角 59"/>
          <p:cNvSpPr/>
          <p:nvPr/>
        </p:nvSpPr>
        <p:spPr bwMode="auto">
          <a:xfrm>
            <a:off x="5803749" y="1380459"/>
            <a:ext cx="1399155" cy="793554"/>
          </a:xfrm>
          <a:prstGeom prst="roundRect">
            <a:avLst>
              <a:gd name="adj" fmla="val 6876"/>
            </a:avLst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+mn-ea"/>
              </a:rPr>
              <a:t>质量意识</a:t>
            </a:r>
            <a:endParaRPr lang="zh-CN" altLang="en-US" sz="20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1" name="矩形: 圆角 60"/>
          <p:cNvSpPr/>
          <p:nvPr/>
        </p:nvSpPr>
        <p:spPr bwMode="auto">
          <a:xfrm>
            <a:off x="5803749" y="2629267"/>
            <a:ext cx="1399155" cy="793554"/>
          </a:xfrm>
          <a:prstGeom prst="roundRect">
            <a:avLst>
              <a:gd name="adj" fmla="val 6876"/>
            </a:avLst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+mn-ea"/>
              </a:rPr>
              <a:t>成本意识</a:t>
            </a:r>
            <a:endParaRPr lang="zh-CN" altLang="en-US" sz="20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2" name="矩形: 圆角 61"/>
          <p:cNvSpPr/>
          <p:nvPr/>
        </p:nvSpPr>
        <p:spPr bwMode="auto">
          <a:xfrm>
            <a:off x="5803749" y="5126883"/>
            <a:ext cx="1399155" cy="793554"/>
          </a:xfrm>
          <a:prstGeom prst="roundRect">
            <a:avLst>
              <a:gd name="adj" fmla="val 6876"/>
            </a:avLst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+mn-ea"/>
              </a:rPr>
              <a:t>责任意识</a:t>
            </a:r>
            <a:endParaRPr lang="zh-CN" altLang="en-US" sz="20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3" name="矩形: 圆角 62"/>
          <p:cNvSpPr/>
          <p:nvPr/>
        </p:nvSpPr>
        <p:spPr bwMode="auto">
          <a:xfrm>
            <a:off x="5803749" y="3878075"/>
            <a:ext cx="1399155" cy="793554"/>
          </a:xfrm>
          <a:prstGeom prst="roundRect">
            <a:avLst>
              <a:gd name="adj" fmla="val 6876"/>
            </a:avLst>
          </a:prstGeom>
          <a:solidFill>
            <a:schemeClr val="accent2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+mn-ea"/>
              </a:rPr>
              <a:t>效率意识</a:t>
            </a:r>
            <a:endParaRPr lang="zh-CN" altLang="en-US" sz="2000">
              <a:solidFill>
                <a:srgbClr val="FFFFFF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417345" y="1041578"/>
            <a:ext cx="25506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做对的事情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建立标准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第一次就把事情做对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考虑过程客户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质量要符合顾客需求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417345" y="2593697"/>
            <a:ext cx="23198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成本分析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如何做更省钱？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如何做才有利润？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417345" y="3730762"/>
            <a:ext cx="13965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重视期限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快速反应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善用工具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417345" y="5004239"/>
            <a:ext cx="13965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成果导向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积极进取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价值创造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自我要求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0" y="4784806"/>
            <a:ext cx="12196763" cy="2073194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05616" y="1013576"/>
            <a:ext cx="95304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管理者的七个自我要求</a:t>
            </a:r>
            <a:endParaRPr lang="zh-CN" altLang="en-US" sz="20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对话气泡: 椭圆形 176"/>
          <p:cNvSpPr/>
          <p:nvPr/>
        </p:nvSpPr>
        <p:spPr bwMode="auto">
          <a:xfrm>
            <a:off x="5572539" y="1614473"/>
            <a:ext cx="1085432" cy="1085432"/>
          </a:xfrm>
          <a:prstGeom prst="wedgeEllipseCallout">
            <a:avLst>
              <a:gd name="adj1" fmla="val -1449"/>
              <a:gd name="adj2" fmla="val 61832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待人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以诚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对话气泡: 椭圆形 177"/>
          <p:cNvSpPr/>
          <p:nvPr/>
        </p:nvSpPr>
        <p:spPr bwMode="auto">
          <a:xfrm rot="886156">
            <a:off x="6727565" y="1807832"/>
            <a:ext cx="1085432" cy="1085432"/>
          </a:xfrm>
          <a:prstGeom prst="wedgeEllipseCallout">
            <a:avLst>
              <a:gd name="adj1" fmla="val -1449"/>
              <a:gd name="adj2" fmla="val 61832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反省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对话气泡: 椭圆形 178"/>
          <p:cNvSpPr/>
          <p:nvPr/>
        </p:nvSpPr>
        <p:spPr bwMode="auto">
          <a:xfrm rot="1857161">
            <a:off x="7683013" y="2403783"/>
            <a:ext cx="1085432" cy="1085432"/>
          </a:xfrm>
          <a:prstGeom prst="wedgeEllipseCallout">
            <a:avLst>
              <a:gd name="adj1" fmla="val -1449"/>
              <a:gd name="adj2" fmla="val 61832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以身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作则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对话气泡: 椭圆形 179"/>
          <p:cNvSpPr/>
          <p:nvPr/>
        </p:nvSpPr>
        <p:spPr bwMode="auto">
          <a:xfrm rot="2961806">
            <a:off x="8453034" y="3254015"/>
            <a:ext cx="1085432" cy="1085432"/>
          </a:xfrm>
          <a:prstGeom prst="wedgeEllipseCallout">
            <a:avLst>
              <a:gd name="adj1" fmla="val -1449"/>
              <a:gd name="adj2" fmla="val 61832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行动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对话气泡: 椭圆形 180"/>
          <p:cNvSpPr/>
          <p:nvPr/>
        </p:nvSpPr>
        <p:spPr bwMode="auto">
          <a:xfrm rot="20713844" flipH="1">
            <a:off x="4363398" y="1807832"/>
            <a:ext cx="1085432" cy="1085432"/>
          </a:xfrm>
          <a:prstGeom prst="wedgeEllipseCallout">
            <a:avLst>
              <a:gd name="adj1" fmla="val -1449"/>
              <a:gd name="adj2" fmla="val 61832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激励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对话气泡: 椭圆形 181"/>
          <p:cNvSpPr/>
          <p:nvPr/>
        </p:nvSpPr>
        <p:spPr bwMode="auto">
          <a:xfrm rot="19742839" flipH="1">
            <a:off x="3407950" y="2403783"/>
            <a:ext cx="1085432" cy="1085432"/>
          </a:xfrm>
          <a:prstGeom prst="wedgeEllipseCallout">
            <a:avLst>
              <a:gd name="adj1" fmla="val -1449"/>
              <a:gd name="adj2" fmla="val 61832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对话气泡: 椭圆形 182"/>
          <p:cNvSpPr/>
          <p:nvPr/>
        </p:nvSpPr>
        <p:spPr bwMode="auto">
          <a:xfrm rot="18638194" flipH="1">
            <a:off x="2637929" y="3254015"/>
            <a:ext cx="1085432" cy="1085432"/>
          </a:xfrm>
          <a:prstGeom prst="wedgeEllipseCallout">
            <a:avLst>
              <a:gd name="adj1" fmla="val -1449"/>
              <a:gd name="adj2" fmla="val 61832"/>
            </a:avLst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5224" y="3102164"/>
            <a:ext cx="5005250" cy="33652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2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 bwMode="auto">
          <a:xfrm>
            <a:off x="5459080" y="1297885"/>
            <a:ext cx="1278604" cy="108969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7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009236" y="2542434"/>
            <a:ext cx="2178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8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PART THREE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1" name="TextBox 47"/>
          <p:cNvSpPr txBox="1"/>
          <p:nvPr/>
        </p:nvSpPr>
        <p:spPr>
          <a:xfrm>
            <a:off x="3650106" y="3379926"/>
            <a:ext cx="4896548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defRPr/>
            </a:pPr>
            <a:r>
              <a:rPr lang="zh-CN" altLang="en-US"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赢得上司信赖</a:t>
            </a:r>
            <a:endParaRPr lang="zh-CN" altLang="en-US" sz="4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5686285" y="3131908"/>
            <a:ext cx="824187" cy="5722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4" name="直接连接符 43"/>
          <p:cNvCxnSpPr/>
          <p:nvPr/>
        </p:nvCxnSpPr>
        <p:spPr bwMode="auto">
          <a:xfrm>
            <a:off x="6089492" y="4888324"/>
            <a:ext cx="0" cy="19696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椭圆 44"/>
          <p:cNvSpPr/>
          <p:nvPr/>
        </p:nvSpPr>
        <p:spPr bwMode="auto">
          <a:xfrm>
            <a:off x="5996844" y="4722152"/>
            <a:ext cx="185297" cy="185297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4111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识别公司战略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181800" y="1499370"/>
            <a:ext cx="2240987" cy="4942939"/>
            <a:chOff x="2056521" y="1389891"/>
            <a:chExt cx="803448" cy="1772163"/>
          </a:xfrm>
          <a:solidFill>
            <a:schemeClr val="tx1"/>
          </a:solidFill>
        </p:grpSpPr>
        <p:grpSp>
          <p:nvGrpSpPr>
            <p:cNvPr id="37" name="组合 36"/>
            <p:cNvGrpSpPr/>
            <p:nvPr/>
          </p:nvGrpSpPr>
          <p:grpSpPr>
            <a:xfrm>
              <a:off x="2056521" y="1736479"/>
              <a:ext cx="698500" cy="1425575"/>
              <a:chOff x="1647826" y="644525"/>
              <a:chExt cx="698500" cy="1425575"/>
            </a:xfrm>
            <a:grpFill/>
          </p:grpSpPr>
          <p:sp>
            <p:nvSpPr>
              <p:cNvPr id="40" name="Freeform 207"/>
              <p:cNvSpPr/>
              <p:nvPr/>
            </p:nvSpPr>
            <p:spPr bwMode="auto">
              <a:xfrm>
                <a:off x="1647826" y="698500"/>
                <a:ext cx="698500" cy="1371600"/>
              </a:xfrm>
              <a:custGeom>
                <a:avLst/>
                <a:gdLst>
                  <a:gd name="T0" fmla="*/ 32 w 465"/>
                  <a:gd name="T1" fmla="*/ 557 h 913"/>
                  <a:gd name="T2" fmla="*/ 33 w 465"/>
                  <a:gd name="T3" fmla="*/ 557 h 913"/>
                  <a:gd name="T4" fmla="*/ 64 w 465"/>
                  <a:gd name="T5" fmla="*/ 524 h 913"/>
                  <a:gd name="T6" fmla="*/ 64 w 465"/>
                  <a:gd name="T7" fmla="*/ 485 h 913"/>
                  <a:gd name="T8" fmla="*/ 101 w 465"/>
                  <a:gd name="T9" fmla="*/ 272 h 913"/>
                  <a:gd name="T10" fmla="*/ 101 w 465"/>
                  <a:gd name="T11" fmla="*/ 863 h 913"/>
                  <a:gd name="T12" fmla="*/ 151 w 465"/>
                  <a:gd name="T13" fmla="*/ 913 h 913"/>
                  <a:gd name="T14" fmla="*/ 200 w 465"/>
                  <a:gd name="T15" fmla="*/ 863 h 913"/>
                  <a:gd name="T16" fmla="*/ 200 w 465"/>
                  <a:gd name="T17" fmla="*/ 502 h 913"/>
                  <a:gd name="T18" fmla="*/ 219 w 465"/>
                  <a:gd name="T19" fmla="*/ 502 h 913"/>
                  <a:gd name="T20" fmla="*/ 219 w 465"/>
                  <a:gd name="T21" fmla="*/ 863 h 913"/>
                  <a:gd name="T22" fmla="*/ 268 w 465"/>
                  <a:gd name="T23" fmla="*/ 913 h 913"/>
                  <a:gd name="T24" fmla="*/ 318 w 465"/>
                  <a:gd name="T25" fmla="*/ 863 h 913"/>
                  <a:gd name="T26" fmla="*/ 318 w 465"/>
                  <a:gd name="T27" fmla="*/ 229 h 913"/>
                  <a:gd name="T28" fmla="*/ 365 w 465"/>
                  <a:gd name="T29" fmla="*/ 223 h 913"/>
                  <a:gd name="T30" fmla="*/ 424 w 465"/>
                  <a:gd name="T31" fmla="*/ 206 h 913"/>
                  <a:gd name="T32" fmla="*/ 450 w 465"/>
                  <a:gd name="T33" fmla="*/ 187 h 913"/>
                  <a:gd name="T34" fmla="*/ 465 w 465"/>
                  <a:gd name="T35" fmla="*/ 151 h 913"/>
                  <a:gd name="T36" fmla="*/ 453 w 465"/>
                  <a:gd name="T37" fmla="*/ 116 h 913"/>
                  <a:gd name="T38" fmla="*/ 409 w 465"/>
                  <a:gd name="T39" fmla="*/ 75 h 913"/>
                  <a:gd name="T40" fmla="*/ 346 w 465"/>
                  <a:gd name="T41" fmla="*/ 40 h 913"/>
                  <a:gd name="T42" fmla="*/ 345 w 465"/>
                  <a:gd name="T43" fmla="*/ 31 h 913"/>
                  <a:gd name="T44" fmla="*/ 311 w 465"/>
                  <a:gd name="T45" fmla="*/ 1 h 913"/>
                  <a:gd name="T46" fmla="*/ 295 w 465"/>
                  <a:gd name="T47" fmla="*/ 7 h 913"/>
                  <a:gd name="T48" fmla="*/ 308 w 465"/>
                  <a:gd name="T49" fmla="*/ 54 h 913"/>
                  <a:gd name="T50" fmla="*/ 301 w 465"/>
                  <a:gd name="T51" fmla="*/ 89 h 913"/>
                  <a:gd name="T52" fmla="*/ 301 w 465"/>
                  <a:gd name="T53" fmla="*/ 90 h 913"/>
                  <a:gd name="T54" fmla="*/ 387 w 465"/>
                  <a:gd name="T55" fmla="*/ 138 h 913"/>
                  <a:gd name="T56" fmla="*/ 397 w 465"/>
                  <a:gd name="T57" fmla="*/ 148 h 913"/>
                  <a:gd name="T58" fmla="*/ 377 w 465"/>
                  <a:gd name="T59" fmla="*/ 155 h 913"/>
                  <a:gd name="T60" fmla="*/ 316 w 465"/>
                  <a:gd name="T61" fmla="*/ 165 h 913"/>
                  <a:gd name="T62" fmla="*/ 294 w 465"/>
                  <a:gd name="T63" fmla="*/ 167 h 913"/>
                  <a:gd name="T64" fmla="*/ 288 w 465"/>
                  <a:gd name="T65" fmla="*/ 167 h 913"/>
                  <a:gd name="T66" fmla="*/ 287 w 465"/>
                  <a:gd name="T67" fmla="*/ 167 h 913"/>
                  <a:gd name="T68" fmla="*/ 132 w 465"/>
                  <a:gd name="T69" fmla="*/ 167 h 913"/>
                  <a:gd name="T70" fmla="*/ 119 w 465"/>
                  <a:gd name="T71" fmla="*/ 170 h 913"/>
                  <a:gd name="T72" fmla="*/ 56 w 465"/>
                  <a:gd name="T73" fmla="*/ 224 h 913"/>
                  <a:gd name="T74" fmla="*/ 0 w 465"/>
                  <a:gd name="T75" fmla="*/ 485 h 913"/>
                  <a:gd name="T76" fmla="*/ 0 w 465"/>
                  <a:gd name="T77" fmla="*/ 526 h 913"/>
                  <a:gd name="T78" fmla="*/ 32 w 465"/>
                  <a:gd name="T79" fmla="*/ 557 h 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5" h="913">
                    <a:moveTo>
                      <a:pt x="32" y="557"/>
                    </a:moveTo>
                    <a:cubicBezTo>
                      <a:pt x="33" y="557"/>
                      <a:pt x="33" y="557"/>
                      <a:pt x="33" y="557"/>
                    </a:cubicBezTo>
                    <a:cubicBezTo>
                      <a:pt x="51" y="556"/>
                      <a:pt x="65" y="541"/>
                      <a:pt x="64" y="524"/>
                    </a:cubicBezTo>
                    <a:cubicBezTo>
                      <a:pt x="64" y="510"/>
                      <a:pt x="64" y="497"/>
                      <a:pt x="64" y="485"/>
                    </a:cubicBezTo>
                    <a:cubicBezTo>
                      <a:pt x="64" y="371"/>
                      <a:pt x="83" y="307"/>
                      <a:pt x="101" y="272"/>
                    </a:cubicBezTo>
                    <a:cubicBezTo>
                      <a:pt x="101" y="863"/>
                      <a:pt x="101" y="863"/>
                      <a:pt x="101" y="863"/>
                    </a:cubicBezTo>
                    <a:cubicBezTo>
                      <a:pt x="101" y="891"/>
                      <a:pt x="124" y="913"/>
                      <a:pt x="151" y="913"/>
                    </a:cubicBezTo>
                    <a:cubicBezTo>
                      <a:pt x="178" y="913"/>
                      <a:pt x="200" y="891"/>
                      <a:pt x="200" y="863"/>
                    </a:cubicBezTo>
                    <a:cubicBezTo>
                      <a:pt x="200" y="502"/>
                      <a:pt x="200" y="502"/>
                      <a:pt x="200" y="502"/>
                    </a:cubicBezTo>
                    <a:cubicBezTo>
                      <a:pt x="219" y="502"/>
                      <a:pt x="219" y="502"/>
                      <a:pt x="219" y="502"/>
                    </a:cubicBezTo>
                    <a:cubicBezTo>
                      <a:pt x="219" y="863"/>
                      <a:pt x="219" y="863"/>
                      <a:pt x="219" y="863"/>
                    </a:cubicBezTo>
                    <a:cubicBezTo>
                      <a:pt x="219" y="891"/>
                      <a:pt x="241" y="913"/>
                      <a:pt x="268" y="913"/>
                    </a:cubicBezTo>
                    <a:cubicBezTo>
                      <a:pt x="296" y="913"/>
                      <a:pt x="318" y="891"/>
                      <a:pt x="318" y="863"/>
                    </a:cubicBezTo>
                    <a:cubicBezTo>
                      <a:pt x="318" y="229"/>
                      <a:pt x="318" y="229"/>
                      <a:pt x="318" y="229"/>
                    </a:cubicBezTo>
                    <a:cubicBezTo>
                      <a:pt x="331" y="228"/>
                      <a:pt x="348" y="226"/>
                      <a:pt x="365" y="223"/>
                    </a:cubicBezTo>
                    <a:cubicBezTo>
                      <a:pt x="385" y="219"/>
                      <a:pt x="405" y="215"/>
                      <a:pt x="424" y="206"/>
                    </a:cubicBezTo>
                    <a:cubicBezTo>
                      <a:pt x="433" y="201"/>
                      <a:pt x="442" y="196"/>
                      <a:pt x="450" y="187"/>
                    </a:cubicBezTo>
                    <a:cubicBezTo>
                      <a:pt x="458" y="179"/>
                      <a:pt x="465" y="165"/>
                      <a:pt x="465" y="151"/>
                    </a:cubicBezTo>
                    <a:cubicBezTo>
                      <a:pt x="465" y="137"/>
                      <a:pt x="460" y="125"/>
                      <a:pt x="453" y="116"/>
                    </a:cubicBezTo>
                    <a:cubicBezTo>
                      <a:pt x="443" y="101"/>
                      <a:pt x="429" y="88"/>
                      <a:pt x="409" y="75"/>
                    </a:cubicBezTo>
                    <a:cubicBezTo>
                      <a:pt x="392" y="64"/>
                      <a:pt x="371" y="52"/>
                      <a:pt x="346" y="40"/>
                    </a:cubicBezTo>
                    <a:cubicBezTo>
                      <a:pt x="345" y="31"/>
                      <a:pt x="345" y="31"/>
                      <a:pt x="345" y="31"/>
                    </a:cubicBezTo>
                    <a:cubicBezTo>
                      <a:pt x="344" y="14"/>
                      <a:pt x="329" y="0"/>
                      <a:pt x="311" y="1"/>
                    </a:cubicBezTo>
                    <a:cubicBezTo>
                      <a:pt x="305" y="2"/>
                      <a:pt x="300" y="4"/>
                      <a:pt x="295" y="7"/>
                    </a:cubicBezTo>
                    <a:cubicBezTo>
                      <a:pt x="303" y="21"/>
                      <a:pt x="308" y="37"/>
                      <a:pt x="308" y="54"/>
                    </a:cubicBezTo>
                    <a:cubicBezTo>
                      <a:pt x="308" y="66"/>
                      <a:pt x="305" y="78"/>
                      <a:pt x="301" y="89"/>
                    </a:cubicBezTo>
                    <a:cubicBezTo>
                      <a:pt x="301" y="89"/>
                      <a:pt x="301" y="89"/>
                      <a:pt x="301" y="90"/>
                    </a:cubicBezTo>
                    <a:cubicBezTo>
                      <a:pt x="344" y="109"/>
                      <a:pt x="372" y="126"/>
                      <a:pt x="387" y="138"/>
                    </a:cubicBezTo>
                    <a:cubicBezTo>
                      <a:pt x="392" y="142"/>
                      <a:pt x="395" y="145"/>
                      <a:pt x="397" y="148"/>
                    </a:cubicBezTo>
                    <a:cubicBezTo>
                      <a:pt x="393" y="150"/>
                      <a:pt x="385" y="153"/>
                      <a:pt x="377" y="155"/>
                    </a:cubicBezTo>
                    <a:cubicBezTo>
                      <a:pt x="358" y="160"/>
                      <a:pt x="335" y="163"/>
                      <a:pt x="316" y="165"/>
                    </a:cubicBezTo>
                    <a:cubicBezTo>
                      <a:pt x="307" y="166"/>
                      <a:pt x="299" y="166"/>
                      <a:pt x="294" y="167"/>
                    </a:cubicBezTo>
                    <a:cubicBezTo>
                      <a:pt x="291" y="167"/>
                      <a:pt x="289" y="167"/>
                      <a:pt x="288" y="167"/>
                    </a:cubicBezTo>
                    <a:cubicBezTo>
                      <a:pt x="287" y="167"/>
                      <a:pt x="287" y="167"/>
                      <a:pt x="287" y="167"/>
                    </a:cubicBezTo>
                    <a:cubicBezTo>
                      <a:pt x="132" y="167"/>
                      <a:pt x="132" y="167"/>
                      <a:pt x="132" y="167"/>
                    </a:cubicBezTo>
                    <a:cubicBezTo>
                      <a:pt x="128" y="167"/>
                      <a:pt x="123" y="168"/>
                      <a:pt x="119" y="170"/>
                    </a:cubicBezTo>
                    <a:cubicBezTo>
                      <a:pt x="105" y="175"/>
                      <a:pt x="79" y="189"/>
                      <a:pt x="56" y="224"/>
                    </a:cubicBezTo>
                    <a:cubicBezTo>
                      <a:pt x="26" y="269"/>
                      <a:pt x="0" y="347"/>
                      <a:pt x="0" y="485"/>
                    </a:cubicBezTo>
                    <a:cubicBezTo>
                      <a:pt x="0" y="498"/>
                      <a:pt x="0" y="512"/>
                      <a:pt x="0" y="526"/>
                    </a:cubicBezTo>
                    <a:cubicBezTo>
                      <a:pt x="1" y="543"/>
                      <a:pt x="15" y="557"/>
                      <a:pt x="32" y="5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Oval 208"/>
              <p:cNvSpPr>
                <a:spLocks noChangeArrowheads="1"/>
              </p:cNvSpPr>
              <p:nvPr/>
            </p:nvSpPr>
            <p:spPr bwMode="auto">
              <a:xfrm>
                <a:off x="1827213" y="644525"/>
                <a:ext cx="271463" cy="2698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8" name="任意多边形: 形状 37"/>
            <p:cNvSpPr/>
            <p:nvPr/>
          </p:nvSpPr>
          <p:spPr bwMode="auto">
            <a:xfrm rot="1751132">
              <a:off x="2656950" y="1422795"/>
              <a:ext cx="203019" cy="401638"/>
            </a:xfrm>
            <a:custGeom>
              <a:avLst/>
              <a:gdLst/>
              <a:ahLst/>
              <a:cxnLst/>
              <a:rect l="l" t="t" r="r" b="b"/>
              <a:pathLst>
                <a:path w="203019" h="401638">
                  <a:moveTo>
                    <a:pt x="97215" y="319717"/>
                  </a:moveTo>
                  <a:cubicBezTo>
                    <a:pt x="104160" y="319518"/>
                    <a:pt x="111006" y="321205"/>
                    <a:pt x="117753" y="324777"/>
                  </a:cubicBezTo>
                  <a:cubicBezTo>
                    <a:pt x="131247" y="331921"/>
                    <a:pt x="138391" y="343430"/>
                    <a:pt x="139184" y="359305"/>
                  </a:cubicBezTo>
                  <a:cubicBezTo>
                    <a:pt x="139978" y="375180"/>
                    <a:pt x="133231" y="387086"/>
                    <a:pt x="118944" y="395024"/>
                  </a:cubicBezTo>
                  <a:cubicBezTo>
                    <a:pt x="104656" y="402961"/>
                    <a:pt x="91162" y="403755"/>
                    <a:pt x="78462" y="397405"/>
                  </a:cubicBezTo>
                  <a:cubicBezTo>
                    <a:pt x="65762" y="391055"/>
                    <a:pt x="58619" y="379546"/>
                    <a:pt x="57031" y="362877"/>
                  </a:cubicBezTo>
                  <a:cubicBezTo>
                    <a:pt x="55444" y="346208"/>
                    <a:pt x="61794" y="333905"/>
                    <a:pt x="76081" y="325967"/>
                  </a:cubicBezTo>
                  <a:cubicBezTo>
                    <a:pt x="83225" y="321999"/>
                    <a:pt x="90270" y="319915"/>
                    <a:pt x="97215" y="319717"/>
                  </a:cubicBezTo>
                  <a:close/>
                  <a:moveTo>
                    <a:pt x="104061" y="34"/>
                  </a:moveTo>
                  <a:cubicBezTo>
                    <a:pt x="112792" y="-165"/>
                    <a:pt x="121325" y="530"/>
                    <a:pt x="129659" y="2117"/>
                  </a:cubicBezTo>
                  <a:cubicBezTo>
                    <a:pt x="146328" y="5292"/>
                    <a:pt x="163394" y="15214"/>
                    <a:pt x="180856" y="31883"/>
                  </a:cubicBezTo>
                  <a:cubicBezTo>
                    <a:pt x="198319" y="48552"/>
                    <a:pt x="205462" y="69586"/>
                    <a:pt x="202287" y="94986"/>
                  </a:cubicBezTo>
                  <a:cubicBezTo>
                    <a:pt x="199112" y="120386"/>
                    <a:pt x="182841" y="146183"/>
                    <a:pt x="153472" y="172377"/>
                  </a:cubicBezTo>
                  <a:cubicBezTo>
                    <a:pt x="124103" y="198571"/>
                    <a:pt x="107037" y="237067"/>
                    <a:pt x="102275" y="287867"/>
                  </a:cubicBezTo>
                  <a:cubicBezTo>
                    <a:pt x="91162" y="284692"/>
                    <a:pt x="85606" y="269611"/>
                    <a:pt x="85606" y="242624"/>
                  </a:cubicBezTo>
                  <a:cubicBezTo>
                    <a:pt x="85606" y="215636"/>
                    <a:pt x="97116" y="188649"/>
                    <a:pt x="120134" y="161661"/>
                  </a:cubicBezTo>
                  <a:cubicBezTo>
                    <a:pt x="143153" y="134674"/>
                    <a:pt x="156250" y="112449"/>
                    <a:pt x="159425" y="94986"/>
                  </a:cubicBezTo>
                  <a:cubicBezTo>
                    <a:pt x="162600" y="77524"/>
                    <a:pt x="157837" y="59664"/>
                    <a:pt x="145137" y="41408"/>
                  </a:cubicBezTo>
                  <a:cubicBezTo>
                    <a:pt x="132437" y="23152"/>
                    <a:pt x="116959" y="14421"/>
                    <a:pt x="98703" y="15214"/>
                  </a:cubicBezTo>
                  <a:cubicBezTo>
                    <a:pt x="80447" y="16008"/>
                    <a:pt x="64969" y="21961"/>
                    <a:pt x="52269" y="33074"/>
                  </a:cubicBezTo>
                  <a:cubicBezTo>
                    <a:pt x="39569" y="44186"/>
                    <a:pt x="32425" y="53314"/>
                    <a:pt x="30837" y="60458"/>
                  </a:cubicBezTo>
                  <a:cubicBezTo>
                    <a:pt x="29250" y="67602"/>
                    <a:pt x="32028" y="73158"/>
                    <a:pt x="39172" y="77127"/>
                  </a:cubicBezTo>
                  <a:cubicBezTo>
                    <a:pt x="46316" y="81096"/>
                    <a:pt x="49887" y="87049"/>
                    <a:pt x="49887" y="94986"/>
                  </a:cubicBezTo>
                  <a:cubicBezTo>
                    <a:pt x="49887" y="102924"/>
                    <a:pt x="47903" y="109274"/>
                    <a:pt x="43934" y="114036"/>
                  </a:cubicBezTo>
                  <a:cubicBezTo>
                    <a:pt x="39966" y="118799"/>
                    <a:pt x="34012" y="121180"/>
                    <a:pt x="26075" y="121180"/>
                  </a:cubicBezTo>
                  <a:cubicBezTo>
                    <a:pt x="18137" y="121180"/>
                    <a:pt x="11391" y="117608"/>
                    <a:pt x="5834" y="110464"/>
                  </a:cubicBezTo>
                  <a:cubicBezTo>
                    <a:pt x="278" y="103321"/>
                    <a:pt x="-1309" y="92208"/>
                    <a:pt x="1072" y="77127"/>
                  </a:cubicBezTo>
                  <a:cubicBezTo>
                    <a:pt x="3453" y="62046"/>
                    <a:pt x="12184" y="46964"/>
                    <a:pt x="27266" y="31883"/>
                  </a:cubicBezTo>
                  <a:cubicBezTo>
                    <a:pt x="42347" y="16802"/>
                    <a:pt x="59016" y="7277"/>
                    <a:pt x="77272" y="3308"/>
                  </a:cubicBezTo>
                  <a:cubicBezTo>
                    <a:pt x="86400" y="1324"/>
                    <a:pt x="95330" y="232"/>
                    <a:pt x="104061" y="34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2524604" y="1389891"/>
              <a:ext cx="122344" cy="242036"/>
            </a:xfrm>
            <a:custGeom>
              <a:avLst/>
              <a:gdLst/>
              <a:ahLst/>
              <a:cxnLst/>
              <a:rect l="l" t="t" r="r" b="b"/>
              <a:pathLst>
                <a:path w="203019" h="401638">
                  <a:moveTo>
                    <a:pt x="97215" y="319717"/>
                  </a:moveTo>
                  <a:cubicBezTo>
                    <a:pt x="104160" y="319518"/>
                    <a:pt x="111006" y="321205"/>
                    <a:pt x="117753" y="324777"/>
                  </a:cubicBezTo>
                  <a:cubicBezTo>
                    <a:pt x="131247" y="331921"/>
                    <a:pt x="138391" y="343430"/>
                    <a:pt x="139184" y="359305"/>
                  </a:cubicBezTo>
                  <a:cubicBezTo>
                    <a:pt x="139978" y="375180"/>
                    <a:pt x="133231" y="387086"/>
                    <a:pt x="118944" y="395024"/>
                  </a:cubicBezTo>
                  <a:cubicBezTo>
                    <a:pt x="104656" y="402961"/>
                    <a:pt x="91162" y="403755"/>
                    <a:pt x="78462" y="397405"/>
                  </a:cubicBezTo>
                  <a:cubicBezTo>
                    <a:pt x="65762" y="391055"/>
                    <a:pt x="58619" y="379546"/>
                    <a:pt x="57031" y="362877"/>
                  </a:cubicBezTo>
                  <a:cubicBezTo>
                    <a:pt x="55444" y="346208"/>
                    <a:pt x="61794" y="333905"/>
                    <a:pt x="76081" y="325967"/>
                  </a:cubicBezTo>
                  <a:cubicBezTo>
                    <a:pt x="83225" y="321999"/>
                    <a:pt x="90270" y="319915"/>
                    <a:pt x="97215" y="319717"/>
                  </a:cubicBezTo>
                  <a:close/>
                  <a:moveTo>
                    <a:pt x="104061" y="34"/>
                  </a:moveTo>
                  <a:cubicBezTo>
                    <a:pt x="112792" y="-165"/>
                    <a:pt x="121325" y="530"/>
                    <a:pt x="129659" y="2117"/>
                  </a:cubicBezTo>
                  <a:cubicBezTo>
                    <a:pt x="146328" y="5292"/>
                    <a:pt x="163394" y="15214"/>
                    <a:pt x="180856" y="31883"/>
                  </a:cubicBezTo>
                  <a:cubicBezTo>
                    <a:pt x="198319" y="48552"/>
                    <a:pt x="205462" y="69586"/>
                    <a:pt x="202287" y="94986"/>
                  </a:cubicBezTo>
                  <a:cubicBezTo>
                    <a:pt x="199112" y="120386"/>
                    <a:pt x="182841" y="146183"/>
                    <a:pt x="153472" y="172377"/>
                  </a:cubicBezTo>
                  <a:cubicBezTo>
                    <a:pt x="124103" y="198571"/>
                    <a:pt x="107037" y="237067"/>
                    <a:pt x="102275" y="287867"/>
                  </a:cubicBezTo>
                  <a:cubicBezTo>
                    <a:pt x="91162" y="284692"/>
                    <a:pt x="85606" y="269611"/>
                    <a:pt x="85606" y="242624"/>
                  </a:cubicBezTo>
                  <a:cubicBezTo>
                    <a:pt x="85606" y="215636"/>
                    <a:pt x="97116" y="188649"/>
                    <a:pt x="120134" y="161661"/>
                  </a:cubicBezTo>
                  <a:cubicBezTo>
                    <a:pt x="143153" y="134674"/>
                    <a:pt x="156250" y="112449"/>
                    <a:pt x="159425" y="94986"/>
                  </a:cubicBezTo>
                  <a:cubicBezTo>
                    <a:pt x="162600" y="77524"/>
                    <a:pt x="157837" y="59664"/>
                    <a:pt x="145137" y="41408"/>
                  </a:cubicBezTo>
                  <a:cubicBezTo>
                    <a:pt x="132437" y="23152"/>
                    <a:pt x="116959" y="14421"/>
                    <a:pt x="98703" y="15214"/>
                  </a:cubicBezTo>
                  <a:cubicBezTo>
                    <a:pt x="80447" y="16008"/>
                    <a:pt x="64969" y="21961"/>
                    <a:pt x="52269" y="33074"/>
                  </a:cubicBezTo>
                  <a:cubicBezTo>
                    <a:pt x="39569" y="44186"/>
                    <a:pt x="32425" y="53314"/>
                    <a:pt x="30837" y="60458"/>
                  </a:cubicBezTo>
                  <a:cubicBezTo>
                    <a:pt x="29250" y="67602"/>
                    <a:pt x="32028" y="73158"/>
                    <a:pt x="39172" y="77127"/>
                  </a:cubicBezTo>
                  <a:cubicBezTo>
                    <a:pt x="46316" y="81096"/>
                    <a:pt x="49887" y="87049"/>
                    <a:pt x="49887" y="94986"/>
                  </a:cubicBezTo>
                  <a:cubicBezTo>
                    <a:pt x="49887" y="102924"/>
                    <a:pt x="47903" y="109274"/>
                    <a:pt x="43934" y="114036"/>
                  </a:cubicBezTo>
                  <a:cubicBezTo>
                    <a:pt x="39966" y="118799"/>
                    <a:pt x="34012" y="121180"/>
                    <a:pt x="26075" y="121180"/>
                  </a:cubicBezTo>
                  <a:cubicBezTo>
                    <a:pt x="18137" y="121180"/>
                    <a:pt x="11391" y="117608"/>
                    <a:pt x="5834" y="110464"/>
                  </a:cubicBezTo>
                  <a:cubicBezTo>
                    <a:pt x="278" y="103321"/>
                    <a:pt x="-1309" y="92208"/>
                    <a:pt x="1072" y="77127"/>
                  </a:cubicBezTo>
                  <a:cubicBezTo>
                    <a:pt x="3453" y="62046"/>
                    <a:pt x="12184" y="46964"/>
                    <a:pt x="27266" y="31883"/>
                  </a:cubicBezTo>
                  <a:cubicBezTo>
                    <a:pt x="42347" y="16802"/>
                    <a:pt x="59016" y="7277"/>
                    <a:pt x="77272" y="3308"/>
                  </a:cubicBezTo>
                  <a:cubicBezTo>
                    <a:pt x="86400" y="1324"/>
                    <a:pt x="95330" y="232"/>
                    <a:pt x="104061" y="34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4283286" y="1160896"/>
            <a:ext cx="6930145" cy="1169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管理者想向上发展，要站在比较高的角度来考虑问题。</a:t>
            </a: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要了解公司的战略定位和核心竞争力，使自身能力与企业的发展需要相一致。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: 圆角 42"/>
          <p:cNvSpPr/>
          <p:nvPr/>
        </p:nvSpPr>
        <p:spPr bwMode="auto">
          <a:xfrm>
            <a:off x="4761080" y="2490479"/>
            <a:ext cx="5409616" cy="497697"/>
          </a:xfrm>
          <a:prstGeom prst="roundRect">
            <a:avLst>
              <a:gd name="adj" fmla="val 10654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 企业愿景</a:t>
            </a:r>
            <a:endParaRPr lang="zh-CN" altLang="en-US" sz="24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4" name="矩形: 圆角 43"/>
          <p:cNvSpPr/>
          <p:nvPr/>
        </p:nvSpPr>
        <p:spPr bwMode="auto">
          <a:xfrm>
            <a:off x="4761080" y="3431556"/>
            <a:ext cx="5409616" cy="497697"/>
          </a:xfrm>
          <a:prstGeom prst="roundRect">
            <a:avLst>
              <a:gd name="adj" fmla="val 10654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 企业愿景</a:t>
            </a:r>
            <a:endParaRPr lang="zh-CN" altLang="en-US" sz="24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5" name="箭头: 右 44"/>
          <p:cNvSpPr/>
          <p:nvPr/>
        </p:nvSpPr>
        <p:spPr bwMode="auto">
          <a:xfrm rot="5400000">
            <a:off x="7228432" y="3903335"/>
            <a:ext cx="318663" cy="511333"/>
          </a:xfrm>
          <a:prstGeom prst="rightArrow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箭头: 右 45"/>
          <p:cNvSpPr/>
          <p:nvPr/>
        </p:nvSpPr>
        <p:spPr bwMode="auto">
          <a:xfrm rot="5400000">
            <a:off x="7228432" y="2930173"/>
            <a:ext cx="318663" cy="511333"/>
          </a:xfrm>
          <a:prstGeom prst="rightArrow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矩形: 圆角 46"/>
          <p:cNvSpPr/>
          <p:nvPr/>
        </p:nvSpPr>
        <p:spPr bwMode="auto">
          <a:xfrm>
            <a:off x="4761080" y="4415532"/>
            <a:ext cx="5409616" cy="497697"/>
          </a:xfrm>
          <a:prstGeom prst="roundRect">
            <a:avLst>
              <a:gd name="adj" fmla="val 10654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 企业核心能力</a:t>
            </a:r>
            <a:endParaRPr lang="zh-CN" altLang="en-US" sz="24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8" name="矩形: 圆角 47"/>
          <p:cNvSpPr/>
          <p:nvPr/>
        </p:nvSpPr>
        <p:spPr bwMode="auto">
          <a:xfrm>
            <a:off x="4761080" y="5356609"/>
            <a:ext cx="5409616" cy="497697"/>
          </a:xfrm>
          <a:prstGeom prst="roundRect">
            <a:avLst>
              <a:gd name="adj" fmla="val 10654"/>
            </a:avLst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想想你应该具备的能力和定位？</a:t>
            </a:r>
            <a:endParaRPr lang="zh-CN" altLang="en-US" sz="24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9" name="箭头: 右 48"/>
          <p:cNvSpPr/>
          <p:nvPr/>
        </p:nvSpPr>
        <p:spPr bwMode="auto">
          <a:xfrm rot="5400000">
            <a:off x="7228432" y="4855226"/>
            <a:ext cx="318663" cy="511333"/>
          </a:xfrm>
          <a:prstGeom prst="rightArrow">
            <a:avLst/>
          </a:prstGeom>
          <a:solidFill>
            <a:schemeClr val="accent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理解上司心理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741513" y="1254318"/>
            <a:ext cx="5787624" cy="49502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"/>
          <a:srcRect l="9875" r="12444"/>
          <a:stretch>
            <a:fillRect/>
          </a:stretch>
        </p:blipFill>
        <p:spPr>
          <a:xfrm>
            <a:off x="6705600" y="1249588"/>
            <a:ext cx="5491162" cy="4954980"/>
          </a:xfrm>
          <a:prstGeom prst="rect">
            <a:avLst/>
          </a:prstGeom>
        </p:spPr>
      </p:pic>
      <p:sp>
        <p:nvSpPr>
          <p:cNvPr id="38" name="矩形 21"/>
          <p:cNvSpPr/>
          <p:nvPr/>
        </p:nvSpPr>
        <p:spPr>
          <a:xfrm>
            <a:off x="1498567" y="1914419"/>
            <a:ext cx="4477122" cy="39658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领导者一般有较强自尊心，下属需要尊重。</a:t>
            </a:r>
            <a:endParaRPr lang="zh-CN" altLang="en-US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477243" y="1601960"/>
            <a:ext cx="1814079" cy="43037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defRPr/>
            </a:pPr>
            <a:r>
              <a:rPr lang="zh-CN" altLang="en-US" sz="2000" b="1">
                <a:solidFill>
                  <a:schemeClr val="accent1"/>
                </a:solidFill>
              </a:rPr>
              <a:t>自尊心强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955399" y="1676592"/>
            <a:ext cx="531086" cy="531086"/>
          </a:xfrm>
          <a:prstGeom prst="roundRect">
            <a:avLst>
              <a:gd name="adj" fmla="val 4584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1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1" name="矩形 21"/>
          <p:cNvSpPr/>
          <p:nvPr/>
        </p:nvSpPr>
        <p:spPr>
          <a:xfrm>
            <a:off x="1498567" y="2763751"/>
            <a:ext cx="4765154" cy="39658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工作需要大家来推动，要做可以依赖的下属</a:t>
            </a:r>
            <a:endParaRPr lang="zh-CN" altLang="en-US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98567" y="2451292"/>
            <a:ext cx="1814079" cy="43037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defRPr/>
            </a:pPr>
            <a:r>
              <a:rPr lang="zh-CN" altLang="en-US" sz="2000" b="1">
                <a:solidFill>
                  <a:schemeClr val="accent1"/>
                </a:solidFill>
              </a:rPr>
              <a:t>依赖下属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p:sp>
        <p:nvSpPr>
          <p:cNvPr id="43" name="矩形: 圆角 42"/>
          <p:cNvSpPr/>
          <p:nvPr/>
        </p:nvSpPr>
        <p:spPr bwMode="auto">
          <a:xfrm>
            <a:off x="955399" y="2525924"/>
            <a:ext cx="531086" cy="531086"/>
          </a:xfrm>
          <a:prstGeom prst="roundRect">
            <a:avLst>
              <a:gd name="adj" fmla="val 4584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2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4" name="矩形 21"/>
          <p:cNvSpPr/>
          <p:nvPr/>
        </p:nvSpPr>
        <p:spPr>
          <a:xfrm>
            <a:off x="1498567" y="3642863"/>
            <a:ext cx="4765154" cy="39658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领导需要考虑全盘，有时可能需要牺牲局部。</a:t>
            </a:r>
            <a:endParaRPr lang="zh-CN" altLang="en-US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498567" y="3330404"/>
            <a:ext cx="1814079" cy="43037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defRPr/>
            </a:pPr>
            <a:r>
              <a:rPr lang="zh-CN" altLang="en-US" sz="2000" b="1">
                <a:solidFill>
                  <a:schemeClr val="accent1"/>
                </a:solidFill>
              </a:rPr>
              <a:t>考虑整体均衡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p:sp>
        <p:nvSpPr>
          <p:cNvPr id="46" name="矩形: 圆角 45"/>
          <p:cNvSpPr/>
          <p:nvPr/>
        </p:nvSpPr>
        <p:spPr bwMode="auto">
          <a:xfrm>
            <a:off x="955399" y="3405036"/>
            <a:ext cx="531086" cy="531086"/>
          </a:xfrm>
          <a:prstGeom prst="roundRect">
            <a:avLst>
              <a:gd name="adj" fmla="val 4584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3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7" name="矩形 21"/>
          <p:cNvSpPr/>
          <p:nvPr/>
        </p:nvSpPr>
        <p:spPr>
          <a:xfrm>
            <a:off x="1498567" y="4448255"/>
            <a:ext cx="3959054" cy="39356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领导者负责全局，责任重大</a:t>
            </a:r>
            <a:endParaRPr lang="zh-CN" altLang="en-US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98567" y="4135796"/>
            <a:ext cx="1814079" cy="43037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defRPr/>
            </a:pPr>
            <a:r>
              <a:rPr lang="zh-CN" altLang="en-US" sz="2000" b="1">
                <a:solidFill>
                  <a:schemeClr val="accent1"/>
                </a:solidFill>
              </a:rPr>
              <a:t>责任重大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p:sp>
        <p:nvSpPr>
          <p:cNvPr id="49" name="矩形: 圆角 48"/>
          <p:cNvSpPr/>
          <p:nvPr/>
        </p:nvSpPr>
        <p:spPr bwMode="auto">
          <a:xfrm>
            <a:off x="955399" y="4210428"/>
            <a:ext cx="531086" cy="531086"/>
          </a:xfrm>
          <a:prstGeom prst="roundRect">
            <a:avLst>
              <a:gd name="adj" fmla="val 4584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4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0" name="矩形 21"/>
          <p:cNvSpPr/>
          <p:nvPr/>
        </p:nvSpPr>
        <p:spPr>
          <a:xfrm>
            <a:off x="1498567" y="5319014"/>
            <a:ext cx="4765154" cy="72898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领导有时很孤独，有苦无法说，也难以找下属和上司倾诉！</a:t>
            </a:r>
            <a:endParaRPr lang="zh-CN" altLang="en-US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498567" y="5006555"/>
            <a:ext cx="1814079" cy="430374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>
              <a:defRPr/>
            </a:pPr>
            <a:r>
              <a:rPr lang="zh-CN" altLang="en-US" sz="2000" b="1">
                <a:solidFill>
                  <a:schemeClr val="accent1"/>
                </a:solidFill>
              </a:rPr>
              <a:t>忍受孤独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p:sp>
        <p:nvSpPr>
          <p:cNvPr id="52" name="矩形: 圆角 51"/>
          <p:cNvSpPr/>
          <p:nvPr/>
        </p:nvSpPr>
        <p:spPr bwMode="auto">
          <a:xfrm>
            <a:off x="955399" y="5081187"/>
            <a:ext cx="531086" cy="531086"/>
          </a:xfrm>
          <a:prstGeom prst="roundRect">
            <a:avLst>
              <a:gd name="adj" fmla="val 4584"/>
            </a:avLst>
          </a:prstGeom>
          <a:solidFill>
            <a:schemeClr val="accent2"/>
          </a:soli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5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3" name="矩形 52"/>
          <p:cNvSpPr/>
          <p:nvPr/>
        </p:nvSpPr>
        <p:spPr bwMode="auto">
          <a:xfrm>
            <a:off x="899999" y="1261758"/>
            <a:ext cx="1044672" cy="11287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赢得上司信赖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33144" y="1013576"/>
            <a:ext cx="95304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掌握与上司相处的八项原则：</a:t>
            </a:r>
            <a:endParaRPr lang="zh-CN" altLang="en-US" sz="20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-1" y="1596585"/>
            <a:ext cx="12196763" cy="2695074"/>
            <a:chOff x="-1" y="1925053"/>
            <a:chExt cx="12196763" cy="2695074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1"/>
            <a:srcRect t="28283" b="28671"/>
            <a:stretch>
              <a:fillRect/>
            </a:stretch>
          </p:blipFill>
          <p:spPr>
            <a:xfrm>
              <a:off x="-1" y="1925053"/>
              <a:ext cx="12196763" cy="2695074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 bwMode="auto">
            <a:xfrm>
              <a:off x="-1" y="1925053"/>
              <a:ext cx="12196763" cy="2695070"/>
            </a:xfrm>
            <a:prstGeom prst="rect">
              <a:avLst/>
            </a:prstGeom>
            <a:solidFill>
              <a:schemeClr val="tx1">
                <a:lumMod val="50000"/>
                <a:alpha val="7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0" name="椭圆 39"/>
          <p:cNvSpPr/>
          <p:nvPr/>
        </p:nvSpPr>
        <p:spPr bwMode="auto">
          <a:xfrm>
            <a:off x="1079046" y="2247827"/>
            <a:ext cx="1551858" cy="155185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原则一</a:t>
            </a:r>
            <a:endParaRPr lang="zh-CN" altLang="en-US" sz="3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3891762" y="2247827"/>
            <a:ext cx="1551858" cy="155185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原则二</a:t>
            </a:r>
            <a:endParaRPr lang="zh-CN" altLang="en-US" sz="3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椭圆 41"/>
          <p:cNvSpPr/>
          <p:nvPr/>
        </p:nvSpPr>
        <p:spPr bwMode="auto">
          <a:xfrm>
            <a:off x="6704478" y="2247827"/>
            <a:ext cx="1551858" cy="155185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原则三</a:t>
            </a:r>
            <a:endParaRPr lang="zh-CN" altLang="en-US" sz="3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9517193" y="2247827"/>
            <a:ext cx="1551858" cy="155185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原则四</a:t>
            </a:r>
            <a:endParaRPr lang="zh-CN" altLang="en-US" sz="320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4" name="直接连接符 43"/>
          <p:cNvCxnSpPr/>
          <p:nvPr/>
        </p:nvCxnSpPr>
        <p:spPr bwMode="auto">
          <a:xfrm>
            <a:off x="3113605" y="4456290"/>
            <a:ext cx="0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tx2">
                    <a:alpha val="0"/>
                  </a:schemeClr>
                </a:gs>
                <a:gs pos="9000">
                  <a:schemeClr val="tx2"/>
                </a:gs>
                <a:gs pos="93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直接连接符 44"/>
          <p:cNvCxnSpPr/>
          <p:nvPr/>
        </p:nvCxnSpPr>
        <p:spPr bwMode="auto">
          <a:xfrm>
            <a:off x="6065352" y="4456290"/>
            <a:ext cx="0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tx2">
                    <a:alpha val="0"/>
                  </a:schemeClr>
                </a:gs>
                <a:gs pos="9000">
                  <a:schemeClr val="tx2"/>
                </a:gs>
                <a:gs pos="93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直接连接符 45"/>
          <p:cNvCxnSpPr/>
          <p:nvPr/>
        </p:nvCxnSpPr>
        <p:spPr bwMode="auto">
          <a:xfrm>
            <a:off x="8985015" y="4456290"/>
            <a:ext cx="0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tx2">
                    <a:alpha val="0"/>
                  </a:schemeClr>
                </a:gs>
                <a:gs pos="9000">
                  <a:schemeClr val="tx2"/>
                </a:gs>
                <a:gs pos="93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文本框 46"/>
          <p:cNvSpPr txBox="1"/>
          <p:nvPr/>
        </p:nvSpPr>
        <p:spPr>
          <a:xfrm>
            <a:off x="631145" y="4658666"/>
            <a:ext cx="2096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花时间关心企业和上司的愿望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486640" y="4658666"/>
            <a:ext cx="2256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不要对上司敬而远之，了解上司的核心价值观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534639" y="4658666"/>
            <a:ext cx="1967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洞察上司的情绪反应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277840" y="4658666"/>
            <a:ext cx="2256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不要排斥上司，不要忽视上司的上司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赢得上司信赖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33144" y="1013576"/>
            <a:ext cx="95304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掌握与上司相处的八项原则：</a:t>
            </a:r>
            <a:endParaRPr lang="zh-CN" altLang="en-US" sz="20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-1" y="1596585"/>
            <a:ext cx="12196763" cy="2695074"/>
            <a:chOff x="-1" y="1925053"/>
            <a:chExt cx="12196763" cy="2695074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1"/>
            <a:srcRect t="28283" b="28671"/>
            <a:stretch>
              <a:fillRect/>
            </a:stretch>
          </p:blipFill>
          <p:spPr>
            <a:xfrm>
              <a:off x="-1" y="1925053"/>
              <a:ext cx="12196763" cy="2695074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 bwMode="auto">
            <a:xfrm>
              <a:off x="-1" y="1925053"/>
              <a:ext cx="12196763" cy="2695070"/>
            </a:xfrm>
            <a:prstGeom prst="rect">
              <a:avLst/>
            </a:prstGeom>
            <a:solidFill>
              <a:schemeClr val="tx1">
                <a:lumMod val="50000"/>
                <a:alpha val="7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0" name="椭圆 39"/>
          <p:cNvSpPr/>
          <p:nvPr/>
        </p:nvSpPr>
        <p:spPr bwMode="auto">
          <a:xfrm>
            <a:off x="1079046" y="2247827"/>
            <a:ext cx="1551858" cy="155185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原则五</a:t>
            </a:r>
            <a:endParaRPr lang="zh-CN" altLang="en-US" sz="3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3891762" y="2247827"/>
            <a:ext cx="1551858" cy="155185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原则六</a:t>
            </a:r>
            <a:endParaRPr lang="zh-CN" altLang="en-US" sz="3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椭圆 41"/>
          <p:cNvSpPr/>
          <p:nvPr/>
        </p:nvSpPr>
        <p:spPr bwMode="auto">
          <a:xfrm>
            <a:off x="6704478" y="2247827"/>
            <a:ext cx="1551858" cy="155185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原则七</a:t>
            </a:r>
            <a:endParaRPr lang="zh-CN" altLang="en-US" sz="32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9517193" y="2247827"/>
            <a:ext cx="1551858" cy="155185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+mj-ea"/>
                <a:ea typeface="+mj-ea"/>
              </a:rPr>
              <a:t>原则八</a:t>
            </a:r>
            <a:endParaRPr lang="zh-CN" altLang="en-US" sz="320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4" name="直接连接符 43"/>
          <p:cNvCxnSpPr/>
          <p:nvPr/>
        </p:nvCxnSpPr>
        <p:spPr bwMode="auto">
          <a:xfrm>
            <a:off x="3113605" y="4456290"/>
            <a:ext cx="0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tx2">
                    <a:alpha val="0"/>
                  </a:schemeClr>
                </a:gs>
                <a:gs pos="9000">
                  <a:schemeClr val="tx2"/>
                </a:gs>
                <a:gs pos="93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直接连接符 44"/>
          <p:cNvCxnSpPr/>
          <p:nvPr/>
        </p:nvCxnSpPr>
        <p:spPr bwMode="auto">
          <a:xfrm>
            <a:off x="6065352" y="4456290"/>
            <a:ext cx="0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tx2">
                    <a:alpha val="0"/>
                  </a:schemeClr>
                </a:gs>
                <a:gs pos="9000">
                  <a:schemeClr val="tx2"/>
                </a:gs>
                <a:gs pos="93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直接连接符 45"/>
          <p:cNvCxnSpPr/>
          <p:nvPr/>
        </p:nvCxnSpPr>
        <p:spPr bwMode="auto">
          <a:xfrm>
            <a:off x="8985015" y="4456290"/>
            <a:ext cx="0" cy="1728192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tx2">
                    <a:alpha val="0"/>
                  </a:schemeClr>
                </a:gs>
                <a:gs pos="9000">
                  <a:schemeClr val="tx2"/>
                </a:gs>
                <a:gs pos="93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文本框 46"/>
          <p:cNvSpPr txBox="1"/>
          <p:nvPr/>
        </p:nvSpPr>
        <p:spPr>
          <a:xfrm>
            <a:off x="550935" y="4658666"/>
            <a:ext cx="2256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掌握上司的沟通模式，处理好与上司的对立意见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486640" y="4658666"/>
            <a:ext cx="2256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利用好上司的职位，帮助上司创造价值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90261" y="4658666"/>
            <a:ext cx="2256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掌握上司的需求，把功劳让给上司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277840" y="4658666"/>
            <a:ext cx="2256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在适当的时候请上司出面，并为其做好充足的准备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赢得上司信赖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221706" y="2010452"/>
            <a:ext cx="6244390" cy="358247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584728" y="2291547"/>
            <a:ext cx="5482205" cy="301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具有责任感和敬业精神，</a:t>
            </a: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做事积极主动</a:t>
            </a: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；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具有较强的</a:t>
            </a: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上进心</a:t>
            </a: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和不断学习的能力，能经常向上级提出好的建议 ；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具有</a:t>
            </a: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忠诚度</a:t>
            </a: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，对上司的意见很重视；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具有</a:t>
            </a: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团队精神</a:t>
            </a: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，不太考虑自我；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富有</a:t>
            </a:r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工作激情</a:t>
            </a: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、能有效自我管理。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5380192" y="2017891"/>
            <a:ext cx="1044672" cy="11287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" name="1b25e9f4-1854-4c39-9ce0-d64522bf2fa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82274" y="1556768"/>
            <a:ext cx="3305984" cy="4482690"/>
            <a:chOff x="4241543" y="1117599"/>
            <a:chExt cx="3708915" cy="5029037"/>
          </a:xfrm>
        </p:grpSpPr>
        <p:sp>
          <p:nvSpPr>
            <p:cNvPr id="40" name="íṣḻïdé"/>
            <p:cNvSpPr/>
            <p:nvPr/>
          </p:nvSpPr>
          <p:spPr bwMode="auto">
            <a:xfrm>
              <a:off x="4241543" y="2479630"/>
              <a:ext cx="1785774" cy="1733388"/>
            </a:xfrm>
            <a:custGeom>
              <a:avLst/>
              <a:gdLst>
                <a:gd name="T0" fmla="*/ 529 w 1534"/>
                <a:gd name="T1" fmla="*/ 1489 h 1489"/>
                <a:gd name="T2" fmla="*/ 486 w 1534"/>
                <a:gd name="T3" fmla="*/ 1003 h 1489"/>
                <a:gd name="T4" fmla="*/ 0 w 1534"/>
                <a:gd name="T5" fmla="*/ 901 h 1489"/>
                <a:gd name="T6" fmla="*/ 1005 w 1534"/>
                <a:gd name="T7" fmla="*/ 0 h 1489"/>
                <a:gd name="T8" fmla="*/ 1534 w 1534"/>
                <a:gd name="T9" fmla="*/ 589 h 1489"/>
                <a:gd name="T10" fmla="*/ 529 w 1534"/>
                <a:gd name="T11" fmla="*/ 1489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4" h="1489">
                  <a:moveTo>
                    <a:pt x="529" y="1489"/>
                  </a:moveTo>
                  <a:lnTo>
                    <a:pt x="486" y="1003"/>
                  </a:lnTo>
                  <a:lnTo>
                    <a:pt x="0" y="901"/>
                  </a:lnTo>
                  <a:lnTo>
                    <a:pt x="1005" y="0"/>
                  </a:lnTo>
                  <a:lnTo>
                    <a:pt x="1534" y="589"/>
                  </a:lnTo>
                  <a:lnTo>
                    <a:pt x="529" y="1489"/>
                  </a:lnTo>
                  <a:close/>
                </a:path>
              </a:pathLst>
            </a:custGeom>
            <a:solidFill>
              <a:srgbClr val="E23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ïš1îde"/>
            <p:cNvSpPr/>
            <p:nvPr/>
          </p:nvSpPr>
          <p:spPr bwMode="auto">
            <a:xfrm>
              <a:off x="6162356" y="2479630"/>
              <a:ext cx="1788102" cy="1733388"/>
            </a:xfrm>
            <a:custGeom>
              <a:avLst/>
              <a:gdLst>
                <a:gd name="T0" fmla="*/ 1007 w 1536"/>
                <a:gd name="T1" fmla="*/ 1489 h 1489"/>
                <a:gd name="T2" fmla="*/ 1050 w 1536"/>
                <a:gd name="T3" fmla="*/ 1003 h 1489"/>
                <a:gd name="T4" fmla="*/ 1536 w 1536"/>
                <a:gd name="T5" fmla="*/ 901 h 1489"/>
                <a:gd name="T6" fmla="*/ 530 w 1536"/>
                <a:gd name="T7" fmla="*/ 0 h 1489"/>
                <a:gd name="T8" fmla="*/ 0 w 1536"/>
                <a:gd name="T9" fmla="*/ 589 h 1489"/>
                <a:gd name="T10" fmla="*/ 1007 w 1536"/>
                <a:gd name="T11" fmla="*/ 1489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6" h="1489">
                  <a:moveTo>
                    <a:pt x="1007" y="1489"/>
                  </a:moveTo>
                  <a:lnTo>
                    <a:pt x="1050" y="1003"/>
                  </a:lnTo>
                  <a:lnTo>
                    <a:pt x="1536" y="901"/>
                  </a:lnTo>
                  <a:lnTo>
                    <a:pt x="530" y="0"/>
                  </a:lnTo>
                  <a:lnTo>
                    <a:pt x="0" y="589"/>
                  </a:lnTo>
                  <a:lnTo>
                    <a:pt x="1007" y="1489"/>
                  </a:lnTo>
                  <a:close/>
                </a:path>
              </a:pathLst>
            </a:custGeom>
            <a:solidFill>
              <a:srgbClr val="E23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2" name="íŝḷîḍé"/>
            <p:cNvSpPr/>
            <p:nvPr/>
          </p:nvSpPr>
          <p:spPr bwMode="auto">
            <a:xfrm>
              <a:off x="7015663" y="5245600"/>
              <a:ext cx="414430" cy="130382"/>
            </a:xfrm>
            <a:prstGeom prst="rect">
              <a:avLst/>
            </a:prstGeom>
            <a:solidFill>
              <a:srgbClr val="3DC0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3" name="ï$ḷïḑè"/>
            <p:cNvSpPr/>
            <p:nvPr/>
          </p:nvSpPr>
          <p:spPr bwMode="auto">
            <a:xfrm>
              <a:off x="7004021" y="5195543"/>
              <a:ext cx="442369" cy="508725"/>
            </a:xfrm>
            <a:custGeom>
              <a:avLst/>
              <a:gdLst>
                <a:gd name="T0" fmla="*/ 209 w 245"/>
                <a:gd name="T1" fmla="*/ 0 h 283"/>
                <a:gd name="T2" fmla="*/ 32 w 245"/>
                <a:gd name="T3" fmla="*/ 0 h 283"/>
                <a:gd name="T4" fmla="*/ 0 w 245"/>
                <a:gd name="T5" fmla="*/ 94 h 283"/>
                <a:gd name="T6" fmla="*/ 242 w 245"/>
                <a:gd name="T7" fmla="*/ 94 h 283"/>
                <a:gd name="T8" fmla="*/ 209 w 245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83">
                  <a:moveTo>
                    <a:pt x="209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0" y="19"/>
                    <a:pt x="19" y="78"/>
                    <a:pt x="0" y="94"/>
                  </a:cubicBezTo>
                  <a:cubicBezTo>
                    <a:pt x="1" y="283"/>
                    <a:pt x="245" y="282"/>
                    <a:pt x="242" y="94"/>
                  </a:cubicBezTo>
                  <a:cubicBezTo>
                    <a:pt x="223" y="78"/>
                    <a:pt x="212" y="19"/>
                    <a:pt x="209" y="0"/>
                  </a:cubicBezTo>
                  <a:close/>
                </a:path>
              </a:pathLst>
            </a:custGeom>
            <a:solidFill>
              <a:srgbClr val="F49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4" name="iṡ1íḓê"/>
            <p:cNvSpPr/>
            <p:nvPr/>
          </p:nvSpPr>
          <p:spPr bwMode="auto">
            <a:xfrm>
              <a:off x="6939994" y="4597181"/>
              <a:ext cx="565767" cy="703134"/>
            </a:xfrm>
            <a:custGeom>
              <a:avLst/>
              <a:gdLst>
                <a:gd name="T0" fmla="*/ 157 w 314"/>
                <a:gd name="T1" fmla="*/ 0 h 391"/>
                <a:gd name="T2" fmla="*/ 0 w 314"/>
                <a:gd name="T3" fmla="*/ 97 h 391"/>
                <a:gd name="T4" fmla="*/ 31 w 314"/>
                <a:gd name="T5" fmla="*/ 318 h 391"/>
                <a:gd name="T6" fmla="*/ 157 w 314"/>
                <a:gd name="T7" fmla="*/ 391 h 391"/>
                <a:gd name="T8" fmla="*/ 283 w 314"/>
                <a:gd name="T9" fmla="*/ 318 h 391"/>
                <a:gd name="T10" fmla="*/ 314 w 314"/>
                <a:gd name="T11" fmla="*/ 97 h 391"/>
                <a:gd name="T12" fmla="*/ 157 w 314"/>
                <a:gd name="T13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" h="391">
                  <a:moveTo>
                    <a:pt x="157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31" y="318"/>
                    <a:pt x="31" y="318"/>
                    <a:pt x="31" y="318"/>
                  </a:cubicBezTo>
                  <a:cubicBezTo>
                    <a:pt x="31" y="318"/>
                    <a:pt x="83" y="391"/>
                    <a:pt x="157" y="391"/>
                  </a:cubicBezTo>
                  <a:cubicBezTo>
                    <a:pt x="231" y="391"/>
                    <a:pt x="283" y="318"/>
                    <a:pt x="283" y="318"/>
                  </a:cubicBezTo>
                  <a:cubicBezTo>
                    <a:pt x="314" y="97"/>
                    <a:pt x="314" y="97"/>
                    <a:pt x="314" y="97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5" name="îṩḻíďe"/>
            <p:cNvSpPr/>
            <p:nvPr/>
          </p:nvSpPr>
          <p:spPr bwMode="auto">
            <a:xfrm>
              <a:off x="6948143" y="5363178"/>
              <a:ext cx="548305" cy="528515"/>
            </a:xfrm>
            <a:custGeom>
              <a:avLst/>
              <a:gdLst>
                <a:gd name="T0" fmla="*/ 225 w 304"/>
                <a:gd name="T1" fmla="*/ 9 h 294"/>
                <a:gd name="T2" fmla="*/ 152 w 304"/>
                <a:gd name="T3" fmla="*/ 0 h 294"/>
                <a:gd name="T4" fmla="*/ 79 w 304"/>
                <a:gd name="T5" fmla="*/ 9 h 294"/>
                <a:gd name="T6" fmla="*/ 0 w 304"/>
                <a:gd name="T7" fmla="*/ 74 h 294"/>
                <a:gd name="T8" fmla="*/ 152 w 304"/>
                <a:gd name="T9" fmla="*/ 294 h 294"/>
                <a:gd name="T10" fmla="*/ 304 w 304"/>
                <a:gd name="T11" fmla="*/ 74 h 294"/>
                <a:gd name="T12" fmla="*/ 225 w 304"/>
                <a:gd name="T13" fmla="*/ 9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294">
                  <a:moveTo>
                    <a:pt x="225" y="9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7" y="158"/>
                    <a:pt x="111" y="255"/>
                    <a:pt x="152" y="294"/>
                  </a:cubicBezTo>
                  <a:cubicBezTo>
                    <a:pt x="193" y="255"/>
                    <a:pt x="276" y="158"/>
                    <a:pt x="304" y="74"/>
                  </a:cubicBezTo>
                  <a:lnTo>
                    <a:pt x="225" y="9"/>
                  </a:lnTo>
                  <a:close/>
                </a:path>
              </a:pathLst>
            </a:custGeom>
            <a:solidFill>
              <a:srgbClr val="3DC0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6" name="îŝḻïḍe"/>
            <p:cNvSpPr/>
            <p:nvPr/>
          </p:nvSpPr>
          <p:spPr bwMode="auto">
            <a:xfrm>
              <a:off x="6881788" y="4885885"/>
              <a:ext cx="101280" cy="178112"/>
            </a:xfrm>
            <a:custGeom>
              <a:avLst/>
              <a:gdLst>
                <a:gd name="T0" fmla="*/ 50 w 56"/>
                <a:gd name="T1" fmla="*/ 25 h 99"/>
                <a:gd name="T2" fmla="*/ 34 w 56"/>
                <a:gd name="T3" fmla="*/ 82 h 99"/>
                <a:gd name="T4" fmla="*/ 56 w 56"/>
                <a:gd name="T5" fmla="*/ 99 h 99"/>
                <a:gd name="T6" fmla="*/ 50 w 56"/>
                <a:gd name="T7" fmla="*/ 2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99">
                  <a:moveTo>
                    <a:pt x="50" y="25"/>
                  </a:moveTo>
                  <a:cubicBezTo>
                    <a:pt x="22" y="0"/>
                    <a:pt x="0" y="30"/>
                    <a:pt x="34" y="82"/>
                  </a:cubicBezTo>
                  <a:cubicBezTo>
                    <a:pt x="34" y="82"/>
                    <a:pt x="32" y="99"/>
                    <a:pt x="56" y="99"/>
                  </a:cubicBezTo>
                  <a:lnTo>
                    <a:pt x="50" y="25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7" name="íŝḷíḍè"/>
            <p:cNvSpPr/>
            <p:nvPr/>
          </p:nvSpPr>
          <p:spPr bwMode="auto">
            <a:xfrm>
              <a:off x="7461524" y="4885885"/>
              <a:ext cx="100115" cy="178112"/>
            </a:xfrm>
            <a:custGeom>
              <a:avLst/>
              <a:gdLst>
                <a:gd name="T0" fmla="*/ 5 w 55"/>
                <a:gd name="T1" fmla="*/ 25 h 99"/>
                <a:gd name="T2" fmla="*/ 22 w 55"/>
                <a:gd name="T3" fmla="*/ 82 h 99"/>
                <a:gd name="T4" fmla="*/ 0 w 55"/>
                <a:gd name="T5" fmla="*/ 99 h 99"/>
                <a:gd name="T6" fmla="*/ 5 w 55"/>
                <a:gd name="T7" fmla="*/ 2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99">
                  <a:moveTo>
                    <a:pt x="5" y="25"/>
                  </a:moveTo>
                  <a:cubicBezTo>
                    <a:pt x="34" y="0"/>
                    <a:pt x="55" y="30"/>
                    <a:pt x="22" y="82"/>
                  </a:cubicBezTo>
                  <a:cubicBezTo>
                    <a:pt x="22" y="82"/>
                    <a:pt x="24" y="99"/>
                    <a:pt x="0" y="99"/>
                  </a:cubicBezTo>
                  <a:lnTo>
                    <a:pt x="5" y="25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8" name="íṧḷidê"/>
            <p:cNvSpPr/>
            <p:nvPr/>
          </p:nvSpPr>
          <p:spPr bwMode="auto">
            <a:xfrm>
              <a:off x="6917876" y="4945255"/>
              <a:ext cx="57043" cy="75669"/>
            </a:xfrm>
            <a:custGeom>
              <a:avLst/>
              <a:gdLst>
                <a:gd name="T0" fmla="*/ 24 w 32"/>
                <a:gd name="T1" fmla="*/ 3 h 42"/>
                <a:gd name="T2" fmla="*/ 11 w 32"/>
                <a:gd name="T3" fmla="*/ 3 h 42"/>
                <a:gd name="T4" fmla="*/ 9 w 32"/>
                <a:gd name="T5" fmla="*/ 15 h 42"/>
                <a:gd name="T6" fmla="*/ 18 w 32"/>
                <a:gd name="T7" fmla="*/ 42 h 42"/>
                <a:gd name="T8" fmla="*/ 30 w 32"/>
                <a:gd name="T9" fmla="*/ 42 h 42"/>
                <a:gd name="T10" fmla="*/ 24 w 32"/>
                <a:gd name="T11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2">
                  <a:moveTo>
                    <a:pt x="24" y="3"/>
                  </a:moveTo>
                  <a:cubicBezTo>
                    <a:pt x="24" y="3"/>
                    <a:pt x="17" y="0"/>
                    <a:pt x="11" y="3"/>
                  </a:cubicBezTo>
                  <a:cubicBezTo>
                    <a:pt x="11" y="3"/>
                    <a:pt x="4" y="6"/>
                    <a:pt x="9" y="15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25" y="39"/>
                    <a:pt x="30" y="42"/>
                  </a:cubicBezTo>
                  <a:cubicBezTo>
                    <a:pt x="32" y="25"/>
                    <a:pt x="0" y="9"/>
                    <a:pt x="24" y="3"/>
                  </a:cubicBezTo>
                  <a:close/>
                </a:path>
              </a:pathLst>
            </a:custGeom>
            <a:solidFill>
              <a:srgbClr val="F49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9" name="îṥḻîḓé"/>
            <p:cNvSpPr/>
            <p:nvPr/>
          </p:nvSpPr>
          <p:spPr bwMode="auto">
            <a:xfrm>
              <a:off x="7467345" y="4945255"/>
              <a:ext cx="59371" cy="75669"/>
            </a:xfrm>
            <a:custGeom>
              <a:avLst/>
              <a:gdLst>
                <a:gd name="T0" fmla="*/ 9 w 33"/>
                <a:gd name="T1" fmla="*/ 3 h 42"/>
                <a:gd name="T2" fmla="*/ 22 w 33"/>
                <a:gd name="T3" fmla="*/ 3 h 42"/>
                <a:gd name="T4" fmla="*/ 24 w 33"/>
                <a:gd name="T5" fmla="*/ 15 h 42"/>
                <a:gd name="T6" fmla="*/ 15 w 33"/>
                <a:gd name="T7" fmla="*/ 42 h 42"/>
                <a:gd name="T8" fmla="*/ 3 w 33"/>
                <a:gd name="T9" fmla="*/ 42 h 42"/>
                <a:gd name="T10" fmla="*/ 9 w 33"/>
                <a:gd name="T11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2">
                  <a:moveTo>
                    <a:pt x="9" y="3"/>
                  </a:moveTo>
                  <a:cubicBezTo>
                    <a:pt x="9" y="3"/>
                    <a:pt x="16" y="0"/>
                    <a:pt x="22" y="3"/>
                  </a:cubicBezTo>
                  <a:cubicBezTo>
                    <a:pt x="22" y="3"/>
                    <a:pt x="29" y="6"/>
                    <a:pt x="24" y="15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8" y="39"/>
                    <a:pt x="3" y="42"/>
                  </a:cubicBezTo>
                  <a:cubicBezTo>
                    <a:pt x="0" y="25"/>
                    <a:pt x="33" y="9"/>
                    <a:pt x="9" y="3"/>
                  </a:cubicBezTo>
                  <a:close/>
                </a:path>
              </a:pathLst>
            </a:custGeom>
            <a:solidFill>
              <a:srgbClr val="F49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0" name="íṥ1idé"/>
            <p:cNvSpPr/>
            <p:nvPr/>
          </p:nvSpPr>
          <p:spPr bwMode="auto">
            <a:xfrm>
              <a:off x="7125091" y="5506365"/>
              <a:ext cx="187425" cy="419086"/>
            </a:xfrm>
            <a:custGeom>
              <a:avLst/>
              <a:gdLst>
                <a:gd name="T0" fmla="*/ 125 w 161"/>
                <a:gd name="T1" fmla="*/ 0 h 360"/>
                <a:gd name="T2" fmla="*/ 37 w 161"/>
                <a:gd name="T3" fmla="*/ 0 h 360"/>
                <a:gd name="T4" fmla="*/ 0 w 161"/>
                <a:gd name="T5" fmla="*/ 360 h 360"/>
                <a:gd name="T6" fmla="*/ 161 w 161"/>
                <a:gd name="T7" fmla="*/ 360 h 360"/>
                <a:gd name="T8" fmla="*/ 125 w 161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360">
                  <a:moveTo>
                    <a:pt x="125" y="0"/>
                  </a:moveTo>
                  <a:lnTo>
                    <a:pt x="37" y="0"/>
                  </a:lnTo>
                  <a:lnTo>
                    <a:pt x="0" y="360"/>
                  </a:lnTo>
                  <a:lnTo>
                    <a:pt x="161" y="36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3C3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1" name="išḻïďé"/>
            <p:cNvSpPr/>
            <p:nvPr/>
          </p:nvSpPr>
          <p:spPr bwMode="auto">
            <a:xfrm>
              <a:off x="7112285" y="5363178"/>
              <a:ext cx="213036" cy="143188"/>
            </a:xfrm>
            <a:custGeom>
              <a:avLst/>
              <a:gdLst>
                <a:gd name="T0" fmla="*/ 150 w 183"/>
                <a:gd name="T1" fmla="*/ 0 h 123"/>
                <a:gd name="T2" fmla="*/ 34 w 183"/>
                <a:gd name="T3" fmla="*/ 0 h 123"/>
                <a:gd name="T4" fmla="*/ 0 w 183"/>
                <a:gd name="T5" fmla="*/ 46 h 123"/>
                <a:gd name="T6" fmla="*/ 48 w 183"/>
                <a:gd name="T7" fmla="*/ 123 h 123"/>
                <a:gd name="T8" fmla="*/ 136 w 183"/>
                <a:gd name="T9" fmla="*/ 123 h 123"/>
                <a:gd name="T10" fmla="*/ 183 w 183"/>
                <a:gd name="T11" fmla="*/ 46 h 123"/>
                <a:gd name="T12" fmla="*/ 150 w 183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23">
                  <a:moveTo>
                    <a:pt x="150" y="0"/>
                  </a:moveTo>
                  <a:lnTo>
                    <a:pt x="34" y="0"/>
                  </a:lnTo>
                  <a:lnTo>
                    <a:pt x="0" y="46"/>
                  </a:lnTo>
                  <a:lnTo>
                    <a:pt x="48" y="123"/>
                  </a:lnTo>
                  <a:lnTo>
                    <a:pt x="136" y="123"/>
                  </a:lnTo>
                  <a:lnTo>
                    <a:pt x="183" y="46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3C3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2" name="îšḷîḑê"/>
            <p:cNvSpPr/>
            <p:nvPr/>
          </p:nvSpPr>
          <p:spPr bwMode="auto">
            <a:xfrm>
              <a:off x="6740928" y="4410920"/>
              <a:ext cx="962735" cy="597199"/>
            </a:xfrm>
            <a:custGeom>
              <a:avLst/>
              <a:gdLst>
                <a:gd name="T0" fmla="*/ 118 w 534"/>
                <a:gd name="T1" fmla="*/ 282 h 332"/>
                <a:gd name="T2" fmla="*/ 134 w 534"/>
                <a:gd name="T3" fmla="*/ 332 h 332"/>
                <a:gd name="T4" fmla="*/ 152 w 534"/>
                <a:gd name="T5" fmla="*/ 332 h 332"/>
                <a:gd name="T6" fmla="*/ 137 w 534"/>
                <a:gd name="T7" fmla="*/ 206 h 332"/>
                <a:gd name="T8" fmla="*/ 267 w 534"/>
                <a:gd name="T9" fmla="*/ 175 h 332"/>
                <a:gd name="T10" fmla="*/ 396 w 534"/>
                <a:gd name="T11" fmla="*/ 206 h 332"/>
                <a:gd name="T12" fmla="*/ 382 w 534"/>
                <a:gd name="T13" fmla="*/ 332 h 332"/>
                <a:gd name="T14" fmla="*/ 400 w 534"/>
                <a:gd name="T15" fmla="*/ 332 h 332"/>
                <a:gd name="T16" fmla="*/ 416 w 534"/>
                <a:gd name="T17" fmla="*/ 282 h 332"/>
                <a:gd name="T18" fmla="*/ 118 w 534"/>
                <a:gd name="T19" fmla="*/ 28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4" h="332">
                  <a:moveTo>
                    <a:pt x="118" y="282"/>
                  </a:moveTo>
                  <a:cubicBezTo>
                    <a:pt x="134" y="332"/>
                    <a:pt x="134" y="332"/>
                    <a:pt x="134" y="332"/>
                  </a:cubicBezTo>
                  <a:cubicBezTo>
                    <a:pt x="152" y="332"/>
                    <a:pt x="152" y="332"/>
                    <a:pt x="152" y="332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62" y="168"/>
                    <a:pt x="205" y="169"/>
                    <a:pt x="267" y="175"/>
                  </a:cubicBezTo>
                  <a:cubicBezTo>
                    <a:pt x="329" y="169"/>
                    <a:pt x="372" y="168"/>
                    <a:pt x="396" y="206"/>
                  </a:cubicBezTo>
                  <a:cubicBezTo>
                    <a:pt x="382" y="332"/>
                    <a:pt x="382" y="332"/>
                    <a:pt x="382" y="332"/>
                  </a:cubicBezTo>
                  <a:cubicBezTo>
                    <a:pt x="400" y="332"/>
                    <a:pt x="400" y="332"/>
                    <a:pt x="400" y="332"/>
                  </a:cubicBezTo>
                  <a:cubicBezTo>
                    <a:pt x="416" y="282"/>
                    <a:pt x="416" y="282"/>
                    <a:pt x="416" y="282"/>
                  </a:cubicBezTo>
                  <a:cubicBezTo>
                    <a:pt x="534" y="0"/>
                    <a:pt x="0" y="0"/>
                    <a:pt x="118" y="282"/>
                  </a:cubicBezTo>
                  <a:close/>
                </a:path>
              </a:pathLst>
            </a:custGeom>
            <a:solidFill>
              <a:srgbClr val="31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ïŝ1ïďe"/>
            <p:cNvSpPr/>
            <p:nvPr/>
          </p:nvSpPr>
          <p:spPr bwMode="auto">
            <a:xfrm>
              <a:off x="6546518" y="5316612"/>
              <a:ext cx="1350390" cy="697314"/>
            </a:xfrm>
            <a:custGeom>
              <a:avLst/>
              <a:gdLst>
                <a:gd name="T0" fmla="*/ 749 w 749"/>
                <a:gd name="T1" fmla="*/ 199 h 388"/>
                <a:gd name="T2" fmla="*/ 375 w 749"/>
                <a:gd name="T3" fmla="*/ 388 h 388"/>
                <a:gd name="T4" fmla="*/ 0 w 749"/>
                <a:gd name="T5" fmla="*/ 198 h 388"/>
                <a:gd name="T6" fmla="*/ 2 w 749"/>
                <a:gd name="T7" fmla="*/ 133 h 388"/>
                <a:gd name="T8" fmla="*/ 192 w 749"/>
                <a:gd name="T9" fmla="*/ 0 h 388"/>
                <a:gd name="T10" fmla="*/ 294 w 749"/>
                <a:gd name="T11" fmla="*/ 178 h 388"/>
                <a:gd name="T12" fmla="*/ 341 w 749"/>
                <a:gd name="T13" fmla="*/ 276 h 388"/>
                <a:gd name="T14" fmla="*/ 375 w 749"/>
                <a:gd name="T15" fmla="*/ 320 h 388"/>
                <a:gd name="T16" fmla="*/ 411 w 749"/>
                <a:gd name="T17" fmla="*/ 275 h 388"/>
                <a:gd name="T18" fmla="*/ 451 w 749"/>
                <a:gd name="T19" fmla="*/ 188 h 388"/>
                <a:gd name="T20" fmla="*/ 558 w 749"/>
                <a:gd name="T21" fmla="*/ 0 h 388"/>
                <a:gd name="T22" fmla="*/ 747 w 749"/>
                <a:gd name="T23" fmla="*/ 133 h 388"/>
                <a:gd name="T24" fmla="*/ 749 w 749"/>
                <a:gd name="T25" fmla="*/ 199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9" h="388">
                  <a:moveTo>
                    <a:pt x="749" y="199"/>
                  </a:moveTo>
                  <a:cubicBezTo>
                    <a:pt x="665" y="313"/>
                    <a:pt x="528" y="388"/>
                    <a:pt x="375" y="388"/>
                  </a:cubicBezTo>
                  <a:cubicBezTo>
                    <a:pt x="221" y="388"/>
                    <a:pt x="85" y="313"/>
                    <a:pt x="0" y="198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33" y="44"/>
                    <a:pt x="192" y="0"/>
                    <a:pt x="192" y="0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341" y="276"/>
                    <a:pt x="341" y="276"/>
                    <a:pt x="341" y="276"/>
                  </a:cubicBezTo>
                  <a:cubicBezTo>
                    <a:pt x="375" y="320"/>
                    <a:pt x="375" y="320"/>
                    <a:pt x="375" y="320"/>
                  </a:cubicBezTo>
                  <a:cubicBezTo>
                    <a:pt x="411" y="275"/>
                    <a:pt x="411" y="275"/>
                    <a:pt x="411" y="275"/>
                  </a:cubicBezTo>
                  <a:cubicBezTo>
                    <a:pt x="451" y="188"/>
                    <a:pt x="451" y="188"/>
                    <a:pt x="451" y="188"/>
                  </a:cubicBezTo>
                  <a:cubicBezTo>
                    <a:pt x="558" y="0"/>
                    <a:pt x="558" y="0"/>
                    <a:pt x="558" y="0"/>
                  </a:cubicBezTo>
                  <a:cubicBezTo>
                    <a:pt x="558" y="0"/>
                    <a:pt x="717" y="44"/>
                    <a:pt x="747" y="133"/>
                  </a:cubicBezTo>
                  <a:lnTo>
                    <a:pt x="749" y="199"/>
                  </a:lnTo>
                  <a:close/>
                </a:path>
              </a:pathLst>
            </a:custGeom>
            <a:solidFill>
              <a:srgbClr val="E23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4" name="iṩľïḓè"/>
            <p:cNvSpPr/>
            <p:nvPr/>
          </p:nvSpPr>
          <p:spPr bwMode="auto">
            <a:xfrm>
              <a:off x="7222878" y="5245600"/>
              <a:ext cx="289868" cy="264258"/>
            </a:xfrm>
            <a:custGeom>
              <a:avLst/>
              <a:gdLst>
                <a:gd name="T0" fmla="*/ 178 w 249"/>
                <a:gd name="T1" fmla="*/ 0 h 227"/>
                <a:gd name="T2" fmla="*/ 0 w 249"/>
                <a:gd name="T3" fmla="*/ 101 h 227"/>
                <a:gd name="T4" fmla="*/ 116 w 249"/>
                <a:gd name="T5" fmla="*/ 227 h 227"/>
                <a:gd name="T6" fmla="*/ 249 w 249"/>
                <a:gd name="T7" fmla="*/ 81 h 227"/>
                <a:gd name="T8" fmla="*/ 178 w 249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27">
                  <a:moveTo>
                    <a:pt x="178" y="0"/>
                  </a:moveTo>
                  <a:lnTo>
                    <a:pt x="0" y="101"/>
                  </a:lnTo>
                  <a:lnTo>
                    <a:pt x="116" y="227"/>
                  </a:lnTo>
                  <a:lnTo>
                    <a:pt x="249" y="81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BFE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5" name="i$ḻíḍê"/>
            <p:cNvSpPr/>
            <p:nvPr/>
          </p:nvSpPr>
          <p:spPr bwMode="auto">
            <a:xfrm>
              <a:off x="6930681" y="5245600"/>
              <a:ext cx="292197" cy="264258"/>
            </a:xfrm>
            <a:custGeom>
              <a:avLst/>
              <a:gdLst>
                <a:gd name="T0" fmla="*/ 73 w 251"/>
                <a:gd name="T1" fmla="*/ 0 h 227"/>
                <a:gd name="T2" fmla="*/ 251 w 251"/>
                <a:gd name="T3" fmla="*/ 101 h 227"/>
                <a:gd name="T4" fmla="*/ 134 w 251"/>
                <a:gd name="T5" fmla="*/ 227 h 227"/>
                <a:gd name="T6" fmla="*/ 0 w 251"/>
                <a:gd name="T7" fmla="*/ 81 h 227"/>
                <a:gd name="T8" fmla="*/ 73 w 251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27">
                  <a:moveTo>
                    <a:pt x="73" y="0"/>
                  </a:moveTo>
                  <a:lnTo>
                    <a:pt x="251" y="101"/>
                  </a:lnTo>
                  <a:lnTo>
                    <a:pt x="134" y="227"/>
                  </a:lnTo>
                  <a:lnTo>
                    <a:pt x="0" y="81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BFE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6" name="i$ḷidé"/>
            <p:cNvSpPr/>
            <p:nvPr/>
          </p:nvSpPr>
          <p:spPr bwMode="auto">
            <a:xfrm>
              <a:off x="7222878" y="5261898"/>
              <a:ext cx="435384" cy="629794"/>
            </a:xfrm>
            <a:custGeom>
              <a:avLst/>
              <a:gdLst>
                <a:gd name="T0" fmla="*/ 134 w 242"/>
                <a:gd name="T1" fmla="*/ 0 h 350"/>
                <a:gd name="T2" fmla="*/ 0 w 242"/>
                <a:gd name="T3" fmla="*/ 350 h 350"/>
                <a:gd name="T4" fmla="*/ 177 w 242"/>
                <a:gd name="T5" fmla="*/ 214 h 350"/>
                <a:gd name="T6" fmla="*/ 135 w 242"/>
                <a:gd name="T7" fmla="*/ 170 h 350"/>
                <a:gd name="T8" fmla="*/ 242 w 242"/>
                <a:gd name="T9" fmla="*/ 45 h 350"/>
                <a:gd name="T10" fmla="*/ 134 w 242"/>
                <a:gd name="T11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" h="350">
                  <a:moveTo>
                    <a:pt x="134" y="0"/>
                  </a:moveTo>
                  <a:cubicBezTo>
                    <a:pt x="115" y="65"/>
                    <a:pt x="91" y="226"/>
                    <a:pt x="0" y="350"/>
                  </a:cubicBezTo>
                  <a:cubicBezTo>
                    <a:pt x="0" y="350"/>
                    <a:pt x="107" y="311"/>
                    <a:pt x="177" y="214"/>
                  </a:cubicBezTo>
                  <a:cubicBezTo>
                    <a:pt x="156" y="192"/>
                    <a:pt x="135" y="170"/>
                    <a:pt x="135" y="170"/>
                  </a:cubicBezTo>
                  <a:cubicBezTo>
                    <a:pt x="242" y="45"/>
                    <a:pt x="242" y="45"/>
                    <a:pt x="242" y="45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rgbClr val="A5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7" name="íŝḻiḑe"/>
            <p:cNvSpPr/>
            <p:nvPr/>
          </p:nvSpPr>
          <p:spPr bwMode="auto">
            <a:xfrm>
              <a:off x="6784001" y="5261898"/>
              <a:ext cx="438877" cy="629794"/>
            </a:xfrm>
            <a:custGeom>
              <a:avLst/>
              <a:gdLst>
                <a:gd name="T0" fmla="*/ 108 w 243"/>
                <a:gd name="T1" fmla="*/ 0 h 350"/>
                <a:gd name="T2" fmla="*/ 243 w 243"/>
                <a:gd name="T3" fmla="*/ 350 h 350"/>
                <a:gd name="T4" fmla="*/ 66 w 243"/>
                <a:gd name="T5" fmla="*/ 214 h 350"/>
                <a:gd name="T6" fmla="*/ 107 w 243"/>
                <a:gd name="T7" fmla="*/ 170 h 350"/>
                <a:gd name="T8" fmla="*/ 0 w 243"/>
                <a:gd name="T9" fmla="*/ 45 h 350"/>
                <a:gd name="T10" fmla="*/ 108 w 243"/>
                <a:gd name="T11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350">
                  <a:moveTo>
                    <a:pt x="108" y="0"/>
                  </a:moveTo>
                  <a:cubicBezTo>
                    <a:pt x="128" y="65"/>
                    <a:pt x="152" y="226"/>
                    <a:pt x="243" y="350"/>
                  </a:cubicBezTo>
                  <a:cubicBezTo>
                    <a:pt x="243" y="350"/>
                    <a:pt x="135" y="311"/>
                    <a:pt x="66" y="214"/>
                  </a:cubicBezTo>
                  <a:cubicBezTo>
                    <a:pt x="87" y="192"/>
                    <a:pt x="107" y="170"/>
                    <a:pt x="107" y="170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A5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iS1iḓe"/>
            <p:cNvSpPr/>
            <p:nvPr/>
          </p:nvSpPr>
          <p:spPr bwMode="auto">
            <a:xfrm>
              <a:off x="4414999" y="4382981"/>
              <a:ext cx="933631" cy="1057029"/>
            </a:xfrm>
            <a:custGeom>
              <a:avLst/>
              <a:gdLst>
                <a:gd name="T0" fmla="*/ 259 w 518"/>
                <a:gd name="T1" fmla="*/ 588 h 588"/>
                <a:gd name="T2" fmla="*/ 518 w 518"/>
                <a:gd name="T3" fmla="*/ 503 h 588"/>
                <a:gd name="T4" fmla="*/ 497 w 518"/>
                <a:gd name="T5" fmla="*/ 377 h 588"/>
                <a:gd name="T6" fmla="*/ 22 w 518"/>
                <a:gd name="T7" fmla="*/ 365 h 588"/>
                <a:gd name="T8" fmla="*/ 0 w 518"/>
                <a:gd name="T9" fmla="*/ 503 h 588"/>
                <a:gd name="T10" fmla="*/ 259 w 518"/>
                <a:gd name="T11" fmla="*/ 588 h 588"/>
                <a:gd name="T12" fmla="*/ 259 w 518"/>
                <a:gd name="T13" fmla="*/ 588 h 588"/>
                <a:gd name="T14" fmla="*/ 259 w 518"/>
                <a:gd name="T15" fmla="*/ 588 h 588"/>
                <a:gd name="T16" fmla="*/ 259 w 518"/>
                <a:gd name="T17" fmla="*/ 58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8" h="588">
                  <a:moveTo>
                    <a:pt x="259" y="588"/>
                  </a:moveTo>
                  <a:cubicBezTo>
                    <a:pt x="409" y="588"/>
                    <a:pt x="518" y="503"/>
                    <a:pt x="518" y="503"/>
                  </a:cubicBezTo>
                  <a:cubicBezTo>
                    <a:pt x="494" y="487"/>
                    <a:pt x="496" y="437"/>
                    <a:pt x="497" y="377"/>
                  </a:cubicBezTo>
                  <a:cubicBezTo>
                    <a:pt x="502" y="0"/>
                    <a:pt x="19" y="6"/>
                    <a:pt x="22" y="365"/>
                  </a:cubicBezTo>
                  <a:cubicBezTo>
                    <a:pt x="23" y="430"/>
                    <a:pt x="26" y="486"/>
                    <a:pt x="0" y="503"/>
                  </a:cubicBezTo>
                  <a:cubicBezTo>
                    <a:pt x="0" y="503"/>
                    <a:pt x="110" y="588"/>
                    <a:pt x="259" y="588"/>
                  </a:cubicBezTo>
                  <a:cubicBezTo>
                    <a:pt x="259" y="588"/>
                    <a:pt x="259" y="588"/>
                    <a:pt x="259" y="588"/>
                  </a:cubicBezTo>
                  <a:cubicBezTo>
                    <a:pt x="259" y="588"/>
                    <a:pt x="259" y="588"/>
                    <a:pt x="259" y="588"/>
                  </a:cubicBezTo>
                  <a:cubicBezTo>
                    <a:pt x="259" y="588"/>
                    <a:pt x="259" y="588"/>
                    <a:pt x="259" y="588"/>
                  </a:cubicBezTo>
                  <a:close/>
                </a:path>
              </a:pathLst>
            </a:custGeom>
            <a:solidFill>
              <a:srgbClr val="A5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9" name="îṣļidé"/>
            <p:cNvSpPr/>
            <p:nvPr/>
          </p:nvSpPr>
          <p:spPr bwMode="auto">
            <a:xfrm>
              <a:off x="4674599" y="5245600"/>
              <a:ext cx="415594" cy="130382"/>
            </a:xfrm>
            <a:prstGeom prst="rect">
              <a:avLst/>
            </a:prstGeom>
            <a:solidFill>
              <a:srgbClr val="3DC0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iś1îḓé"/>
            <p:cNvSpPr/>
            <p:nvPr/>
          </p:nvSpPr>
          <p:spPr bwMode="auto">
            <a:xfrm>
              <a:off x="4662958" y="5195543"/>
              <a:ext cx="442369" cy="508725"/>
            </a:xfrm>
            <a:custGeom>
              <a:avLst/>
              <a:gdLst>
                <a:gd name="T0" fmla="*/ 210 w 245"/>
                <a:gd name="T1" fmla="*/ 0 h 283"/>
                <a:gd name="T2" fmla="*/ 33 w 245"/>
                <a:gd name="T3" fmla="*/ 0 h 283"/>
                <a:gd name="T4" fmla="*/ 0 w 245"/>
                <a:gd name="T5" fmla="*/ 94 h 283"/>
                <a:gd name="T6" fmla="*/ 242 w 245"/>
                <a:gd name="T7" fmla="*/ 94 h 283"/>
                <a:gd name="T8" fmla="*/ 210 w 245"/>
                <a:gd name="T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83">
                  <a:moveTo>
                    <a:pt x="210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0" y="19"/>
                    <a:pt x="19" y="78"/>
                    <a:pt x="0" y="94"/>
                  </a:cubicBezTo>
                  <a:cubicBezTo>
                    <a:pt x="2" y="283"/>
                    <a:pt x="245" y="282"/>
                    <a:pt x="242" y="94"/>
                  </a:cubicBezTo>
                  <a:cubicBezTo>
                    <a:pt x="224" y="78"/>
                    <a:pt x="213" y="19"/>
                    <a:pt x="210" y="0"/>
                  </a:cubicBezTo>
                  <a:close/>
                </a:path>
              </a:pathLst>
            </a:custGeom>
            <a:solidFill>
              <a:srgbClr val="F49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1" name="îṡľïḍè"/>
            <p:cNvSpPr/>
            <p:nvPr/>
          </p:nvSpPr>
          <p:spPr bwMode="auto">
            <a:xfrm>
              <a:off x="4597766" y="4597181"/>
              <a:ext cx="566931" cy="703134"/>
            </a:xfrm>
            <a:custGeom>
              <a:avLst/>
              <a:gdLst>
                <a:gd name="T0" fmla="*/ 157 w 314"/>
                <a:gd name="T1" fmla="*/ 0 h 391"/>
                <a:gd name="T2" fmla="*/ 0 w 314"/>
                <a:gd name="T3" fmla="*/ 97 h 391"/>
                <a:gd name="T4" fmla="*/ 31 w 314"/>
                <a:gd name="T5" fmla="*/ 318 h 391"/>
                <a:gd name="T6" fmla="*/ 157 w 314"/>
                <a:gd name="T7" fmla="*/ 391 h 391"/>
                <a:gd name="T8" fmla="*/ 283 w 314"/>
                <a:gd name="T9" fmla="*/ 318 h 391"/>
                <a:gd name="T10" fmla="*/ 314 w 314"/>
                <a:gd name="T11" fmla="*/ 97 h 391"/>
                <a:gd name="T12" fmla="*/ 157 w 314"/>
                <a:gd name="T13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" h="391">
                  <a:moveTo>
                    <a:pt x="157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31" y="318"/>
                    <a:pt x="31" y="318"/>
                    <a:pt x="31" y="318"/>
                  </a:cubicBezTo>
                  <a:cubicBezTo>
                    <a:pt x="31" y="318"/>
                    <a:pt x="84" y="391"/>
                    <a:pt x="157" y="391"/>
                  </a:cubicBezTo>
                  <a:cubicBezTo>
                    <a:pt x="231" y="391"/>
                    <a:pt x="283" y="318"/>
                    <a:pt x="283" y="318"/>
                  </a:cubicBezTo>
                  <a:cubicBezTo>
                    <a:pt x="314" y="97"/>
                    <a:pt x="314" y="97"/>
                    <a:pt x="314" y="97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2" name="iŝļíḍe"/>
            <p:cNvSpPr/>
            <p:nvPr/>
          </p:nvSpPr>
          <p:spPr bwMode="auto">
            <a:xfrm>
              <a:off x="4541888" y="4885885"/>
              <a:ext cx="100115" cy="178112"/>
            </a:xfrm>
            <a:custGeom>
              <a:avLst/>
              <a:gdLst>
                <a:gd name="T0" fmla="*/ 50 w 55"/>
                <a:gd name="T1" fmla="*/ 25 h 99"/>
                <a:gd name="T2" fmla="*/ 34 w 55"/>
                <a:gd name="T3" fmla="*/ 82 h 99"/>
                <a:gd name="T4" fmla="*/ 55 w 55"/>
                <a:gd name="T5" fmla="*/ 99 h 99"/>
                <a:gd name="T6" fmla="*/ 50 w 55"/>
                <a:gd name="T7" fmla="*/ 2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99">
                  <a:moveTo>
                    <a:pt x="50" y="25"/>
                  </a:moveTo>
                  <a:cubicBezTo>
                    <a:pt x="21" y="0"/>
                    <a:pt x="0" y="30"/>
                    <a:pt x="34" y="82"/>
                  </a:cubicBezTo>
                  <a:cubicBezTo>
                    <a:pt x="34" y="82"/>
                    <a:pt x="31" y="99"/>
                    <a:pt x="55" y="99"/>
                  </a:cubicBezTo>
                  <a:lnTo>
                    <a:pt x="50" y="25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3" name="iSḻíḓé"/>
            <p:cNvSpPr/>
            <p:nvPr/>
          </p:nvSpPr>
          <p:spPr bwMode="auto">
            <a:xfrm>
              <a:off x="5122789" y="4885885"/>
              <a:ext cx="98951" cy="178112"/>
            </a:xfrm>
            <a:custGeom>
              <a:avLst/>
              <a:gdLst>
                <a:gd name="T0" fmla="*/ 5 w 55"/>
                <a:gd name="T1" fmla="*/ 25 h 99"/>
                <a:gd name="T2" fmla="*/ 21 w 55"/>
                <a:gd name="T3" fmla="*/ 82 h 99"/>
                <a:gd name="T4" fmla="*/ 0 w 55"/>
                <a:gd name="T5" fmla="*/ 99 h 99"/>
                <a:gd name="T6" fmla="*/ 5 w 55"/>
                <a:gd name="T7" fmla="*/ 2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99">
                  <a:moveTo>
                    <a:pt x="5" y="25"/>
                  </a:moveTo>
                  <a:cubicBezTo>
                    <a:pt x="34" y="0"/>
                    <a:pt x="55" y="30"/>
                    <a:pt x="21" y="82"/>
                  </a:cubicBezTo>
                  <a:cubicBezTo>
                    <a:pt x="21" y="82"/>
                    <a:pt x="24" y="99"/>
                    <a:pt x="0" y="99"/>
                  </a:cubicBezTo>
                  <a:lnTo>
                    <a:pt x="5" y="25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4" name="íşľïḑê"/>
            <p:cNvSpPr/>
            <p:nvPr/>
          </p:nvSpPr>
          <p:spPr bwMode="auto">
            <a:xfrm>
              <a:off x="4461564" y="5348044"/>
              <a:ext cx="841666" cy="543649"/>
            </a:xfrm>
            <a:custGeom>
              <a:avLst/>
              <a:gdLst>
                <a:gd name="T0" fmla="*/ 385 w 467"/>
                <a:gd name="T1" fmla="*/ 0 h 302"/>
                <a:gd name="T2" fmla="*/ 233 w 467"/>
                <a:gd name="T3" fmla="*/ 8 h 302"/>
                <a:gd name="T4" fmla="*/ 82 w 467"/>
                <a:gd name="T5" fmla="*/ 0 h 302"/>
                <a:gd name="T6" fmla="*/ 0 w 467"/>
                <a:gd name="T7" fmla="*/ 51 h 302"/>
                <a:gd name="T8" fmla="*/ 233 w 467"/>
                <a:gd name="T9" fmla="*/ 302 h 302"/>
                <a:gd name="T10" fmla="*/ 233 w 467"/>
                <a:gd name="T11" fmla="*/ 302 h 302"/>
                <a:gd name="T12" fmla="*/ 467 w 467"/>
                <a:gd name="T13" fmla="*/ 51 h 302"/>
                <a:gd name="T14" fmla="*/ 385 w 467"/>
                <a:gd name="T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7" h="302">
                  <a:moveTo>
                    <a:pt x="385" y="0"/>
                  </a:moveTo>
                  <a:cubicBezTo>
                    <a:pt x="233" y="8"/>
                    <a:pt x="233" y="8"/>
                    <a:pt x="233" y="8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27" y="135"/>
                    <a:pt x="192" y="263"/>
                    <a:pt x="233" y="302"/>
                  </a:cubicBezTo>
                  <a:cubicBezTo>
                    <a:pt x="233" y="302"/>
                    <a:pt x="233" y="302"/>
                    <a:pt x="233" y="302"/>
                  </a:cubicBezTo>
                  <a:cubicBezTo>
                    <a:pt x="275" y="263"/>
                    <a:pt x="439" y="135"/>
                    <a:pt x="467" y="51"/>
                  </a:cubicBezTo>
                  <a:lnTo>
                    <a:pt x="385" y="0"/>
                  </a:lnTo>
                  <a:close/>
                </a:path>
              </a:pathLst>
            </a:custGeom>
            <a:solidFill>
              <a:srgbClr val="3DC0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5" name="ís1iďê"/>
            <p:cNvSpPr/>
            <p:nvPr/>
          </p:nvSpPr>
          <p:spPr bwMode="auto">
            <a:xfrm>
              <a:off x="4293929" y="5348044"/>
              <a:ext cx="1176935" cy="665882"/>
            </a:xfrm>
            <a:custGeom>
              <a:avLst/>
              <a:gdLst>
                <a:gd name="T0" fmla="*/ 653 w 653"/>
                <a:gd name="T1" fmla="*/ 236 h 370"/>
                <a:gd name="T2" fmla="*/ 326 w 653"/>
                <a:gd name="T3" fmla="*/ 370 h 370"/>
                <a:gd name="T4" fmla="*/ 0 w 653"/>
                <a:gd name="T5" fmla="*/ 236 h 370"/>
                <a:gd name="T6" fmla="*/ 13 w 653"/>
                <a:gd name="T7" fmla="*/ 116 h 370"/>
                <a:gd name="T8" fmla="*/ 175 w 653"/>
                <a:gd name="T9" fmla="*/ 0 h 370"/>
                <a:gd name="T10" fmla="*/ 326 w 653"/>
                <a:gd name="T11" fmla="*/ 302 h 370"/>
                <a:gd name="T12" fmla="*/ 478 w 653"/>
                <a:gd name="T13" fmla="*/ 0 h 370"/>
                <a:gd name="T14" fmla="*/ 640 w 653"/>
                <a:gd name="T15" fmla="*/ 116 h 370"/>
                <a:gd name="T16" fmla="*/ 653 w 653"/>
                <a:gd name="T17" fmla="*/ 23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3" h="370">
                  <a:moveTo>
                    <a:pt x="653" y="236"/>
                  </a:moveTo>
                  <a:cubicBezTo>
                    <a:pt x="569" y="319"/>
                    <a:pt x="454" y="370"/>
                    <a:pt x="326" y="370"/>
                  </a:cubicBezTo>
                  <a:cubicBezTo>
                    <a:pt x="199" y="370"/>
                    <a:pt x="84" y="319"/>
                    <a:pt x="0" y="236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43" y="27"/>
                    <a:pt x="175" y="0"/>
                    <a:pt x="175" y="0"/>
                  </a:cubicBezTo>
                  <a:cubicBezTo>
                    <a:pt x="326" y="302"/>
                    <a:pt x="326" y="302"/>
                    <a:pt x="326" y="302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78" y="0"/>
                    <a:pt x="609" y="27"/>
                    <a:pt x="640" y="116"/>
                  </a:cubicBezTo>
                  <a:lnTo>
                    <a:pt x="653" y="236"/>
                  </a:lnTo>
                  <a:close/>
                </a:path>
              </a:pathLst>
            </a:custGeom>
            <a:solidFill>
              <a:srgbClr val="E23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6" name="îşḻiḍe"/>
            <p:cNvSpPr/>
            <p:nvPr/>
          </p:nvSpPr>
          <p:spPr bwMode="auto">
            <a:xfrm>
              <a:off x="4590782" y="5245600"/>
              <a:ext cx="291032" cy="264258"/>
            </a:xfrm>
            <a:custGeom>
              <a:avLst/>
              <a:gdLst>
                <a:gd name="T0" fmla="*/ 72 w 250"/>
                <a:gd name="T1" fmla="*/ 0 h 227"/>
                <a:gd name="T2" fmla="*/ 250 w 250"/>
                <a:gd name="T3" fmla="*/ 101 h 227"/>
                <a:gd name="T4" fmla="*/ 135 w 250"/>
                <a:gd name="T5" fmla="*/ 227 h 227"/>
                <a:gd name="T6" fmla="*/ 0 w 250"/>
                <a:gd name="T7" fmla="*/ 81 h 227"/>
                <a:gd name="T8" fmla="*/ 72 w 250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27">
                  <a:moveTo>
                    <a:pt x="72" y="0"/>
                  </a:moveTo>
                  <a:lnTo>
                    <a:pt x="250" y="101"/>
                  </a:lnTo>
                  <a:lnTo>
                    <a:pt x="135" y="227"/>
                  </a:lnTo>
                  <a:lnTo>
                    <a:pt x="0" y="81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BFE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7" name="îṡļîḓe"/>
            <p:cNvSpPr/>
            <p:nvPr/>
          </p:nvSpPr>
          <p:spPr bwMode="auto">
            <a:xfrm>
              <a:off x="4881814" y="5245600"/>
              <a:ext cx="291032" cy="264258"/>
            </a:xfrm>
            <a:custGeom>
              <a:avLst/>
              <a:gdLst>
                <a:gd name="T0" fmla="*/ 179 w 250"/>
                <a:gd name="T1" fmla="*/ 0 h 227"/>
                <a:gd name="T2" fmla="*/ 0 w 250"/>
                <a:gd name="T3" fmla="*/ 101 h 227"/>
                <a:gd name="T4" fmla="*/ 116 w 250"/>
                <a:gd name="T5" fmla="*/ 227 h 227"/>
                <a:gd name="T6" fmla="*/ 250 w 250"/>
                <a:gd name="T7" fmla="*/ 81 h 227"/>
                <a:gd name="T8" fmla="*/ 179 w 250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27">
                  <a:moveTo>
                    <a:pt x="179" y="0"/>
                  </a:moveTo>
                  <a:lnTo>
                    <a:pt x="0" y="101"/>
                  </a:lnTo>
                  <a:lnTo>
                    <a:pt x="116" y="227"/>
                  </a:lnTo>
                  <a:lnTo>
                    <a:pt x="250" y="81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BFE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8" name="îślíďe"/>
            <p:cNvSpPr/>
            <p:nvPr/>
          </p:nvSpPr>
          <p:spPr bwMode="auto">
            <a:xfrm>
              <a:off x="4495323" y="4572734"/>
              <a:ext cx="772982" cy="376014"/>
            </a:xfrm>
            <a:custGeom>
              <a:avLst/>
              <a:gdLst>
                <a:gd name="T0" fmla="*/ 214 w 429"/>
                <a:gd name="T1" fmla="*/ 0 h 209"/>
                <a:gd name="T2" fmla="*/ 39 w 429"/>
                <a:gd name="T3" fmla="*/ 209 h 209"/>
                <a:gd name="T4" fmla="*/ 390 w 429"/>
                <a:gd name="T5" fmla="*/ 209 h 209"/>
                <a:gd name="T6" fmla="*/ 214 w 429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9" h="209">
                  <a:moveTo>
                    <a:pt x="214" y="0"/>
                  </a:moveTo>
                  <a:cubicBezTo>
                    <a:pt x="0" y="13"/>
                    <a:pt x="39" y="209"/>
                    <a:pt x="39" y="209"/>
                  </a:cubicBezTo>
                  <a:cubicBezTo>
                    <a:pt x="390" y="209"/>
                    <a:pt x="390" y="209"/>
                    <a:pt x="390" y="209"/>
                  </a:cubicBezTo>
                  <a:cubicBezTo>
                    <a:pt x="390" y="209"/>
                    <a:pt x="429" y="13"/>
                    <a:pt x="214" y="0"/>
                  </a:cubicBezTo>
                  <a:close/>
                </a:path>
              </a:pathLst>
            </a:custGeom>
            <a:solidFill>
              <a:srgbClr val="A54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9" name="îṧľíḋé"/>
            <p:cNvSpPr/>
            <p:nvPr/>
          </p:nvSpPr>
          <p:spPr bwMode="auto">
            <a:xfrm>
              <a:off x="4735134" y="1117599"/>
              <a:ext cx="2721734" cy="2715913"/>
            </a:xfrm>
            <a:prstGeom prst="ellipse">
              <a:avLst/>
            </a:prstGeom>
            <a:solidFill>
              <a:srgbClr val="FF8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0" name="íšḷîḍè"/>
            <p:cNvSpPr/>
            <p:nvPr/>
          </p:nvSpPr>
          <p:spPr bwMode="auto">
            <a:xfrm>
              <a:off x="5093685" y="1476151"/>
              <a:ext cx="2002302" cy="1997645"/>
            </a:xfrm>
            <a:prstGeom prst="ellipse">
              <a:avLst/>
            </a:prstGeom>
            <a:solidFill>
              <a:srgbClr val="FFC5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1" name="i$ḻîďè"/>
            <p:cNvSpPr/>
            <p:nvPr/>
          </p:nvSpPr>
          <p:spPr bwMode="auto">
            <a:xfrm>
              <a:off x="5306721" y="1922012"/>
              <a:ext cx="1577395" cy="1108251"/>
            </a:xfrm>
            <a:custGeom>
              <a:avLst/>
              <a:gdLst>
                <a:gd name="T0" fmla="*/ 1176 w 1355"/>
                <a:gd name="T1" fmla="*/ 0 h 952"/>
                <a:gd name="T2" fmla="*/ 579 w 1355"/>
                <a:gd name="T3" fmla="*/ 598 h 952"/>
                <a:gd name="T4" fmla="*/ 178 w 1355"/>
                <a:gd name="T5" fmla="*/ 198 h 952"/>
                <a:gd name="T6" fmla="*/ 0 w 1355"/>
                <a:gd name="T7" fmla="*/ 374 h 952"/>
                <a:gd name="T8" fmla="*/ 579 w 1355"/>
                <a:gd name="T9" fmla="*/ 952 h 952"/>
                <a:gd name="T10" fmla="*/ 1355 w 1355"/>
                <a:gd name="T11" fmla="*/ 178 h 952"/>
                <a:gd name="T12" fmla="*/ 1176 w 1355"/>
                <a:gd name="T13" fmla="*/ 0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5" h="952">
                  <a:moveTo>
                    <a:pt x="1176" y="0"/>
                  </a:moveTo>
                  <a:lnTo>
                    <a:pt x="579" y="598"/>
                  </a:lnTo>
                  <a:lnTo>
                    <a:pt x="178" y="198"/>
                  </a:lnTo>
                  <a:lnTo>
                    <a:pt x="0" y="374"/>
                  </a:lnTo>
                  <a:lnTo>
                    <a:pt x="579" y="952"/>
                  </a:lnTo>
                  <a:lnTo>
                    <a:pt x="1355" y="178"/>
                  </a:lnTo>
                  <a:lnTo>
                    <a:pt x="1176" y="0"/>
                  </a:lnTo>
                  <a:close/>
                </a:path>
              </a:pathLst>
            </a:custGeom>
            <a:solidFill>
              <a:srgbClr val="E23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2" name="išļïḓè"/>
            <p:cNvSpPr/>
            <p:nvPr/>
          </p:nvSpPr>
          <p:spPr bwMode="auto">
            <a:xfrm>
              <a:off x="5799148" y="5051191"/>
              <a:ext cx="592542" cy="183932"/>
            </a:xfrm>
            <a:prstGeom prst="rect">
              <a:avLst/>
            </a:prstGeom>
            <a:solidFill>
              <a:srgbClr val="3DC0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3" name="iṥlíḋè"/>
            <p:cNvSpPr/>
            <p:nvPr/>
          </p:nvSpPr>
          <p:spPr bwMode="auto">
            <a:xfrm>
              <a:off x="5784014" y="4977851"/>
              <a:ext cx="630958" cy="728745"/>
            </a:xfrm>
            <a:custGeom>
              <a:avLst/>
              <a:gdLst>
                <a:gd name="T0" fmla="*/ 299 w 350"/>
                <a:gd name="T1" fmla="*/ 0 h 405"/>
                <a:gd name="T2" fmla="*/ 46 w 350"/>
                <a:gd name="T3" fmla="*/ 0 h 405"/>
                <a:gd name="T4" fmla="*/ 0 w 350"/>
                <a:gd name="T5" fmla="*/ 134 h 405"/>
                <a:gd name="T6" fmla="*/ 346 w 350"/>
                <a:gd name="T7" fmla="*/ 134 h 405"/>
                <a:gd name="T8" fmla="*/ 299 w 350"/>
                <a:gd name="T9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405">
                  <a:moveTo>
                    <a:pt x="299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2" y="28"/>
                    <a:pt x="27" y="111"/>
                    <a:pt x="0" y="134"/>
                  </a:cubicBezTo>
                  <a:cubicBezTo>
                    <a:pt x="2" y="405"/>
                    <a:pt x="350" y="404"/>
                    <a:pt x="346" y="134"/>
                  </a:cubicBezTo>
                  <a:cubicBezTo>
                    <a:pt x="319" y="111"/>
                    <a:pt x="303" y="28"/>
                    <a:pt x="299" y="0"/>
                  </a:cubicBezTo>
                  <a:close/>
                </a:path>
              </a:pathLst>
            </a:custGeom>
            <a:solidFill>
              <a:srgbClr val="F49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4" name="îṧ1iḍe"/>
            <p:cNvSpPr/>
            <p:nvPr/>
          </p:nvSpPr>
          <p:spPr bwMode="auto">
            <a:xfrm>
              <a:off x="5690884" y="4123380"/>
              <a:ext cx="809070" cy="1005807"/>
            </a:xfrm>
            <a:custGeom>
              <a:avLst/>
              <a:gdLst>
                <a:gd name="T0" fmla="*/ 225 w 449"/>
                <a:gd name="T1" fmla="*/ 0 h 559"/>
                <a:gd name="T2" fmla="*/ 0 w 449"/>
                <a:gd name="T3" fmla="*/ 139 h 559"/>
                <a:gd name="T4" fmla="*/ 45 w 449"/>
                <a:gd name="T5" fmla="*/ 454 h 559"/>
                <a:gd name="T6" fmla="*/ 225 w 449"/>
                <a:gd name="T7" fmla="*/ 559 h 559"/>
                <a:gd name="T8" fmla="*/ 405 w 449"/>
                <a:gd name="T9" fmla="*/ 454 h 559"/>
                <a:gd name="T10" fmla="*/ 449 w 449"/>
                <a:gd name="T11" fmla="*/ 139 h 559"/>
                <a:gd name="T12" fmla="*/ 225 w 449"/>
                <a:gd name="T13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559">
                  <a:moveTo>
                    <a:pt x="225" y="0"/>
                  </a:moveTo>
                  <a:cubicBezTo>
                    <a:pt x="0" y="139"/>
                    <a:pt x="0" y="139"/>
                    <a:pt x="0" y="139"/>
                  </a:cubicBezTo>
                  <a:cubicBezTo>
                    <a:pt x="45" y="454"/>
                    <a:pt x="45" y="454"/>
                    <a:pt x="45" y="454"/>
                  </a:cubicBezTo>
                  <a:cubicBezTo>
                    <a:pt x="45" y="454"/>
                    <a:pt x="120" y="559"/>
                    <a:pt x="225" y="559"/>
                  </a:cubicBezTo>
                  <a:cubicBezTo>
                    <a:pt x="330" y="559"/>
                    <a:pt x="405" y="454"/>
                    <a:pt x="405" y="454"/>
                  </a:cubicBezTo>
                  <a:cubicBezTo>
                    <a:pt x="449" y="139"/>
                    <a:pt x="449" y="139"/>
                    <a:pt x="449" y="139"/>
                  </a:cubicBezTo>
                  <a:lnTo>
                    <a:pt x="225" y="0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5" name="í$ḷíďé"/>
            <p:cNvSpPr/>
            <p:nvPr/>
          </p:nvSpPr>
          <p:spPr bwMode="auto">
            <a:xfrm>
              <a:off x="5704854" y="5218826"/>
              <a:ext cx="779966" cy="755520"/>
            </a:xfrm>
            <a:custGeom>
              <a:avLst/>
              <a:gdLst>
                <a:gd name="T0" fmla="*/ 321 w 433"/>
                <a:gd name="T1" fmla="*/ 12 h 420"/>
                <a:gd name="T2" fmla="*/ 217 w 433"/>
                <a:gd name="T3" fmla="*/ 0 h 420"/>
                <a:gd name="T4" fmla="*/ 113 w 433"/>
                <a:gd name="T5" fmla="*/ 12 h 420"/>
                <a:gd name="T6" fmla="*/ 0 w 433"/>
                <a:gd name="T7" fmla="*/ 105 h 420"/>
                <a:gd name="T8" fmla="*/ 217 w 433"/>
                <a:gd name="T9" fmla="*/ 420 h 420"/>
                <a:gd name="T10" fmla="*/ 433 w 433"/>
                <a:gd name="T11" fmla="*/ 105 h 420"/>
                <a:gd name="T12" fmla="*/ 321 w 433"/>
                <a:gd name="T13" fmla="*/ 12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3" h="420">
                  <a:moveTo>
                    <a:pt x="321" y="12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39" y="224"/>
                    <a:pt x="158" y="363"/>
                    <a:pt x="217" y="420"/>
                  </a:cubicBezTo>
                  <a:cubicBezTo>
                    <a:pt x="276" y="363"/>
                    <a:pt x="394" y="224"/>
                    <a:pt x="433" y="105"/>
                  </a:cubicBezTo>
                  <a:lnTo>
                    <a:pt x="321" y="12"/>
                  </a:lnTo>
                  <a:close/>
                </a:path>
              </a:pathLst>
            </a:custGeom>
            <a:solidFill>
              <a:srgbClr val="3DC0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6" name="ísḻíḑé"/>
            <p:cNvSpPr/>
            <p:nvPr/>
          </p:nvSpPr>
          <p:spPr bwMode="auto">
            <a:xfrm>
              <a:off x="5611723" y="4537810"/>
              <a:ext cx="139695" cy="254945"/>
            </a:xfrm>
            <a:custGeom>
              <a:avLst/>
              <a:gdLst>
                <a:gd name="T0" fmla="*/ 71 w 78"/>
                <a:gd name="T1" fmla="*/ 35 h 142"/>
                <a:gd name="T2" fmla="*/ 48 w 78"/>
                <a:gd name="T3" fmla="*/ 117 h 142"/>
                <a:gd name="T4" fmla="*/ 78 w 78"/>
                <a:gd name="T5" fmla="*/ 142 h 142"/>
                <a:gd name="T6" fmla="*/ 71 w 78"/>
                <a:gd name="T7" fmla="*/ 3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42">
                  <a:moveTo>
                    <a:pt x="71" y="35"/>
                  </a:moveTo>
                  <a:cubicBezTo>
                    <a:pt x="30" y="0"/>
                    <a:pt x="0" y="43"/>
                    <a:pt x="48" y="117"/>
                  </a:cubicBezTo>
                  <a:cubicBezTo>
                    <a:pt x="48" y="117"/>
                    <a:pt x="44" y="142"/>
                    <a:pt x="78" y="142"/>
                  </a:cubicBezTo>
                  <a:lnTo>
                    <a:pt x="71" y="35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7" name="işľïḍe"/>
            <p:cNvSpPr/>
            <p:nvPr/>
          </p:nvSpPr>
          <p:spPr bwMode="auto">
            <a:xfrm>
              <a:off x="6438255" y="4537810"/>
              <a:ext cx="142024" cy="254945"/>
            </a:xfrm>
            <a:custGeom>
              <a:avLst/>
              <a:gdLst>
                <a:gd name="T0" fmla="*/ 7 w 79"/>
                <a:gd name="T1" fmla="*/ 35 h 142"/>
                <a:gd name="T2" fmla="*/ 31 w 79"/>
                <a:gd name="T3" fmla="*/ 117 h 142"/>
                <a:gd name="T4" fmla="*/ 0 w 79"/>
                <a:gd name="T5" fmla="*/ 142 h 142"/>
                <a:gd name="T6" fmla="*/ 7 w 79"/>
                <a:gd name="T7" fmla="*/ 3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42">
                  <a:moveTo>
                    <a:pt x="7" y="35"/>
                  </a:moveTo>
                  <a:cubicBezTo>
                    <a:pt x="49" y="0"/>
                    <a:pt x="79" y="43"/>
                    <a:pt x="31" y="117"/>
                  </a:cubicBezTo>
                  <a:cubicBezTo>
                    <a:pt x="31" y="117"/>
                    <a:pt x="34" y="142"/>
                    <a:pt x="0" y="142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FCB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8" name="íš1iḋé"/>
            <p:cNvSpPr/>
            <p:nvPr/>
          </p:nvSpPr>
          <p:spPr bwMode="auto">
            <a:xfrm>
              <a:off x="5661780" y="4621627"/>
              <a:ext cx="82654" cy="105936"/>
            </a:xfrm>
            <a:custGeom>
              <a:avLst/>
              <a:gdLst>
                <a:gd name="T0" fmla="*/ 33 w 46"/>
                <a:gd name="T1" fmla="*/ 4 h 59"/>
                <a:gd name="T2" fmla="*/ 15 w 46"/>
                <a:gd name="T3" fmla="*/ 4 h 59"/>
                <a:gd name="T4" fmla="*/ 12 w 46"/>
                <a:gd name="T5" fmla="*/ 22 h 59"/>
                <a:gd name="T6" fmla="*/ 25 w 46"/>
                <a:gd name="T7" fmla="*/ 59 h 59"/>
                <a:gd name="T8" fmla="*/ 42 w 46"/>
                <a:gd name="T9" fmla="*/ 59 h 59"/>
                <a:gd name="T10" fmla="*/ 33 w 46"/>
                <a:gd name="T11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9">
                  <a:moveTo>
                    <a:pt x="33" y="4"/>
                  </a:moveTo>
                  <a:cubicBezTo>
                    <a:pt x="33" y="4"/>
                    <a:pt x="23" y="0"/>
                    <a:pt x="15" y="4"/>
                  </a:cubicBezTo>
                  <a:cubicBezTo>
                    <a:pt x="15" y="4"/>
                    <a:pt x="5" y="8"/>
                    <a:pt x="12" y="22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35" y="56"/>
                    <a:pt x="42" y="59"/>
                  </a:cubicBezTo>
                  <a:cubicBezTo>
                    <a:pt x="46" y="35"/>
                    <a:pt x="0" y="13"/>
                    <a:pt x="33" y="4"/>
                  </a:cubicBezTo>
                  <a:close/>
                </a:path>
              </a:pathLst>
            </a:custGeom>
            <a:solidFill>
              <a:srgbClr val="F49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îşļíďé"/>
            <p:cNvSpPr/>
            <p:nvPr/>
          </p:nvSpPr>
          <p:spPr bwMode="auto">
            <a:xfrm>
              <a:off x="6447568" y="4621627"/>
              <a:ext cx="82654" cy="105936"/>
            </a:xfrm>
            <a:custGeom>
              <a:avLst/>
              <a:gdLst>
                <a:gd name="T0" fmla="*/ 12 w 46"/>
                <a:gd name="T1" fmla="*/ 4 h 59"/>
                <a:gd name="T2" fmla="*/ 30 w 46"/>
                <a:gd name="T3" fmla="*/ 4 h 59"/>
                <a:gd name="T4" fmla="*/ 34 w 46"/>
                <a:gd name="T5" fmla="*/ 22 h 59"/>
                <a:gd name="T6" fmla="*/ 20 w 46"/>
                <a:gd name="T7" fmla="*/ 59 h 59"/>
                <a:gd name="T8" fmla="*/ 4 w 46"/>
                <a:gd name="T9" fmla="*/ 59 h 59"/>
                <a:gd name="T10" fmla="*/ 12 w 46"/>
                <a:gd name="T11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9">
                  <a:moveTo>
                    <a:pt x="12" y="4"/>
                  </a:moveTo>
                  <a:cubicBezTo>
                    <a:pt x="12" y="4"/>
                    <a:pt x="22" y="0"/>
                    <a:pt x="30" y="4"/>
                  </a:cubicBezTo>
                  <a:cubicBezTo>
                    <a:pt x="30" y="4"/>
                    <a:pt x="40" y="8"/>
                    <a:pt x="34" y="2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11" y="56"/>
                    <a:pt x="4" y="59"/>
                  </a:cubicBezTo>
                  <a:cubicBezTo>
                    <a:pt x="0" y="35"/>
                    <a:pt x="46" y="13"/>
                    <a:pt x="12" y="4"/>
                  </a:cubicBezTo>
                  <a:close/>
                </a:path>
              </a:pathLst>
            </a:custGeom>
            <a:solidFill>
              <a:srgbClr val="F49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" name="iSḷïdé"/>
            <p:cNvSpPr/>
            <p:nvPr/>
          </p:nvSpPr>
          <p:spPr bwMode="auto">
            <a:xfrm>
              <a:off x="5957469" y="5423712"/>
              <a:ext cx="267750" cy="599527"/>
            </a:xfrm>
            <a:custGeom>
              <a:avLst/>
              <a:gdLst>
                <a:gd name="T0" fmla="*/ 178 w 230"/>
                <a:gd name="T1" fmla="*/ 0 h 515"/>
                <a:gd name="T2" fmla="*/ 52 w 230"/>
                <a:gd name="T3" fmla="*/ 0 h 515"/>
                <a:gd name="T4" fmla="*/ 0 w 230"/>
                <a:gd name="T5" fmla="*/ 515 h 515"/>
                <a:gd name="T6" fmla="*/ 230 w 230"/>
                <a:gd name="T7" fmla="*/ 515 h 515"/>
                <a:gd name="T8" fmla="*/ 178 w 230"/>
                <a:gd name="T9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515">
                  <a:moveTo>
                    <a:pt x="178" y="0"/>
                  </a:moveTo>
                  <a:lnTo>
                    <a:pt x="52" y="0"/>
                  </a:lnTo>
                  <a:lnTo>
                    <a:pt x="0" y="515"/>
                  </a:lnTo>
                  <a:lnTo>
                    <a:pt x="230" y="515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E23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îš1ïḑé"/>
            <p:cNvSpPr/>
            <p:nvPr/>
          </p:nvSpPr>
          <p:spPr bwMode="auto">
            <a:xfrm>
              <a:off x="5938843" y="5218826"/>
              <a:ext cx="302674" cy="204887"/>
            </a:xfrm>
            <a:custGeom>
              <a:avLst/>
              <a:gdLst>
                <a:gd name="T0" fmla="*/ 214 w 260"/>
                <a:gd name="T1" fmla="*/ 0 h 176"/>
                <a:gd name="T2" fmla="*/ 48 w 260"/>
                <a:gd name="T3" fmla="*/ 0 h 176"/>
                <a:gd name="T4" fmla="*/ 0 w 260"/>
                <a:gd name="T5" fmla="*/ 67 h 176"/>
                <a:gd name="T6" fmla="*/ 68 w 260"/>
                <a:gd name="T7" fmla="*/ 176 h 176"/>
                <a:gd name="T8" fmla="*/ 194 w 260"/>
                <a:gd name="T9" fmla="*/ 176 h 176"/>
                <a:gd name="T10" fmla="*/ 260 w 260"/>
                <a:gd name="T11" fmla="*/ 67 h 176"/>
                <a:gd name="T12" fmla="*/ 214 w 260"/>
                <a:gd name="T1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0" h="176">
                  <a:moveTo>
                    <a:pt x="214" y="0"/>
                  </a:moveTo>
                  <a:lnTo>
                    <a:pt x="48" y="0"/>
                  </a:lnTo>
                  <a:lnTo>
                    <a:pt x="0" y="67"/>
                  </a:lnTo>
                  <a:lnTo>
                    <a:pt x="68" y="176"/>
                  </a:lnTo>
                  <a:lnTo>
                    <a:pt x="194" y="176"/>
                  </a:lnTo>
                  <a:lnTo>
                    <a:pt x="260" y="67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E23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" name="îŝḻîḋè"/>
            <p:cNvSpPr/>
            <p:nvPr/>
          </p:nvSpPr>
          <p:spPr bwMode="auto">
            <a:xfrm>
              <a:off x="5408000" y="3857959"/>
              <a:ext cx="1374837" cy="853307"/>
            </a:xfrm>
            <a:custGeom>
              <a:avLst/>
              <a:gdLst>
                <a:gd name="T0" fmla="*/ 169 w 763"/>
                <a:gd name="T1" fmla="*/ 403 h 475"/>
                <a:gd name="T2" fmla="*/ 191 w 763"/>
                <a:gd name="T3" fmla="*/ 475 h 475"/>
                <a:gd name="T4" fmla="*/ 217 w 763"/>
                <a:gd name="T5" fmla="*/ 475 h 475"/>
                <a:gd name="T6" fmla="*/ 197 w 763"/>
                <a:gd name="T7" fmla="*/ 295 h 475"/>
                <a:gd name="T8" fmla="*/ 382 w 763"/>
                <a:gd name="T9" fmla="*/ 251 h 475"/>
                <a:gd name="T10" fmla="*/ 567 w 763"/>
                <a:gd name="T11" fmla="*/ 295 h 475"/>
                <a:gd name="T12" fmla="*/ 546 w 763"/>
                <a:gd name="T13" fmla="*/ 475 h 475"/>
                <a:gd name="T14" fmla="*/ 572 w 763"/>
                <a:gd name="T15" fmla="*/ 475 h 475"/>
                <a:gd name="T16" fmla="*/ 595 w 763"/>
                <a:gd name="T17" fmla="*/ 403 h 475"/>
                <a:gd name="T18" fmla="*/ 169 w 763"/>
                <a:gd name="T19" fmla="*/ 40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3" h="475">
                  <a:moveTo>
                    <a:pt x="169" y="403"/>
                  </a:moveTo>
                  <a:cubicBezTo>
                    <a:pt x="191" y="475"/>
                    <a:pt x="191" y="475"/>
                    <a:pt x="191" y="475"/>
                  </a:cubicBezTo>
                  <a:cubicBezTo>
                    <a:pt x="217" y="475"/>
                    <a:pt x="217" y="475"/>
                    <a:pt x="217" y="475"/>
                  </a:cubicBezTo>
                  <a:cubicBezTo>
                    <a:pt x="197" y="295"/>
                    <a:pt x="197" y="295"/>
                    <a:pt x="197" y="295"/>
                  </a:cubicBezTo>
                  <a:cubicBezTo>
                    <a:pt x="231" y="240"/>
                    <a:pt x="293" y="242"/>
                    <a:pt x="382" y="251"/>
                  </a:cubicBezTo>
                  <a:cubicBezTo>
                    <a:pt x="471" y="242"/>
                    <a:pt x="532" y="240"/>
                    <a:pt x="567" y="295"/>
                  </a:cubicBezTo>
                  <a:cubicBezTo>
                    <a:pt x="546" y="475"/>
                    <a:pt x="546" y="475"/>
                    <a:pt x="546" y="475"/>
                  </a:cubicBezTo>
                  <a:cubicBezTo>
                    <a:pt x="572" y="475"/>
                    <a:pt x="572" y="475"/>
                    <a:pt x="572" y="475"/>
                  </a:cubicBezTo>
                  <a:cubicBezTo>
                    <a:pt x="595" y="403"/>
                    <a:pt x="595" y="403"/>
                    <a:pt x="595" y="403"/>
                  </a:cubicBezTo>
                  <a:cubicBezTo>
                    <a:pt x="763" y="0"/>
                    <a:pt x="0" y="0"/>
                    <a:pt x="169" y="403"/>
                  </a:cubicBezTo>
                  <a:close/>
                </a:path>
              </a:pathLst>
            </a:custGeom>
            <a:solidFill>
              <a:srgbClr val="31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" name="ïṧľiḑé"/>
            <p:cNvSpPr/>
            <p:nvPr/>
          </p:nvSpPr>
          <p:spPr bwMode="auto">
            <a:xfrm>
              <a:off x="5132102" y="5150142"/>
              <a:ext cx="1927798" cy="996494"/>
            </a:xfrm>
            <a:custGeom>
              <a:avLst/>
              <a:gdLst>
                <a:gd name="T0" fmla="*/ 1070 w 1070"/>
                <a:gd name="T1" fmla="*/ 284 h 554"/>
                <a:gd name="T2" fmla="*/ 535 w 1070"/>
                <a:gd name="T3" fmla="*/ 554 h 554"/>
                <a:gd name="T4" fmla="*/ 0 w 1070"/>
                <a:gd name="T5" fmla="*/ 284 h 554"/>
                <a:gd name="T6" fmla="*/ 3 w 1070"/>
                <a:gd name="T7" fmla="*/ 190 h 554"/>
                <a:gd name="T8" fmla="*/ 273 w 1070"/>
                <a:gd name="T9" fmla="*/ 0 h 554"/>
                <a:gd name="T10" fmla="*/ 421 w 1070"/>
                <a:gd name="T11" fmla="*/ 259 h 554"/>
                <a:gd name="T12" fmla="*/ 488 w 1070"/>
                <a:gd name="T13" fmla="*/ 400 h 554"/>
                <a:gd name="T14" fmla="*/ 535 w 1070"/>
                <a:gd name="T15" fmla="*/ 458 h 554"/>
                <a:gd name="T16" fmla="*/ 584 w 1070"/>
                <a:gd name="T17" fmla="*/ 397 h 554"/>
                <a:gd name="T18" fmla="*/ 650 w 1070"/>
                <a:gd name="T19" fmla="*/ 255 h 554"/>
                <a:gd name="T20" fmla="*/ 796 w 1070"/>
                <a:gd name="T21" fmla="*/ 0 h 554"/>
                <a:gd name="T22" fmla="*/ 1067 w 1070"/>
                <a:gd name="T23" fmla="*/ 190 h 554"/>
                <a:gd name="T24" fmla="*/ 1070 w 1070"/>
                <a:gd name="T25" fmla="*/ 28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0" h="554">
                  <a:moveTo>
                    <a:pt x="1070" y="284"/>
                  </a:moveTo>
                  <a:cubicBezTo>
                    <a:pt x="949" y="448"/>
                    <a:pt x="754" y="554"/>
                    <a:pt x="535" y="554"/>
                  </a:cubicBezTo>
                  <a:cubicBezTo>
                    <a:pt x="315" y="554"/>
                    <a:pt x="121" y="448"/>
                    <a:pt x="0" y="2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46" y="63"/>
                    <a:pt x="273" y="0"/>
                    <a:pt x="273" y="0"/>
                  </a:cubicBezTo>
                  <a:cubicBezTo>
                    <a:pt x="421" y="259"/>
                    <a:pt x="421" y="259"/>
                    <a:pt x="421" y="259"/>
                  </a:cubicBezTo>
                  <a:cubicBezTo>
                    <a:pt x="488" y="400"/>
                    <a:pt x="488" y="400"/>
                    <a:pt x="488" y="400"/>
                  </a:cubicBezTo>
                  <a:cubicBezTo>
                    <a:pt x="535" y="458"/>
                    <a:pt x="535" y="458"/>
                    <a:pt x="535" y="458"/>
                  </a:cubicBezTo>
                  <a:cubicBezTo>
                    <a:pt x="584" y="397"/>
                    <a:pt x="584" y="397"/>
                    <a:pt x="584" y="397"/>
                  </a:cubicBezTo>
                  <a:cubicBezTo>
                    <a:pt x="650" y="255"/>
                    <a:pt x="650" y="255"/>
                    <a:pt x="650" y="255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96" y="0"/>
                    <a:pt x="1023" y="63"/>
                    <a:pt x="1067" y="190"/>
                  </a:cubicBezTo>
                  <a:lnTo>
                    <a:pt x="1070" y="284"/>
                  </a:lnTo>
                  <a:close/>
                </a:path>
              </a:pathLst>
            </a:custGeom>
            <a:solidFill>
              <a:srgbClr val="3C3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" name="ïṩḻiḓê"/>
            <p:cNvSpPr/>
            <p:nvPr/>
          </p:nvSpPr>
          <p:spPr bwMode="auto">
            <a:xfrm>
              <a:off x="6096001" y="5051191"/>
              <a:ext cx="414430" cy="378342"/>
            </a:xfrm>
            <a:custGeom>
              <a:avLst/>
              <a:gdLst>
                <a:gd name="T0" fmla="*/ 254 w 356"/>
                <a:gd name="T1" fmla="*/ 0 h 325"/>
                <a:gd name="T2" fmla="*/ 0 w 356"/>
                <a:gd name="T3" fmla="*/ 144 h 325"/>
                <a:gd name="T4" fmla="*/ 164 w 356"/>
                <a:gd name="T5" fmla="*/ 325 h 325"/>
                <a:gd name="T6" fmla="*/ 356 w 356"/>
                <a:gd name="T7" fmla="*/ 115 h 325"/>
                <a:gd name="T8" fmla="*/ 254 w 356"/>
                <a:gd name="T9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325">
                  <a:moveTo>
                    <a:pt x="254" y="0"/>
                  </a:moveTo>
                  <a:lnTo>
                    <a:pt x="0" y="144"/>
                  </a:lnTo>
                  <a:lnTo>
                    <a:pt x="164" y="325"/>
                  </a:lnTo>
                  <a:lnTo>
                    <a:pt x="356" y="115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BFE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" name="iṧlíḋé"/>
            <p:cNvSpPr/>
            <p:nvPr/>
          </p:nvSpPr>
          <p:spPr bwMode="auto">
            <a:xfrm>
              <a:off x="5679243" y="5051191"/>
              <a:ext cx="416758" cy="378342"/>
            </a:xfrm>
            <a:custGeom>
              <a:avLst/>
              <a:gdLst>
                <a:gd name="T0" fmla="*/ 103 w 358"/>
                <a:gd name="T1" fmla="*/ 0 h 325"/>
                <a:gd name="T2" fmla="*/ 358 w 358"/>
                <a:gd name="T3" fmla="*/ 144 h 325"/>
                <a:gd name="T4" fmla="*/ 192 w 358"/>
                <a:gd name="T5" fmla="*/ 325 h 325"/>
                <a:gd name="T6" fmla="*/ 0 w 358"/>
                <a:gd name="T7" fmla="*/ 115 h 325"/>
                <a:gd name="T8" fmla="*/ 103 w 358"/>
                <a:gd name="T9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325">
                  <a:moveTo>
                    <a:pt x="103" y="0"/>
                  </a:moveTo>
                  <a:lnTo>
                    <a:pt x="358" y="144"/>
                  </a:lnTo>
                  <a:lnTo>
                    <a:pt x="192" y="325"/>
                  </a:lnTo>
                  <a:lnTo>
                    <a:pt x="0" y="115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BFE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" name="ïṡḷîḋè"/>
            <p:cNvSpPr/>
            <p:nvPr/>
          </p:nvSpPr>
          <p:spPr bwMode="auto">
            <a:xfrm>
              <a:off x="6096001" y="5073309"/>
              <a:ext cx="623973" cy="901036"/>
            </a:xfrm>
            <a:custGeom>
              <a:avLst/>
              <a:gdLst>
                <a:gd name="T0" fmla="*/ 192 w 346"/>
                <a:gd name="T1" fmla="*/ 0 h 501"/>
                <a:gd name="T2" fmla="*/ 0 w 346"/>
                <a:gd name="T3" fmla="*/ 501 h 501"/>
                <a:gd name="T4" fmla="*/ 252 w 346"/>
                <a:gd name="T5" fmla="*/ 306 h 501"/>
                <a:gd name="T6" fmla="*/ 193 w 346"/>
                <a:gd name="T7" fmla="*/ 243 h 501"/>
                <a:gd name="T8" fmla="*/ 346 w 346"/>
                <a:gd name="T9" fmla="*/ 65 h 501"/>
                <a:gd name="T10" fmla="*/ 192 w 346"/>
                <a:gd name="T11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6" h="501">
                  <a:moveTo>
                    <a:pt x="192" y="0"/>
                  </a:moveTo>
                  <a:cubicBezTo>
                    <a:pt x="164" y="93"/>
                    <a:pt x="130" y="323"/>
                    <a:pt x="0" y="501"/>
                  </a:cubicBezTo>
                  <a:cubicBezTo>
                    <a:pt x="0" y="501"/>
                    <a:pt x="153" y="445"/>
                    <a:pt x="252" y="306"/>
                  </a:cubicBezTo>
                  <a:cubicBezTo>
                    <a:pt x="222" y="274"/>
                    <a:pt x="193" y="243"/>
                    <a:pt x="193" y="243"/>
                  </a:cubicBezTo>
                  <a:cubicBezTo>
                    <a:pt x="346" y="65"/>
                    <a:pt x="346" y="65"/>
                    <a:pt x="346" y="65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201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" name="iṩľîḍé"/>
            <p:cNvSpPr/>
            <p:nvPr/>
          </p:nvSpPr>
          <p:spPr bwMode="auto">
            <a:xfrm>
              <a:off x="5470863" y="5073309"/>
              <a:ext cx="625138" cy="901036"/>
            </a:xfrm>
            <a:custGeom>
              <a:avLst/>
              <a:gdLst>
                <a:gd name="T0" fmla="*/ 155 w 347"/>
                <a:gd name="T1" fmla="*/ 0 h 501"/>
                <a:gd name="T2" fmla="*/ 347 w 347"/>
                <a:gd name="T3" fmla="*/ 501 h 501"/>
                <a:gd name="T4" fmla="*/ 94 w 347"/>
                <a:gd name="T5" fmla="*/ 306 h 501"/>
                <a:gd name="T6" fmla="*/ 153 w 347"/>
                <a:gd name="T7" fmla="*/ 243 h 501"/>
                <a:gd name="T8" fmla="*/ 0 w 347"/>
                <a:gd name="T9" fmla="*/ 65 h 501"/>
                <a:gd name="T10" fmla="*/ 155 w 347"/>
                <a:gd name="T11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7" h="501">
                  <a:moveTo>
                    <a:pt x="155" y="0"/>
                  </a:moveTo>
                  <a:cubicBezTo>
                    <a:pt x="182" y="93"/>
                    <a:pt x="216" y="323"/>
                    <a:pt x="347" y="501"/>
                  </a:cubicBezTo>
                  <a:cubicBezTo>
                    <a:pt x="347" y="501"/>
                    <a:pt x="193" y="445"/>
                    <a:pt x="94" y="306"/>
                  </a:cubicBezTo>
                  <a:cubicBezTo>
                    <a:pt x="124" y="274"/>
                    <a:pt x="153" y="243"/>
                    <a:pt x="153" y="243"/>
                  </a:cubicBezTo>
                  <a:cubicBezTo>
                    <a:pt x="0" y="65"/>
                    <a:pt x="0" y="65"/>
                    <a:pt x="0" y="65"/>
                  </a:cubicBezTo>
                  <a:lnTo>
                    <a:pt x="155" y="0"/>
                  </a:lnTo>
                  <a:close/>
                </a:path>
              </a:pathLst>
            </a:custGeom>
            <a:solidFill>
              <a:srgbClr val="201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88" name="矩形 87"/>
          <p:cNvSpPr/>
          <p:nvPr/>
        </p:nvSpPr>
        <p:spPr>
          <a:xfrm>
            <a:off x="5152995" y="1388007"/>
            <a:ext cx="6313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做上司信赖的下属：</a:t>
            </a:r>
            <a:endParaRPr lang="zh-CN" altLang="en-US" sz="24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赢得上司信赖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0" y="2636912"/>
            <a:ext cx="12196763" cy="2952327"/>
          </a:xfrm>
          <a:prstGeom prst="rect">
            <a:avLst/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"/>
          <a:srcRect l="11521" r="5418"/>
          <a:stretch>
            <a:fillRect/>
          </a:stretch>
        </p:blipFill>
        <p:spPr>
          <a:xfrm>
            <a:off x="690783" y="1694265"/>
            <a:ext cx="4009553" cy="4618377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5041864" y="2011884"/>
            <a:ext cx="6313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下属喜欢上司应具备的品质：</a:t>
            </a:r>
            <a:endParaRPr lang="zh-CN" altLang="en-US" sz="24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943044" y="2817330"/>
            <a:ext cx="6612035" cy="2482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能为下属的工作业绩</a:t>
            </a:r>
            <a:r>
              <a:rPr lang="zh-CN" altLang="en-US" sz="2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给予肯定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，并给予嘉奖；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有一定的亲和能力，能</a:t>
            </a:r>
            <a:r>
              <a:rPr lang="zh-CN" altLang="en-US" sz="2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传授给下属具体的工作方法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；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愿意倾听，愿意了解下属的心声，愿意多与下属</a:t>
            </a:r>
            <a:r>
              <a:rPr lang="zh-CN" altLang="en-US" sz="2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交流和沟通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；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知识渊博，胸怀宽广，有较强的</a:t>
            </a:r>
            <a:r>
              <a:rPr lang="zh-CN" altLang="en-US" sz="2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学习新知识的能力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；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勇于为下属</a:t>
            </a:r>
            <a:r>
              <a:rPr lang="zh-CN" altLang="en-US" sz="2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承担责任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，公平、一视同仁，对事不对人。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2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 bwMode="auto">
          <a:xfrm>
            <a:off x="5459080" y="1297885"/>
            <a:ext cx="1278604" cy="108969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7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070952" y="2542434"/>
            <a:ext cx="2054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8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PART FOUR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1" name="TextBox 47"/>
          <p:cNvSpPr txBox="1"/>
          <p:nvPr/>
        </p:nvSpPr>
        <p:spPr>
          <a:xfrm>
            <a:off x="3650106" y="3379926"/>
            <a:ext cx="4896548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defRPr/>
            </a:pPr>
            <a:r>
              <a:rPr lang="zh-CN" altLang="en-US"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获得下属拥戴 </a:t>
            </a:r>
            <a:endParaRPr lang="zh-CN" altLang="en-US" sz="4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5686285" y="3131908"/>
            <a:ext cx="824187" cy="5722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4" name="直接连接符 43"/>
          <p:cNvCxnSpPr/>
          <p:nvPr/>
        </p:nvCxnSpPr>
        <p:spPr bwMode="auto">
          <a:xfrm>
            <a:off x="6089492" y="4888324"/>
            <a:ext cx="0" cy="19696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椭圆 44"/>
          <p:cNvSpPr/>
          <p:nvPr/>
        </p:nvSpPr>
        <p:spPr bwMode="auto">
          <a:xfrm>
            <a:off x="5996844" y="4722152"/>
            <a:ext cx="185297" cy="185297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4111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288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、创建环境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251003" y="1208288"/>
            <a:ext cx="9952275" cy="1163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公司要确定各项流程与方法，因不同的企业类型会有不同的实现方式。小微企业人少，也因其员工很多是亲戚朋友，所以侧重于人情管理；当企业慢慢发展壮大，就需要逐步依靠制度管理。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创建良好的企业内部环境，需要对此有清醒的认识。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: 圆角 36"/>
          <p:cNvSpPr/>
          <p:nvPr/>
        </p:nvSpPr>
        <p:spPr bwMode="auto">
          <a:xfrm>
            <a:off x="2291106" y="2983262"/>
            <a:ext cx="1823173" cy="490333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小微企业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矩形: 圆角 37"/>
          <p:cNvSpPr/>
          <p:nvPr/>
        </p:nvSpPr>
        <p:spPr bwMode="auto">
          <a:xfrm>
            <a:off x="4993881" y="2983262"/>
            <a:ext cx="1823173" cy="490333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中型企业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矩形: 圆角 38"/>
          <p:cNvSpPr/>
          <p:nvPr/>
        </p:nvSpPr>
        <p:spPr bwMode="auto">
          <a:xfrm>
            <a:off x="7558643" y="2983262"/>
            <a:ext cx="1823173" cy="490333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大型企业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0" name="箭头: 下 39"/>
          <p:cNvSpPr/>
          <p:nvPr/>
        </p:nvSpPr>
        <p:spPr bwMode="auto">
          <a:xfrm>
            <a:off x="2965810" y="3591924"/>
            <a:ext cx="473763" cy="301334"/>
          </a:xfrm>
          <a:prstGeom prst="down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2291106" y="4042041"/>
            <a:ext cx="1823173" cy="490333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人情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矩形: 圆角 41"/>
          <p:cNvSpPr/>
          <p:nvPr/>
        </p:nvSpPr>
        <p:spPr bwMode="auto">
          <a:xfrm>
            <a:off x="4993881" y="4042041"/>
            <a:ext cx="1823173" cy="490333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人情</a:t>
            </a: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</a:rPr>
              <a:t>+</a:t>
            </a:r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制度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3" name="矩形: 圆角 42"/>
          <p:cNvSpPr/>
          <p:nvPr/>
        </p:nvSpPr>
        <p:spPr bwMode="auto">
          <a:xfrm>
            <a:off x="7558643" y="4042041"/>
            <a:ext cx="1823173" cy="490333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制度</a:t>
            </a:r>
            <a:endParaRPr lang="zh-CN" altLang="en-US" sz="24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箭头: 下 43"/>
          <p:cNvSpPr/>
          <p:nvPr/>
        </p:nvSpPr>
        <p:spPr bwMode="auto">
          <a:xfrm>
            <a:off x="5709010" y="3591924"/>
            <a:ext cx="473763" cy="301334"/>
          </a:xfrm>
          <a:prstGeom prst="down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箭头: 下 44"/>
          <p:cNvSpPr/>
          <p:nvPr/>
        </p:nvSpPr>
        <p:spPr bwMode="auto">
          <a:xfrm>
            <a:off x="8179494" y="3591924"/>
            <a:ext cx="473763" cy="301334"/>
          </a:xfrm>
          <a:prstGeom prst="down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箭头: 下 45"/>
          <p:cNvSpPr/>
          <p:nvPr/>
        </p:nvSpPr>
        <p:spPr bwMode="auto">
          <a:xfrm>
            <a:off x="2965810" y="4682787"/>
            <a:ext cx="473763" cy="301334"/>
          </a:xfrm>
          <a:prstGeom prst="down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箭头: 下 46"/>
          <p:cNvSpPr/>
          <p:nvPr/>
        </p:nvSpPr>
        <p:spPr bwMode="auto">
          <a:xfrm>
            <a:off x="5709010" y="4682787"/>
            <a:ext cx="473763" cy="301334"/>
          </a:xfrm>
          <a:prstGeom prst="down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箭头: 下 47"/>
          <p:cNvSpPr/>
          <p:nvPr/>
        </p:nvSpPr>
        <p:spPr bwMode="auto">
          <a:xfrm>
            <a:off x="8179494" y="4682787"/>
            <a:ext cx="473763" cy="301334"/>
          </a:xfrm>
          <a:prstGeom prst="down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矩形: 圆角 48"/>
          <p:cNvSpPr/>
          <p:nvPr/>
        </p:nvSpPr>
        <p:spPr bwMode="auto">
          <a:xfrm>
            <a:off x="2291106" y="5181029"/>
            <a:ext cx="7090710" cy="818717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流程与方法</a:t>
            </a:r>
            <a:endParaRPr lang="zh-CN" altLang="en-US" sz="28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5"/>
          <p:cNvSpPr/>
          <p:nvPr/>
        </p:nvSpPr>
        <p:spPr bwMode="auto">
          <a:xfrm>
            <a:off x="4755247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矩形: 圆角 16"/>
          <p:cNvSpPr/>
          <p:nvPr/>
        </p:nvSpPr>
        <p:spPr bwMode="auto">
          <a:xfrm>
            <a:off x="5338721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8" name="矩形: 圆角 17"/>
          <p:cNvSpPr/>
          <p:nvPr/>
        </p:nvSpPr>
        <p:spPr bwMode="auto">
          <a:xfrm>
            <a:off x="5922195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4000">
                <a:schemeClr val="accent3">
                  <a:lumMod val="98000"/>
                  <a:lumOff val="2000"/>
                </a:schemeClr>
              </a:gs>
              <a:gs pos="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19" name="矩形: 圆角 18"/>
          <p:cNvSpPr/>
          <p:nvPr/>
        </p:nvSpPr>
        <p:spPr bwMode="auto">
          <a:xfrm>
            <a:off x="6514378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4">
                  <a:lumMod val="98000"/>
                  <a:lumOff val="2000"/>
                </a:schemeClr>
              </a:gs>
              <a:gs pos="0">
                <a:schemeClr val="accent4">
                  <a:lumMod val="85000"/>
                  <a:lumOff val="1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矩形: 圆角 19"/>
          <p:cNvSpPr/>
          <p:nvPr/>
        </p:nvSpPr>
        <p:spPr bwMode="auto">
          <a:xfrm>
            <a:off x="7097852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 bwMode="auto">
          <a:xfrm>
            <a:off x="1431617" y="-646743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" name="矩形: 圆角 21"/>
          <p:cNvSpPr/>
          <p:nvPr/>
        </p:nvSpPr>
        <p:spPr bwMode="auto">
          <a:xfrm>
            <a:off x="2015091" y="-646743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accent2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2598565" y="-646743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accent3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3190748" y="-646743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accent4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3774222" y="-646743"/>
            <a:ext cx="500499" cy="500499"/>
          </a:xfrm>
          <a:prstGeom prst="roundRect">
            <a:avLst>
              <a:gd name="adj" fmla="val 7214"/>
            </a:avLst>
          </a:prstGeom>
          <a:solidFill>
            <a:schemeClr val="accent6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6" name="矩形: 圆角 25"/>
          <p:cNvSpPr/>
          <p:nvPr/>
        </p:nvSpPr>
        <p:spPr bwMode="auto">
          <a:xfrm>
            <a:off x="7711463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4000">
                <a:schemeClr val="accent6">
                  <a:lumMod val="98000"/>
                  <a:lumOff val="2000"/>
                </a:schemeClr>
              </a:gs>
              <a:gs pos="0">
                <a:schemeClr val="accent6">
                  <a:lumMod val="85000"/>
                  <a:lumOff val="1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7" name="矩形: 圆角 26"/>
          <p:cNvSpPr/>
          <p:nvPr/>
        </p:nvSpPr>
        <p:spPr bwMode="auto">
          <a:xfrm>
            <a:off x="8710959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矩形: 圆角 27"/>
          <p:cNvSpPr/>
          <p:nvPr/>
        </p:nvSpPr>
        <p:spPr bwMode="auto">
          <a:xfrm>
            <a:off x="9294433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9" name="矩形: 圆角 28"/>
          <p:cNvSpPr/>
          <p:nvPr/>
        </p:nvSpPr>
        <p:spPr bwMode="auto">
          <a:xfrm>
            <a:off x="9877907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4000">
                <a:schemeClr val="accent3">
                  <a:lumMod val="98000"/>
                  <a:lumOff val="2000"/>
                </a:schemeClr>
              </a:gs>
              <a:gs pos="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30" name="矩形: 圆角 29"/>
          <p:cNvSpPr/>
          <p:nvPr/>
        </p:nvSpPr>
        <p:spPr bwMode="auto">
          <a:xfrm>
            <a:off x="10470090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4">
                  <a:lumMod val="98000"/>
                  <a:lumOff val="2000"/>
                </a:schemeClr>
              </a:gs>
              <a:gs pos="0">
                <a:schemeClr val="accent4">
                  <a:lumMod val="85000"/>
                  <a:lumOff val="1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矩形: 圆角 30"/>
          <p:cNvSpPr/>
          <p:nvPr/>
        </p:nvSpPr>
        <p:spPr bwMode="auto">
          <a:xfrm>
            <a:off x="11053564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6000">
                <a:schemeClr val="accent5">
                  <a:lumMod val="98000"/>
                  <a:lumOff val="2000"/>
                </a:schemeClr>
              </a:gs>
              <a:gs pos="0">
                <a:schemeClr val="accent5">
                  <a:lumMod val="85000"/>
                  <a:lumOff val="1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32" name="矩形: 圆角 31"/>
          <p:cNvSpPr/>
          <p:nvPr/>
        </p:nvSpPr>
        <p:spPr bwMode="auto">
          <a:xfrm>
            <a:off x="11667175" y="-646743"/>
            <a:ext cx="500499" cy="500499"/>
          </a:xfrm>
          <a:prstGeom prst="roundRect">
            <a:avLst>
              <a:gd name="adj" fmla="val 7214"/>
            </a:avLst>
          </a:prstGeom>
          <a:gradFill>
            <a:gsLst>
              <a:gs pos="54000">
                <a:schemeClr val="accent6">
                  <a:lumMod val="98000"/>
                  <a:lumOff val="2000"/>
                </a:schemeClr>
              </a:gs>
              <a:gs pos="0">
                <a:schemeClr val="accent6">
                  <a:lumMod val="85000"/>
                  <a:lumOff val="15000"/>
                </a:schemeClr>
              </a:gs>
              <a:gs pos="100000">
                <a:schemeClr val="accent6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288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、慧眼识才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5041864" y="2204537"/>
            <a:ext cx="6313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如有条件，管理者要参与本部门的招聘：</a:t>
            </a:r>
            <a:endParaRPr lang="zh-CN" altLang="en-US" sz="24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5063215" y="2916828"/>
            <a:ext cx="5482205" cy="206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参与人力资源计划的编制，对岗位、人数、任职资格给出相应意见。</a:t>
            </a:r>
            <a:endParaRPr lang="en-US" altLang="zh-CN" sz="2000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如有条件，最好能参与到与本部门有关的招聘活动中，配合</a:t>
            </a:r>
            <a:r>
              <a:rPr lang="en-US" altLang="zh-CN" sz="2000" dirty="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HR</a:t>
            </a: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甄选、录用。</a:t>
            </a:r>
            <a:endParaRPr lang="en-US" altLang="zh-CN" sz="2000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对备选人员做出评价，以供</a:t>
            </a:r>
            <a:r>
              <a:rPr lang="en-US" altLang="zh-CN" sz="2000" dirty="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HR</a:t>
            </a: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参考。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30443" y="1844824"/>
            <a:ext cx="5285690" cy="52978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288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、剖析定位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1015508" y="1727514"/>
            <a:ext cx="4420937" cy="416349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1173994" y="1734954"/>
            <a:ext cx="1044672" cy="11287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50607" y="2191906"/>
            <a:ext cx="4137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帮助员工剖析自我与定位 ：</a:t>
            </a:r>
            <a:endParaRPr lang="zh-CN" altLang="en-US" sz="24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171959" y="2735152"/>
            <a:ext cx="4008529" cy="1884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正确的部析自我和定位是员工职业发展的重要参考，作为管理者，应当利用自身经验和知识帮助员工做出正常的自我剖析和定位。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751784" y="1608904"/>
            <a:ext cx="1763838" cy="1763838"/>
            <a:chOff x="2986088" y="5141913"/>
            <a:chExt cx="1397000" cy="1397001"/>
          </a:xfrm>
        </p:grpSpPr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2986088" y="5141913"/>
              <a:ext cx="1397000" cy="1397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47"/>
            <p:cNvSpPr/>
            <p:nvPr/>
          </p:nvSpPr>
          <p:spPr bwMode="auto">
            <a:xfrm>
              <a:off x="3571876" y="5851526"/>
              <a:ext cx="214313" cy="222250"/>
            </a:xfrm>
            <a:custGeom>
              <a:avLst/>
              <a:gdLst>
                <a:gd name="T0" fmla="*/ 66 w 135"/>
                <a:gd name="T1" fmla="*/ 140 h 140"/>
                <a:gd name="T2" fmla="*/ 0 w 135"/>
                <a:gd name="T3" fmla="*/ 78 h 140"/>
                <a:gd name="T4" fmla="*/ 0 w 135"/>
                <a:gd name="T5" fmla="*/ 0 h 140"/>
                <a:gd name="T6" fmla="*/ 135 w 135"/>
                <a:gd name="T7" fmla="*/ 0 h 140"/>
                <a:gd name="T8" fmla="*/ 135 w 135"/>
                <a:gd name="T9" fmla="*/ 78 h 140"/>
                <a:gd name="T10" fmla="*/ 66 w 135"/>
                <a:gd name="T1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140">
                  <a:moveTo>
                    <a:pt x="66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78"/>
                  </a:lnTo>
                  <a:lnTo>
                    <a:pt x="66" y="140"/>
                  </a:lnTo>
                  <a:close/>
                </a:path>
              </a:pathLst>
            </a:custGeom>
            <a:solidFill>
              <a:srgbClr val="EAAD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Freeform 48"/>
            <p:cNvSpPr/>
            <p:nvPr/>
          </p:nvSpPr>
          <p:spPr bwMode="auto">
            <a:xfrm>
              <a:off x="3571876" y="5851526"/>
              <a:ext cx="214313" cy="120650"/>
            </a:xfrm>
            <a:custGeom>
              <a:avLst/>
              <a:gdLst>
                <a:gd name="T0" fmla="*/ 0 w 57"/>
                <a:gd name="T1" fmla="*/ 15 h 32"/>
                <a:gd name="T2" fmla="*/ 28 w 57"/>
                <a:gd name="T3" fmla="*/ 32 h 32"/>
                <a:gd name="T4" fmla="*/ 57 w 57"/>
                <a:gd name="T5" fmla="*/ 15 h 32"/>
                <a:gd name="T6" fmla="*/ 57 w 57"/>
                <a:gd name="T7" fmla="*/ 0 h 32"/>
                <a:gd name="T8" fmla="*/ 0 w 57"/>
                <a:gd name="T9" fmla="*/ 0 h 32"/>
                <a:gd name="T10" fmla="*/ 0 w 57"/>
                <a:gd name="T11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2">
                  <a:moveTo>
                    <a:pt x="0" y="15"/>
                  </a:moveTo>
                  <a:cubicBezTo>
                    <a:pt x="7" y="22"/>
                    <a:pt x="16" y="32"/>
                    <a:pt x="28" y="32"/>
                  </a:cubicBezTo>
                  <a:cubicBezTo>
                    <a:pt x="41" y="32"/>
                    <a:pt x="50" y="22"/>
                    <a:pt x="57" y="15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D89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Freeform 49"/>
            <p:cNvSpPr/>
            <p:nvPr/>
          </p:nvSpPr>
          <p:spPr bwMode="auto">
            <a:xfrm>
              <a:off x="3455988" y="5427663"/>
              <a:ext cx="442913" cy="528638"/>
            </a:xfrm>
            <a:custGeom>
              <a:avLst/>
              <a:gdLst>
                <a:gd name="T0" fmla="*/ 7 w 118"/>
                <a:gd name="T1" fmla="*/ 69 h 141"/>
                <a:gd name="T2" fmla="*/ 13 w 118"/>
                <a:gd name="T3" fmla="*/ 66 h 141"/>
                <a:gd name="T4" fmla="*/ 59 w 118"/>
                <a:gd name="T5" fmla="*/ 0 h 141"/>
                <a:gd name="T6" fmla="*/ 106 w 118"/>
                <a:gd name="T7" fmla="*/ 66 h 141"/>
                <a:gd name="T8" fmla="*/ 112 w 118"/>
                <a:gd name="T9" fmla="*/ 69 h 141"/>
                <a:gd name="T10" fmla="*/ 110 w 118"/>
                <a:gd name="T11" fmla="*/ 82 h 141"/>
                <a:gd name="T12" fmla="*/ 100 w 118"/>
                <a:gd name="T13" fmla="*/ 96 h 141"/>
                <a:gd name="T14" fmla="*/ 92 w 118"/>
                <a:gd name="T15" fmla="*/ 119 h 141"/>
                <a:gd name="T16" fmla="*/ 59 w 118"/>
                <a:gd name="T17" fmla="*/ 140 h 141"/>
                <a:gd name="T18" fmla="*/ 27 w 118"/>
                <a:gd name="T19" fmla="*/ 119 h 141"/>
                <a:gd name="T20" fmla="*/ 18 w 118"/>
                <a:gd name="T21" fmla="*/ 96 h 141"/>
                <a:gd name="T22" fmla="*/ 9 w 118"/>
                <a:gd name="T23" fmla="*/ 82 h 141"/>
                <a:gd name="T24" fmla="*/ 7 w 118"/>
                <a:gd name="T25" fmla="*/ 6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41">
                  <a:moveTo>
                    <a:pt x="7" y="69"/>
                  </a:moveTo>
                  <a:cubicBezTo>
                    <a:pt x="7" y="61"/>
                    <a:pt x="13" y="66"/>
                    <a:pt x="13" y="66"/>
                  </a:cubicBezTo>
                  <a:cubicBezTo>
                    <a:pt x="13" y="66"/>
                    <a:pt x="0" y="0"/>
                    <a:pt x="59" y="0"/>
                  </a:cubicBezTo>
                  <a:cubicBezTo>
                    <a:pt x="118" y="0"/>
                    <a:pt x="106" y="66"/>
                    <a:pt x="106" y="66"/>
                  </a:cubicBezTo>
                  <a:cubicBezTo>
                    <a:pt x="106" y="66"/>
                    <a:pt x="112" y="61"/>
                    <a:pt x="112" y="69"/>
                  </a:cubicBezTo>
                  <a:cubicBezTo>
                    <a:pt x="112" y="77"/>
                    <a:pt x="110" y="82"/>
                    <a:pt x="110" y="82"/>
                  </a:cubicBezTo>
                  <a:cubicBezTo>
                    <a:pt x="110" y="82"/>
                    <a:pt x="109" y="92"/>
                    <a:pt x="100" y="96"/>
                  </a:cubicBezTo>
                  <a:cubicBezTo>
                    <a:pt x="100" y="96"/>
                    <a:pt x="99" y="112"/>
                    <a:pt x="92" y="119"/>
                  </a:cubicBezTo>
                  <a:cubicBezTo>
                    <a:pt x="85" y="126"/>
                    <a:pt x="75" y="141"/>
                    <a:pt x="59" y="140"/>
                  </a:cubicBezTo>
                  <a:cubicBezTo>
                    <a:pt x="44" y="141"/>
                    <a:pt x="33" y="126"/>
                    <a:pt x="27" y="119"/>
                  </a:cubicBezTo>
                  <a:cubicBezTo>
                    <a:pt x="20" y="112"/>
                    <a:pt x="18" y="96"/>
                    <a:pt x="18" y="96"/>
                  </a:cubicBezTo>
                  <a:cubicBezTo>
                    <a:pt x="10" y="92"/>
                    <a:pt x="9" y="82"/>
                    <a:pt x="9" y="82"/>
                  </a:cubicBezTo>
                  <a:cubicBezTo>
                    <a:pt x="9" y="82"/>
                    <a:pt x="7" y="77"/>
                    <a:pt x="7" y="69"/>
                  </a:cubicBezTo>
                  <a:close/>
                </a:path>
              </a:pathLst>
            </a:custGeom>
            <a:solidFill>
              <a:srgbClr val="F4B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50"/>
            <p:cNvSpPr/>
            <p:nvPr/>
          </p:nvSpPr>
          <p:spPr bwMode="auto">
            <a:xfrm>
              <a:off x="3189288" y="6016626"/>
              <a:ext cx="979488" cy="522288"/>
            </a:xfrm>
            <a:custGeom>
              <a:avLst/>
              <a:gdLst>
                <a:gd name="T0" fmla="*/ 132 w 261"/>
                <a:gd name="T1" fmla="*/ 139 h 139"/>
                <a:gd name="T2" fmla="*/ 261 w 261"/>
                <a:gd name="T3" fmla="*/ 87 h 139"/>
                <a:gd name="T4" fmla="*/ 247 w 261"/>
                <a:gd name="T5" fmla="*/ 36 h 139"/>
                <a:gd name="T6" fmla="*/ 240 w 261"/>
                <a:gd name="T7" fmla="*/ 26 h 139"/>
                <a:gd name="T8" fmla="*/ 169 w 261"/>
                <a:gd name="T9" fmla="*/ 0 h 139"/>
                <a:gd name="T10" fmla="*/ 131 w 261"/>
                <a:gd name="T11" fmla="*/ 10 h 139"/>
                <a:gd name="T12" fmla="*/ 91 w 261"/>
                <a:gd name="T13" fmla="*/ 0 h 139"/>
                <a:gd name="T14" fmla="*/ 20 w 261"/>
                <a:gd name="T15" fmla="*/ 26 h 139"/>
                <a:gd name="T16" fmla="*/ 13 w 261"/>
                <a:gd name="T17" fmla="*/ 36 h 139"/>
                <a:gd name="T18" fmla="*/ 0 w 261"/>
                <a:gd name="T19" fmla="*/ 84 h 139"/>
                <a:gd name="T20" fmla="*/ 132 w 261"/>
                <a:gd name="T2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39">
                  <a:moveTo>
                    <a:pt x="132" y="139"/>
                  </a:moveTo>
                  <a:cubicBezTo>
                    <a:pt x="182" y="139"/>
                    <a:pt x="227" y="119"/>
                    <a:pt x="261" y="87"/>
                  </a:cubicBezTo>
                  <a:cubicBezTo>
                    <a:pt x="255" y="65"/>
                    <a:pt x="248" y="37"/>
                    <a:pt x="247" y="36"/>
                  </a:cubicBezTo>
                  <a:cubicBezTo>
                    <a:pt x="247" y="33"/>
                    <a:pt x="244" y="27"/>
                    <a:pt x="240" y="26"/>
                  </a:cubicBezTo>
                  <a:cubicBezTo>
                    <a:pt x="237" y="25"/>
                    <a:pt x="177" y="3"/>
                    <a:pt x="169" y="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3" y="3"/>
                    <a:pt x="24" y="25"/>
                    <a:pt x="20" y="26"/>
                  </a:cubicBezTo>
                  <a:cubicBezTo>
                    <a:pt x="16" y="27"/>
                    <a:pt x="14" y="33"/>
                    <a:pt x="13" y="36"/>
                  </a:cubicBezTo>
                  <a:cubicBezTo>
                    <a:pt x="13" y="37"/>
                    <a:pt x="6" y="62"/>
                    <a:pt x="0" y="84"/>
                  </a:cubicBezTo>
                  <a:cubicBezTo>
                    <a:pt x="34" y="118"/>
                    <a:pt x="81" y="139"/>
                    <a:pt x="132" y="139"/>
                  </a:cubicBezTo>
                  <a:close/>
                </a:path>
              </a:pathLst>
            </a:custGeom>
            <a:solidFill>
              <a:srgbClr val="7CC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Freeform 51"/>
            <p:cNvSpPr>
              <a:spLocks noEditPoints="1"/>
            </p:cNvSpPr>
            <p:nvPr/>
          </p:nvSpPr>
          <p:spPr bwMode="auto">
            <a:xfrm>
              <a:off x="3522663" y="5972176"/>
              <a:ext cx="312738" cy="187325"/>
            </a:xfrm>
            <a:custGeom>
              <a:avLst/>
              <a:gdLst>
                <a:gd name="T0" fmla="*/ 90 w 197"/>
                <a:gd name="T1" fmla="*/ 59 h 118"/>
                <a:gd name="T2" fmla="*/ 50 w 197"/>
                <a:gd name="T3" fmla="*/ 118 h 118"/>
                <a:gd name="T4" fmla="*/ 0 w 197"/>
                <a:gd name="T5" fmla="*/ 30 h 118"/>
                <a:gd name="T6" fmla="*/ 29 w 197"/>
                <a:gd name="T7" fmla="*/ 0 h 118"/>
                <a:gd name="T8" fmla="*/ 90 w 197"/>
                <a:gd name="T9" fmla="*/ 59 h 118"/>
                <a:gd name="T10" fmla="*/ 104 w 197"/>
                <a:gd name="T11" fmla="*/ 59 h 118"/>
                <a:gd name="T12" fmla="*/ 147 w 197"/>
                <a:gd name="T13" fmla="*/ 118 h 118"/>
                <a:gd name="T14" fmla="*/ 197 w 197"/>
                <a:gd name="T15" fmla="*/ 30 h 118"/>
                <a:gd name="T16" fmla="*/ 168 w 197"/>
                <a:gd name="T17" fmla="*/ 0 h 118"/>
                <a:gd name="T18" fmla="*/ 104 w 197"/>
                <a:gd name="T19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18">
                  <a:moveTo>
                    <a:pt x="90" y="59"/>
                  </a:moveTo>
                  <a:lnTo>
                    <a:pt x="50" y="118"/>
                  </a:lnTo>
                  <a:lnTo>
                    <a:pt x="0" y="30"/>
                  </a:lnTo>
                  <a:lnTo>
                    <a:pt x="29" y="0"/>
                  </a:lnTo>
                  <a:lnTo>
                    <a:pt x="90" y="59"/>
                  </a:lnTo>
                  <a:close/>
                  <a:moveTo>
                    <a:pt x="104" y="59"/>
                  </a:moveTo>
                  <a:lnTo>
                    <a:pt x="147" y="118"/>
                  </a:lnTo>
                  <a:lnTo>
                    <a:pt x="197" y="30"/>
                  </a:lnTo>
                  <a:lnTo>
                    <a:pt x="168" y="0"/>
                  </a:lnTo>
                  <a:lnTo>
                    <a:pt x="104" y="59"/>
                  </a:lnTo>
                  <a:close/>
                </a:path>
              </a:pathLst>
            </a:custGeom>
            <a:solidFill>
              <a:srgbClr val="659A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Freeform 52"/>
            <p:cNvSpPr/>
            <p:nvPr/>
          </p:nvSpPr>
          <p:spPr bwMode="auto">
            <a:xfrm>
              <a:off x="3629026" y="6049963"/>
              <a:ext cx="100013" cy="488950"/>
            </a:xfrm>
            <a:custGeom>
              <a:avLst/>
              <a:gdLst>
                <a:gd name="T0" fmla="*/ 25 w 27"/>
                <a:gd name="T1" fmla="*/ 7 h 130"/>
                <a:gd name="T2" fmla="*/ 20 w 27"/>
                <a:gd name="T3" fmla="*/ 0 h 130"/>
                <a:gd name="T4" fmla="*/ 19 w 27"/>
                <a:gd name="T5" fmla="*/ 0 h 130"/>
                <a:gd name="T6" fmla="*/ 13 w 27"/>
                <a:gd name="T7" fmla="*/ 0 h 130"/>
                <a:gd name="T8" fmla="*/ 8 w 27"/>
                <a:gd name="T9" fmla="*/ 0 h 130"/>
                <a:gd name="T10" fmla="*/ 6 w 27"/>
                <a:gd name="T11" fmla="*/ 0 h 130"/>
                <a:gd name="T12" fmla="*/ 1 w 27"/>
                <a:gd name="T13" fmla="*/ 7 h 130"/>
                <a:gd name="T14" fmla="*/ 0 w 27"/>
                <a:gd name="T15" fmla="*/ 11 h 130"/>
                <a:gd name="T16" fmla="*/ 8 w 27"/>
                <a:gd name="T17" fmla="*/ 21 h 130"/>
                <a:gd name="T18" fmla="*/ 0 w 27"/>
                <a:gd name="T19" fmla="*/ 129 h 130"/>
                <a:gd name="T20" fmla="*/ 15 w 27"/>
                <a:gd name="T21" fmla="*/ 130 h 130"/>
                <a:gd name="T22" fmla="*/ 27 w 27"/>
                <a:gd name="T23" fmla="*/ 130 h 130"/>
                <a:gd name="T24" fmla="*/ 19 w 27"/>
                <a:gd name="T25" fmla="*/ 22 h 130"/>
                <a:gd name="T26" fmla="*/ 26 w 27"/>
                <a:gd name="T27" fmla="*/ 11 h 130"/>
                <a:gd name="T28" fmla="*/ 25 w 27"/>
                <a:gd name="T29" fmla="*/ 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30">
                  <a:moveTo>
                    <a:pt x="25" y="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2" y="15"/>
                    <a:pt x="7" y="17"/>
                    <a:pt x="8" y="21"/>
                  </a:cubicBezTo>
                  <a:cubicBezTo>
                    <a:pt x="8" y="21"/>
                    <a:pt x="3" y="88"/>
                    <a:pt x="0" y="129"/>
                  </a:cubicBezTo>
                  <a:cubicBezTo>
                    <a:pt x="5" y="130"/>
                    <a:pt x="10" y="130"/>
                    <a:pt x="15" y="130"/>
                  </a:cubicBezTo>
                  <a:cubicBezTo>
                    <a:pt x="19" y="130"/>
                    <a:pt x="23" y="130"/>
                    <a:pt x="27" y="130"/>
                  </a:cubicBezTo>
                  <a:cubicBezTo>
                    <a:pt x="24" y="89"/>
                    <a:pt x="19" y="22"/>
                    <a:pt x="19" y="22"/>
                  </a:cubicBezTo>
                  <a:cubicBezTo>
                    <a:pt x="20" y="18"/>
                    <a:pt x="25" y="15"/>
                    <a:pt x="26" y="11"/>
                  </a:cubicBezTo>
                  <a:cubicBezTo>
                    <a:pt x="27" y="10"/>
                    <a:pt x="27" y="9"/>
                    <a:pt x="25" y="7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53"/>
            <p:cNvSpPr>
              <a:spLocks noEditPoints="1"/>
            </p:cNvSpPr>
            <p:nvPr/>
          </p:nvSpPr>
          <p:spPr bwMode="auto">
            <a:xfrm>
              <a:off x="3516313" y="5953126"/>
              <a:ext cx="322263" cy="187325"/>
            </a:xfrm>
            <a:custGeom>
              <a:avLst/>
              <a:gdLst>
                <a:gd name="T0" fmla="*/ 94 w 203"/>
                <a:gd name="T1" fmla="*/ 61 h 118"/>
                <a:gd name="T2" fmla="*/ 54 w 203"/>
                <a:gd name="T3" fmla="*/ 118 h 118"/>
                <a:gd name="T4" fmla="*/ 0 w 203"/>
                <a:gd name="T5" fmla="*/ 38 h 118"/>
                <a:gd name="T6" fmla="*/ 33 w 203"/>
                <a:gd name="T7" fmla="*/ 0 h 118"/>
                <a:gd name="T8" fmla="*/ 94 w 203"/>
                <a:gd name="T9" fmla="*/ 61 h 118"/>
                <a:gd name="T10" fmla="*/ 108 w 203"/>
                <a:gd name="T11" fmla="*/ 61 h 118"/>
                <a:gd name="T12" fmla="*/ 151 w 203"/>
                <a:gd name="T13" fmla="*/ 118 h 118"/>
                <a:gd name="T14" fmla="*/ 203 w 203"/>
                <a:gd name="T15" fmla="*/ 38 h 118"/>
                <a:gd name="T16" fmla="*/ 172 w 203"/>
                <a:gd name="T17" fmla="*/ 0 h 118"/>
                <a:gd name="T18" fmla="*/ 108 w 203"/>
                <a:gd name="T19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118">
                  <a:moveTo>
                    <a:pt x="94" y="61"/>
                  </a:moveTo>
                  <a:lnTo>
                    <a:pt x="54" y="118"/>
                  </a:lnTo>
                  <a:lnTo>
                    <a:pt x="0" y="38"/>
                  </a:lnTo>
                  <a:lnTo>
                    <a:pt x="33" y="0"/>
                  </a:lnTo>
                  <a:lnTo>
                    <a:pt x="94" y="61"/>
                  </a:lnTo>
                  <a:close/>
                  <a:moveTo>
                    <a:pt x="108" y="61"/>
                  </a:moveTo>
                  <a:lnTo>
                    <a:pt x="151" y="118"/>
                  </a:lnTo>
                  <a:lnTo>
                    <a:pt x="203" y="38"/>
                  </a:lnTo>
                  <a:lnTo>
                    <a:pt x="172" y="0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7CC6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54"/>
            <p:cNvSpPr/>
            <p:nvPr/>
          </p:nvSpPr>
          <p:spPr bwMode="auto">
            <a:xfrm>
              <a:off x="3497263" y="5430838"/>
              <a:ext cx="360363" cy="258763"/>
            </a:xfrm>
            <a:custGeom>
              <a:avLst/>
              <a:gdLst>
                <a:gd name="T0" fmla="*/ 49 w 96"/>
                <a:gd name="T1" fmla="*/ 0 h 69"/>
                <a:gd name="T2" fmla="*/ 1 w 96"/>
                <a:gd name="T3" fmla="*/ 56 h 69"/>
                <a:gd name="T4" fmla="*/ 7 w 96"/>
                <a:gd name="T5" fmla="*/ 67 h 69"/>
                <a:gd name="T6" fmla="*/ 14 w 96"/>
                <a:gd name="T7" fmla="*/ 38 h 69"/>
                <a:gd name="T8" fmla="*/ 47 w 96"/>
                <a:gd name="T9" fmla="*/ 39 h 69"/>
                <a:gd name="T10" fmla="*/ 83 w 96"/>
                <a:gd name="T11" fmla="*/ 38 h 69"/>
                <a:gd name="T12" fmla="*/ 90 w 96"/>
                <a:gd name="T13" fmla="*/ 66 h 69"/>
                <a:gd name="T14" fmla="*/ 95 w 96"/>
                <a:gd name="T15" fmla="*/ 55 h 69"/>
                <a:gd name="T16" fmla="*/ 49 w 96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69">
                  <a:moveTo>
                    <a:pt x="49" y="0"/>
                  </a:moveTo>
                  <a:cubicBezTo>
                    <a:pt x="3" y="0"/>
                    <a:pt x="0" y="43"/>
                    <a:pt x="1" y="56"/>
                  </a:cubicBezTo>
                  <a:cubicBezTo>
                    <a:pt x="2" y="65"/>
                    <a:pt x="7" y="69"/>
                    <a:pt x="7" y="67"/>
                  </a:cubicBezTo>
                  <a:cubicBezTo>
                    <a:pt x="6" y="55"/>
                    <a:pt x="9" y="43"/>
                    <a:pt x="14" y="38"/>
                  </a:cubicBezTo>
                  <a:cubicBezTo>
                    <a:pt x="21" y="31"/>
                    <a:pt x="32" y="39"/>
                    <a:pt x="47" y="39"/>
                  </a:cubicBezTo>
                  <a:cubicBezTo>
                    <a:pt x="63" y="39"/>
                    <a:pt x="76" y="29"/>
                    <a:pt x="83" y="38"/>
                  </a:cubicBezTo>
                  <a:cubicBezTo>
                    <a:pt x="88" y="43"/>
                    <a:pt x="89" y="52"/>
                    <a:pt x="90" y="66"/>
                  </a:cubicBezTo>
                  <a:cubicBezTo>
                    <a:pt x="90" y="68"/>
                    <a:pt x="94" y="64"/>
                    <a:pt x="95" y="55"/>
                  </a:cubicBezTo>
                  <a:cubicBezTo>
                    <a:pt x="96" y="42"/>
                    <a:pt x="93" y="0"/>
                    <a:pt x="49" y="0"/>
                  </a:cubicBezTo>
                  <a:close/>
                </a:path>
              </a:pathLst>
            </a:custGeom>
            <a:solidFill>
              <a:srgbClr val="D395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Freeform 55"/>
            <p:cNvSpPr/>
            <p:nvPr/>
          </p:nvSpPr>
          <p:spPr bwMode="auto">
            <a:xfrm>
              <a:off x="3489326" y="5416551"/>
              <a:ext cx="379413" cy="292100"/>
            </a:xfrm>
            <a:custGeom>
              <a:avLst/>
              <a:gdLst>
                <a:gd name="T0" fmla="*/ 51 w 101"/>
                <a:gd name="T1" fmla="*/ 0 h 78"/>
                <a:gd name="T2" fmla="*/ 1 w 101"/>
                <a:gd name="T3" fmla="*/ 56 h 78"/>
                <a:gd name="T4" fmla="*/ 3 w 101"/>
                <a:gd name="T5" fmla="*/ 68 h 78"/>
                <a:gd name="T6" fmla="*/ 9 w 101"/>
                <a:gd name="T7" fmla="*/ 78 h 78"/>
                <a:gd name="T8" fmla="*/ 9 w 101"/>
                <a:gd name="T9" fmla="*/ 68 h 78"/>
                <a:gd name="T10" fmla="*/ 16 w 101"/>
                <a:gd name="T11" fmla="*/ 38 h 78"/>
                <a:gd name="T12" fmla="*/ 49 w 101"/>
                <a:gd name="T13" fmla="*/ 39 h 78"/>
                <a:gd name="T14" fmla="*/ 85 w 101"/>
                <a:gd name="T15" fmla="*/ 38 h 78"/>
                <a:gd name="T16" fmla="*/ 92 w 101"/>
                <a:gd name="T17" fmla="*/ 66 h 78"/>
                <a:gd name="T18" fmla="*/ 92 w 101"/>
                <a:gd name="T19" fmla="*/ 78 h 78"/>
                <a:gd name="T20" fmla="*/ 98 w 101"/>
                <a:gd name="T21" fmla="*/ 69 h 78"/>
                <a:gd name="T22" fmla="*/ 99 w 101"/>
                <a:gd name="T23" fmla="*/ 56 h 78"/>
                <a:gd name="T24" fmla="*/ 51 w 101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78">
                  <a:moveTo>
                    <a:pt x="51" y="0"/>
                  </a:moveTo>
                  <a:cubicBezTo>
                    <a:pt x="5" y="0"/>
                    <a:pt x="0" y="43"/>
                    <a:pt x="1" y="56"/>
                  </a:cubicBezTo>
                  <a:cubicBezTo>
                    <a:pt x="2" y="65"/>
                    <a:pt x="1" y="63"/>
                    <a:pt x="3" y="68"/>
                  </a:cubicBezTo>
                  <a:cubicBezTo>
                    <a:pt x="5" y="73"/>
                    <a:pt x="2" y="78"/>
                    <a:pt x="9" y="78"/>
                  </a:cubicBezTo>
                  <a:cubicBezTo>
                    <a:pt x="9" y="78"/>
                    <a:pt x="9" y="70"/>
                    <a:pt x="9" y="68"/>
                  </a:cubicBezTo>
                  <a:cubicBezTo>
                    <a:pt x="8" y="55"/>
                    <a:pt x="11" y="44"/>
                    <a:pt x="16" y="38"/>
                  </a:cubicBezTo>
                  <a:cubicBezTo>
                    <a:pt x="23" y="32"/>
                    <a:pt x="34" y="39"/>
                    <a:pt x="49" y="39"/>
                  </a:cubicBezTo>
                  <a:cubicBezTo>
                    <a:pt x="65" y="39"/>
                    <a:pt x="78" y="30"/>
                    <a:pt x="85" y="38"/>
                  </a:cubicBezTo>
                  <a:cubicBezTo>
                    <a:pt x="90" y="44"/>
                    <a:pt x="91" y="52"/>
                    <a:pt x="92" y="66"/>
                  </a:cubicBezTo>
                  <a:cubicBezTo>
                    <a:pt x="92" y="69"/>
                    <a:pt x="92" y="78"/>
                    <a:pt x="92" y="78"/>
                  </a:cubicBezTo>
                  <a:cubicBezTo>
                    <a:pt x="98" y="77"/>
                    <a:pt x="96" y="74"/>
                    <a:pt x="98" y="69"/>
                  </a:cubicBezTo>
                  <a:cubicBezTo>
                    <a:pt x="100" y="64"/>
                    <a:pt x="99" y="65"/>
                    <a:pt x="99" y="56"/>
                  </a:cubicBezTo>
                  <a:cubicBezTo>
                    <a:pt x="101" y="43"/>
                    <a:pt x="95" y="0"/>
                    <a:pt x="51" y="0"/>
                  </a:cubicBezTo>
                  <a:close/>
                </a:path>
              </a:pathLst>
            </a:custGeom>
            <a:solidFill>
              <a:srgbClr val="6343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 bwMode="auto">
          <a:xfrm>
            <a:off x="8636056" y="3449979"/>
            <a:ext cx="0" cy="4761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直接连接符 51"/>
          <p:cNvCxnSpPr/>
          <p:nvPr/>
        </p:nvCxnSpPr>
        <p:spPr bwMode="auto">
          <a:xfrm flipH="1">
            <a:off x="7034053" y="3213539"/>
            <a:ext cx="701982" cy="7042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直接连接符 52"/>
          <p:cNvCxnSpPr/>
          <p:nvPr/>
        </p:nvCxnSpPr>
        <p:spPr bwMode="auto">
          <a:xfrm>
            <a:off x="9536078" y="3276296"/>
            <a:ext cx="639430" cy="6415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矩形: 圆角 53"/>
          <p:cNvSpPr/>
          <p:nvPr/>
        </p:nvSpPr>
        <p:spPr bwMode="auto">
          <a:xfrm>
            <a:off x="6035035" y="3973696"/>
            <a:ext cx="1594793" cy="421884"/>
          </a:xfrm>
          <a:prstGeom prst="roundRect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家庭部份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矩形: 圆角 54"/>
          <p:cNvSpPr/>
          <p:nvPr/>
        </p:nvSpPr>
        <p:spPr bwMode="auto">
          <a:xfrm>
            <a:off x="7880602" y="3973696"/>
            <a:ext cx="1594793" cy="421884"/>
          </a:xfrm>
          <a:prstGeom prst="roundRect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个人部份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矩形: 圆角 55"/>
          <p:cNvSpPr/>
          <p:nvPr/>
        </p:nvSpPr>
        <p:spPr bwMode="auto">
          <a:xfrm>
            <a:off x="9708677" y="3973696"/>
            <a:ext cx="1594793" cy="421884"/>
          </a:xfrm>
          <a:prstGeom prst="roundRect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事业部份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064468" y="4497705"/>
            <a:ext cx="1396536" cy="1289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生活品质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家庭关系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家人健康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909310" y="4497705"/>
            <a:ext cx="1396536" cy="1289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健康情形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自我充实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休闲管理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770194" y="4497705"/>
            <a:ext cx="1396536" cy="1289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财富所得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社会阶层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自我实现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288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、指引方向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150607" y="1037705"/>
            <a:ext cx="4803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帮助员工确定目标并控制过程：</a:t>
            </a:r>
            <a:endParaRPr lang="zh-CN" altLang="en-US" sz="24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71958" y="1580951"/>
            <a:ext cx="8505177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zh-CN" altLang="en-US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帮助员工明确岗位目标，并制定控制过程，可按下面逻辑进行。</a:t>
            </a:r>
            <a:endParaRPr lang="zh-CN" altLang="en-US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cxnSp>
        <p:nvCxnSpPr>
          <p:cNvPr id="38" name="直接连接符 37"/>
          <p:cNvCxnSpPr/>
          <p:nvPr/>
        </p:nvCxnSpPr>
        <p:spPr bwMode="auto">
          <a:xfrm>
            <a:off x="3263994" y="4332288"/>
            <a:ext cx="72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直接连接符 38"/>
          <p:cNvCxnSpPr/>
          <p:nvPr/>
        </p:nvCxnSpPr>
        <p:spPr bwMode="auto">
          <a:xfrm>
            <a:off x="9963092" y="4781701"/>
            <a:ext cx="0" cy="5201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矩形: 圆角 39"/>
          <p:cNvSpPr/>
          <p:nvPr/>
        </p:nvSpPr>
        <p:spPr bwMode="auto">
          <a:xfrm>
            <a:off x="1559172" y="3977139"/>
            <a:ext cx="1526090" cy="755505"/>
          </a:xfrm>
          <a:prstGeom prst="roundRect">
            <a:avLst>
              <a:gd name="adj" fmla="val 6535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目标、计划和任务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4106130" y="3977139"/>
            <a:ext cx="1526090" cy="755505"/>
          </a:xfrm>
          <a:prstGeom prst="roundRect">
            <a:avLst>
              <a:gd name="adj" fmla="val 6535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建立控制标准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2" name="直接连接符 41"/>
          <p:cNvCxnSpPr/>
          <p:nvPr/>
        </p:nvCxnSpPr>
        <p:spPr bwMode="auto">
          <a:xfrm>
            <a:off x="5810952" y="4332288"/>
            <a:ext cx="72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矩形: 圆角 42"/>
          <p:cNvSpPr/>
          <p:nvPr/>
        </p:nvSpPr>
        <p:spPr bwMode="auto">
          <a:xfrm>
            <a:off x="6653088" y="3977139"/>
            <a:ext cx="1526090" cy="755505"/>
          </a:xfrm>
          <a:prstGeom prst="roundRect">
            <a:avLst>
              <a:gd name="adj" fmla="val 6535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将实际成果与标准比较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4" name="直接连接符 43"/>
          <p:cNvCxnSpPr/>
          <p:nvPr/>
        </p:nvCxnSpPr>
        <p:spPr bwMode="auto">
          <a:xfrm>
            <a:off x="8357910" y="4332288"/>
            <a:ext cx="720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矩形: 圆角 44"/>
          <p:cNvSpPr/>
          <p:nvPr/>
        </p:nvSpPr>
        <p:spPr bwMode="auto">
          <a:xfrm>
            <a:off x="9200047" y="3977139"/>
            <a:ext cx="1526090" cy="755505"/>
          </a:xfrm>
          <a:prstGeom prst="roundRect">
            <a:avLst>
              <a:gd name="adj" fmla="val 6535"/>
            </a:avLst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找出原因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6" name="矩形: 圆角 45"/>
          <p:cNvSpPr/>
          <p:nvPr/>
        </p:nvSpPr>
        <p:spPr bwMode="auto">
          <a:xfrm>
            <a:off x="9200047" y="5356760"/>
            <a:ext cx="1526090" cy="755505"/>
          </a:xfrm>
          <a:prstGeom prst="roundRect">
            <a:avLst>
              <a:gd name="adj" fmla="val 6535"/>
            </a:avLst>
          </a:prstGeom>
          <a:gradFill>
            <a:gsLst>
              <a:gs pos="61000">
                <a:schemeClr val="tx1"/>
              </a:gs>
              <a:gs pos="0">
                <a:srgbClr val="5E5E5E"/>
              </a:gs>
              <a:gs pos="100000">
                <a:srgbClr val="343434"/>
              </a:gs>
            </a:gsLst>
            <a:lin ang="5400000" scaled="1"/>
          </a:gradFill>
          <a:ln w="9525" cap="flat">
            <a:noFill/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纠正偏差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916359" y="4781701"/>
            <a:ext cx="4133865" cy="952444"/>
            <a:chOff x="5106388" y="4677477"/>
            <a:chExt cx="4133865" cy="952444"/>
          </a:xfrm>
        </p:grpSpPr>
        <p:cxnSp>
          <p:nvCxnSpPr>
            <p:cNvPr id="48" name="直接连接符 47"/>
            <p:cNvCxnSpPr/>
            <p:nvPr/>
          </p:nvCxnSpPr>
          <p:spPr bwMode="auto">
            <a:xfrm flipV="1">
              <a:off x="5106388" y="4677477"/>
              <a:ext cx="0" cy="9524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直接连接符 48"/>
            <p:cNvCxnSpPr/>
            <p:nvPr/>
          </p:nvCxnSpPr>
          <p:spPr bwMode="auto">
            <a:xfrm>
              <a:off x="5122807" y="5629395"/>
              <a:ext cx="411744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50" name="直接连接符 49"/>
          <p:cNvCxnSpPr/>
          <p:nvPr/>
        </p:nvCxnSpPr>
        <p:spPr bwMode="auto">
          <a:xfrm flipV="1">
            <a:off x="7432175" y="3264519"/>
            <a:ext cx="0" cy="6207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矩形: 圆角 50"/>
          <p:cNvSpPr/>
          <p:nvPr/>
        </p:nvSpPr>
        <p:spPr bwMode="auto">
          <a:xfrm>
            <a:off x="6653088" y="2404790"/>
            <a:ext cx="1526090" cy="755505"/>
          </a:xfrm>
          <a:prstGeom prst="roundRect">
            <a:avLst>
              <a:gd name="adj" fmla="val 6535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工作继续进行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502418" y="3348558"/>
            <a:ext cx="954107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zh-CN" sz="2000">
                <a:solidFill>
                  <a:srgbClr val="DE40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无差异</a:t>
            </a:r>
            <a:endParaRPr lang="zh-CN" altLang="zh-CN" sz="2000">
              <a:solidFill>
                <a:srgbClr val="DE40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251007" y="3926074"/>
            <a:ext cx="954107" cy="429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CN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差异</a:t>
            </a:r>
            <a:endParaRPr lang="zh-CN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288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、职业规划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 bwMode="auto">
          <a:xfrm>
            <a:off x="6458421" y="1084551"/>
            <a:ext cx="5465172" cy="5465172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箭头: 五边形 36"/>
          <p:cNvSpPr/>
          <p:nvPr/>
        </p:nvSpPr>
        <p:spPr bwMode="auto">
          <a:xfrm>
            <a:off x="1011925" y="2015874"/>
            <a:ext cx="3170790" cy="749976"/>
          </a:xfrm>
          <a:prstGeom prst="homePlate">
            <a:avLst>
              <a:gd name="adj" fmla="val 16582"/>
            </a:avLst>
          </a:prstGeom>
          <a:gradFill>
            <a:gsLst>
              <a:gs pos="61000">
                <a:srgbClr val="F2F2F2"/>
              </a:gs>
              <a:gs pos="0">
                <a:schemeClr val="bg1"/>
              </a:gs>
              <a:gs pos="100000">
                <a:srgbClr val="E8E8E8"/>
              </a:gs>
            </a:gsLst>
            <a:lin ang="5400000" scaled="1"/>
          </a:gradFill>
          <a:ln w="9525" cap="flat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latin typeface="+mn-lt"/>
                <a:ea typeface="+mn-ea"/>
                <a:cs typeface="+mn-ea"/>
              </a:rPr>
              <a:t>、指定原则和方向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38" name="箭头: V 形 37"/>
          <p:cNvSpPr/>
          <p:nvPr/>
        </p:nvSpPr>
        <p:spPr bwMode="auto">
          <a:xfrm>
            <a:off x="4187315" y="2012479"/>
            <a:ext cx="3257653" cy="752480"/>
          </a:xfrm>
          <a:prstGeom prst="chevron">
            <a:avLst>
              <a:gd name="adj" fmla="val 1777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、定期检讨和规划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箭头: 五边形 38"/>
          <p:cNvSpPr/>
          <p:nvPr/>
        </p:nvSpPr>
        <p:spPr bwMode="auto">
          <a:xfrm>
            <a:off x="1011925" y="2947542"/>
            <a:ext cx="3170790" cy="749976"/>
          </a:xfrm>
          <a:prstGeom prst="homePlate">
            <a:avLst>
              <a:gd name="adj" fmla="val 16582"/>
            </a:avLst>
          </a:prstGeom>
          <a:gradFill>
            <a:gsLst>
              <a:gs pos="61000">
                <a:srgbClr val="F2F2F2"/>
              </a:gs>
              <a:gs pos="0">
                <a:schemeClr val="bg1"/>
              </a:gs>
              <a:gs pos="100000">
                <a:srgbClr val="E8E8E8"/>
              </a:gs>
            </a:gsLst>
            <a:lin ang="5400000" scaled="1"/>
          </a:gradFill>
          <a:ln w="9525" cap="flat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latin typeface="+mn-lt"/>
                <a:ea typeface="+mn-ea"/>
                <a:cs typeface="+mn-ea"/>
              </a:rPr>
              <a:t>、提供信息和制度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40" name="箭头: V 形 39"/>
          <p:cNvSpPr/>
          <p:nvPr/>
        </p:nvSpPr>
        <p:spPr bwMode="auto">
          <a:xfrm>
            <a:off x="4187315" y="2944147"/>
            <a:ext cx="3257653" cy="752480"/>
          </a:xfrm>
          <a:prstGeom prst="chevron">
            <a:avLst>
              <a:gd name="adj" fmla="val 1777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、主动学习和训练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箭头: 五边形 40"/>
          <p:cNvSpPr/>
          <p:nvPr/>
        </p:nvSpPr>
        <p:spPr bwMode="auto">
          <a:xfrm>
            <a:off x="1011925" y="3889953"/>
            <a:ext cx="3170790" cy="749976"/>
          </a:xfrm>
          <a:prstGeom prst="homePlate">
            <a:avLst>
              <a:gd name="adj" fmla="val 16582"/>
            </a:avLst>
          </a:prstGeom>
          <a:gradFill>
            <a:gsLst>
              <a:gs pos="61000">
                <a:srgbClr val="F2F2F2"/>
              </a:gs>
              <a:gs pos="0">
                <a:schemeClr val="bg1"/>
              </a:gs>
              <a:gs pos="100000">
                <a:srgbClr val="E8E8E8"/>
              </a:gs>
            </a:gsLst>
            <a:lin ang="5400000" scaled="1"/>
          </a:gradFill>
          <a:ln w="9525" cap="flat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latin typeface="+mn-lt"/>
                <a:ea typeface="+mn-ea"/>
                <a:cs typeface="+mn-ea"/>
              </a:rPr>
              <a:t>、创造环境和效率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42" name="箭头: V 形 41"/>
          <p:cNvSpPr/>
          <p:nvPr/>
        </p:nvSpPr>
        <p:spPr bwMode="auto">
          <a:xfrm>
            <a:off x="4187315" y="3886558"/>
            <a:ext cx="3257653" cy="752480"/>
          </a:xfrm>
          <a:prstGeom prst="chevron">
            <a:avLst>
              <a:gd name="adj" fmla="val 1777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、与公司协调发展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3" name="箭头: 五边形 42"/>
          <p:cNvSpPr/>
          <p:nvPr/>
        </p:nvSpPr>
        <p:spPr bwMode="auto">
          <a:xfrm>
            <a:off x="1011925" y="4843107"/>
            <a:ext cx="3170790" cy="749976"/>
          </a:xfrm>
          <a:prstGeom prst="homePlate">
            <a:avLst>
              <a:gd name="adj" fmla="val 16582"/>
            </a:avLst>
          </a:prstGeom>
          <a:gradFill>
            <a:gsLst>
              <a:gs pos="61000">
                <a:srgbClr val="F2F2F2"/>
              </a:gs>
              <a:gs pos="0">
                <a:schemeClr val="bg1"/>
              </a:gs>
              <a:gs pos="100000">
                <a:srgbClr val="E8E8E8"/>
              </a:gs>
            </a:gsLst>
            <a:lin ang="5400000" scaled="1"/>
          </a:gradFill>
          <a:ln w="9525" cap="flat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latin typeface="+mn-lt"/>
                <a:ea typeface="+mn-ea"/>
                <a:cs typeface="+mn-ea"/>
              </a:rPr>
              <a:t>、注重效果和提高</a:t>
            </a:r>
            <a:endParaRPr lang="zh-CN" altLang="en-US" sz="2000">
              <a:latin typeface="+mn-lt"/>
              <a:ea typeface="+mn-ea"/>
              <a:cs typeface="+mn-ea"/>
            </a:endParaRPr>
          </a:p>
        </p:txBody>
      </p:sp>
      <p:sp>
        <p:nvSpPr>
          <p:cNvPr id="44" name="箭头: V 形 43"/>
          <p:cNvSpPr/>
          <p:nvPr/>
        </p:nvSpPr>
        <p:spPr bwMode="auto">
          <a:xfrm>
            <a:off x="4187315" y="4839712"/>
            <a:ext cx="3257653" cy="752480"/>
          </a:xfrm>
          <a:prstGeom prst="chevron">
            <a:avLst>
              <a:gd name="adj" fmla="val 1777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、跨业学习开创新机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777529" y="5915850"/>
            <a:ext cx="4803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员工职业生涯规划逻辑图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27824" y="1235720"/>
            <a:ext cx="2410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公司角色</a:t>
            </a:r>
            <a:endParaRPr lang="zh-CN" altLang="en-US" sz="24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304161" y="1235720"/>
            <a:ext cx="2410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个人角色</a:t>
            </a:r>
            <a:endParaRPr lang="zh-CN" altLang="en-US" sz="24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127824" y="1627953"/>
            <a:ext cx="24100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管理者提供的帮助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266810" y="1627953"/>
            <a:ext cx="24100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员工自己要做的努力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613963" y="2176025"/>
            <a:ext cx="3154088" cy="3154088"/>
            <a:chOff x="8714185" y="2176025"/>
            <a:chExt cx="3154088" cy="3154088"/>
          </a:xfrm>
        </p:grpSpPr>
        <p:grpSp>
          <p:nvGrpSpPr>
            <p:cNvPr id="51" name="组合 50"/>
            <p:cNvGrpSpPr/>
            <p:nvPr/>
          </p:nvGrpSpPr>
          <p:grpSpPr>
            <a:xfrm>
              <a:off x="8714185" y="2176025"/>
              <a:ext cx="3154088" cy="3154088"/>
              <a:chOff x="2000165" y="3719573"/>
              <a:chExt cx="1736982" cy="1736982"/>
            </a:xfrm>
          </p:grpSpPr>
          <p:sp>
            <p:nvSpPr>
              <p:cNvPr id="53" name="椭圆 52"/>
              <p:cNvSpPr/>
              <p:nvPr/>
            </p:nvSpPr>
            <p:spPr bwMode="auto">
              <a:xfrm>
                <a:off x="2000165" y="3719573"/>
                <a:ext cx="1736982" cy="173698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ctr" anchorCtr="0" compatLnSpc="1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2372869" y="3868961"/>
                <a:ext cx="998060" cy="1120898"/>
              </a:xfrm>
              <a:prstGeom prst="rect">
                <a:avLst/>
              </a:prstGeom>
            </p:spPr>
          </p:pic>
        </p:grpSp>
        <p:sp>
          <p:nvSpPr>
            <p:cNvPr id="52" name="矩形 51"/>
            <p:cNvSpPr/>
            <p:nvPr/>
          </p:nvSpPr>
          <p:spPr>
            <a:xfrm>
              <a:off x="9424762" y="4593069"/>
              <a:ext cx="17936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职业规划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288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、合理授权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13254" y="1086834"/>
            <a:ext cx="4171619" cy="4979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授权包括的三个要素：</a:t>
            </a:r>
            <a:endParaRPr lang="zh-CN" altLang="en-US" sz="2400" b="1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13255" y="1596153"/>
            <a:ext cx="10197694" cy="7997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>
                <a:latin typeface="+mj-ea"/>
                <a:ea typeface="+mj-ea"/>
              </a:rPr>
              <a:t>工作是为了某种目的而进行的劳力、脑力、时间、物质和金钱的投入的过程。工作是由三个方面构成的：即工作的内容、工作的职权和工作的责任。 </a:t>
            </a:r>
            <a:endParaRPr lang="zh-CN" altLang="en-US" sz="2000">
              <a:latin typeface="+mj-ea"/>
              <a:ea typeface="+mj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436126" y="2804663"/>
            <a:ext cx="3562601" cy="3291606"/>
            <a:chOff x="1436126" y="2804663"/>
            <a:chExt cx="3562601" cy="3291606"/>
          </a:xfrm>
        </p:grpSpPr>
        <p:sp>
          <p:nvSpPr>
            <p:cNvPr id="39" name="椭圆 38"/>
            <p:cNvSpPr/>
            <p:nvPr/>
          </p:nvSpPr>
          <p:spPr bwMode="auto">
            <a:xfrm>
              <a:off x="1813125" y="3225099"/>
              <a:ext cx="2871170" cy="2871170"/>
            </a:xfrm>
            <a:prstGeom prst="ellipse">
              <a:avLst/>
            </a:prstGeom>
            <a:noFill/>
            <a:ln w="9525" cap="flat" cmpd="sng" algn="ctr">
              <a:solidFill>
                <a:schemeClr val="tx2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 bwMode="auto">
            <a:xfrm>
              <a:off x="2638793" y="2804663"/>
              <a:ext cx="1157267" cy="1157267"/>
            </a:xfrm>
            <a:prstGeom prst="ellipse">
              <a:avLst/>
            </a:prstGeom>
            <a:gradFill>
              <a:gsLst>
                <a:gs pos="56000">
                  <a:schemeClr val="accent2">
                    <a:lumMod val="98000"/>
                    <a:lumOff val="2000"/>
                  </a:schemeClr>
                </a:gs>
                <a:gs pos="0">
                  <a:schemeClr val="accent2">
                    <a:lumMod val="90000"/>
                    <a:lumOff val="10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+mn-lt"/>
                  <a:ea typeface="+mn-ea"/>
                  <a:cs typeface="+mn-ea"/>
                </a:rPr>
                <a:t>工作</a:t>
              </a:r>
              <a:r>
                <a:rPr lang="zh-CN" altLang="en-US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</a:rPr>
                <a:t>内容</a:t>
              </a:r>
              <a:endParaRPr lang="zh-CN" altLang="en-US" sz="2400" b="1">
                <a:solidFill>
                  <a:schemeClr val="bg1"/>
                </a:solidFill>
                <a:latin typeface="+mn-lt"/>
                <a:ea typeface="+mn-ea"/>
                <a:cs typeface="+mn-ea"/>
              </a:endParaRPr>
            </a:p>
          </p:txBody>
        </p:sp>
        <p:sp>
          <p:nvSpPr>
            <p:cNvPr id="41" name="椭圆 40"/>
            <p:cNvSpPr/>
            <p:nvPr/>
          </p:nvSpPr>
          <p:spPr bwMode="auto">
            <a:xfrm>
              <a:off x="3841460" y="4887743"/>
              <a:ext cx="1157267" cy="1157267"/>
            </a:xfrm>
            <a:prstGeom prst="ellipse">
              <a:avLst/>
            </a:prstGeom>
            <a:gradFill>
              <a:gsLst>
                <a:gs pos="56000">
                  <a:schemeClr val="accent2">
                    <a:lumMod val="98000"/>
                    <a:lumOff val="2000"/>
                  </a:schemeClr>
                </a:gs>
                <a:gs pos="0">
                  <a:schemeClr val="accent2">
                    <a:lumMod val="90000"/>
                    <a:lumOff val="10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+mn-lt"/>
                  <a:ea typeface="+mn-ea"/>
                  <a:cs typeface="+mn-ea"/>
                </a:rPr>
                <a:t>工作</a:t>
              </a:r>
              <a:r>
                <a:rPr lang="zh-CN" altLang="en-US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</a:rPr>
                <a:t>责任</a:t>
              </a:r>
              <a:endParaRPr lang="zh-CN" altLang="en-US" sz="2400" b="1">
                <a:solidFill>
                  <a:schemeClr val="bg1"/>
                </a:solidFill>
                <a:latin typeface="+mn-lt"/>
                <a:ea typeface="+mn-ea"/>
                <a:cs typeface="+mn-ea"/>
              </a:endParaRPr>
            </a:p>
          </p:txBody>
        </p:sp>
        <p:sp>
          <p:nvSpPr>
            <p:cNvPr id="42" name="椭圆 41"/>
            <p:cNvSpPr/>
            <p:nvPr/>
          </p:nvSpPr>
          <p:spPr bwMode="auto">
            <a:xfrm>
              <a:off x="1436126" y="4887743"/>
              <a:ext cx="1157267" cy="1157267"/>
            </a:xfrm>
            <a:prstGeom prst="ellipse">
              <a:avLst/>
            </a:prstGeom>
            <a:gradFill>
              <a:gsLst>
                <a:gs pos="56000">
                  <a:schemeClr val="accent2">
                    <a:lumMod val="98000"/>
                    <a:lumOff val="2000"/>
                  </a:schemeClr>
                </a:gs>
                <a:gs pos="0">
                  <a:schemeClr val="accent2">
                    <a:lumMod val="90000"/>
                    <a:lumOff val="10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rtlCol="0" anchor="ctr" anchorCtr="0" compatLnSpc="1"/>
            <a:lstStyle/>
            <a:p>
              <a:pPr algn="ctr"/>
              <a:r>
                <a:rPr lang="zh-CN" altLang="en-US" sz="2400">
                  <a:solidFill>
                    <a:schemeClr val="bg1"/>
                  </a:solidFill>
                  <a:latin typeface="+mn-lt"/>
                  <a:ea typeface="+mn-ea"/>
                  <a:cs typeface="+mn-ea"/>
                </a:rPr>
                <a:t>工作</a:t>
              </a:r>
              <a:r>
                <a:rPr lang="zh-CN" altLang="en-US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</a:rPr>
                <a:t>职权</a:t>
              </a:r>
              <a:endParaRPr lang="zh-CN" altLang="en-US" sz="2400" b="1">
                <a:solidFill>
                  <a:schemeClr val="bg1"/>
                </a:solidFill>
                <a:latin typeface="+mn-lt"/>
                <a:ea typeface="+mn-ea"/>
                <a:cs typeface="+mn-ea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698100" y="4358898"/>
              <a:ext cx="115726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>
                  <a:latin typeface="+mj-ea"/>
                  <a:ea typeface="+mj-ea"/>
                </a:rPr>
                <a:t>工作的三要素</a:t>
              </a:r>
              <a:endParaRPr lang="zh-CN" altLang="en-US" sz="2400" b="1">
                <a:latin typeface="+mj-ea"/>
                <a:ea typeface="+mj-ea"/>
              </a:endParaRPr>
            </a:p>
          </p:txBody>
        </p:sp>
      </p:grpSp>
      <p:sp>
        <p:nvSpPr>
          <p:cNvPr id="44" name="矩形 43"/>
          <p:cNvSpPr/>
          <p:nvPr/>
        </p:nvSpPr>
        <p:spPr bwMode="auto">
          <a:xfrm>
            <a:off x="7097852" y="2804663"/>
            <a:ext cx="4113097" cy="33884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303834" y="3624519"/>
            <a:ext cx="1613082" cy="1468758"/>
            <a:chOff x="5303834" y="3624519"/>
            <a:chExt cx="1613082" cy="1468758"/>
          </a:xfrm>
        </p:grpSpPr>
        <p:sp>
          <p:nvSpPr>
            <p:cNvPr id="46" name="箭头: 右 45"/>
            <p:cNvSpPr/>
            <p:nvPr/>
          </p:nvSpPr>
          <p:spPr bwMode="auto">
            <a:xfrm>
              <a:off x="5303834" y="3624519"/>
              <a:ext cx="1613082" cy="1468758"/>
            </a:xfrm>
            <a:prstGeom prst="rightArrow">
              <a:avLst>
                <a:gd name="adj1" fmla="val 54369"/>
                <a:gd name="adj2" fmla="val 50000"/>
              </a:avLst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338721" y="417423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>
                  <a:solidFill>
                    <a:schemeClr val="bg1"/>
                  </a:solidFill>
                  <a:latin typeface="+mj-ea"/>
                  <a:ea typeface="+mj-ea"/>
                </a:rPr>
                <a:t>授权三要素</a:t>
              </a:r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7175542" y="3026088"/>
            <a:ext cx="3445420" cy="4303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授权包括的三个要素：</a:t>
            </a:r>
            <a:endParaRPr lang="zh-CN" altLang="en-US" sz="2000" b="1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241047" y="3534213"/>
            <a:ext cx="3523206" cy="23909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>
                <a:latin typeface="+mj-ea"/>
                <a:ea typeface="+mj-ea"/>
              </a:rPr>
              <a:t>任务本身</a:t>
            </a:r>
            <a:r>
              <a:rPr lang="zh-CN" altLang="en-US">
                <a:latin typeface="+mj-ea"/>
                <a:ea typeface="+mj-ea"/>
              </a:rPr>
              <a:t>，即要求下属完成的某项工作；</a:t>
            </a:r>
            <a:endParaRPr lang="zh-CN" altLang="en-US">
              <a:latin typeface="+mj-ea"/>
              <a:ea typeface="+mj-ea"/>
            </a:endParaRP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>
                <a:latin typeface="+mj-ea"/>
                <a:ea typeface="+mj-ea"/>
              </a:rPr>
              <a:t>权力</a:t>
            </a:r>
            <a:r>
              <a:rPr lang="zh-CN" altLang="en-US">
                <a:latin typeface="+mj-ea"/>
                <a:ea typeface="+mj-ea"/>
              </a:rPr>
              <a:t>，成功的授权必须赋予员工相应的权力；</a:t>
            </a:r>
            <a:endParaRPr lang="zh-CN" altLang="en-US">
              <a:latin typeface="+mj-ea"/>
              <a:ea typeface="+mj-ea"/>
            </a:endParaRP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>
                <a:latin typeface="+mj-ea"/>
                <a:ea typeface="+mj-ea"/>
              </a:rPr>
              <a:t>责任</a:t>
            </a:r>
            <a:r>
              <a:rPr lang="zh-CN" altLang="en-US">
                <a:latin typeface="+mj-ea"/>
                <a:ea typeface="+mj-ea"/>
              </a:rPr>
              <a:t>，即员工所要承担的工作责任（包括执行责任和对结果的责任）。</a:t>
            </a:r>
            <a:endParaRPr lang="zh-CN" altLang="en-US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3214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7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、知人善任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1511" y="938700"/>
            <a:ext cx="10877687" cy="4979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>
                <a:latin typeface="+mj-ea"/>
                <a:ea typeface="+mj-ea"/>
                <a:sym typeface="+mn-lt"/>
              </a:rPr>
              <a:t>应当了解员工绩效的逻辑然后决定对员工的评价与任用。</a:t>
            </a:r>
            <a:endParaRPr lang="zh-CN" altLang="en-US" sz="2400" b="1">
              <a:latin typeface="+mj-ea"/>
              <a:ea typeface="+mj-ea"/>
              <a:sym typeface="+mn-lt"/>
            </a:endParaRPr>
          </a:p>
        </p:txBody>
      </p:sp>
      <p:sp>
        <p:nvSpPr>
          <p:cNvPr id="37" name="Oval 7"/>
          <p:cNvSpPr>
            <a:spLocks noChangeArrowheads="1"/>
          </p:cNvSpPr>
          <p:nvPr/>
        </p:nvSpPr>
        <p:spPr bwMode="auto">
          <a:xfrm>
            <a:off x="5527751" y="2347397"/>
            <a:ext cx="1376212" cy="1376212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3561240" y="4785871"/>
            <a:ext cx="1376212" cy="1376212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Oval 11"/>
          <p:cNvSpPr>
            <a:spLocks noChangeArrowheads="1"/>
          </p:cNvSpPr>
          <p:nvPr/>
        </p:nvSpPr>
        <p:spPr bwMode="auto">
          <a:xfrm>
            <a:off x="7576882" y="4785871"/>
            <a:ext cx="1374774" cy="1376212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0" name="Freeform 12"/>
          <p:cNvSpPr/>
          <p:nvPr/>
        </p:nvSpPr>
        <p:spPr bwMode="auto">
          <a:xfrm>
            <a:off x="7061006" y="3352800"/>
            <a:ext cx="1031752" cy="1285898"/>
          </a:xfrm>
          <a:custGeom>
            <a:avLst/>
            <a:gdLst>
              <a:gd name="T0" fmla="*/ 644 w 1535"/>
              <a:gd name="T1" fmla="*/ 465 h 1915"/>
              <a:gd name="T2" fmla="*/ 1419 w 1535"/>
              <a:gd name="T3" fmla="*/ 1527 h 1915"/>
              <a:gd name="T4" fmla="*/ 1535 w 1535"/>
              <a:gd name="T5" fmla="*/ 1473 h 1915"/>
              <a:gd name="T6" fmla="*/ 1516 w 1535"/>
              <a:gd name="T7" fmla="*/ 1694 h 1915"/>
              <a:gd name="T8" fmla="*/ 1497 w 1535"/>
              <a:gd name="T9" fmla="*/ 1915 h 1915"/>
              <a:gd name="T10" fmla="*/ 1315 w 1535"/>
              <a:gd name="T11" fmla="*/ 1788 h 1915"/>
              <a:gd name="T12" fmla="*/ 1133 w 1535"/>
              <a:gd name="T13" fmla="*/ 1661 h 1915"/>
              <a:gd name="T14" fmla="*/ 1260 w 1535"/>
              <a:gd name="T15" fmla="*/ 1602 h 1915"/>
              <a:gd name="T16" fmla="*/ 526 w 1535"/>
              <a:gd name="T17" fmla="*/ 583 h 1915"/>
              <a:gd name="T18" fmla="*/ 0 w 1535"/>
              <a:gd name="T19" fmla="*/ 141 h 1915"/>
              <a:gd name="T20" fmla="*/ 94 w 1535"/>
              <a:gd name="T21" fmla="*/ 0 h 1915"/>
              <a:gd name="T22" fmla="*/ 644 w 1535"/>
              <a:gd name="T23" fmla="*/ 465 h 1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35" h="1915">
                <a:moveTo>
                  <a:pt x="644" y="465"/>
                </a:moveTo>
                <a:cubicBezTo>
                  <a:pt x="973" y="794"/>
                  <a:pt x="1232" y="1157"/>
                  <a:pt x="1419" y="1527"/>
                </a:cubicBezTo>
                <a:lnTo>
                  <a:pt x="1535" y="1473"/>
                </a:lnTo>
                <a:lnTo>
                  <a:pt x="1516" y="1694"/>
                </a:lnTo>
                <a:lnTo>
                  <a:pt x="1497" y="1915"/>
                </a:lnTo>
                <a:lnTo>
                  <a:pt x="1315" y="1788"/>
                </a:lnTo>
                <a:lnTo>
                  <a:pt x="1133" y="1661"/>
                </a:lnTo>
                <a:lnTo>
                  <a:pt x="1260" y="1602"/>
                </a:lnTo>
                <a:cubicBezTo>
                  <a:pt x="1087" y="1246"/>
                  <a:pt x="841" y="898"/>
                  <a:pt x="526" y="583"/>
                </a:cubicBezTo>
                <a:cubicBezTo>
                  <a:pt x="359" y="416"/>
                  <a:pt x="183" y="269"/>
                  <a:pt x="0" y="141"/>
                </a:cubicBezTo>
                <a:lnTo>
                  <a:pt x="94" y="0"/>
                </a:lnTo>
                <a:cubicBezTo>
                  <a:pt x="285" y="135"/>
                  <a:pt x="469" y="291"/>
                  <a:pt x="644" y="4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Freeform 13"/>
          <p:cNvSpPr/>
          <p:nvPr/>
        </p:nvSpPr>
        <p:spPr bwMode="auto">
          <a:xfrm>
            <a:off x="4371380" y="3380105"/>
            <a:ext cx="1084858" cy="1213826"/>
          </a:xfrm>
          <a:custGeom>
            <a:avLst/>
            <a:gdLst>
              <a:gd name="T0" fmla="*/ 352 w 1613"/>
              <a:gd name="T1" fmla="*/ 1113 h 1807"/>
              <a:gd name="T2" fmla="*/ 1247 w 1613"/>
              <a:gd name="T3" fmla="*/ 150 h 1807"/>
              <a:gd name="T4" fmla="*/ 1172 w 1613"/>
              <a:gd name="T5" fmla="*/ 47 h 1807"/>
              <a:gd name="T6" fmla="*/ 1392 w 1613"/>
              <a:gd name="T7" fmla="*/ 23 h 1807"/>
              <a:gd name="T8" fmla="*/ 1613 w 1613"/>
              <a:gd name="T9" fmla="*/ 0 h 1807"/>
              <a:gd name="T10" fmla="*/ 1523 w 1613"/>
              <a:gd name="T11" fmla="*/ 203 h 1807"/>
              <a:gd name="T12" fmla="*/ 1433 w 1613"/>
              <a:gd name="T13" fmla="*/ 405 h 1807"/>
              <a:gd name="T14" fmla="*/ 1351 w 1613"/>
              <a:gd name="T15" fmla="*/ 292 h 1807"/>
              <a:gd name="T16" fmla="*/ 491 w 1613"/>
              <a:gd name="T17" fmla="*/ 1206 h 1807"/>
              <a:gd name="T18" fmla="*/ 156 w 1613"/>
              <a:gd name="T19" fmla="*/ 1807 h 1807"/>
              <a:gd name="T20" fmla="*/ 0 w 1613"/>
              <a:gd name="T21" fmla="*/ 1741 h 1807"/>
              <a:gd name="T22" fmla="*/ 352 w 1613"/>
              <a:gd name="T23" fmla="*/ 1113 h 1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13" h="1807">
                <a:moveTo>
                  <a:pt x="352" y="1113"/>
                </a:moveTo>
                <a:cubicBezTo>
                  <a:pt x="612" y="728"/>
                  <a:pt x="919" y="404"/>
                  <a:pt x="1247" y="150"/>
                </a:cubicBezTo>
                <a:lnTo>
                  <a:pt x="1172" y="47"/>
                </a:lnTo>
                <a:lnTo>
                  <a:pt x="1392" y="23"/>
                </a:lnTo>
                <a:lnTo>
                  <a:pt x="1613" y="0"/>
                </a:lnTo>
                <a:lnTo>
                  <a:pt x="1523" y="203"/>
                </a:lnTo>
                <a:lnTo>
                  <a:pt x="1433" y="405"/>
                </a:lnTo>
                <a:lnTo>
                  <a:pt x="1351" y="292"/>
                </a:lnTo>
                <a:cubicBezTo>
                  <a:pt x="1035" y="530"/>
                  <a:pt x="739" y="837"/>
                  <a:pt x="491" y="1206"/>
                </a:cubicBezTo>
                <a:cubicBezTo>
                  <a:pt x="358" y="1402"/>
                  <a:pt x="247" y="1603"/>
                  <a:pt x="156" y="1807"/>
                </a:cubicBezTo>
                <a:lnTo>
                  <a:pt x="0" y="1741"/>
                </a:lnTo>
                <a:cubicBezTo>
                  <a:pt x="97" y="1528"/>
                  <a:pt x="214" y="1318"/>
                  <a:pt x="352" y="111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Freeform 14"/>
          <p:cNvSpPr/>
          <p:nvPr/>
        </p:nvSpPr>
        <p:spPr bwMode="auto">
          <a:xfrm>
            <a:off x="5483417" y="5710639"/>
            <a:ext cx="1591880" cy="289548"/>
          </a:xfrm>
          <a:custGeom>
            <a:avLst/>
            <a:gdLst>
              <a:gd name="T0" fmla="*/ 1661 w 2370"/>
              <a:gd name="T1" fmla="*/ 383 h 430"/>
              <a:gd name="T2" fmla="*/ 349 w 2370"/>
              <a:gd name="T3" fmla="*/ 305 h 430"/>
              <a:gd name="T4" fmla="*/ 317 w 2370"/>
              <a:gd name="T5" fmla="*/ 430 h 430"/>
              <a:gd name="T6" fmla="*/ 159 w 2370"/>
              <a:gd name="T7" fmla="*/ 274 h 430"/>
              <a:gd name="T8" fmla="*/ 0 w 2370"/>
              <a:gd name="T9" fmla="*/ 119 h 430"/>
              <a:gd name="T10" fmla="*/ 214 w 2370"/>
              <a:gd name="T11" fmla="*/ 60 h 430"/>
              <a:gd name="T12" fmla="*/ 428 w 2370"/>
              <a:gd name="T13" fmla="*/ 0 h 430"/>
              <a:gd name="T14" fmla="*/ 393 w 2370"/>
              <a:gd name="T15" fmla="*/ 135 h 430"/>
              <a:gd name="T16" fmla="*/ 1645 w 2370"/>
              <a:gd name="T17" fmla="*/ 217 h 430"/>
              <a:gd name="T18" fmla="*/ 2321 w 2370"/>
              <a:gd name="T19" fmla="*/ 92 h 430"/>
              <a:gd name="T20" fmla="*/ 2370 w 2370"/>
              <a:gd name="T21" fmla="*/ 254 h 430"/>
              <a:gd name="T22" fmla="*/ 1661 w 2370"/>
              <a:gd name="T23" fmla="*/ 383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70" h="430">
                <a:moveTo>
                  <a:pt x="1661" y="383"/>
                </a:moveTo>
                <a:cubicBezTo>
                  <a:pt x="1199" y="428"/>
                  <a:pt x="753" y="397"/>
                  <a:pt x="349" y="305"/>
                </a:cubicBezTo>
                <a:lnTo>
                  <a:pt x="317" y="430"/>
                </a:lnTo>
                <a:lnTo>
                  <a:pt x="159" y="274"/>
                </a:lnTo>
                <a:lnTo>
                  <a:pt x="0" y="119"/>
                </a:lnTo>
                <a:lnTo>
                  <a:pt x="214" y="60"/>
                </a:lnTo>
                <a:lnTo>
                  <a:pt x="428" y="0"/>
                </a:lnTo>
                <a:lnTo>
                  <a:pt x="393" y="135"/>
                </a:lnTo>
                <a:cubicBezTo>
                  <a:pt x="777" y="228"/>
                  <a:pt x="1202" y="260"/>
                  <a:pt x="1645" y="217"/>
                </a:cubicBezTo>
                <a:cubicBezTo>
                  <a:pt x="1880" y="194"/>
                  <a:pt x="2106" y="152"/>
                  <a:pt x="2321" y="92"/>
                </a:cubicBezTo>
                <a:lnTo>
                  <a:pt x="2370" y="254"/>
                </a:lnTo>
                <a:cubicBezTo>
                  <a:pt x="2144" y="315"/>
                  <a:pt x="1907" y="359"/>
                  <a:pt x="1661" y="38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3882178" y="1902033"/>
            <a:ext cx="4667357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激励、技能、环境、机会多因素影响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19"/>
          <p:cNvSpPr txBox="1"/>
          <p:nvPr/>
        </p:nvSpPr>
        <p:spPr>
          <a:xfrm>
            <a:off x="5743834" y="2641814"/>
            <a:ext cx="944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多因性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20"/>
          <p:cNvSpPr txBox="1"/>
          <p:nvPr/>
        </p:nvSpPr>
        <p:spPr>
          <a:xfrm>
            <a:off x="3770546" y="5056381"/>
            <a:ext cx="944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动态性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21"/>
          <p:cNvSpPr txBox="1"/>
          <p:nvPr/>
        </p:nvSpPr>
        <p:spPr>
          <a:xfrm>
            <a:off x="1849909" y="5143187"/>
            <a:ext cx="1639198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>
                <a:latin typeface="+mn-ea"/>
                <a:ea typeface="+mn-ea"/>
              </a:defRPr>
            </a:lvl1pPr>
          </a:lstStyle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时移效变、动态看待</a:t>
            </a:r>
            <a:endParaRPr lang="zh-CN" altLang="en-US">
              <a:solidFill>
                <a:srgbClr val="3D3D3D"/>
              </a:solidFill>
            </a:endParaRPr>
          </a:p>
        </p:txBody>
      </p:sp>
      <p:sp>
        <p:nvSpPr>
          <p:cNvPr id="47" name="TextBox 22"/>
          <p:cNvSpPr txBox="1"/>
          <p:nvPr/>
        </p:nvSpPr>
        <p:spPr>
          <a:xfrm>
            <a:off x="7801949" y="5056381"/>
            <a:ext cx="944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多维性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976278" y="5143187"/>
            <a:ext cx="1649484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>
                <a:latin typeface="+mn-ea"/>
                <a:ea typeface="+mn-ea"/>
              </a:defRPr>
            </a:lvl1pPr>
          </a:lstStyle>
          <a:p>
            <a:pPr lvl="0">
              <a:defRPr/>
            </a:pPr>
            <a:r>
              <a:rPr lang="zh-CN" altLang="en-US">
                <a:solidFill>
                  <a:srgbClr val="3D3D3D"/>
                </a:solidFill>
              </a:rPr>
              <a:t>综合考虑，逐一考评</a:t>
            </a:r>
            <a:endParaRPr lang="zh-CN" altLang="en-US">
              <a:solidFill>
                <a:srgbClr val="3D3D3D"/>
              </a:solidFill>
            </a:endParaRPr>
          </a:p>
        </p:txBody>
      </p:sp>
      <p:sp>
        <p:nvSpPr>
          <p:cNvPr id="49" name="Rectangle 6"/>
          <p:cNvSpPr>
            <a:spLocks noChangeArrowheads="1"/>
          </p:cNvSpPr>
          <p:nvPr/>
        </p:nvSpPr>
        <p:spPr bwMode="auto">
          <a:xfrm>
            <a:off x="4925220" y="4374155"/>
            <a:ext cx="2636837" cy="50039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2400" b="1">
                <a:latin typeface="+mj-ea"/>
                <a:ea typeface="+mj-ea"/>
              </a:rPr>
              <a:t> 相互影响作用</a:t>
            </a:r>
            <a:endParaRPr lang="zh-CN" altLang="zh-CN" sz="2400" b="1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4288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8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、绩效指导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平行四边形 35"/>
          <p:cNvSpPr/>
          <p:nvPr/>
        </p:nvSpPr>
        <p:spPr bwMode="auto">
          <a:xfrm>
            <a:off x="6818461" y="-23980"/>
            <a:ext cx="4673390" cy="6881980"/>
          </a:xfrm>
          <a:prstGeom prst="parallelogram">
            <a:avLst>
              <a:gd name="adj" fmla="val 66247"/>
            </a:avLst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7" name="8bc02035-946f-43cb-84f4-acccfa9d9ca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590379" y="1674686"/>
            <a:ext cx="4863523" cy="4213881"/>
            <a:chOff x="3214915" y="1152825"/>
            <a:chExt cx="5762171" cy="4992493"/>
          </a:xfrm>
        </p:grpSpPr>
        <p:sp>
          <p:nvSpPr>
            <p:cNvPr id="38" name="îşḷiḑe"/>
            <p:cNvSpPr/>
            <p:nvPr/>
          </p:nvSpPr>
          <p:spPr bwMode="auto">
            <a:xfrm>
              <a:off x="3977935" y="1152825"/>
              <a:ext cx="4331821" cy="2738382"/>
            </a:xfrm>
            <a:prstGeom prst="rect">
              <a:avLst/>
            </a:prstGeom>
            <a:solidFill>
              <a:srgbClr val="0EB3B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" name="iSľíďé"/>
            <p:cNvSpPr/>
            <p:nvPr/>
          </p:nvSpPr>
          <p:spPr bwMode="auto">
            <a:xfrm>
              <a:off x="4113564" y="1247682"/>
              <a:ext cx="4053074" cy="254783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" name="îṥliďé"/>
            <p:cNvSpPr/>
            <p:nvPr/>
          </p:nvSpPr>
          <p:spPr bwMode="auto">
            <a:xfrm>
              <a:off x="6157159" y="4184100"/>
              <a:ext cx="1703273" cy="1191542"/>
            </a:xfrm>
            <a:custGeom>
              <a:avLst/>
              <a:gdLst/>
              <a:ahLst/>
              <a:cxnLst>
                <a:cxn ang="0">
                  <a:pos x="37" y="175"/>
                </a:cxn>
                <a:cxn ang="0">
                  <a:pos x="43" y="126"/>
                </a:cxn>
                <a:cxn ang="0">
                  <a:pos x="46" y="123"/>
                </a:cxn>
                <a:cxn ang="0">
                  <a:pos x="48" y="126"/>
                </a:cxn>
                <a:cxn ang="0">
                  <a:pos x="48" y="175"/>
                </a:cxn>
                <a:cxn ang="0">
                  <a:pos x="202" y="175"/>
                </a:cxn>
                <a:cxn ang="0">
                  <a:pos x="202" y="126"/>
                </a:cxn>
                <a:cxn ang="0">
                  <a:pos x="204" y="123"/>
                </a:cxn>
                <a:cxn ang="0">
                  <a:pos x="208" y="127"/>
                </a:cxn>
                <a:cxn ang="0">
                  <a:pos x="213" y="175"/>
                </a:cxn>
                <a:cxn ang="0">
                  <a:pos x="250" y="175"/>
                </a:cxn>
                <a:cxn ang="0">
                  <a:pos x="244" y="71"/>
                </a:cxn>
                <a:cxn ang="0">
                  <a:pos x="215" y="43"/>
                </a:cxn>
                <a:cxn ang="0">
                  <a:pos x="160" y="35"/>
                </a:cxn>
                <a:cxn ang="0">
                  <a:pos x="152" y="24"/>
                </a:cxn>
                <a:cxn ang="0">
                  <a:pos x="151" y="0"/>
                </a:cxn>
                <a:cxn ang="0">
                  <a:pos x="123" y="0"/>
                </a:cxn>
                <a:cxn ang="0">
                  <a:pos x="99" y="0"/>
                </a:cxn>
                <a:cxn ang="0">
                  <a:pos x="97" y="25"/>
                </a:cxn>
                <a:cxn ang="0">
                  <a:pos x="89" y="34"/>
                </a:cxn>
                <a:cxn ang="0">
                  <a:pos x="35" y="43"/>
                </a:cxn>
                <a:cxn ang="0">
                  <a:pos x="6" y="71"/>
                </a:cxn>
                <a:cxn ang="0">
                  <a:pos x="0" y="175"/>
                </a:cxn>
                <a:cxn ang="0">
                  <a:pos x="37" y="175"/>
                </a:cxn>
              </a:cxnLst>
              <a:rect l="0" t="0" r="r" b="b"/>
              <a:pathLst>
                <a:path w="250" h="175">
                  <a:moveTo>
                    <a:pt x="37" y="175"/>
                  </a:moveTo>
                  <a:cubicBezTo>
                    <a:pt x="43" y="126"/>
                    <a:pt x="43" y="126"/>
                    <a:pt x="43" y="126"/>
                  </a:cubicBezTo>
                  <a:cubicBezTo>
                    <a:pt x="43" y="124"/>
                    <a:pt x="44" y="123"/>
                    <a:pt x="46" y="123"/>
                  </a:cubicBezTo>
                  <a:cubicBezTo>
                    <a:pt x="47" y="123"/>
                    <a:pt x="48" y="124"/>
                    <a:pt x="48" y="126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202" y="175"/>
                    <a:pt x="202" y="175"/>
                    <a:pt x="202" y="17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2" y="124"/>
                    <a:pt x="203" y="123"/>
                    <a:pt x="204" y="123"/>
                  </a:cubicBezTo>
                  <a:cubicBezTo>
                    <a:pt x="206" y="123"/>
                    <a:pt x="208" y="123"/>
                    <a:pt x="208" y="127"/>
                  </a:cubicBezTo>
                  <a:cubicBezTo>
                    <a:pt x="213" y="175"/>
                    <a:pt x="213" y="175"/>
                    <a:pt x="213" y="175"/>
                  </a:cubicBezTo>
                  <a:cubicBezTo>
                    <a:pt x="250" y="175"/>
                    <a:pt x="250" y="175"/>
                    <a:pt x="250" y="175"/>
                  </a:cubicBezTo>
                  <a:cubicBezTo>
                    <a:pt x="244" y="71"/>
                    <a:pt x="244" y="71"/>
                    <a:pt x="244" y="71"/>
                  </a:cubicBezTo>
                  <a:cubicBezTo>
                    <a:pt x="241" y="57"/>
                    <a:pt x="230" y="45"/>
                    <a:pt x="215" y="43"/>
                  </a:cubicBezTo>
                  <a:cubicBezTo>
                    <a:pt x="160" y="35"/>
                    <a:pt x="160" y="35"/>
                    <a:pt x="160" y="35"/>
                  </a:cubicBezTo>
                  <a:cubicBezTo>
                    <a:pt x="156" y="34"/>
                    <a:pt x="152" y="29"/>
                    <a:pt x="152" y="24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30"/>
                    <a:pt x="94" y="34"/>
                    <a:pt x="89" y="3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20" y="45"/>
                    <a:pt x="8" y="57"/>
                    <a:pt x="6" y="71"/>
                  </a:cubicBezTo>
                  <a:cubicBezTo>
                    <a:pt x="0" y="175"/>
                    <a:pt x="0" y="175"/>
                    <a:pt x="0" y="175"/>
                  </a:cubicBezTo>
                  <a:lnTo>
                    <a:pt x="37" y="175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íśľíḓê"/>
            <p:cNvSpPr/>
            <p:nvPr/>
          </p:nvSpPr>
          <p:spPr bwMode="auto">
            <a:xfrm>
              <a:off x="6682203" y="4353845"/>
              <a:ext cx="646528" cy="1021797"/>
            </a:xfrm>
            <a:custGeom>
              <a:avLst/>
              <a:gdLst/>
              <a:ahLst/>
              <a:cxnLst>
                <a:cxn ang="0">
                  <a:pos x="77" y="150"/>
                </a:cxn>
                <a:cxn ang="0">
                  <a:pos x="95" y="10"/>
                </a:cxn>
                <a:cxn ang="0">
                  <a:pos x="85" y="9"/>
                </a:cxn>
                <a:cxn ang="0">
                  <a:pos x="76" y="0"/>
                </a:cxn>
                <a:cxn ang="0">
                  <a:pos x="48" y="28"/>
                </a:cxn>
                <a:cxn ang="0">
                  <a:pos x="19" y="0"/>
                </a:cxn>
                <a:cxn ang="0">
                  <a:pos x="11" y="9"/>
                </a:cxn>
                <a:cxn ang="0">
                  <a:pos x="0" y="10"/>
                </a:cxn>
                <a:cxn ang="0">
                  <a:pos x="25" y="150"/>
                </a:cxn>
                <a:cxn ang="0">
                  <a:pos x="77" y="150"/>
                </a:cxn>
              </a:cxnLst>
              <a:rect l="0" t="0" r="r" b="b"/>
              <a:pathLst>
                <a:path w="95" h="150">
                  <a:moveTo>
                    <a:pt x="77" y="150"/>
                  </a:moveTo>
                  <a:cubicBezTo>
                    <a:pt x="95" y="10"/>
                    <a:pt x="95" y="10"/>
                    <a:pt x="95" y="10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0" y="9"/>
                    <a:pt x="77" y="5"/>
                    <a:pt x="76" y="0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5"/>
                    <a:pt x="16" y="9"/>
                    <a:pt x="1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5" y="150"/>
                    <a:pt x="25" y="150"/>
                    <a:pt x="25" y="150"/>
                  </a:cubicBezTo>
                  <a:lnTo>
                    <a:pt x="77" y="150"/>
                  </a:lnTo>
                  <a:close/>
                </a:path>
              </a:pathLst>
            </a:custGeom>
            <a:solidFill>
              <a:srgbClr val="D7E9F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2" name="îṡļide"/>
            <p:cNvSpPr/>
            <p:nvPr/>
          </p:nvSpPr>
          <p:spPr bwMode="auto">
            <a:xfrm>
              <a:off x="6825321" y="4184100"/>
              <a:ext cx="360291" cy="169745"/>
            </a:xfrm>
            <a:custGeom>
              <a:avLst/>
              <a:gdLst/>
              <a:ahLst/>
              <a:cxnLst>
                <a:cxn ang="0">
                  <a:pos x="50" y="19"/>
                </a:cxn>
                <a:cxn ang="0">
                  <a:pos x="53" y="15"/>
                </a:cxn>
                <a:cxn ang="0">
                  <a:pos x="53" y="0"/>
                </a:cxn>
                <a:cxn ang="0">
                  <a:pos x="25" y="0"/>
                </a:cxn>
                <a:cxn ang="0">
                  <a:pos x="1" y="0"/>
                </a:cxn>
                <a:cxn ang="0">
                  <a:pos x="0" y="15"/>
                </a:cxn>
                <a:cxn ang="0">
                  <a:pos x="4" y="19"/>
                </a:cxn>
                <a:cxn ang="0">
                  <a:pos x="18" y="25"/>
                </a:cxn>
                <a:cxn ang="0">
                  <a:pos x="27" y="25"/>
                </a:cxn>
                <a:cxn ang="0">
                  <a:pos x="27" y="25"/>
                </a:cxn>
                <a:cxn ang="0">
                  <a:pos x="36" y="25"/>
                </a:cxn>
                <a:cxn ang="0">
                  <a:pos x="50" y="19"/>
                </a:cxn>
              </a:cxnLst>
              <a:rect l="0" t="0" r="r" b="b"/>
              <a:pathLst>
                <a:path w="53" h="25">
                  <a:moveTo>
                    <a:pt x="50" y="19"/>
                  </a:moveTo>
                  <a:cubicBezTo>
                    <a:pt x="53" y="15"/>
                    <a:pt x="53" y="15"/>
                    <a:pt x="53" y="1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23"/>
                    <a:pt x="13" y="25"/>
                    <a:pt x="18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41" y="25"/>
                    <a:pt x="47" y="23"/>
                    <a:pt x="50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3" name="iśḻíḍê"/>
            <p:cNvSpPr/>
            <p:nvPr/>
          </p:nvSpPr>
          <p:spPr bwMode="auto">
            <a:xfrm>
              <a:off x="6736288" y="4313073"/>
              <a:ext cx="272923" cy="401896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0" y="15"/>
                </a:cxn>
                <a:cxn ang="0">
                  <a:pos x="25" y="56"/>
                </a:cxn>
                <a:cxn ang="0">
                  <a:pos x="29" y="56"/>
                </a:cxn>
                <a:cxn ang="0">
                  <a:pos x="40" y="34"/>
                </a:cxn>
                <a:cxn ang="0">
                  <a:pos x="13" y="2"/>
                </a:cxn>
              </a:cxnLst>
              <a:rect l="0" t="0" r="r" b="b"/>
              <a:pathLst>
                <a:path w="40" h="59">
                  <a:moveTo>
                    <a:pt x="13" y="2"/>
                  </a:moveTo>
                  <a:cubicBezTo>
                    <a:pt x="11" y="0"/>
                    <a:pt x="0" y="15"/>
                    <a:pt x="0" y="15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9"/>
                    <a:pt x="28" y="59"/>
                    <a:pt x="29" y="56"/>
                  </a:cubicBezTo>
                  <a:cubicBezTo>
                    <a:pt x="40" y="34"/>
                    <a:pt x="40" y="34"/>
                    <a:pt x="40" y="34"/>
                  </a:cubicBezTo>
                  <a:lnTo>
                    <a:pt x="13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4" name="išlide"/>
            <p:cNvSpPr/>
            <p:nvPr/>
          </p:nvSpPr>
          <p:spPr bwMode="auto">
            <a:xfrm>
              <a:off x="7009211" y="4306416"/>
              <a:ext cx="272091" cy="408553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32" y="3"/>
                </a:cxn>
                <a:cxn ang="0">
                  <a:pos x="40" y="16"/>
                </a:cxn>
                <a:cxn ang="0">
                  <a:pos x="15" y="57"/>
                </a:cxn>
                <a:cxn ang="0">
                  <a:pos x="11" y="57"/>
                </a:cxn>
                <a:cxn ang="0">
                  <a:pos x="0" y="35"/>
                </a:cxn>
                <a:cxn ang="0">
                  <a:pos x="27" y="3"/>
                </a:cxn>
              </a:cxnLst>
              <a:rect l="0" t="0" r="r" b="b"/>
              <a:pathLst>
                <a:path w="40" h="60">
                  <a:moveTo>
                    <a:pt x="27" y="3"/>
                  </a:moveTo>
                  <a:cubicBezTo>
                    <a:pt x="29" y="1"/>
                    <a:pt x="30" y="0"/>
                    <a:pt x="32" y="3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60"/>
                    <a:pt x="12" y="60"/>
                    <a:pt x="11" y="57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27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5" name="iṥľiďé"/>
            <p:cNvSpPr/>
            <p:nvPr/>
          </p:nvSpPr>
          <p:spPr bwMode="auto">
            <a:xfrm>
              <a:off x="6934324" y="4545224"/>
              <a:ext cx="142286" cy="830418"/>
            </a:xfrm>
            <a:custGeom>
              <a:avLst/>
              <a:gdLst/>
              <a:ahLst/>
              <a:cxnLst>
                <a:cxn ang="0">
                  <a:pos x="6" y="34"/>
                </a:cxn>
                <a:cxn ang="0">
                  <a:pos x="2" y="122"/>
                </a:cxn>
                <a:cxn ang="0">
                  <a:pos x="20" y="122"/>
                </a:cxn>
                <a:cxn ang="0">
                  <a:pos x="16" y="34"/>
                </a:cxn>
                <a:cxn ang="0">
                  <a:pos x="16" y="29"/>
                </a:cxn>
                <a:cxn ang="0">
                  <a:pos x="21" y="18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0" y="18"/>
                </a:cxn>
                <a:cxn ang="0">
                  <a:pos x="6" y="29"/>
                </a:cxn>
                <a:cxn ang="0">
                  <a:pos x="6" y="34"/>
                </a:cxn>
              </a:cxnLst>
              <a:rect l="0" t="0" r="r" b="b"/>
              <a:pathLst>
                <a:path w="21" h="122">
                  <a:moveTo>
                    <a:pt x="6" y="34"/>
                  </a:moveTo>
                  <a:cubicBezTo>
                    <a:pt x="2" y="122"/>
                    <a:pt x="2" y="122"/>
                    <a:pt x="2" y="122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2"/>
                    <a:pt x="16" y="30"/>
                    <a:pt x="16" y="2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2"/>
                    <a:pt x="6" y="34"/>
                  </a:cubicBez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6" name="íşļîḋe"/>
            <p:cNvSpPr/>
            <p:nvPr/>
          </p:nvSpPr>
          <p:spPr bwMode="auto">
            <a:xfrm>
              <a:off x="7042494" y="4436221"/>
              <a:ext cx="837907" cy="939421"/>
            </a:xfrm>
            <a:custGeom>
              <a:avLst/>
              <a:gdLst/>
              <a:ahLst/>
              <a:cxnLst>
                <a:cxn ang="0">
                  <a:pos x="76" y="138"/>
                </a:cxn>
                <a:cxn ang="0">
                  <a:pos x="76" y="101"/>
                </a:cxn>
                <a:cxn ang="0">
                  <a:pos x="78" y="102"/>
                </a:cxn>
                <a:cxn ang="0">
                  <a:pos x="80" y="138"/>
                </a:cxn>
                <a:cxn ang="0">
                  <a:pos x="123" y="138"/>
                </a:cxn>
                <a:cxn ang="0">
                  <a:pos x="120" y="39"/>
                </a:cxn>
                <a:cxn ang="0">
                  <a:pos x="90" y="5"/>
                </a:cxn>
                <a:cxn ang="0">
                  <a:pos x="43" y="0"/>
                </a:cxn>
                <a:cxn ang="0">
                  <a:pos x="0" y="126"/>
                </a:cxn>
                <a:cxn ang="0">
                  <a:pos x="0" y="138"/>
                </a:cxn>
                <a:cxn ang="0">
                  <a:pos x="76" y="138"/>
                </a:cxn>
              </a:cxnLst>
              <a:rect l="0" t="0" r="r" b="b"/>
              <a:pathLst>
                <a:path w="123" h="138">
                  <a:moveTo>
                    <a:pt x="76" y="138"/>
                  </a:moveTo>
                  <a:cubicBezTo>
                    <a:pt x="76" y="101"/>
                    <a:pt x="76" y="101"/>
                    <a:pt x="76" y="101"/>
                  </a:cubicBezTo>
                  <a:cubicBezTo>
                    <a:pt x="76" y="99"/>
                    <a:pt x="77" y="100"/>
                    <a:pt x="78" y="102"/>
                  </a:cubicBezTo>
                  <a:cubicBezTo>
                    <a:pt x="80" y="138"/>
                    <a:pt x="80" y="138"/>
                    <a:pt x="80" y="138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19"/>
                    <a:pt x="109" y="9"/>
                    <a:pt x="90" y="5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8"/>
                    <a:pt x="0" y="138"/>
                    <a:pt x="0" y="138"/>
                  </a:cubicBezTo>
                  <a:lnTo>
                    <a:pt x="76" y="138"/>
                  </a:lnTo>
                  <a:close/>
                </a:path>
              </a:pathLst>
            </a:custGeom>
            <a:solidFill>
              <a:srgbClr val="3D5F7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7" name="i$lïḑe"/>
            <p:cNvSpPr/>
            <p:nvPr/>
          </p:nvSpPr>
          <p:spPr bwMode="auto">
            <a:xfrm>
              <a:off x="7042494" y="4408762"/>
              <a:ext cx="341154" cy="885335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8" y="3"/>
                </a:cxn>
                <a:cxn ang="0">
                  <a:pos x="49" y="3"/>
                </a:cxn>
                <a:cxn ang="0">
                  <a:pos x="50" y="5"/>
                </a:cxn>
                <a:cxn ang="0">
                  <a:pos x="50" y="33"/>
                </a:cxn>
                <a:cxn ang="0">
                  <a:pos x="46" y="39"/>
                </a:cxn>
                <a:cxn ang="0">
                  <a:pos x="31" y="39"/>
                </a:cxn>
                <a:cxn ang="0">
                  <a:pos x="44" y="56"/>
                </a:cxn>
                <a:cxn ang="0">
                  <a:pos x="44" y="66"/>
                </a:cxn>
                <a:cxn ang="0">
                  <a:pos x="0" y="130"/>
                </a:cxn>
                <a:cxn ang="0">
                  <a:pos x="34" y="0"/>
                </a:cxn>
              </a:cxnLst>
              <a:rect l="0" t="0" r="r" b="b"/>
              <a:pathLst>
                <a:path w="50" h="130">
                  <a:moveTo>
                    <a:pt x="34" y="0"/>
                  </a:moveTo>
                  <a:cubicBezTo>
                    <a:pt x="48" y="3"/>
                    <a:pt x="48" y="3"/>
                    <a:pt x="48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8"/>
                    <a:pt x="50" y="39"/>
                    <a:pt x="46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9" y="60"/>
                    <a:pt x="46" y="63"/>
                    <a:pt x="44" y="66"/>
                  </a:cubicBezTo>
                  <a:cubicBezTo>
                    <a:pt x="0" y="130"/>
                    <a:pt x="0" y="130"/>
                    <a:pt x="0" y="130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6D9CB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8" name="îsḻidé"/>
            <p:cNvSpPr/>
            <p:nvPr/>
          </p:nvSpPr>
          <p:spPr bwMode="auto">
            <a:xfrm>
              <a:off x="6143845" y="4428732"/>
              <a:ext cx="837907" cy="946909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33" y="6"/>
                </a:cxn>
                <a:cxn ang="0">
                  <a:pos x="3" y="40"/>
                </a:cxn>
                <a:cxn ang="0">
                  <a:pos x="0" y="139"/>
                </a:cxn>
                <a:cxn ang="0">
                  <a:pos x="43" y="139"/>
                </a:cxn>
                <a:cxn ang="0">
                  <a:pos x="46" y="103"/>
                </a:cxn>
                <a:cxn ang="0">
                  <a:pos x="48" y="102"/>
                </a:cxn>
                <a:cxn ang="0">
                  <a:pos x="48" y="139"/>
                </a:cxn>
                <a:cxn ang="0">
                  <a:pos x="123" y="139"/>
                </a:cxn>
                <a:cxn ang="0">
                  <a:pos x="123" y="127"/>
                </a:cxn>
                <a:cxn ang="0">
                  <a:pos x="116" y="106"/>
                </a:cxn>
                <a:cxn ang="0">
                  <a:pos x="80" y="0"/>
                </a:cxn>
              </a:cxnLst>
              <a:rect l="0" t="0" r="r" b="b"/>
              <a:pathLst>
                <a:path w="123" h="139">
                  <a:moveTo>
                    <a:pt x="80" y="0"/>
                  </a:moveTo>
                  <a:cubicBezTo>
                    <a:pt x="33" y="6"/>
                    <a:pt x="33" y="6"/>
                    <a:pt x="33" y="6"/>
                  </a:cubicBezTo>
                  <a:cubicBezTo>
                    <a:pt x="15" y="10"/>
                    <a:pt x="3" y="20"/>
                    <a:pt x="3" y="40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1"/>
                    <a:pt x="48" y="100"/>
                    <a:pt x="48" y="102"/>
                  </a:cubicBezTo>
                  <a:cubicBezTo>
                    <a:pt x="48" y="139"/>
                    <a:pt x="48" y="139"/>
                    <a:pt x="48" y="139"/>
                  </a:cubicBezTo>
                  <a:cubicBezTo>
                    <a:pt x="123" y="139"/>
                    <a:pt x="123" y="139"/>
                    <a:pt x="123" y="139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3" y="127"/>
                    <a:pt x="118" y="112"/>
                    <a:pt x="116" y="106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527C9D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9" name="îṡ1íďe"/>
            <p:cNvSpPr/>
            <p:nvPr/>
          </p:nvSpPr>
          <p:spPr bwMode="auto">
            <a:xfrm>
              <a:off x="6627286" y="4415419"/>
              <a:ext cx="354467" cy="87867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3" y="2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0" y="32"/>
                </a:cxn>
                <a:cxn ang="0">
                  <a:pos x="5" y="38"/>
                </a:cxn>
                <a:cxn ang="0">
                  <a:pos x="20" y="38"/>
                </a:cxn>
                <a:cxn ang="0">
                  <a:pos x="6" y="55"/>
                </a:cxn>
                <a:cxn ang="0">
                  <a:pos x="7" y="65"/>
                </a:cxn>
                <a:cxn ang="0">
                  <a:pos x="52" y="129"/>
                </a:cxn>
                <a:cxn ang="0">
                  <a:pos x="16" y="0"/>
                </a:cxn>
              </a:cxnLst>
              <a:rect l="0" t="0" r="r" b="b"/>
              <a:pathLst>
                <a:path w="52" h="129">
                  <a:moveTo>
                    <a:pt x="16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7"/>
                    <a:pt x="1" y="38"/>
                    <a:pt x="5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2" y="59"/>
                    <a:pt x="4" y="62"/>
                    <a:pt x="7" y="65"/>
                  </a:cubicBezTo>
                  <a:cubicBezTo>
                    <a:pt x="52" y="129"/>
                    <a:pt x="52" y="129"/>
                    <a:pt x="52" y="129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6D9CB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0" name="í$líḋè"/>
            <p:cNvSpPr/>
            <p:nvPr/>
          </p:nvSpPr>
          <p:spPr bwMode="auto">
            <a:xfrm>
              <a:off x="7233873" y="3509281"/>
              <a:ext cx="143118" cy="476783"/>
            </a:xfrm>
            <a:custGeom>
              <a:avLst/>
              <a:gdLst/>
              <a:ahLst/>
              <a:cxnLst>
                <a:cxn ang="0">
                  <a:pos x="82" y="434"/>
                </a:cxn>
                <a:cxn ang="0">
                  <a:pos x="0" y="573"/>
                </a:cxn>
                <a:cxn ang="0">
                  <a:pos x="0" y="98"/>
                </a:cxn>
                <a:cxn ang="0">
                  <a:pos x="172" y="0"/>
                </a:cxn>
                <a:cxn ang="0">
                  <a:pos x="82" y="434"/>
                </a:cxn>
              </a:cxnLst>
              <a:rect l="0" t="0" r="r" b="b"/>
              <a:pathLst>
                <a:path w="172" h="573">
                  <a:moveTo>
                    <a:pt x="82" y="434"/>
                  </a:moveTo>
                  <a:lnTo>
                    <a:pt x="0" y="573"/>
                  </a:lnTo>
                  <a:lnTo>
                    <a:pt x="0" y="98"/>
                  </a:lnTo>
                  <a:lnTo>
                    <a:pt x="172" y="0"/>
                  </a:lnTo>
                  <a:lnTo>
                    <a:pt x="82" y="434"/>
                  </a:ln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1" name="íṩľïḓe"/>
            <p:cNvSpPr/>
            <p:nvPr/>
          </p:nvSpPr>
          <p:spPr bwMode="auto">
            <a:xfrm>
              <a:off x="7260500" y="3816320"/>
              <a:ext cx="102346" cy="25128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0"/>
                </a:cxn>
                <a:cxn ang="0">
                  <a:pos x="14" y="12"/>
                </a:cxn>
                <a:cxn ang="0">
                  <a:pos x="11" y="26"/>
                </a:cxn>
                <a:cxn ang="0">
                  <a:pos x="0" y="34"/>
                </a:cxn>
                <a:cxn ang="0">
                  <a:pos x="3" y="0"/>
                </a:cxn>
              </a:cxnLst>
              <a:rect l="0" t="0" r="r" b="b"/>
              <a:pathLst>
                <a:path w="15" h="37">
                  <a:moveTo>
                    <a:pt x="3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0" y="1"/>
                    <a:pt x="15" y="5"/>
                    <a:pt x="14" y="12"/>
                  </a:cubicBezTo>
                  <a:cubicBezTo>
                    <a:pt x="13" y="18"/>
                    <a:pt x="12" y="19"/>
                    <a:pt x="11" y="26"/>
                  </a:cubicBezTo>
                  <a:cubicBezTo>
                    <a:pt x="9" y="37"/>
                    <a:pt x="0" y="34"/>
                    <a:pt x="0" y="34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2" name="îṥ1ïḋè"/>
            <p:cNvSpPr/>
            <p:nvPr/>
          </p:nvSpPr>
          <p:spPr bwMode="auto">
            <a:xfrm>
              <a:off x="6668057" y="3816320"/>
              <a:ext cx="102346" cy="251289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0" y="0"/>
                </a:cxn>
                <a:cxn ang="0">
                  <a:pos x="1" y="12"/>
                </a:cxn>
                <a:cxn ang="0">
                  <a:pos x="4" y="26"/>
                </a:cxn>
                <a:cxn ang="0">
                  <a:pos x="15" y="34"/>
                </a:cxn>
                <a:cxn ang="0">
                  <a:pos x="12" y="0"/>
                </a:cxn>
              </a:cxnLst>
              <a:rect l="0" t="0" r="r" b="b"/>
              <a:pathLst>
                <a:path w="15" h="37">
                  <a:moveTo>
                    <a:pt x="1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1"/>
                    <a:pt x="0" y="5"/>
                    <a:pt x="1" y="12"/>
                  </a:cubicBezTo>
                  <a:cubicBezTo>
                    <a:pt x="2" y="18"/>
                    <a:pt x="3" y="19"/>
                    <a:pt x="4" y="26"/>
                  </a:cubicBezTo>
                  <a:cubicBezTo>
                    <a:pt x="6" y="37"/>
                    <a:pt x="15" y="34"/>
                    <a:pt x="15" y="34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îṡliḑê"/>
            <p:cNvSpPr/>
            <p:nvPr/>
          </p:nvSpPr>
          <p:spPr bwMode="auto">
            <a:xfrm>
              <a:off x="6742945" y="3570856"/>
              <a:ext cx="545014" cy="735561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0" y="0"/>
                </a:cxn>
                <a:cxn ang="0">
                  <a:pos x="0" y="76"/>
                </a:cxn>
                <a:cxn ang="0">
                  <a:pos x="5" y="90"/>
                </a:cxn>
                <a:cxn ang="0">
                  <a:pos x="18" y="102"/>
                </a:cxn>
                <a:cxn ang="0">
                  <a:pos x="31" y="108"/>
                </a:cxn>
                <a:cxn ang="0">
                  <a:pos x="40" y="108"/>
                </a:cxn>
                <a:cxn ang="0">
                  <a:pos x="40" y="108"/>
                </a:cxn>
                <a:cxn ang="0">
                  <a:pos x="48" y="108"/>
                </a:cxn>
                <a:cxn ang="0">
                  <a:pos x="62" y="102"/>
                </a:cxn>
                <a:cxn ang="0">
                  <a:pos x="74" y="90"/>
                </a:cxn>
                <a:cxn ang="0">
                  <a:pos x="80" y="76"/>
                </a:cxn>
                <a:cxn ang="0">
                  <a:pos x="80" y="0"/>
                </a:cxn>
                <a:cxn ang="0">
                  <a:pos x="40" y="0"/>
                </a:cxn>
              </a:cxnLst>
              <a:rect l="0" t="0" r="r" b="b"/>
              <a:pathLst>
                <a:path w="80" h="108"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2" y="86"/>
                    <a:pt x="5" y="90"/>
                  </a:cubicBezTo>
                  <a:cubicBezTo>
                    <a:pt x="18" y="102"/>
                    <a:pt x="18" y="102"/>
                    <a:pt x="18" y="102"/>
                  </a:cubicBezTo>
                  <a:cubicBezTo>
                    <a:pt x="21" y="106"/>
                    <a:pt x="26" y="108"/>
                    <a:pt x="31" y="108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40" y="108"/>
                    <a:pt x="40" y="108"/>
                    <a:pt x="40" y="10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54" y="108"/>
                    <a:pt x="59" y="106"/>
                    <a:pt x="62" y="102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8" y="86"/>
                    <a:pt x="80" y="81"/>
                    <a:pt x="80" y="76"/>
                  </a:cubicBezTo>
                  <a:cubicBezTo>
                    <a:pt x="80" y="0"/>
                    <a:pt x="80" y="0"/>
                    <a:pt x="80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4" name="íSľïḍé"/>
            <p:cNvSpPr/>
            <p:nvPr/>
          </p:nvSpPr>
          <p:spPr bwMode="auto">
            <a:xfrm>
              <a:off x="6633942" y="3332048"/>
              <a:ext cx="878679" cy="538357"/>
            </a:xfrm>
            <a:custGeom>
              <a:avLst/>
              <a:gdLst/>
              <a:ahLst/>
              <a:cxnLst>
                <a:cxn ang="0">
                  <a:pos x="5" y="42"/>
                </a:cxn>
                <a:cxn ang="0">
                  <a:pos x="13" y="61"/>
                </a:cxn>
                <a:cxn ang="0">
                  <a:pos x="30" y="75"/>
                </a:cxn>
                <a:cxn ang="0">
                  <a:pos x="42" y="73"/>
                </a:cxn>
                <a:cxn ang="0">
                  <a:pos x="71" y="47"/>
                </a:cxn>
                <a:cxn ang="0">
                  <a:pos x="71" y="57"/>
                </a:cxn>
                <a:cxn ang="0">
                  <a:pos x="78" y="58"/>
                </a:cxn>
                <a:cxn ang="0">
                  <a:pos x="98" y="41"/>
                </a:cxn>
                <a:cxn ang="0">
                  <a:pos x="88" y="16"/>
                </a:cxn>
                <a:cxn ang="0">
                  <a:pos x="64" y="9"/>
                </a:cxn>
                <a:cxn ang="0">
                  <a:pos x="5" y="42"/>
                </a:cxn>
              </a:cxnLst>
              <a:rect l="0" t="0" r="r" b="b"/>
              <a:pathLst>
                <a:path w="129" h="79">
                  <a:moveTo>
                    <a:pt x="5" y="42"/>
                  </a:moveTo>
                  <a:cubicBezTo>
                    <a:pt x="5" y="42"/>
                    <a:pt x="8" y="56"/>
                    <a:pt x="13" y="61"/>
                  </a:cubicBezTo>
                  <a:cubicBezTo>
                    <a:pt x="17" y="64"/>
                    <a:pt x="21" y="68"/>
                    <a:pt x="30" y="75"/>
                  </a:cubicBezTo>
                  <a:cubicBezTo>
                    <a:pt x="33" y="77"/>
                    <a:pt x="35" y="79"/>
                    <a:pt x="42" y="73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1" y="47"/>
                    <a:pt x="71" y="54"/>
                    <a:pt x="71" y="57"/>
                  </a:cubicBezTo>
                  <a:cubicBezTo>
                    <a:pt x="71" y="60"/>
                    <a:pt x="72" y="64"/>
                    <a:pt x="78" y="58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129" y="16"/>
                    <a:pt x="88" y="16"/>
                  </a:cubicBezTo>
                  <a:cubicBezTo>
                    <a:pt x="86" y="16"/>
                    <a:pt x="74" y="11"/>
                    <a:pt x="64" y="9"/>
                  </a:cubicBezTo>
                  <a:cubicBezTo>
                    <a:pt x="26" y="0"/>
                    <a:pt x="0" y="16"/>
                    <a:pt x="5" y="42"/>
                  </a:cubicBez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5" name="îš1îḋe"/>
            <p:cNvSpPr/>
            <p:nvPr/>
          </p:nvSpPr>
          <p:spPr bwMode="auto">
            <a:xfrm>
              <a:off x="6668057" y="3618284"/>
              <a:ext cx="129805" cy="272923"/>
            </a:xfrm>
            <a:custGeom>
              <a:avLst/>
              <a:gdLst/>
              <a:ahLst/>
              <a:cxnLst>
                <a:cxn ang="0">
                  <a:pos x="90" y="328"/>
                </a:cxn>
                <a:cxn ang="0">
                  <a:pos x="90" y="156"/>
                </a:cxn>
                <a:cxn ang="0">
                  <a:pos x="156" y="41"/>
                </a:cxn>
                <a:cxn ang="0">
                  <a:pos x="0" y="0"/>
                </a:cxn>
                <a:cxn ang="0">
                  <a:pos x="90" y="328"/>
                </a:cxn>
              </a:cxnLst>
              <a:rect l="0" t="0" r="r" b="b"/>
              <a:pathLst>
                <a:path w="156" h="328">
                  <a:moveTo>
                    <a:pt x="90" y="328"/>
                  </a:moveTo>
                  <a:lnTo>
                    <a:pt x="90" y="156"/>
                  </a:lnTo>
                  <a:lnTo>
                    <a:pt x="156" y="41"/>
                  </a:lnTo>
                  <a:lnTo>
                    <a:pt x="0" y="0"/>
                  </a:lnTo>
                  <a:lnTo>
                    <a:pt x="90" y="328"/>
                  </a:ln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6" name="ïṧ1ïḍe"/>
            <p:cNvSpPr/>
            <p:nvPr/>
          </p:nvSpPr>
          <p:spPr bwMode="auto">
            <a:xfrm>
              <a:off x="4277485" y="4197414"/>
              <a:ext cx="1702441" cy="1184885"/>
            </a:xfrm>
            <a:custGeom>
              <a:avLst/>
              <a:gdLst/>
              <a:ahLst/>
              <a:cxnLst>
                <a:cxn ang="0">
                  <a:pos x="38" y="174"/>
                </a:cxn>
                <a:cxn ang="0">
                  <a:pos x="43" y="125"/>
                </a:cxn>
                <a:cxn ang="0">
                  <a:pos x="46" y="123"/>
                </a:cxn>
                <a:cxn ang="0">
                  <a:pos x="48" y="125"/>
                </a:cxn>
                <a:cxn ang="0">
                  <a:pos x="48" y="174"/>
                </a:cxn>
                <a:cxn ang="0">
                  <a:pos x="202" y="174"/>
                </a:cxn>
                <a:cxn ang="0">
                  <a:pos x="202" y="125"/>
                </a:cxn>
                <a:cxn ang="0">
                  <a:pos x="204" y="123"/>
                </a:cxn>
                <a:cxn ang="0">
                  <a:pos x="208" y="126"/>
                </a:cxn>
                <a:cxn ang="0">
                  <a:pos x="213" y="174"/>
                </a:cxn>
                <a:cxn ang="0">
                  <a:pos x="250" y="174"/>
                </a:cxn>
                <a:cxn ang="0">
                  <a:pos x="244" y="71"/>
                </a:cxn>
                <a:cxn ang="0">
                  <a:pos x="215" y="42"/>
                </a:cxn>
                <a:cxn ang="0">
                  <a:pos x="161" y="34"/>
                </a:cxn>
                <a:cxn ang="0">
                  <a:pos x="152" y="23"/>
                </a:cxn>
                <a:cxn ang="0">
                  <a:pos x="151" y="0"/>
                </a:cxn>
                <a:cxn ang="0">
                  <a:pos x="123" y="0"/>
                </a:cxn>
                <a:cxn ang="0">
                  <a:pos x="99" y="0"/>
                </a:cxn>
                <a:cxn ang="0">
                  <a:pos x="98" y="24"/>
                </a:cxn>
                <a:cxn ang="0">
                  <a:pos x="89" y="34"/>
                </a:cxn>
                <a:cxn ang="0">
                  <a:pos x="35" y="42"/>
                </a:cxn>
                <a:cxn ang="0">
                  <a:pos x="6" y="71"/>
                </a:cxn>
                <a:cxn ang="0">
                  <a:pos x="0" y="174"/>
                </a:cxn>
                <a:cxn ang="0">
                  <a:pos x="38" y="174"/>
                </a:cxn>
              </a:cxnLst>
              <a:rect l="0" t="0" r="r" b="b"/>
              <a:pathLst>
                <a:path w="250" h="174">
                  <a:moveTo>
                    <a:pt x="38" y="174"/>
                  </a:moveTo>
                  <a:cubicBezTo>
                    <a:pt x="43" y="125"/>
                    <a:pt x="43" y="125"/>
                    <a:pt x="43" y="125"/>
                  </a:cubicBezTo>
                  <a:cubicBezTo>
                    <a:pt x="43" y="124"/>
                    <a:pt x="45" y="123"/>
                    <a:pt x="46" y="123"/>
                  </a:cubicBezTo>
                  <a:cubicBezTo>
                    <a:pt x="47" y="123"/>
                    <a:pt x="48" y="124"/>
                    <a:pt x="48" y="125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202" y="174"/>
                    <a:pt x="202" y="174"/>
                    <a:pt x="202" y="174"/>
                  </a:cubicBezTo>
                  <a:cubicBezTo>
                    <a:pt x="202" y="125"/>
                    <a:pt x="202" y="125"/>
                    <a:pt x="202" y="125"/>
                  </a:cubicBezTo>
                  <a:cubicBezTo>
                    <a:pt x="202" y="124"/>
                    <a:pt x="203" y="123"/>
                    <a:pt x="204" y="123"/>
                  </a:cubicBezTo>
                  <a:cubicBezTo>
                    <a:pt x="206" y="123"/>
                    <a:pt x="208" y="123"/>
                    <a:pt x="208" y="126"/>
                  </a:cubicBezTo>
                  <a:cubicBezTo>
                    <a:pt x="213" y="174"/>
                    <a:pt x="213" y="174"/>
                    <a:pt x="213" y="174"/>
                  </a:cubicBezTo>
                  <a:cubicBezTo>
                    <a:pt x="250" y="174"/>
                    <a:pt x="250" y="174"/>
                    <a:pt x="250" y="174"/>
                  </a:cubicBezTo>
                  <a:cubicBezTo>
                    <a:pt x="244" y="71"/>
                    <a:pt x="244" y="71"/>
                    <a:pt x="244" y="71"/>
                  </a:cubicBezTo>
                  <a:cubicBezTo>
                    <a:pt x="242" y="56"/>
                    <a:pt x="230" y="45"/>
                    <a:pt x="215" y="4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56" y="33"/>
                    <a:pt x="152" y="29"/>
                    <a:pt x="152" y="23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7" y="29"/>
                    <a:pt x="94" y="33"/>
                    <a:pt x="89" y="34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20" y="45"/>
                    <a:pt x="9" y="56"/>
                    <a:pt x="6" y="71"/>
                  </a:cubicBezTo>
                  <a:cubicBezTo>
                    <a:pt x="0" y="174"/>
                    <a:pt x="0" y="174"/>
                    <a:pt x="0" y="174"/>
                  </a:cubicBezTo>
                  <a:lnTo>
                    <a:pt x="38" y="174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7" name="îṥľïḑé"/>
            <p:cNvSpPr/>
            <p:nvPr/>
          </p:nvSpPr>
          <p:spPr bwMode="auto">
            <a:xfrm>
              <a:off x="4808353" y="4360502"/>
              <a:ext cx="647360" cy="1021797"/>
            </a:xfrm>
            <a:custGeom>
              <a:avLst/>
              <a:gdLst/>
              <a:ahLst/>
              <a:cxnLst>
                <a:cxn ang="0">
                  <a:pos x="77" y="150"/>
                </a:cxn>
                <a:cxn ang="0">
                  <a:pos x="95" y="11"/>
                </a:cxn>
                <a:cxn ang="0">
                  <a:pos x="84" y="10"/>
                </a:cxn>
                <a:cxn ang="0">
                  <a:pos x="76" y="0"/>
                </a:cxn>
                <a:cxn ang="0">
                  <a:pos x="47" y="28"/>
                </a:cxn>
                <a:cxn ang="0">
                  <a:pos x="19" y="0"/>
                </a:cxn>
                <a:cxn ang="0">
                  <a:pos x="10" y="10"/>
                </a:cxn>
                <a:cxn ang="0">
                  <a:pos x="0" y="11"/>
                </a:cxn>
                <a:cxn ang="0">
                  <a:pos x="24" y="150"/>
                </a:cxn>
                <a:cxn ang="0">
                  <a:pos x="77" y="150"/>
                </a:cxn>
              </a:cxnLst>
              <a:rect l="0" t="0" r="r" b="b"/>
              <a:pathLst>
                <a:path w="95" h="150">
                  <a:moveTo>
                    <a:pt x="77" y="150"/>
                  </a:moveTo>
                  <a:cubicBezTo>
                    <a:pt x="95" y="11"/>
                    <a:pt x="95" y="11"/>
                    <a:pt x="95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79" y="9"/>
                    <a:pt x="76" y="5"/>
                    <a:pt x="76" y="0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5"/>
                    <a:pt x="15" y="9"/>
                    <a:pt x="1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4" y="150"/>
                    <a:pt x="24" y="150"/>
                    <a:pt x="24" y="150"/>
                  </a:cubicBezTo>
                  <a:lnTo>
                    <a:pt x="77" y="150"/>
                  </a:lnTo>
                  <a:close/>
                </a:path>
              </a:pathLst>
            </a:custGeom>
            <a:solidFill>
              <a:srgbClr val="FF6D3A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îš1ïḓè"/>
            <p:cNvSpPr/>
            <p:nvPr/>
          </p:nvSpPr>
          <p:spPr bwMode="auto">
            <a:xfrm>
              <a:off x="4944815" y="4197414"/>
              <a:ext cx="367780" cy="170577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54" y="15"/>
                </a:cxn>
                <a:cxn ang="0">
                  <a:pos x="53" y="0"/>
                </a:cxn>
                <a:cxn ang="0">
                  <a:pos x="25" y="0"/>
                </a:cxn>
                <a:cxn ang="0">
                  <a:pos x="1" y="0"/>
                </a:cxn>
                <a:cxn ang="0">
                  <a:pos x="0" y="14"/>
                </a:cxn>
                <a:cxn ang="0">
                  <a:pos x="4" y="19"/>
                </a:cxn>
                <a:cxn ang="0">
                  <a:pos x="18" y="25"/>
                </a:cxn>
                <a:cxn ang="0">
                  <a:pos x="27" y="25"/>
                </a:cxn>
                <a:cxn ang="0">
                  <a:pos x="27" y="24"/>
                </a:cxn>
                <a:cxn ang="0">
                  <a:pos x="36" y="24"/>
                </a:cxn>
                <a:cxn ang="0">
                  <a:pos x="50" y="18"/>
                </a:cxn>
              </a:cxnLst>
              <a:rect l="0" t="0" r="r" b="b"/>
              <a:pathLst>
                <a:path w="54" h="25">
                  <a:moveTo>
                    <a:pt x="50" y="18"/>
                  </a:moveTo>
                  <a:cubicBezTo>
                    <a:pt x="54" y="15"/>
                    <a:pt x="54" y="15"/>
                    <a:pt x="54" y="1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22"/>
                    <a:pt x="13" y="25"/>
                    <a:pt x="18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42" y="24"/>
                    <a:pt x="47" y="22"/>
                    <a:pt x="50" y="1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9" name="ïśļide"/>
            <p:cNvSpPr/>
            <p:nvPr/>
          </p:nvSpPr>
          <p:spPr bwMode="auto">
            <a:xfrm>
              <a:off x="4856614" y="4319729"/>
              <a:ext cx="272091" cy="409384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0" y="16"/>
                </a:cxn>
                <a:cxn ang="0">
                  <a:pos x="25" y="57"/>
                </a:cxn>
                <a:cxn ang="0">
                  <a:pos x="29" y="57"/>
                </a:cxn>
                <a:cxn ang="0">
                  <a:pos x="40" y="34"/>
                </a:cxn>
                <a:cxn ang="0">
                  <a:pos x="13" y="3"/>
                </a:cxn>
              </a:cxnLst>
              <a:rect l="0" t="0" r="r" b="b"/>
              <a:pathLst>
                <a:path w="40" h="60">
                  <a:moveTo>
                    <a:pt x="13" y="3"/>
                  </a:moveTo>
                  <a:cubicBezTo>
                    <a:pt x="11" y="0"/>
                    <a:pt x="0" y="16"/>
                    <a:pt x="0" y="16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60"/>
                    <a:pt x="28" y="60"/>
                    <a:pt x="29" y="57"/>
                  </a:cubicBezTo>
                  <a:cubicBezTo>
                    <a:pt x="40" y="34"/>
                    <a:pt x="40" y="34"/>
                    <a:pt x="40" y="34"/>
                  </a:cubicBezTo>
                  <a:lnTo>
                    <a:pt x="13" y="3"/>
                  </a:lnTo>
                  <a:close/>
                </a:path>
              </a:pathLst>
            </a:custGeom>
            <a:solidFill>
              <a:srgbClr val="F7997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ïṣ1ïḍê"/>
            <p:cNvSpPr/>
            <p:nvPr/>
          </p:nvSpPr>
          <p:spPr bwMode="auto">
            <a:xfrm>
              <a:off x="5128705" y="4319729"/>
              <a:ext cx="272923" cy="409384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32" y="3"/>
                </a:cxn>
                <a:cxn ang="0">
                  <a:pos x="40" y="16"/>
                </a:cxn>
                <a:cxn ang="0">
                  <a:pos x="15" y="57"/>
                </a:cxn>
                <a:cxn ang="0">
                  <a:pos x="11" y="57"/>
                </a:cxn>
                <a:cxn ang="0">
                  <a:pos x="0" y="34"/>
                </a:cxn>
                <a:cxn ang="0">
                  <a:pos x="27" y="3"/>
                </a:cxn>
              </a:cxnLst>
              <a:rect l="0" t="0" r="r" b="b"/>
              <a:pathLst>
                <a:path w="40" h="60">
                  <a:moveTo>
                    <a:pt x="27" y="3"/>
                  </a:moveTo>
                  <a:cubicBezTo>
                    <a:pt x="29" y="0"/>
                    <a:pt x="30" y="0"/>
                    <a:pt x="32" y="3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60"/>
                    <a:pt x="12" y="60"/>
                    <a:pt x="11" y="57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27" y="3"/>
                  </a:lnTo>
                  <a:close/>
                </a:path>
              </a:pathLst>
            </a:custGeom>
            <a:solidFill>
              <a:srgbClr val="F7997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1" name="işlïďé"/>
            <p:cNvSpPr/>
            <p:nvPr/>
          </p:nvSpPr>
          <p:spPr bwMode="auto">
            <a:xfrm>
              <a:off x="5060474" y="4551881"/>
              <a:ext cx="143118" cy="830418"/>
            </a:xfrm>
            <a:custGeom>
              <a:avLst/>
              <a:gdLst/>
              <a:ahLst/>
              <a:cxnLst>
                <a:cxn ang="0">
                  <a:pos x="6" y="35"/>
                </a:cxn>
                <a:cxn ang="0">
                  <a:pos x="1" y="122"/>
                </a:cxn>
                <a:cxn ang="0">
                  <a:pos x="19" y="122"/>
                </a:cxn>
                <a:cxn ang="0">
                  <a:pos x="15" y="35"/>
                </a:cxn>
                <a:cxn ang="0">
                  <a:pos x="15" y="29"/>
                </a:cxn>
                <a:cxn ang="0">
                  <a:pos x="21" y="19"/>
                </a:cxn>
                <a:cxn ang="0">
                  <a:pos x="10" y="1"/>
                </a:cxn>
                <a:cxn ang="0">
                  <a:pos x="10" y="0"/>
                </a:cxn>
                <a:cxn ang="0">
                  <a:pos x="10" y="1"/>
                </a:cxn>
                <a:cxn ang="0">
                  <a:pos x="10" y="0"/>
                </a:cxn>
                <a:cxn ang="0">
                  <a:pos x="10" y="1"/>
                </a:cxn>
                <a:cxn ang="0">
                  <a:pos x="0" y="19"/>
                </a:cxn>
                <a:cxn ang="0">
                  <a:pos x="5" y="30"/>
                </a:cxn>
                <a:cxn ang="0">
                  <a:pos x="6" y="35"/>
                </a:cxn>
              </a:cxnLst>
              <a:rect l="0" t="0" r="r" b="b"/>
              <a:pathLst>
                <a:path w="21" h="122">
                  <a:moveTo>
                    <a:pt x="6" y="35"/>
                  </a:moveTo>
                  <a:cubicBezTo>
                    <a:pt x="1" y="122"/>
                    <a:pt x="1" y="122"/>
                    <a:pt x="1" y="122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3"/>
                    <a:pt x="15" y="30"/>
                    <a:pt x="15" y="2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1"/>
                    <a:pt x="6" y="33"/>
                    <a:pt x="6" y="35"/>
                  </a:cubicBez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2" name="íŝḻiḍe"/>
            <p:cNvSpPr/>
            <p:nvPr/>
          </p:nvSpPr>
          <p:spPr bwMode="auto">
            <a:xfrm>
              <a:off x="5162820" y="4442878"/>
              <a:ext cx="837907" cy="939421"/>
            </a:xfrm>
            <a:custGeom>
              <a:avLst/>
              <a:gdLst/>
              <a:ahLst/>
              <a:cxnLst>
                <a:cxn ang="0">
                  <a:pos x="76" y="138"/>
                </a:cxn>
                <a:cxn ang="0">
                  <a:pos x="76" y="101"/>
                </a:cxn>
                <a:cxn ang="0">
                  <a:pos x="78" y="102"/>
                </a:cxn>
                <a:cxn ang="0">
                  <a:pos x="80" y="138"/>
                </a:cxn>
                <a:cxn ang="0">
                  <a:pos x="123" y="138"/>
                </a:cxn>
                <a:cxn ang="0">
                  <a:pos x="121" y="40"/>
                </a:cxn>
                <a:cxn ang="0">
                  <a:pos x="90" y="5"/>
                </a:cxn>
                <a:cxn ang="0">
                  <a:pos x="44" y="0"/>
                </a:cxn>
                <a:cxn ang="0">
                  <a:pos x="0" y="127"/>
                </a:cxn>
                <a:cxn ang="0">
                  <a:pos x="0" y="138"/>
                </a:cxn>
                <a:cxn ang="0">
                  <a:pos x="76" y="138"/>
                </a:cxn>
              </a:cxnLst>
              <a:rect l="0" t="0" r="r" b="b"/>
              <a:pathLst>
                <a:path w="123" h="138">
                  <a:moveTo>
                    <a:pt x="76" y="138"/>
                  </a:moveTo>
                  <a:cubicBezTo>
                    <a:pt x="76" y="101"/>
                    <a:pt x="76" y="101"/>
                    <a:pt x="76" y="101"/>
                  </a:cubicBezTo>
                  <a:cubicBezTo>
                    <a:pt x="76" y="100"/>
                    <a:pt x="78" y="101"/>
                    <a:pt x="78" y="102"/>
                  </a:cubicBezTo>
                  <a:cubicBezTo>
                    <a:pt x="80" y="138"/>
                    <a:pt x="80" y="138"/>
                    <a:pt x="80" y="138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20"/>
                    <a:pt x="109" y="9"/>
                    <a:pt x="90" y="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38"/>
                    <a:pt x="0" y="138"/>
                    <a:pt x="0" y="138"/>
                  </a:cubicBezTo>
                  <a:lnTo>
                    <a:pt x="76" y="138"/>
                  </a:lnTo>
                  <a:close/>
                </a:path>
              </a:pathLst>
            </a:custGeom>
            <a:solidFill>
              <a:srgbClr val="3D5F7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3" name="îṩľïḋè"/>
            <p:cNvSpPr/>
            <p:nvPr/>
          </p:nvSpPr>
          <p:spPr bwMode="auto">
            <a:xfrm>
              <a:off x="5162820" y="4422076"/>
              <a:ext cx="347810" cy="885335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48" y="2"/>
                </a:cxn>
                <a:cxn ang="0">
                  <a:pos x="49" y="3"/>
                </a:cxn>
                <a:cxn ang="0">
                  <a:pos x="50" y="4"/>
                </a:cxn>
                <a:cxn ang="0">
                  <a:pos x="51" y="32"/>
                </a:cxn>
                <a:cxn ang="0">
                  <a:pos x="46" y="38"/>
                </a:cxn>
                <a:cxn ang="0">
                  <a:pos x="31" y="38"/>
                </a:cxn>
                <a:cxn ang="0">
                  <a:pos x="45" y="55"/>
                </a:cxn>
                <a:cxn ang="0">
                  <a:pos x="44" y="65"/>
                </a:cxn>
                <a:cxn ang="0">
                  <a:pos x="0" y="130"/>
                </a:cxn>
                <a:cxn ang="0">
                  <a:pos x="34" y="0"/>
                </a:cxn>
              </a:cxnLst>
              <a:rect l="0" t="0" r="r" b="b"/>
              <a:pathLst>
                <a:path w="51" h="130">
                  <a:moveTo>
                    <a:pt x="34" y="0"/>
                  </a:moveTo>
                  <a:cubicBezTo>
                    <a:pt x="48" y="2"/>
                    <a:pt x="48" y="2"/>
                    <a:pt x="48" y="2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7"/>
                    <a:pt x="50" y="38"/>
                    <a:pt x="46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9" y="60"/>
                    <a:pt x="47" y="62"/>
                    <a:pt x="44" y="65"/>
                  </a:cubicBezTo>
                  <a:cubicBezTo>
                    <a:pt x="0" y="130"/>
                    <a:pt x="0" y="130"/>
                    <a:pt x="0" y="130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6D9CB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4" name="îš1îḓê"/>
            <p:cNvSpPr/>
            <p:nvPr/>
          </p:nvSpPr>
          <p:spPr bwMode="auto">
            <a:xfrm>
              <a:off x="4264171" y="4442878"/>
              <a:ext cx="837075" cy="93942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34" y="5"/>
                </a:cxn>
                <a:cxn ang="0">
                  <a:pos x="3" y="40"/>
                </a:cxn>
                <a:cxn ang="0">
                  <a:pos x="0" y="138"/>
                </a:cxn>
                <a:cxn ang="0">
                  <a:pos x="43" y="138"/>
                </a:cxn>
                <a:cxn ang="0">
                  <a:pos x="46" y="102"/>
                </a:cxn>
                <a:cxn ang="0">
                  <a:pos x="48" y="101"/>
                </a:cxn>
                <a:cxn ang="0">
                  <a:pos x="48" y="138"/>
                </a:cxn>
                <a:cxn ang="0">
                  <a:pos x="123" y="138"/>
                </a:cxn>
                <a:cxn ang="0">
                  <a:pos x="123" y="127"/>
                </a:cxn>
                <a:cxn ang="0">
                  <a:pos x="117" y="106"/>
                </a:cxn>
                <a:cxn ang="0">
                  <a:pos x="80" y="0"/>
                </a:cxn>
              </a:cxnLst>
              <a:rect l="0" t="0" r="r" b="b"/>
              <a:pathLst>
                <a:path w="123" h="138">
                  <a:moveTo>
                    <a:pt x="80" y="0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15" y="9"/>
                    <a:pt x="3" y="20"/>
                    <a:pt x="3" y="4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7" y="101"/>
                    <a:pt x="48" y="100"/>
                    <a:pt x="48" y="101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3" y="127"/>
                    <a:pt x="118" y="111"/>
                    <a:pt x="117" y="106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527C9D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5" name="îŝḷïdê"/>
            <p:cNvSpPr/>
            <p:nvPr/>
          </p:nvSpPr>
          <p:spPr bwMode="auto">
            <a:xfrm>
              <a:off x="4747611" y="4428732"/>
              <a:ext cx="353635" cy="87867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1" y="4"/>
                </a:cxn>
                <a:cxn ang="0">
                  <a:pos x="0" y="31"/>
                </a:cxn>
                <a:cxn ang="0">
                  <a:pos x="5" y="37"/>
                </a:cxn>
                <a:cxn ang="0">
                  <a:pos x="20" y="37"/>
                </a:cxn>
                <a:cxn ang="0">
                  <a:pos x="6" y="54"/>
                </a:cxn>
                <a:cxn ang="0">
                  <a:pos x="7" y="64"/>
                </a:cxn>
                <a:cxn ang="0">
                  <a:pos x="52" y="129"/>
                </a:cxn>
                <a:cxn ang="0">
                  <a:pos x="16" y="0"/>
                </a:cxn>
              </a:cxnLst>
              <a:rect l="0" t="0" r="r" b="b"/>
              <a:pathLst>
                <a:path w="52" h="129">
                  <a:moveTo>
                    <a:pt x="16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1" y="37"/>
                    <a:pt x="5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2" y="59"/>
                    <a:pt x="4" y="61"/>
                    <a:pt x="7" y="64"/>
                  </a:cubicBezTo>
                  <a:cubicBezTo>
                    <a:pt x="52" y="129"/>
                    <a:pt x="52" y="129"/>
                    <a:pt x="52" y="129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6D9CB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6" name="iṧlíḓé"/>
            <p:cNvSpPr/>
            <p:nvPr/>
          </p:nvSpPr>
          <p:spPr bwMode="auto">
            <a:xfrm>
              <a:off x="5380826" y="3849603"/>
              <a:ext cx="95689" cy="24546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13" y="12"/>
                </a:cxn>
                <a:cxn ang="0">
                  <a:pos x="10" y="26"/>
                </a:cxn>
                <a:cxn ang="0">
                  <a:pos x="0" y="33"/>
                </a:cxn>
                <a:cxn ang="0">
                  <a:pos x="2" y="0"/>
                </a:cxn>
              </a:cxnLst>
              <a:rect l="0" t="0" r="r" b="b"/>
              <a:pathLst>
                <a:path w="14" h="36">
                  <a:moveTo>
                    <a:pt x="2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9" y="1"/>
                    <a:pt x="14" y="5"/>
                    <a:pt x="13" y="12"/>
                  </a:cubicBezTo>
                  <a:cubicBezTo>
                    <a:pt x="12" y="18"/>
                    <a:pt x="11" y="18"/>
                    <a:pt x="10" y="26"/>
                  </a:cubicBezTo>
                  <a:cubicBezTo>
                    <a:pt x="8" y="36"/>
                    <a:pt x="0" y="33"/>
                    <a:pt x="0" y="33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7" name="íŝ1îḑe"/>
            <p:cNvSpPr/>
            <p:nvPr/>
          </p:nvSpPr>
          <p:spPr bwMode="auto">
            <a:xfrm>
              <a:off x="4801697" y="3849603"/>
              <a:ext cx="95689" cy="245464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9" y="0"/>
                </a:cxn>
                <a:cxn ang="0">
                  <a:pos x="1" y="12"/>
                </a:cxn>
                <a:cxn ang="0">
                  <a:pos x="3" y="26"/>
                </a:cxn>
                <a:cxn ang="0">
                  <a:pos x="14" y="33"/>
                </a:cxn>
                <a:cxn ang="0">
                  <a:pos x="11" y="0"/>
                </a:cxn>
              </a:cxnLst>
              <a:rect l="0" t="0" r="r" b="b"/>
              <a:pathLst>
                <a:path w="14" h="36">
                  <a:moveTo>
                    <a:pt x="1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1"/>
                    <a:pt x="0" y="5"/>
                    <a:pt x="1" y="12"/>
                  </a:cubicBezTo>
                  <a:cubicBezTo>
                    <a:pt x="2" y="18"/>
                    <a:pt x="2" y="18"/>
                    <a:pt x="3" y="26"/>
                  </a:cubicBezTo>
                  <a:cubicBezTo>
                    <a:pt x="5" y="36"/>
                    <a:pt x="14" y="33"/>
                    <a:pt x="14" y="33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8" name="îŝḻîḑé"/>
            <p:cNvSpPr/>
            <p:nvPr/>
          </p:nvSpPr>
          <p:spPr bwMode="auto">
            <a:xfrm>
              <a:off x="4869927" y="3604971"/>
              <a:ext cx="531700" cy="722247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9" y="0"/>
                </a:cxn>
                <a:cxn ang="0">
                  <a:pos x="0" y="1"/>
                </a:cxn>
                <a:cxn ang="0">
                  <a:pos x="0" y="75"/>
                </a:cxn>
                <a:cxn ang="0">
                  <a:pos x="5" y="88"/>
                </a:cxn>
                <a:cxn ang="0">
                  <a:pos x="17" y="101"/>
                </a:cxn>
                <a:cxn ang="0">
                  <a:pos x="31" y="106"/>
                </a:cxn>
                <a:cxn ang="0">
                  <a:pos x="39" y="106"/>
                </a:cxn>
                <a:cxn ang="0">
                  <a:pos x="39" y="106"/>
                </a:cxn>
                <a:cxn ang="0">
                  <a:pos x="48" y="106"/>
                </a:cxn>
                <a:cxn ang="0">
                  <a:pos x="61" y="101"/>
                </a:cxn>
                <a:cxn ang="0">
                  <a:pos x="73" y="88"/>
                </a:cxn>
                <a:cxn ang="0">
                  <a:pos x="78" y="75"/>
                </a:cxn>
                <a:cxn ang="0">
                  <a:pos x="78" y="1"/>
                </a:cxn>
                <a:cxn ang="0">
                  <a:pos x="39" y="0"/>
                </a:cxn>
              </a:cxnLst>
              <a:rect l="0" t="0" r="r" b="b"/>
              <a:pathLst>
                <a:path w="78" h="106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0"/>
                    <a:pt x="2" y="85"/>
                    <a:pt x="5" y="88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104"/>
                    <a:pt x="25" y="106"/>
                    <a:pt x="31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53" y="106"/>
                    <a:pt x="57" y="104"/>
                    <a:pt x="61" y="101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6" y="85"/>
                    <a:pt x="78" y="80"/>
                    <a:pt x="78" y="75"/>
                  </a:cubicBezTo>
                  <a:cubicBezTo>
                    <a:pt x="78" y="1"/>
                    <a:pt x="78" y="1"/>
                    <a:pt x="78" y="1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9" name="ïSľîḍè"/>
            <p:cNvSpPr/>
            <p:nvPr/>
          </p:nvSpPr>
          <p:spPr bwMode="auto">
            <a:xfrm>
              <a:off x="4781727" y="3468510"/>
              <a:ext cx="177233" cy="483440"/>
            </a:xfrm>
            <a:custGeom>
              <a:avLst/>
              <a:gdLst/>
              <a:ahLst/>
              <a:cxnLst>
                <a:cxn ang="0">
                  <a:pos x="20" y="8"/>
                </a:cxn>
                <a:cxn ang="0">
                  <a:pos x="20" y="0"/>
                </a:cxn>
                <a:cxn ang="0">
                  <a:pos x="2" y="19"/>
                </a:cxn>
                <a:cxn ang="0">
                  <a:pos x="6" y="59"/>
                </a:cxn>
                <a:cxn ang="0">
                  <a:pos x="13" y="63"/>
                </a:cxn>
                <a:cxn ang="0">
                  <a:pos x="13" y="71"/>
                </a:cxn>
                <a:cxn ang="0">
                  <a:pos x="13" y="71"/>
                </a:cxn>
                <a:cxn ang="0">
                  <a:pos x="20" y="64"/>
                </a:cxn>
                <a:cxn ang="0">
                  <a:pos x="20" y="21"/>
                </a:cxn>
                <a:cxn ang="0">
                  <a:pos x="22" y="17"/>
                </a:cxn>
                <a:cxn ang="0">
                  <a:pos x="20" y="8"/>
                </a:cxn>
              </a:cxnLst>
              <a:rect l="0" t="0" r="r" b="b"/>
              <a:pathLst>
                <a:path w="26" h="71">
                  <a:moveTo>
                    <a:pt x="20" y="8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0" y="0"/>
                    <a:pt x="2" y="19"/>
                  </a:cubicBezTo>
                  <a:cubicBezTo>
                    <a:pt x="3" y="29"/>
                    <a:pt x="5" y="48"/>
                    <a:pt x="6" y="59"/>
                  </a:cubicBezTo>
                  <a:cubicBezTo>
                    <a:pt x="8" y="58"/>
                    <a:pt x="13" y="57"/>
                    <a:pt x="13" y="63"/>
                  </a:cubicBezTo>
                  <a:cubicBezTo>
                    <a:pt x="13" y="70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7" y="71"/>
                    <a:pt x="20" y="68"/>
                    <a:pt x="20" y="64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19"/>
                    <a:pt x="21" y="18"/>
                    <a:pt x="22" y="17"/>
                  </a:cubicBezTo>
                  <a:cubicBezTo>
                    <a:pt x="26" y="12"/>
                    <a:pt x="21" y="9"/>
                    <a:pt x="20" y="8"/>
                  </a:cubicBez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0" name="ïṡlíḍe"/>
            <p:cNvSpPr/>
            <p:nvPr/>
          </p:nvSpPr>
          <p:spPr bwMode="auto">
            <a:xfrm>
              <a:off x="5312595" y="3386966"/>
              <a:ext cx="177233" cy="564984"/>
            </a:xfrm>
            <a:custGeom>
              <a:avLst/>
              <a:gdLst/>
              <a:ahLst/>
              <a:cxnLst>
                <a:cxn ang="0">
                  <a:pos x="6" y="20"/>
                </a:cxn>
                <a:cxn ang="0">
                  <a:pos x="5" y="0"/>
                </a:cxn>
                <a:cxn ang="0">
                  <a:pos x="24" y="29"/>
                </a:cxn>
                <a:cxn ang="0">
                  <a:pos x="20" y="71"/>
                </a:cxn>
                <a:cxn ang="0">
                  <a:pos x="13" y="75"/>
                </a:cxn>
                <a:cxn ang="0">
                  <a:pos x="13" y="83"/>
                </a:cxn>
                <a:cxn ang="0">
                  <a:pos x="13" y="83"/>
                </a:cxn>
                <a:cxn ang="0">
                  <a:pos x="6" y="76"/>
                </a:cxn>
                <a:cxn ang="0">
                  <a:pos x="6" y="33"/>
                </a:cxn>
                <a:cxn ang="0">
                  <a:pos x="4" y="29"/>
                </a:cxn>
                <a:cxn ang="0">
                  <a:pos x="6" y="20"/>
                </a:cxn>
              </a:cxnLst>
              <a:rect l="0" t="0" r="r" b="b"/>
              <a:pathLst>
                <a:path w="26" h="83">
                  <a:moveTo>
                    <a:pt x="6" y="2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26" y="2"/>
                    <a:pt x="24" y="29"/>
                  </a:cubicBezTo>
                  <a:cubicBezTo>
                    <a:pt x="24" y="39"/>
                    <a:pt x="21" y="59"/>
                    <a:pt x="20" y="71"/>
                  </a:cubicBezTo>
                  <a:cubicBezTo>
                    <a:pt x="18" y="70"/>
                    <a:pt x="13" y="69"/>
                    <a:pt x="13" y="75"/>
                  </a:cubicBezTo>
                  <a:cubicBezTo>
                    <a:pt x="13" y="82"/>
                    <a:pt x="13" y="83"/>
                    <a:pt x="13" y="83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9" y="83"/>
                    <a:pt x="6" y="80"/>
                    <a:pt x="6" y="76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1"/>
                    <a:pt x="5" y="30"/>
                    <a:pt x="4" y="29"/>
                  </a:cubicBezTo>
                  <a:cubicBezTo>
                    <a:pt x="0" y="24"/>
                    <a:pt x="5" y="21"/>
                    <a:pt x="6" y="20"/>
                  </a:cubicBez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1" name="îṩļiďé"/>
            <p:cNvSpPr/>
            <p:nvPr/>
          </p:nvSpPr>
          <p:spPr bwMode="auto">
            <a:xfrm>
              <a:off x="4760924" y="3386966"/>
              <a:ext cx="694789" cy="299550"/>
            </a:xfrm>
            <a:custGeom>
              <a:avLst/>
              <a:gdLst/>
              <a:ahLst/>
              <a:cxnLst>
                <a:cxn ang="0">
                  <a:pos x="43" y="44"/>
                </a:cxn>
                <a:cxn ang="0">
                  <a:pos x="82" y="44"/>
                </a:cxn>
                <a:cxn ang="0">
                  <a:pos x="101" y="25"/>
                </a:cxn>
                <a:cxn ang="0">
                  <a:pos x="81" y="0"/>
                </a:cxn>
                <a:cxn ang="0">
                  <a:pos x="0" y="0"/>
                </a:cxn>
                <a:cxn ang="0">
                  <a:pos x="2" y="16"/>
                </a:cxn>
                <a:cxn ang="0">
                  <a:pos x="43" y="44"/>
                </a:cxn>
              </a:cxnLst>
              <a:rect l="0" t="0" r="r" b="b"/>
              <a:pathLst>
                <a:path w="102" h="44">
                  <a:moveTo>
                    <a:pt x="43" y="44"/>
                  </a:moveTo>
                  <a:cubicBezTo>
                    <a:pt x="82" y="44"/>
                    <a:pt x="82" y="44"/>
                    <a:pt x="82" y="44"/>
                  </a:cubicBezTo>
                  <a:cubicBezTo>
                    <a:pt x="82" y="44"/>
                    <a:pt x="99" y="44"/>
                    <a:pt x="101" y="25"/>
                  </a:cubicBezTo>
                  <a:cubicBezTo>
                    <a:pt x="102" y="4"/>
                    <a:pt x="90" y="0"/>
                    <a:pt x="81" y="0"/>
                  </a:cubicBezTo>
                  <a:cubicBezTo>
                    <a:pt x="69" y="0"/>
                    <a:pt x="0" y="0"/>
                    <a:pt x="0" y="0"/>
                  </a:cubicBezTo>
                  <a:cubicBezTo>
                    <a:pt x="0" y="0"/>
                    <a:pt x="0" y="6"/>
                    <a:pt x="2" y="16"/>
                  </a:cubicBezTo>
                  <a:cubicBezTo>
                    <a:pt x="2" y="16"/>
                    <a:pt x="5" y="44"/>
                    <a:pt x="43" y="44"/>
                  </a:cubicBezTo>
                  <a:close/>
                </a:path>
              </a:pathLst>
            </a:custGeom>
            <a:solidFill>
              <a:srgbClr val="53759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2" name="ïsļïḑé"/>
            <p:cNvSpPr/>
            <p:nvPr/>
          </p:nvSpPr>
          <p:spPr bwMode="auto">
            <a:xfrm>
              <a:off x="4284141" y="1663723"/>
              <a:ext cx="3766837" cy="1927102"/>
            </a:xfrm>
            <a:custGeom>
              <a:avLst/>
              <a:gdLst/>
              <a:ahLst/>
              <a:cxnLst>
                <a:cxn ang="0">
                  <a:pos x="4322" y="458"/>
                </a:cxn>
                <a:cxn ang="0">
                  <a:pos x="4527" y="0"/>
                </a:cxn>
                <a:cxn ang="0">
                  <a:pos x="4028" y="73"/>
                </a:cxn>
                <a:cxn ang="0">
                  <a:pos x="4134" y="213"/>
                </a:cxn>
                <a:cxn ang="0">
                  <a:pos x="3176" y="1015"/>
                </a:cxn>
                <a:cxn ang="0">
                  <a:pos x="2865" y="630"/>
                </a:cxn>
                <a:cxn ang="0">
                  <a:pos x="1785" y="1539"/>
                </a:cxn>
                <a:cxn ang="0">
                  <a:pos x="1375" y="1048"/>
                </a:cxn>
                <a:cxn ang="0">
                  <a:pos x="0" y="2202"/>
                </a:cxn>
                <a:cxn ang="0">
                  <a:pos x="90" y="2316"/>
                </a:cxn>
                <a:cxn ang="0">
                  <a:pos x="1359" y="1260"/>
                </a:cxn>
                <a:cxn ang="0">
                  <a:pos x="1760" y="1752"/>
                </a:cxn>
                <a:cxn ang="0">
                  <a:pos x="1760" y="1743"/>
                </a:cxn>
                <a:cxn ang="0">
                  <a:pos x="1768" y="1752"/>
                </a:cxn>
                <a:cxn ang="0">
                  <a:pos x="2841" y="843"/>
                </a:cxn>
                <a:cxn ang="0">
                  <a:pos x="3160" y="1228"/>
                </a:cxn>
                <a:cxn ang="0">
                  <a:pos x="4232" y="335"/>
                </a:cxn>
                <a:cxn ang="0">
                  <a:pos x="4322" y="458"/>
                </a:cxn>
              </a:cxnLst>
              <a:rect l="0" t="0" r="r" b="b"/>
              <a:pathLst>
                <a:path w="4527" h="2316">
                  <a:moveTo>
                    <a:pt x="4322" y="458"/>
                  </a:moveTo>
                  <a:lnTo>
                    <a:pt x="4527" y="0"/>
                  </a:lnTo>
                  <a:lnTo>
                    <a:pt x="4028" y="73"/>
                  </a:lnTo>
                  <a:lnTo>
                    <a:pt x="4134" y="213"/>
                  </a:lnTo>
                  <a:lnTo>
                    <a:pt x="3176" y="1015"/>
                  </a:lnTo>
                  <a:lnTo>
                    <a:pt x="2865" y="630"/>
                  </a:lnTo>
                  <a:lnTo>
                    <a:pt x="1785" y="1539"/>
                  </a:lnTo>
                  <a:lnTo>
                    <a:pt x="1375" y="1048"/>
                  </a:lnTo>
                  <a:lnTo>
                    <a:pt x="0" y="2202"/>
                  </a:lnTo>
                  <a:lnTo>
                    <a:pt x="90" y="2316"/>
                  </a:lnTo>
                  <a:lnTo>
                    <a:pt x="1359" y="1260"/>
                  </a:lnTo>
                  <a:lnTo>
                    <a:pt x="1760" y="1752"/>
                  </a:lnTo>
                  <a:lnTo>
                    <a:pt x="1760" y="1743"/>
                  </a:lnTo>
                  <a:lnTo>
                    <a:pt x="1768" y="1752"/>
                  </a:lnTo>
                  <a:lnTo>
                    <a:pt x="2841" y="843"/>
                  </a:lnTo>
                  <a:lnTo>
                    <a:pt x="3160" y="1228"/>
                  </a:lnTo>
                  <a:lnTo>
                    <a:pt x="4232" y="335"/>
                  </a:lnTo>
                  <a:lnTo>
                    <a:pt x="4322" y="458"/>
                  </a:lnTo>
                  <a:close/>
                </a:path>
              </a:pathLst>
            </a:custGeom>
            <a:solidFill>
              <a:srgbClr val="FF6D3A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3" name="íşľïde"/>
            <p:cNvSpPr/>
            <p:nvPr/>
          </p:nvSpPr>
          <p:spPr bwMode="auto">
            <a:xfrm>
              <a:off x="3214915" y="4858087"/>
              <a:ext cx="1845559" cy="1287231"/>
            </a:xfrm>
            <a:custGeom>
              <a:avLst/>
              <a:gdLst/>
              <a:ahLst/>
              <a:cxnLst>
                <a:cxn ang="0">
                  <a:pos x="41" y="189"/>
                </a:cxn>
                <a:cxn ang="0">
                  <a:pos x="47" y="136"/>
                </a:cxn>
                <a:cxn ang="0">
                  <a:pos x="50" y="133"/>
                </a:cxn>
                <a:cxn ang="0">
                  <a:pos x="53" y="136"/>
                </a:cxn>
                <a:cxn ang="0">
                  <a:pos x="53" y="189"/>
                </a:cxn>
                <a:cxn ang="0">
                  <a:pos x="219" y="189"/>
                </a:cxn>
                <a:cxn ang="0">
                  <a:pos x="219" y="136"/>
                </a:cxn>
                <a:cxn ang="0">
                  <a:pos x="222" y="133"/>
                </a:cxn>
                <a:cxn ang="0">
                  <a:pos x="226" y="137"/>
                </a:cxn>
                <a:cxn ang="0">
                  <a:pos x="230" y="189"/>
                </a:cxn>
                <a:cxn ang="0">
                  <a:pos x="271" y="189"/>
                </a:cxn>
                <a:cxn ang="0">
                  <a:pos x="265" y="77"/>
                </a:cxn>
                <a:cxn ang="0">
                  <a:pos x="233" y="46"/>
                </a:cxn>
                <a:cxn ang="0">
                  <a:pos x="174" y="37"/>
                </a:cxn>
                <a:cxn ang="0">
                  <a:pos x="165" y="25"/>
                </a:cxn>
                <a:cxn ang="0">
                  <a:pos x="164" y="0"/>
                </a:cxn>
                <a:cxn ang="0">
                  <a:pos x="134" y="0"/>
                </a:cxn>
                <a:cxn ang="0">
                  <a:pos x="107" y="0"/>
                </a:cxn>
                <a:cxn ang="0">
                  <a:pos x="106" y="26"/>
                </a:cxn>
                <a:cxn ang="0">
                  <a:pos x="96" y="37"/>
                </a:cxn>
                <a:cxn ang="0">
                  <a:pos x="38" y="46"/>
                </a:cxn>
                <a:cxn ang="0">
                  <a:pos x="6" y="77"/>
                </a:cxn>
                <a:cxn ang="0">
                  <a:pos x="0" y="189"/>
                </a:cxn>
                <a:cxn ang="0">
                  <a:pos x="41" y="189"/>
                </a:cxn>
              </a:cxnLst>
              <a:rect l="0" t="0" r="r" b="b"/>
              <a:pathLst>
                <a:path w="271" h="189">
                  <a:moveTo>
                    <a:pt x="41" y="189"/>
                  </a:moveTo>
                  <a:cubicBezTo>
                    <a:pt x="47" y="136"/>
                    <a:pt x="47" y="136"/>
                    <a:pt x="47" y="136"/>
                  </a:cubicBezTo>
                  <a:cubicBezTo>
                    <a:pt x="47" y="134"/>
                    <a:pt x="48" y="133"/>
                    <a:pt x="50" y="133"/>
                  </a:cubicBezTo>
                  <a:cubicBezTo>
                    <a:pt x="51" y="133"/>
                    <a:pt x="53" y="135"/>
                    <a:pt x="53" y="136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219" y="189"/>
                    <a:pt x="219" y="189"/>
                    <a:pt x="219" y="189"/>
                  </a:cubicBezTo>
                  <a:cubicBezTo>
                    <a:pt x="219" y="136"/>
                    <a:pt x="219" y="136"/>
                    <a:pt x="219" y="136"/>
                  </a:cubicBezTo>
                  <a:cubicBezTo>
                    <a:pt x="219" y="135"/>
                    <a:pt x="220" y="133"/>
                    <a:pt x="222" y="133"/>
                  </a:cubicBezTo>
                  <a:cubicBezTo>
                    <a:pt x="223" y="134"/>
                    <a:pt x="226" y="133"/>
                    <a:pt x="226" y="137"/>
                  </a:cubicBezTo>
                  <a:cubicBezTo>
                    <a:pt x="230" y="189"/>
                    <a:pt x="230" y="189"/>
                    <a:pt x="230" y="189"/>
                  </a:cubicBezTo>
                  <a:cubicBezTo>
                    <a:pt x="271" y="189"/>
                    <a:pt x="271" y="189"/>
                    <a:pt x="271" y="189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2" y="61"/>
                    <a:pt x="249" y="49"/>
                    <a:pt x="233" y="46"/>
                  </a:cubicBezTo>
                  <a:cubicBezTo>
                    <a:pt x="174" y="37"/>
                    <a:pt x="174" y="37"/>
                    <a:pt x="174" y="37"/>
                  </a:cubicBezTo>
                  <a:cubicBezTo>
                    <a:pt x="169" y="36"/>
                    <a:pt x="165" y="31"/>
                    <a:pt x="165" y="25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32"/>
                    <a:pt x="102" y="36"/>
                    <a:pt x="96" y="37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22" y="49"/>
                    <a:pt x="9" y="61"/>
                    <a:pt x="6" y="77"/>
                  </a:cubicBezTo>
                  <a:cubicBezTo>
                    <a:pt x="0" y="189"/>
                    <a:pt x="0" y="189"/>
                    <a:pt x="0" y="189"/>
                  </a:cubicBezTo>
                  <a:lnTo>
                    <a:pt x="41" y="189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4" name="iş1ide"/>
            <p:cNvSpPr/>
            <p:nvPr/>
          </p:nvSpPr>
          <p:spPr bwMode="auto">
            <a:xfrm>
              <a:off x="3787388" y="5035320"/>
              <a:ext cx="701445" cy="1109997"/>
            </a:xfrm>
            <a:custGeom>
              <a:avLst/>
              <a:gdLst/>
              <a:ahLst/>
              <a:cxnLst>
                <a:cxn ang="0">
                  <a:pos x="87" y="163"/>
                </a:cxn>
                <a:cxn ang="0">
                  <a:pos x="103" y="12"/>
                </a:cxn>
                <a:cxn ang="0">
                  <a:pos x="92" y="11"/>
                </a:cxn>
                <a:cxn ang="0">
                  <a:pos x="83" y="0"/>
                </a:cxn>
                <a:cxn ang="0">
                  <a:pos x="52" y="31"/>
                </a:cxn>
                <a:cxn ang="0">
                  <a:pos x="21" y="0"/>
                </a:cxn>
                <a:cxn ang="0">
                  <a:pos x="11" y="11"/>
                </a:cxn>
                <a:cxn ang="0">
                  <a:pos x="0" y="12"/>
                </a:cxn>
                <a:cxn ang="0">
                  <a:pos x="22" y="163"/>
                </a:cxn>
                <a:cxn ang="0">
                  <a:pos x="87" y="163"/>
                </a:cxn>
              </a:cxnLst>
              <a:rect l="0" t="0" r="r" b="b"/>
              <a:pathLst>
                <a:path w="103" h="163">
                  <a:moveTo>
                    <a:pt x="87" y="163"/>
                  </a:moveTo>
                  <a:cubicBezTo>
                    <a:pt x="103" y="12"/>
                    <a:pt x="103" y="12"/>
                    <a:pt x="103" y="1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87" y="10"/>
                    <a:pt x="83" y="6"/>
                    <a:pt x="83" y="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6"/>
                    <a:pt x="17" y="10"/>
                    <a:pt x="1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2" y="163"/>
                    <a:pt x="22" y="163"/>
                    <a:pt x="22" y="163"/>
                  </a:cubicBezTo>
                  <a:lnTo>
                    <a:pt x="87" y="163"/>
                  </a:lnTo>
                  <a:close/>
                </a:path>
              </a:pathLst>
            </a:custGeom>
            <a:solidFill>
              <a:srgbClr val="0D979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5" name="íṥľîḓè"/>
            <p:cNvSpPr/>
            <p:nvPr/>
          </p:nvSpPr>
          <p:spPr bwMode="auto">
            <a:xfrm>
              <a:off x="3848130" y="4987892"/>
              <a:ext cx="292893" cy="442668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8" y="3"/>
                </a:cxn>
                <a:cxn ang="0">
                  <a:pos x="0" y="17"/>
                </a:cxn>
                <a:cxn ang="0">
                  <a:pos x="26" y="62"/>
                </a:cxn>
                <a:cxn ang="0">
                  <a:pos x="31" y="62"/>
                </a:cxn>
                <a:cxn ang="0">
                  <a:pos x="43" y="38"/>
                </a:cxn>
                <a:cxn ang="0">
                  <a:pos x="13" y="4"/>
                </a:cxn>
              </a:cxnLst>
              <a:rect l="0" t="0" r="r" b="b"/>
              <a:pathLst>
                <a:path w="43" h="65">
                  <a:moveTo>
                    <a:pt x="13" y="4"/>
                  </a:moveTo>
                  <a:cubicBezTo>
                    <a:pt x="11" y="1"/>
                    <a:pt x="10" y="0"/>
                    <a:pt x="8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8" y="65"/>
                    <a:pt x="29" y="65"/>
                    <a:pt x="31" y="62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0EB3B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6" name="íšlïḓe"/>
            <p:cNvSpPr/>
            <p:nvPr/>
          </p:nvSpPr>
          <p:spPr bwMode="auto">
            <a:xfrm>
              <a:off x="4141023" y="4987892"/>
              <a:ext cx="292893" cy="442668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34" y="3"/>
                </a:cxn>
                <a:cxn ang="0">
                  <a:pos x="43" y="17"/>
                </a:cxn>
                <a:cxn ang="0">
                  <a:pos x="16" y="62"/>
                </a:cxn>
                <a:cxn ang="0">
                  <a:pos x="11" y="62"/>
                </a:cxn>
                <a:cxn ang="0">
                  <a:pos x="0" y="38"/>
                </a:cxn>
                <a:cxn ang="0">
                  <a:pos x="29" y="4"/>
                </a:cxn>
              </a:cxnLst>
              <a:rect l="0" t="0" r="r" b="b"/>
              <a:pathLst>
                <a:path w="43" h="65">
                  <a:moveTo>
                    <a:pt x="29" y="4"/>
                  </a:moveTo>
                  <a:cubicBezTo>
                    <a:pt x="32" y="1"/>
                    <a:pt x="33" y="0"/>
                    <a:pt x="34" y="3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5"/>
                    <a:pt x="13" y="65"/>
                    <a:pt x="11" y="62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29" y="4"/>
                  </a:lnTo>
                  <a:close/>
                </a:path>
              </a:pathLst>
            </a:custGeom>
            <a:solidFill>
              <a:srgbClr val="0EB3B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7" name="îṡḷiḑé"/>
            <p:cNvSpPr/>
            <p:nvPr/>
          </p:nvSpPr>
          <p:spPr bwMode="auto">
            <a:xfrm>
              <a:off x="4059479" y="5246669"/>
              <a:ext cx="156432" cy="898649"/>
            </a:xfrm>
            <a:custGeom>
              <a:avLst/>
              <a:gdLst/>
              <a:ahLst/>
              <a:cxnLst>
                <a:cxn ang="0">
                  <a:pos x="7" y="37"/>
                </a:cxn>
                <a:cxn ang="0">
                  <a:pos x="2" y="132"/>
                </a:cxn>
                <a:cxn ang="0">
                  <a:pos x="22" y="132"/>
                </a:cxn>
                <a:cxn ang="0">
                  <a:pos x="17" y="37"/>
                </a:cxn>
                <a:cxn ang="0">
                  <a:pos x="18" y="31"/>
                </a:cxn>
                <a:cxn ang="0">
                  <a:pos x="23" y="2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0" y="20"/>
                </a:cxn>
                <a:cxn ang="0">
                  <a:pos x="6" y="31"/>
                </a:cxn>
                <a:cxn ang="0">
                  <a:pos x="7" y="37"/>
                </a:cxn>
              </a:cxnLst>
              <a:rect l="0" t="0" r="r" b="b"/>
              <a:pathLst>
                <a:path w="23" h="132">
                  <a:moveTo>
                    <a:pt x="7" y="37"/>
                  </a:moveTo>
                  <a:cubicBezTo>
                    <a:pt x="2" y="132"/>
                    <a:pt x="2" y="132"/>
                    <a:pt x="2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5"/>
                    <a:pt x="17" y="32"/>
                    <a:pt x="18" y="3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5"/>
                    <a:pt x="7" y="37"/>
                  </a:cubicBez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8" name="ïşľïdè"/>
            <p:cNvSpPr/>
            <p:nvPr/>
          </p:nvSpPr>
          <p:spPr bwMode="auto">
            <a:xfrm>
              <a:off x="4175138" y="5123521"/>
              <a:ext cx="899481" cy="1021797"/>
            </a:xfrm>
            <a:custGeom>
              <a:avLst/>
              <a:gdLst/>
              <a:ahLst/>
              <a:cxnLst>
                <a:cxn ang="0">
                  <a:pos x="82" y="150"/>
                </a:cxn>
                <a:cxn ang="0">
                  <a:pos x="82" y="110"/>
                </a:cxn>
                <a:cxn ang="0">
                  <a:pos x="85" y="111"/>
                </a:cxn>
                <a:cxn ang="0">
                  <a:pos x="85" y="150"/>
                </a:cxn>
                <a:cxn ang="0">
                  <a:pos x="132" y="150"/>
                </a:cxn>
                <a:cxn ang="0">
                  <a:pos x="131" y="43"/>
                </a:cxn>
                <a:cxn ang="0">
                  <a:pos x="98" y="6"/>
                </a:cxn>
                <a:cxn ang="0">
                  <a:pos x="47" y="0"/>
                </a:cxn>
                <a:cxn ang="0">
                  <a:pos x="0" y="137"/>
                </a:cxn>
                <a:cxn ang="0">
                  <a:pos x="0" y="150"/>
                </a:cxn>
                <a:cxn ang="0">
                  <a:pos x="82" y="150"/>
                </a:cxn>
              </a:cxnLst>
              <a:rect l="0" t="0" r="r" b="b"/>
              <a:pathLst>
                <a:path w="132" h="150">
                  <a:moveTo>
                    <a:pt x="82" y="150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82" y="108"/>
                    <a:pt x="84" y="109"/>
                    <a:pt x="85" y="111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132" y="150"/>
                    <a:pt x="132" y="150"/>
                    <a:pt x="132" y="150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1" y="21"/>
                    <a:pt x="119" y="10"/>
                    <a:pt x="98" y="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50"/>
                    <a:pt x="0" y="150"/>
                    <a:pt x="0" y="150"/>
                  </a:cubicBezTo>
                  <a:lnTo>
                    <a:pt x="82" y="150"/>
                  </a:ln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išliḍè"/>
            <p:cNvSpPr/>
            <p:nvPr/>
          </p:nvSpPr>
          <p:spPr bwMode="auto">
            <a:xfrm>
              <a:off x="3214915" y="5123521"/>
              <a:ext cx="891992" cy="1021797"/>
            </a:xfrm>
            <a:custGeom>
              <a:avLst/>
              <a:gdLst/>
              <a:ahLst/>
              <a:cxnLst>
                <a:cxn ang="0">
                  <a:pos x="48" y="150"/>
                </a:cxn>
                <a:cxn ang="0">
                  <a:pos x="48" y="111"/>
                </a:cxn>
                <a:cxn ang="0">
                  <a:pos x="50" y="110"/>
                </a:cxn>
                <a:cxn ang="0">
                  <a:pos x="50" y="150"/>
                </a:cxn>
                <a:cxn ang="0">
                  <a:pos x="131" y="150"/>
                </a:cxn>
                <a:cxn ang="0">
                  <a:pos x="131" y="137"/>
                </a:cxn>
                <a:cxn ang="0">
                  <a:pos x="124" y="115"/>
                </a:cxn>
                <a:cxn ang="0">
                  <a:pos x="85" y="0"/>
                </a:cxn>
                <a:cxn ang="0">
                  <a:pos x="34" y="6"/>
                </a:cxn>
                <a:cxn ang="0">
                  <a:pos x="1" y="43"/>
                </a:cxn>
                <a:cxn ang="0">
                  <a:pos x="0" y="150"/>
                </a:cxn>
                <a:cxn ang="0">
                  <a:pos x="48" y="150"/>
                </a:cxn>
              </a:cxnLst>
              <a:rect l="0" t="0" r="r" b="b"/>
              <a:pathLst>
                <a:path w="131" h="150">
                  <a:moveTo>
                    <a:pt x="48" y="150"/>
                  </a:moveTo>
                  <a:cubicBezTo>
                    <a:pt x="48" y="111"/>
                    <a:pt x="48" y="111"/>
                    <a:pt x="48" y="111"/>
                  </a:cubicBezTo>
                  <a:cubicBezTo>
                    <a:pt x="48" y="109"/>
                    <a:pt x="50" y="108"/>
                    <a:pt x="50" y="110"/>
                  </a:cubicBezTo>
                  <a:cubicBezTo>
                    <a:pt x="50" y="150"/>
                    <a:pt x="50" y="150"/>
                    <a:pt x="5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1" y="137"/>
                    <a:pt x="126" y="121"/>
                    <a:pt x="124" y="115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14" y="10"/>
                    <a:pt x="1" y="21"/>
                    <a:pt x="1" y="43"/>
                  </a:cubicBezTo>
                  <a:cubicBezTo>
                    <a:pt x="0" y="150"/>
                    <a:pt x="0" y="150"/>
                    <a:pt x="0" y="150"/>
                  </a:cubicBezTo>
                  <a:lnTo>
                    <a:pt x="48" y="150"/>
                  </a:lnTo>
                  <a:close/>
                </a:path>
              </a:pathLst>
            </a:custGeom>
            <a:solidFill>
              <a:srgbClr val="3D5F7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" name="iṩľîḓè"/>
            <p:cNvSpPr/>
            <p:nvPr/>
          </p:nvSpPr>
          <p:spPr bwMode="auto">
            <a:xfrm>
              <a:off x="3937163" y="4858087"/>
              <a:ext cx="401896" cy="183890"/>
            </a:xfrm>
            <a:custGeom>
              <a:avLst/>
              <a:gdLst/>
              <a:ahLst/>
              <a:cxnLst>
                <a:cxn ang="0">
                  <a:pos x="55" y="20"/>
                </a:cxn>
                <a:cxn ang="0">
                  <a:pos x="59" y="16"/>
                </a:cxn>
                <a:cxn ang="0">
                  <a:pos x="58" y="0"/>
                </a:cxn>
                <a:cxn ang="0">
                  <a:pos x="28" y="0"/>
                </a:cxn>
                <a:cxn ang="0">
                  <a:pos x="1" y="0"/>
                </a:cxn>
                <a:cxn ang="0">
                  <a:pos x="0" y="15"/>
                </a:cxn>
                <a:cxn ang="0">
                  <a:pos x="5" y="20"/>
                </a:cxn>
                <a:cxn ang="0">
                  <a:pos x="20" y="27"/>
                </a:cxn>
                <a:cxn ang="0">
                  <a:pos x="30" y="27"/>
                </a:cxn>
                <a:cxn ang="0">
                  <a:pos x="30" y="26"/>
                </a:cxn>
                <a:cxn ang="0">
                  <a:pos x="40" y="26"/>
                </a:cxn>
                <a:cxn ang="0">
                  <a:pos x="55" y="20"/>
                </a:cxn>
              </a:cxnLst>
              <a:rect l="0" t="0" r="r" b="b"/>
              <a:pathLst>
                <a:path w="59" h="27">
                  <a:moveTo>
                    <a:pt x="55" y="20"/>
                  </a:moveTo>
                  <a:cubicBezTo>
                    <a:pt x="59" y="16"/>
                    <a:pt x="59" y="16"/>
                    <a:pt x="59" y="16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9" y="24"/>
                    <a:pt x="14" y="27"/>
                    <a:pt x="2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6"/>
                    <a:pt x="51" y="24"/>
                    <a:pt x="55" y="20"/>
                  </a:cubicBez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í$ľiḍé"/>
            <p:cNvSpPr/>
            <p:nvPr/>
          </p:nvSpPr>
          <p:spPr bwMode="auto">
            <a:xfrm>
              <a:off x="4420603" y="4422076"/>
              <a:ext cx="109003" cy="28623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1"/>
                </a:cxn>
                <a:cxn ang="0">
                  <a:pos x="15" y="14"/>
                </a:cxn>
                <a:cxn ang="0">
                  <a:pos x="12" y="30"/>
                </a:cxn>
                <a:cxn ang="0">
                  <a:pos x="0" y="38"/>
                </a:cxn>
                <a:cxn ang="0">
                  <a:pos x="3" y="0"/>
                </a:cxn>
              </a:cxnLst>
              <a:rect l="0" t="0" r="r" b="b"/>
              <a:pathLst>
                <a:path w="16" h="42">
                  <a:moveTo>
                    <a:pt x="3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11" y="2"/>
                    <a:pt x="16" y="7"/>
                    <a:pt x="15" y="14"/>
                  </a:cubicBezTo>
                  <a:cubicBezTo>
                    <a:pt x="14" y="21"/>
                    <a:pt x="13" y="22"/>
                    <a:pt x="12" y="30"/>
                  </a:cubicBezTo>
                  <a:cubicBezTo>
                    <a:pt x="10" y="42"/>
                    <a:pt x="0" y="38"/>
                    <a:pt x="0" y="3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" name="íṩlíḍê"/>
            <p:cNvSpPr/>
            <p:nvPr/>
          </p:nvSpPr>
          <p:spPr bwMode="auto">
            <a:xfrm>
              <a:off x="3753273" y="4422076"/>
              <a:ext cx="109003" cy="286236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0" y="1"/>
                </a:cxn>
                <a:cxn ang="0">
                  <a:pos x="1" y="14"/>
                </a:cxn>
                <a:cxn ang="0">
                  <a:pos x="5" y="30"/>
                </a:cxn>
                <a:cxn ang="0">
                  <a:pos x="16" y="38"/>
                </a:cxn>
                <a:cxn ang="0">
                  <a:pos x="14" y="0"/>
                </a:cxn>
              </a:cxnLst>
              <a:rect l="0" t="0" r="r" b="b"/>
              <a:pathLst>
                <a:path w="16" h="42">
                  <a:moveTo>
                    <a:pt x="14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6" y="2"/>
                    <a:pt x="0" y="7"/>
                    <a:pt x="1" y="14"/>
                  </a:cubicBezTo>
                  <a:cubicBezTo>
                    <a:pt x="3" y="21"/>
                    <a:pt x="3" y="22"/>
                    <a:pt x="5" y="30"/>
                  </a:cubicBezTo>
                  <a:cubicBezTo>
                    <a:pt x="6" y="42"/>
                    <a:pt x="16" y="38"/>
                    <a:pt x="16" y="38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" name="íṧľîḋe"/>
            <p:cNvSpPr/>
            <p:nvPr/>
          </p:nvSpPr>
          <p:spPr bwMode="auto">
            <a:xfrm>
              <a:off x="3834817" y="4149985"/>
              <a:ext cx="613245" cy="830418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5" y="0"/>
                </a:cxn>
                <a:cxn ang="0">
                  <a:pos x="0" y="0"/>
                </a:cxn>
                <a:cxn ang="0">
                  <a:pos x="0" y="85"/>
                </a:cxn>
                <a:cxn ang="0">
                  <a:pos x="6" y="101"/>
                </a:cxn>
                <a:cxn ang="0">
                  <a:pos x="20" y="115"/>
                </a:cxn>
                <a:cxn ang="0">
                  <a:pos x="35" y="122"/>
                </a:cxn>
                <a:cxn ang="0">
                  <a:pos x="45" y="122"/>
                </a:cxn>
                <a:cxn ang="0">
                  <a:pos x="45" y="122"/>
                </a:cxn>
                <a:cxn ang="0">
                  <a:pos x="55" y="122"/>
                </a:cxn>
                <a:cxn ang="0">
                  <a:pos x="70" y="115"/>
                </a:cxn>
                <a:cxn ang="0">
                  <a:pos x="84" y="101"/>
                </a:cxn>
                <a:cxn ang="0">
                  <a:pos x="90" y="85"/>
                </a:cxn>
                <a:cxn ang="0">
                  <a:pos x="90" y="0"/>
                </a:cxn>
                <a:cxn ang="0">
                  <a:pos x="45" y="0"/>
                </a:cxn>
              </a:cxnLst>
              <a:rect l="0" t="0" r="r" b="b"/>
              <a:pathLst>
                <a:path w="90" h="122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1"/>
                    <a:pt x="2" y="97"/>
                    <a:pt x="6" y="101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24" y="120"/>
                    <a:pt x="29" y="122"/>
                    <a:pt x="3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61" y="122"/>
                    <a:pt x="66" y="120"/>
                    <a:pt x="70" y="115"/>
                  </a:cubicBezTo>
                  <a:cubicBezTo>
                    <a:pt x="84" y="101"/>
                    <a:pt x="84" y="101"/>
                    <a:pt x="84" y="101"/>
                  </a:cubicBezTo>
                  <a:cubicBezTo>
                    <a:pt x="88" y="97"/>
                    <a:pt x="90" y="91"/>
                    <a:pt x="90" y="85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" name="îṥľïḑê"/>
            <p:cNvSpPr/>
            <p:nvPr/>
          </p:nvSpPr>
          <p:spPr bwMode="auto">
            <a:xfrm>
              <a:off x="4175138" y="5096894"/>
              <a:ext cx="374437" cy="960223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52" y="3"/>
                </a:cxn>
                <a:cxn ang="0">
                  <a:pos x="54" y="4"/>
                </a:cxn>
                <a:cxn ang="0">
                  <a:pos x="54" y="6"/>
                </a:cxn>
                <a:cxn ang="0">
                  <a:pos x="55" y="36"/>
                </a:cxn>
                <a:cxn ang="0">
                  <a:pos x="50" y="42"/>
                </a:cxn>
                <a:cxn ang="0">
                  <a:pos x="34" y="42"/>
                </a:cxn>
                <a:cxn ang="0">
                  <a:pos x="49" y="61"/>
                </a:cxn>
                <a:cxn ang="0">
                  <a:pos x="48" y="72"/>
                </a:cxn>
                <a:cxn ang="0">
                  <a:pos x="0" y="141"/>
                </a:cxn>
                <a:cxn ang="0">
                  <a:pos x="37" y="0"/>
                </a:cxn>
              </a:cxnLst>
              <a:rect l="0" t="0" r="r" b="b"/>
              <a:pathLst>
                <a:path w="55" h="141">
                  <a:moveTo>
                    <a:pt x="37" y="0"/>
                  </a:moveTo>
                  <a:cubicBezTo>
                    <a:pt x="52" y="3"/>
                    <a:pt x="52" y="3"/>
                    <a:pt x="52" y="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6"/>
                    <a:pt x="54" y="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4" y="42"/>
                    <a:pt x="50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3" y="66"/>
                    <a:pt x="51" y="68"/>
                    <a:pt x="48" y="72"/>
                  </a:cubicBezTo>
                  <a:cubicBezTo>
                    <a:pt x="0" y="141"/>
                    <a:pt x="0" y="141"/>
                    <a:pt x="0" y="141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6D9CB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" name="iṡļïďè"/>
            <p:cNvSpPr/>
            <p:nvPr/>
          </p:nvSpPr>
          <p:spPr bwMode="auto">
            <a:xfrm>
              <a:off x="3725814" y="5103551"/>
              <a:ext cx="381094" cy="953566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4" y="2"/>
                </a:cxn>
                <a:cxn ang="0">
                  <a:pos x="2" y="4"/>
                </a:cxn>
                <a:cxn ang="0">
                  <a:pos x="1" y="5"/>
                </a:cxn>
                <a:cxn ang="0">
                  <a:pos x="0" y="35"/>
                </a:cxn>
                <a:cxn ang="0">
                  <a:pos x="6" y="41"/>
                </a:cxn>
                <a:cxn ang="0">
                  <a:pos x="22" y="41"/>
                </a:cxn>
                <a:cxn ang="0">
                  <a:pos x="7" y="60"/>
                </a:cxn>
                <a:cxn ang="0">
                  <a:pos x="7" y="71"/>
                </a:cxn>
                <a:cxn ang="0">
                  <a:pos x="56" y="140"/>
                </a:cxn>
                <a:cxn ang="0">
                  <a:pos x="18" y="0"/>
                </a:cxn>
              </a:cxnLst>
              <a:rect l="0" t="0" r="r" b="b"/>
              <a:pathLst>
                <a:path w="56" h="140">
                  <a:moveTo>
                    <a:pt x="18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3"/>
                    <a:pt x="2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0"/>
                    <a:pt x="1" y="41"/>
                    <a:pt x="6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2" y="65"/>
                    <a:pt x="5" y="67"/>
                    <a:pt x="7" y="71"/>
                  </a:cubicBezTo>
                  <a:cubicBezTo>
                    <a:pt x="56" y="140"/>
                    <a:pt x="56" y="140"/>
                    <a:pt x="56" y="14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6D9CB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" name="îşļíďè"/>
            <p:cNvSpPr/>
            <p:nvPr/>
          </p:nvSpPr>
          <p:spPr bwMode="auto">
            <a:xfrm>
              <a:off x="3719157" y="3925322"/>
              <a:ext cx="844563" cy="612412"/>
            </a:xfrm>
            <a:custGeom>
              <a:avLst/>
              <a:gdLst/>
              <a:ahLst/>
              <a:cxnLst>
                <a:cxn ang="0">
                  <a:pos x="19" y="49"/>
                </a:cxn>
                <a:cxn ang="0">
                  <a:pos x="32" y="32"/>
                </a:cxn>
                <a:cxn ang="0">
                  <a:pos x="88" y="31"/>
                </a:cxn>
                <a:cxn ang="0">
                  <a:pos x="105" y="50"/>
                </a:cxn>
                <a:cxn ang="0">
                  <a:pos x="105" y="85"/>
                </a:cxn>
                <a:cxn ang="0">
                  <a:pos x="112" y="80"/>
                </a:cxn>
                <a:cxn ang="0">
                  <a:pos x="119" y="51"/>
                </a:cxn>
                <a:cxn ang="0">
                  <a:pos x="71" y="0"/>
                </a:cxn>
                <a:cxn ang="0">
                  <a:pos x="53" y="0"/>
                </a:cxn>
                <a:cxn ang="0">
                  <a:pos x="6" y="52"/>
                </a:cxn>
                <a:cxn ang="0">
                  <a:pos x="12" y="80"/>
                </a:cxn>
                <a:cxn ang="0">
                  <a:pos x="19" y="85"/>
                </a:cxn>
                <a:cxn ang="0">
                  <a:pos x="19" y="49"/>
                </a:cxn>
              </a:cxnLst>
              <a:rect l="0" t="0" r="r" b="b"/>
              <a:pathLst>
                <a:path w="124" h="90">
                  <a:moveTo>
                    <a:pt x="19" y="49"/>
                  </a:moveTo>
                  <a:cubicBezTo>
                    <a:pt x="19" y="38"/>
                    <a:pt x="28" y="32"/>
                    <a:pt x="32" y="32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106" y="31"/>
                    <a:pt x="105" y="47"/>
                    <a:pt x="105" y="50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6" y="89"/>
                    <a:pt x="110" y="89"/>
                    <a:pt x="112" y="80"/>
                  </a:cubicBezTo>
                  <a:cubicBezTo>
                    <a:pt x="113" y="76"/>
                    <a:pt x="119" y="51"/>
                    <a:pt x="119" y="51"/>
                  </a:cubicBezTo>
                  <a:cubicBezTo>
                    <a:pt x="124" y="22"/>
                    <a:pt x="97" y="0"/>
                    <a:pt x="71" y="0"/>
                  </a:cubicBezTo>
                  <a:cubicBezTo>
                    <a:pt x="71" y="0"/>
                    <a:pt x="66" y="0"/>
                    <a:pt x="53" y="0"/>
                  </a:cubicBezTo>
                  <a:cubicBezTo>
                    <a:pt x="28" y="0"/>
                    <a:pt x="0" y="19"/>
                    <a:pt x="6" y="52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4" y="88"/>
                    <a:pt x="19" y="90"/>
                    <a:pt x="19" y="85"/>
                  </a:cubicBezTo>
                  <a:lnTo>
                    <a:pt x="19" y="49"/>
                  </a:ln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" name="iṧļïḑé"/>
            <p:cNvSpPr/>
            <p:nvPr/>
          </p:nvSpPr>
          <p:spPr bwMode="auto">
            <a:xfrm>
              <a:off x="3868932" y="4060952"/>
              <a:ext cx="551670" cy="24546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15"/>
                </a:cxn>
                <a:cxn ang="0">
                  <a:pos x="10" y="29"/>
                </a:cxn>
                <a:cxn ang="0">
                  <a:pos x="24" y="34"/>
                </a:cxn>
                <a:cxn ang="0">
                  <a:pos x="81" y="13"/>
                </a:cxn>
                <a:cxn ang="0">
                  <a:pos x="80" y="0"/>
                </a:cxn>
                <a:cxn ang="0">
                  <a:pos x="4" y="0"/>
                </a:cxn>
              </a:cxnLst>
              <a:rect l="0" t="0" r="r" b="b"/>
              <a:pathLst>
                <a:path w="81" h="36">
                  <a:moveTo>
                    <a:pt x="4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3" y="34"/>
                    <a:pt x="19" y="36"/>
                    <a:pt x="24" y="3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0" y="0"/>
                    <a:pt x="80" y="0"/>
                    <a:pt x="8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8" name="íšľîḓé"/>
            <p:cNvSpPr/>
            <p:nvPr/>
          </p:nvSpPr>
          <p:spPr bwMode="auto">
            <a:xfrm>
              <a:off x="7049983" y="4817314"/>
              <a:ext cx="1900476" cy="1328003"/>
            </a:xfrm>
            <a:custGeom>
              <a:avLst/>
              <a:gdLst/>
              <a:ahLst/>
              <a:cxnLst>
                <a:cxn ang="0">
                  <a:pos x="42" y="195"/>
                </a:cxn>
                <a:cxn ang="0">
                  <a:pos x="48" y="140"/>
                </a:cxn>
                <a:cxn ang="0">
                  <a:pos x="51" y="137"/>
                </a:cxn>
                <a:cxn ang="0">
                  <a:pos x="54" y="140"/>
                </a:cxn>
                <a:cxn ang="0">
                  <a:pos x="54" y="195"/>
                </a:cxn>
                <a:cxn ang="0">
                  <a:pos x="225" y="195"/>
                </a:cxn>
                <a:cxn ang="0">
                  <a:pos x="225" y="140"/>
                </a:cxn>
                <a:cxn ang="0">
                  <a:pos x="228" y="138"/>
                </a:cxn>
                <a:cxn ang="0">
                  <a:pos x="232" y="141"/>
                </a:cxn>
                <a:cxn ang="0">
                  <a:pos x="238" y="195"/>
                </a:cxn>
                <a:cxn ang="0">
                  <a:pos x="279" y="195"/>
                </a:cxn>
                <a:cxn ang="0">
                  <a:pos x="273" y="79"/>
                </a:cxn>
                <a:cxn ang="0">
                  <a:pos x="240" y="47"/>
                </a:cxn>
                <a:cxn ang="0">
                  <a:pos x="179" y="38"/>
                </a:cxn>
                <a:cxn ang="0">
                  <a:pos x="170" y="26"/>
                </a:cxn>
                <a:cxn ang="0">
                  <a:pos x="168" y="0"/>
                </a:cxn>
                <a:cxn ang="0">
                  <a:pos x="137" y="0"/>
                </a:cxn>
                <a:cxn ang="0">
                  <a:pos x="110" y="0"/>
                </a:cxn>
                <a:cxn ang="0">
                  <a:pos x="109" y="28"/>
                </a:cxn>
                <a:cxn ang="0">
                  <a:pos x="99" y="38"/>
                </a:cxn>
                <a:cxn ang="0">
                  <a:pos x="39" y="47"/>
                </a:cxn>
                <a:cxn ang="0">
                  <a:pos x="6" y="79"/>
                </a:cxn>
                <a:cxn ang="0">
                  <a:pos x="0" y="195"/>
                </a:cxn>
                <a:cxn ang="0">
                  <a:pos x="42" y="195"/>
                </a:cxn>
              </a:cxnLst>
              <a:rect l="0" t="0" r="r" b="b"/>
              <a:pathLst>
                <a:path w="279" h="195">
                  <a:moveTo>
                    <a:pt x="42" y="195"/>
                  </a:moveTo>
                  <a:cubicBezTo>
                    <a:pt x="48" y="140"/>
                    <a:pt x="48" y="140"/>
                    <a:pt x="48" y="140"/>
                  </a:cubicBezTo>
                  <a:cubicBezTo>
                    <a:pt x="48" y="139"/>
                    <a:pt x="50" y="137"/>
                    <a:pt x="51" y="137"/>
                  </a:cubicBezTo>
                  <a:cubicBezTo>
                    <a:pt x="53" y="138"/>
                    <a:pt x="54" y="139"/>
                    <a:pt x="54" y="140"/>
                  </a:cubicBezTo>
                  <a:cubicBezTo>
                    <a:pt x="54" y="195"/>
                    <a:pt x="54" y="195"/>
                    <a:pt x="54" y="195"/>
                  </a:cubicBezTo>
                  <a:cubicBezTo>
                    <a:pt x="225" y="195"/>
                    <a:pt x="225" y="195"/>
                    <a:pt x="225" y="195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5" y="139"/>
                    <a:pt x="226" y="138"/>
                    <a:pt x="228" y="138"/>
                  </a:cubicBezTo>
                  <a:cubicBezTo>
                    <a:pt x="230" y="138"/>
                    <a:pt x="232" y="138"/>
                    <a:pt x="232" y="141"/>
                  </a:cubicBezTo>
                  <a:cubicBezTo>
                    <a:pt x="238" y="195"/>
                    <a:pt x="238" y="195"/>
                    <a:pt x="238" y="195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3" y="79"/>
                    <a:pt x="273" y="79"/>
                    <a:pt x="273" y="79"/>
                  </a:cubicBezTo>
                  <a:cubicBezTo>
                    <a:pt x="270" y="63"/>
                    <a:pt x="256" y="51"/>
                    <a:pt x="240" y="47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74" y="38"/>
                    <a:pt x="170" y="32"/>
                    <a:pt x="170" y="26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8" y="33"/>
                    <a:pt x="104" y="37"/>
                    <a:pt x="99" y="38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23" y="51"/>
                    <a:pt x="9" y="63"/>
                    <a:pt x="6" y="79"/>
                  </a:cubicBezTo>
                  <a:cubicBezTo>
                    <a:pt x="0" y="195"/>
                    <a:pt x="0" y="195"/>
                    <a:pt x="0" y="195"/>
                  </a:cubicBezTo>
                  <a:lnTo>
                    <a:pt x="42" y="195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9" name="iṥlíďè"/>
            <p:cNvSpPr/>
            <p:nvPr/>
          </p:nvSpPr>
          <p:spPr bwMode="auto">
            <a:xfrm>
              <a:off x="7635770" y="5007862"/>
              <a:ext cx="728904" cy="1137456"/>
            </a:xfrm>
            <a:custGeom>
              <a:avLst/>
              <a:gdLst/>
              <a:ahLst/>
              <a:cxnLst>
                <a:cxn ang="0">
                  <a:pos x="86" y="167"/>
                </a:cxn>
                <a:cxn ang="0">
                  <a:pos x="107" y="11"/>
                </a:cxn>
                <a:cxn ang="0">
                  <a:pos x="95" y="10"/>
                </a:cxn>
                <a:cxn ang="0">
                  <a:pos x="85" y="0"/>
                </a:cxn>
                <a:cxn ang="0">
                  <a:pos x="53" y="31"/>
                </a:cxn>
                <a:cxn ang="0">
                  <a:pos x="22" y="0"/>
                </a:cxn>
                <a:cxn ang="0">
                  <a:pos x="12" y="10"/>
                </a:cxn>
                <a:cxn ang="0">
                  <a:pos x="0" y="11"/>
                </a:cxn>
                <a:cxn ang="0">
                  <a:pos x="28" y="167"/>
                </a:cxn>
                <a:cxn ang="0">
                  <a:pos x="86" y="167"/>
                </a:cxn>
              </a:cxnLst>
              <a:rect l="0" t="0" r="r" b="b"/>
              <a:pathLst>
                <a:path w="107" h="167">
                  <a:moveTo>
                    <a:pt x="86" y="167"/>
                  </a:moveTo>
                  <a:cubicBezTo>
                    <a:pt x="107" y="11"/>
                    <a:pt x="107" y="11"/>
                    <a:pt x="107" y="11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0" y="9"/>
                    <a:pt x="86" y="5"/>
                    <a:pt x="85" y="0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5"/>
                    <a:pt x="17" y="9"/>
                    <a:pt x="12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8" y="167"/>
                    <a:pt x="28" y="167"/>
                    <a:pt x="28" y="167"/>
                  </a:cubicBezTo>
                  <a:lnTo>
                    <a:pt x="86" y="167"/>
                  </a:lnTo>
                  <a:close/>
                </a:path>
              </a:pathLst>
            </a:custGeom>
            <a:solidFill>
              <a:srgbClr val="0D979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0" name="iṡļîdê"/>
            <p:cNvSpPr/>
            <p:nvPr/>
          </p:nvSpPr>
          <p:spPr bwMode="auto">
            <a:xfrm>
              <a:off x="7792201" y="4817314"/>
              <a:ext cx="408552" cy="190547"/>
            </a:xfrm>
            <a:custGeom>
              <a:avLst/>
              <a:gdLst/>
              <a:ahLst/>
              <a:cxnLst>
                <a:cxn ang="0">
                  <a:pos x="57" y="21"/>
                </a:cxn>
                <a:cxn ang="0">
                  <a:pos x="60" y="17"/>
                </a:cxn>
                <a:cxn ang="0">
                  <a:pos x="59" y="0"/>
                </a:cxn>
                <a:cxn ang="0">
                  <a:pos x="28" y="0"/>
                </a:cxn>
                <a:cxn ang="0">
                  <a:pos x="1" y="0"/>
                </a:cxn>
                <a:cxn ang="0">
                  <a:pos x="0" y="16"/>
                </a:cxn>
                <a:cxn ang="0">
                  <a:pos x="5" y="21"/>
                </a:cxn>
                <a:cxn ang="0">
                  <a:pos x="21" y="28"/>
                </a:cxn>
                <a:cxn ang="0">
                  <a:pos x="31" y="28"/>
                </a:cxn>
                <a:cxn ang="0">
                  <a:pos x="31" y="28"/>
                </a:cxn>
                <a:cxn ang="0">
                  <a:pos x="41" y="28"/>
                </a:cxn>
                <a:cxn ang="0">
                  <a:pos x="57" y="21"/>
                </a:cxn>
              </a:cxnLst>
              <a:rect l="0" t="0" r="r" b="b"/>
              <a:pathLst>
                <a:path w="60" h="28">
                  <a:moveTo>
                    <a:pt x="57" y="21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9" y="25"/>
                    <a:pt x="15" y="28"/>
                    <a:pt x="2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7" y="28"/>
                    <a:pt x="52" y="25"/>
                    <a:pt x="57" y="21"/>
                  </a:cubicBez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1" name="iṡļïḑè"/>
            <p:cNvSpPr/>
            <p:nvPr/>
          </p:nvSpPr>
          <p:spPr bwMode="auto">
            <a:xfrm>
              <a:off x="8289786" y="4374647"/>
              <a:ext cx="115659" cy="29289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0"/>
                </a:cxn>
                <a:cxn ang="0">
                  <a:pos x="15" y="14"/>
                </a:cxn>
                <a:cxn ang="0">
                  <a:pos x="12" y="31"/>
                </a:cxn>
                <a:cxn ang="0">
                  <a:pos x="0" y="39"/>
                </a:cxn>
                <a:cxn ang="0">
                  <a:pos x="3" y="0"/>
                </a:cxn>
              </a:cxnLst>
              <a:rect l="0" t="0" r="r" b="b"/>
              <a:pathLst>
                <a:path w="17" h="43">
                  <a:moveTo>
                    <a:pt x="3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1" y="2"/>
                    <a:pt x="17" y="6"/>
                    <a:pt x="15" y="14"/>
                  </a:cubicBezTo>
                  <a:cubicBezTo>
                    <a:pt x="14" y="21"/>
                    <a:pt x="14" y="22"/>
                    <a:pt x="12" y="31"/>
                  </a:cubicBezTo>
                  <a:cubicBezTo>
                    <a:pt x="10" y="43"/>
                    <a:pt x="0" y="39"/>
                    <a:pt x="0" y="39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2" name="isḷïḍè"/>
            <p:cNvSpPr/>
            <p:nvPr/>
          </p:nvSpPr>
          <p:spPr bwMode="auto">
            <a:xfrm>
              <a:off x="7601654" y="4374647"/>
              <a:ext cx="115659" cy="29289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" y="0"/>
                </a:cxn>
                <a:cxn ang="0">
                  <a:pos x="2" y="14"/>
                </a:cxn>
                <a:cxn ang="0">
                  <a:pos x="5" y="31"/>
                </a:cxn>
                <a:cxn ang="0">
                  <a:pos x="17" y="39"/>
                </a:cxn>
                <a:cxn ang="0">
                  <a:pos x="14" y="0"/>
                </a:cxn>
              </a:cxnLst>
              <a:rect l="0" t="0" r="r" b="b"/>
              <a:pathLst>
                <a:path w="17" h="43">
                  <a:moveTo>
                    <a:pt x="14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6" y="2"/>
                    <a:pt x="0" y="6"/>
                    <a:pt x="2" y="14"/>
                  </a:cubicBezTo>
                  <a:cubicBezTo>
                    <a:pt x="3" y="21"/>
                    <a:pt x="3" y="22"/>
                    <a:pt x="5" y="31"/>
                  </a:cubicBezTo>
                  <a:cubicBezTo>
                    <a:pt x="7" y="43"/>
                    <a:pt x="17" y="39"/>
                    <a:pt x="17" y="39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3" name="íšḻîḓé"/>
            <p:cNvSpPr/>
            <p:nvPr/>
          </p:nvSpPr>
          <p:spPr bwMode="auto">
            <a:xfrm>
              <a:off x="7683198" y="4088411"/>
              <a:ext cx="633215" cy="858709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47" y="0"/>
                </a:cxn>
                <a:cxn ang="0">
                  <a:pos x="0" y="0"/>
                </a:cxn>
                <a:cxn ang="0">
                  <a:pos x="0" y="88"/>
                </a:cxn>
                <a:cxn ang="0">
                  <a:pos x="7" y="104"/>
                </a:cxn>
                <a:cxn ang="0">
                  <a:pos x="21" y="119"/>
                </a:cxn>
                <a:cxn ang="0">
                  <a:pos x="37" y="126"/>
                </a:cxn>
                <a:cxn ang="0">
                  <a:pos x="47" y="126"/>
                </a:cxn>
                <a:cxn ang="0">
                  <a:pos x="47" y="126"/>
                </a:cxn>
                <a:cxn ang="0">
                  <a:pos x="57" y="126"/>
                </a:cxn>
                <a:cxn ang="0">
                  <a:pos x="73" y="119"/>
                </a:cxn>
                <a:cxn ang="0">
                  <a:pos x="87" y="104"/>
                </a:cxn>
                <a:cxn ang="0">
                  <a:pos x="93" y="88"/>
                </a:cxn>
                <a:cxn ang="0">
                  <a:pos x="93" y="0"/>
                </a:cxn>
                <a:cxn ang="0">
                  <a:pos x="47" y="0"/>
                </a:cxn>
              </a:cxnLst>
              <a:rect l="0" t="0" r="r" b="b"/>
              <a:pathLst>
                <a:path w="93" h="126"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4"/>
                    <a:pt x="3" y="100"/>
                    <a:pt x="7" y="104"/>
                  </a:cubicBezTo>
                  <a:cubicBezTo>
                    <a:pt x="21" y="119"/>
                    <a:pt x="21" y="119"/>
                    <a:pt x="21" y="119"/>
                  </a:cubicBezTo>
                  <a:cubicBezTo>
                    <a:pt x="25" y="123"/>
                    <a:pt x="31" y="126"/>
                    <a:pt x="37" y="126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57" y="126"/>
                    <a:pt x="57" y="126"/>
                    <a:pt x="57" y="126"/>
                  </a:cubicBezTo>
                  <a:cubicBezTo>
                    <a:pt x="63" y="126"/>
                    <a:pt x="68" y="123"/>
                    <a:pt x="73" y="119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1" y="100"/>
                    <a:pt x="93" y="94"/>
                    <a:pt x="93" y="88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4" name="íṣļïḓè"/>
            <p:cNvSpPr/>
            <p:nvPr/>
          </p:nvSpPr>
          <p:spPr bwMode="auto">
            <a:xfrm>
              <a:off x="7696511" y="4953776"/>
              <a:ext cx="307038" cy="455981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9" y="3"/>
                </a:cxn>
                <a:cxn ang="0">
                  <a:pos x="0" y="18"/>
                </a:cxn>
                <a:cxn ang="0">
                  <a:pos x="27" y="64"/>
                </a:cxn>
                <a:cxn ang="0">
                  <a:pos x="33" y="64"/>
                </a:cxn>
                <a:cxn ang="0">
                  <a:pos x="45" y="39"/>
                </a:cxn>
                <a:cxn ang="0">
                  <a:pos x="14" y="4"/>
                </a:cxn>
              </a:cxnLst>
              <a:rect l="0" t="0" r="r" b="b"/>
              <a:pathLst>
                <a:path w="45" h="67">
                  <a:moveTo>
                    <a:pt x="14" y="4"/>
                  </a:moveTo>
                  <a:cubicBezTo>
                    <a:pt x="12" y="1"/>
                    <a:pt x="11" y="0"/>
                    <a:pt x="9" y="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9" y="67"/>
                    <a:pt x="31" y="67"/>
                    <a:pt x="33" y="64"/>
                  </a:cubicBezTo>
                  <a:cubicBezTo>
                    <a:pt x="45" y="39"/>
                    <a:pt x="45" y="39"/>
                    <a:pt x="45" y="39"/>
                  </a:cubicBezTo>
                  <a:lnTo>
                    <a:pt x="14" y="4"/>
                  </a:lnTo>
                  <a:close/>
                </a:path>
              </a:pathLst>
            </a:custGeom>
            <a:solidFill>
              <a:srgbClr val="0EB3B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5" name="iṡ1idé"/>
            <p:cNvSpPr/>
            <p:nvPr/>
          </p:nvSpPr>
          <p:spPr bwMode="auto">
            <a:xfrm>
              <a:off x="7996893" y="4953776"/>
              <a:ext cx="306206" cy="455981"/>
            </a:xfrm>
            <a:custGeom>
              <a:avLst/>
              <a:gdLst/>
              <a:ahLst/>
              <a:cxnLst>
                <a:cxn ang="0">
                  <a:pos x="31" y="4"/>
                </a:cxn>
                <a:cxn ang="0">
                  <a:pos x="36" y="3"/>
                </a:cxn>
                <a:cxn ang="0">
                  <a:pos x="45" y="18"/>
                </a:cxn>
                <a:cxn ang="0">
                  <a:pos x="18" y="64"/>
                </a:cxn>
                <a:cxn ang="0">
                  <a:pos x="12" y="64"/>
                </a:cxn>
                <a:cxn ang="0">
                  <a:pos x="0" y="39"/>
                </a:cxn>
                <a:cxn ang="0">
                  <a:pos x="31" y="4"/>
                </a:cxn>
              </a:cxnLst>
              <a:rect l="0" t="0" r="r" b="b"/>
              <a:pathLst>
                <a:path w="45" h="67">
                  <a:moveTo>
                    <a:pt x="31" y="4"/>
                  </a:moveTo>
                  <a:cubicBezTo>
                    <a:pt x="33" y="1"/>
                    <a:pt x="34" y="0"/>
                    <a:pt x="36" y="3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6" y="67"/>
                    <a:pt x="14" y="67"/>
                    <a:pt x="12" y="64"/>
                  </a:cubicBezTo>
                  <a:cubicBezTo>
                    <a:pt x="0" y="39"/>
                    <a:pt x="0" y="39"/>
                    <a:pt x="0" y="39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rgbClr val="0EB3B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6" name="ïṥḷîḑe"/>
            <p:cNvSpPr/>
            <p:nvPr/>
          </p:nvSpPr>
          <p:spPr bwMode="auto">
            <a:xfrm>
              <a:off x="7922006" y="5219210"/>
              <a:ext cx="156432" cy="926108"/>
            </a:xfrm>
            <a:custGeom>
              <a:avLst/>
              <a:gdLst/>
              <a:ahLst/>
              <a:cxnLst>
                <a:cxn ang="0">
                  <a:pos x="6" y="38"/>
                </a:cxn>
                <a:cxn ang="0">
                  <a:pos x="1" y="136"/>
                </a:cxn>
                <a:cxn ang="0">
                  <a:pos x="22" y="136"/>
                </a:cxn>
                <a:cxn ang="0">
                  <a:pos x="17" y="38"/>
                </a:cxn>
                <a:cxn ang="0">
                  <a:pos x="18" y="32"/>
                </a:cxn>
                <a:cxn ang="0">
                  <a:pos x="23" y="2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0" y="20"/>
                </a:cxn>
                <a:cxn ang="0">
                  <a:pos x="6" y="32"/>
                </a:cxn>
                <a:cxn ang="0">
                  <a:pos x="6" y="38"/>
                </a:cxn>
              </a:cxnLst>
              <a:rect l="0" t="0" r="r" b="b"/>
              <a:pathLst>
                <a:path w="23" h="136">
                  <a:moveTo>
                    <a:pt x="6" y="38"/>
                  </a:moveTo>
                  <a:cubicBezTo>
                    <a:pt x="1" y="136"/>
                    <a:pt x="1" y="136"/>
                    <a:pt x="1" y="136"/>
                  </a:cubicBezTo>
                  <a:cubicBezTo>
                    <a:pt x="22" y="136"/>
                    <a:pt x="22" y="136"/>
                    <a:pt x="22" y="136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6"/>
                    <a:pt x="17" y="33"/>
                    <a:pt x="18" y="32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4"/>
                    <a:pt x="6" y="36"/>
                    <a:pt x="6" y="3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7" name="iṩliḋé"/>
            <p:cNvSpPr/>
            <p:nvPr/>
          </p:nvSpPr>
          <p:spPr bwMode="auto">
            <a:xfrm>
              <a:off x="8037665" y="5096894"/>
              <a:ext cx="939421" cy="1048423"/>
            </a:xfrm>
            <a:custGeom>
              <a:avLst/>
              <a:gdLst/>
              <a:ahLst/>
              <a:cxnLst>
                <a:cxn ang="0">
                  <a:pos x="85" y="154"/>
                </a:cxn>
                <a:cxn ang="0">
                  <a:pos x="85" y="113"/>
                </a:cxn>
                <a:cxn ang="0">
                  <a:pos x="87" y="114"/>
                </a:cxn>
                <a:cxn ang="0">
                  <a:pos x="90" y="154"/>
                </a:cxn>
                <a:cxn ang="0">
                  <a:pos x="138" y="154"/>
                </a:cxn>
                <a:cxn ang="0">
                  <a:pos x="135" y="44"/>
                </a:cxn>
                <a:cxn ang="0">
                  <a:pos x="101" y="5"/>
                </a:cxn>
                <a:cxn ang="0">
                  <a:pos x="49" y="0"/>
                </a:cxn>
                <a:cxn ang="0">
                  <a:pos x="0" y="141"/>
                </a:cxn>
                <a:cxn ang="0">
                  <a:pos x="0" y="154"/>
                </a:cxn>
                <a:cxn ang="0">
                  <a:pos x="85" y="154"/>
                </a:cxn>
              </a:cxnLst>
              <a:rect l="0" t="0" r="r" b="b"/>
              <a:pathLst>
                <a:path w="138" h="154">
                  <a:moveTo>
                    <a:pt x="85" y="154"/>
                  </a:moveTo>
                  <a:cubicBezTo>
                    <a:pt x="85" y="113"/>
                    <a:pt x="85" y="113"/>
                    <a:pt x="85" y="113"/>
                  </a:cubicBezTo>
                  <a:cubicBezTo>
                    <a:pt x="85" y="111"/>
                    <a:pt x="87" y="112"/>
                    <a:pt x="87" y="11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22"/>
                    <a:pt x="122" y="10"/>
                    <a:pt x="101" y="5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54"/>
                    <a:pt x="0" y="154"/>
                    <a:pt x="0" y="154"/>
                  </a:cubicBezTo>
                  <a:lnTo>
                    <a:pt x="85" y="154"/>
                  </a:ln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8" name="îs1ïďe"/>
            <p:cNvSpPr/>
            <p:nvPr/>
          </p:nvSpPr>
          <p:spPr bwMode="auto">
            <a:xfrm>
              <a:off x="8037665" y="5069436"/>
              <a:ext cx="387750" cy="987682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54" y="3"/>
                </a:cxn>
                <a:cxn ang="0">
                  <a:pos x="55" y="4"/>
                </a:cxn>
                <a:cxn ang="0">
                  <a:pos x="56" y="5"/>
                </a:cxn>
                <a:cxn ang="0">
                  <a:pos x="57" y="36"/>
                </a:cxn>
                <a:cxn ang="0">
                  <a:pos x="51" y="43"/>
                </a:cxn>
                <a:cxn ang="0">
                  <a:pos x="35" y="43"/>
                </a:cxn>
                <a:cxn ang="0">
                  <a:pos x="50" y="62"/>
                </a:cxn>
                <a:cxn ang="0">
                  <a:pos x="49" y="73"/>
                </a:cxn>
                <a:cxn ang="0">
                  <a:pos x="0" y="145"/>
                </a:cxn>
                <a:cxn ang="0">
                  <a:pos x="38" y="0"/>
                </a:cxn>
              </a:cxnLst>
              <a:rect l="0" t="0" r="r" b="b"/>
              <a:pathLst>
                <a:path w="57" h="145">
                  <a:moveTo>
                    <a:pt x="38" y="0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4"/>
                    <a:pt x="56" y="5"/>
                    <a:pt x="56" y="5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57" y="42"/>
                    <a:pt x="56" y="43"/>
                    <a:pt x="51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5" y="67"/>
                    <a:pt x="52" y="70"/>
                    <a:pt x="49" y="73"/>
                  </a:cubicBezTo>
                  <a:cubicBezTo>
                    <a:pt x="0" y="145"/>
                    <a:pt x="0" y="145"/>
                    <a:pt x="0" y="145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6D9CB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9" name="íṩļïḋè"/>
            <p:cNvSpPr/>
            <p:nvPr/>
          </p:nvSpPr>
          <p:spPr bwMode="auto">
            <a:xfrm>
              <a:off x="7035838" y="5089406"/>
              <a:ext cx="933597" cy="1055912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37" y="6"/>
                </a:cxn>
                <a:cxn ang="0">
                  <a:pos x="3" y="45"/>
                </a:cxn>
                <a:cxn ang="0">
                  <a:pos x="0" y="155"/>
                </a:cxn>
                <a:cxn ang="0">
                  <a:pos x="48" y="155"/>
                </a:cxn>
                <a:cxn ang="0">
                  <a:pos x="51" y="115"/>
                </a:cxn>
                <a:cxn ang="0">
                  <a:pos x="53" y="114"/>
                </a:cxn>
                <a:cxn ang="0">
                  <a:pos x="53" y="155"/>
                </a:cxn>
                <a:cxn ang="0">
                  <a:pos x="137" y="155"/>
                </a:cxn>
                <a:cxn ang="0">
                  <a:pos x="137" y="142"/>
                </a:cxn>
                <a:cxn ang="0">
                  <a:pos x="130" y="119"/>
                </a:cxn>
                <a:cxn ang="0">
                  <a:pos x="89" y="0"/>
                </a:cxn>
              </a:cxnLst>
              <a:rect l="0" t="0" r="r" b="b"/>
              <a:pathLst>
                <a:path w="137" h="155">
                  <a:moveTo>
                    <a:pt x="89" y="0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16" y="11"/>
                    <a:pt x="3" y="23"/>
                    <a:pt x="3" y="4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48" y="155"/>
                    <a:pt x="48" y="155"/>
                    <a:pt x="48" y="15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2" y="113"/>
                    <a:pt x="53" y="112"/>
                    <a:pt x="53" y="114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7" y="142"/>
                    <a:pt x="132" y="125"/>
                    <a:pt x="130" y="119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0" name="í$ļiḓe"/>
            <p:cNvSpPr/>
            <p:nvPr/>
          </p:nvSpPr>
          <p:spPr bwMode="auto">
            <a:xfrm>
              <a:off x="7574195" y="5076092"/>
              <a:ext cx="395239" cy="98102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4" y="2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0" y="35"/>
                </a:cxn>
                <a:cxn ang="0">
                  <a:pos x="6" y="42"/>
                </a:cxn>
                <a:cxn ang="0">
                  <a:pos x="22" y="42"/>
                </a:cxn>
                <a:cxn ang="0">
                  <a:pos x="7" y="61"/>
                </a:cxn>
                <a:cxn ang="0">
                  <a:pos x="8" y="72"/>
                </a:cxn>
                <a:cxn ang="0">
                  <a:pos x="58" y="144"/>
                </a:cxn>
                <a:cxn ang="0">
                  <a:pos x="18" y="0"/>
                </a:cxn>
              </a:cxnLst>
              <a:rect l="0" t="0" r="r" b="b"/>
              <a:pathLst>
                <a:path w="58" h="144">
                  <a:moveTo>
                    <a:pt x="18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1"/>
                    <a:pt x="1" y="42"/>
                    <a:pt x="6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2" y="66"/>
                    <a:pt x="5" y="69"/>
                    <a:pt x="8" y="72"/>
                  </a:cubicBezTo>
                  <a:cubicBezTo>
                    <a:pt x="58" y="144"/>
                    <a:pt x="58" y="144"/>
                    <a:pt x="58" y="144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6D9CB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1" name="íSḻidê"/>
            <p:cNvSpPr/>
            <p:nvPr/>
          </p:nvSpPr>
          <p:spPr bwMode="auto">
            <a:xfrm>
              <a:off x="7628281" y="3931979"/>
              <a:ext cx="756363" cy="476783"/>
            </a:xfrm>
            <a:custGeom>
              <a:avLst/>
              <a:gdLst/>
              <a:ahLst/>
              <a:cxnLst>
                <a:cxn ang="0">
                  <a:pos x="100" y="6"/>
                </a:cxn>
                <a:cxn ang="0">
                  <a:pos x="54" y="0"/>
                </a:cxn>
                <a:cxn ang="0">
                  <a:pos x="11" y="6"/>
                </a:cxn>
                <a:cxn ang="0">
                  <a:pos x="1" y="27"/>
                </a:cxn>
                <a:cxn ang="0">
                  <a:pos x="5" y="68"/>
                </a:cxn>
                <a:cxn ang="0">
                  <a:pos x="8" y="69"/>
                </a:cxn>
                <a:cxn ang="0">
                  <a:pos x="12" y="63"/>
                </a:cxn>
                <a:cxn ang="0">
                  <a:pos x="14" y="35"/>
                </a:cxn>
                <a:cxn ang="0">
                  <a:pos x="27" y="28"/>
                </a:cxn>
                <a:cxn ang="0">
                  <a:pos x="37" y="33"/>
                </a:cxn>
                <a:cxn ang="0">
                  <a:pos x="55" y="40"/>
                </a:cxn>
                <a:cxn ang="0">
                  <a:pos x="72" y="33"/>
                </a:cxn>
                <a:cxn ang="0">
                  <a:pos x="83" y="28"/>
                </a:cxn>
                <a:cxn ang="0">
                  <a:pos x="96" y="35"/>
                </a:cxn>
                <a:cxn ang="0">
                  <a:pos x="99" y="63"/>
                </a:cxn>
                <a:cxn ang="0">
                  <a:pos x="103" y="69"/>
                </a:cxn>
                <a:cxn ang="0">
                  <a:pos x="106" y="68"/>
                </a:cxn>
                <a:cxn ang="0">
                  <a:pos x="110" y="27"/>
                </a:cxn>
                <a:cxn ang="0">
                  <a:pos x="100" y="6"/>
                </a:cxn>
              </a:cxnLst>
              <a:rect l="0" t="0" r="r" b="b"/>
              <a:pathLst>
                <a:path w="111" h="70">
                  <a:moveTo>
                    <a:pt x="100" y="6"/>
                  </a:moveTo>
                  <a:cubicBezTo>
                    <a:pt x="85" y="1"/>
                    <a:pt x="54" y="0"/>
                    <a:pt x="54" y="0"/>
                  </a:cubicBezTo>
                  <a:cubicBezTo>
                    <a:pt x="54" y="0"/>
                    <a:pt x="25" y="1"/>
                    <a:pt x="11" y="6"/>
                  </a:cubicBezTo>
                  <a:cubicBezTo>
                    <a:pt x="2" y="9"/>
                    <a:pt x="0" y="21"/>
                    <a:pt x="1" y="27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9"/>
                    <a:pt x="7" y="70"/>
                    <a:pt x="8" y="69"/>
                  </a:cubicBezTo>
                  <a:cubicBezTo>
                    <a:pt x="10" y="68"/>
                    <a:pt x="11" y="66"/>
                    <a:pt x="12" y="6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1"/>
                    <a:pt x="20" y="25"/>
                    <a:pt x="27" y="28"/>
                  </a:cubicBezTo>
                  <a:cubicBezTo>
                    <a:pt x="27" y="28"/>
                    <a:pt x="33" y="31"/>
                    <a:pt x="37" y="33"/>
                  </a:cubicBezTo>
                  <a:cubicBezTo>
                    <a:pt x="44" y="37"/>
                    <a:pt x="52" y="41"/>
                    <a:pt x="55" y="40"/>
                  </a:cubicBezTo>
                  <a:cubicBezTo>
                    <a:pt x="57" y="41"/>
                    <a:pt x="66" y="37"/>
                    <a:pt x="72" y="33"/>
                  </a:cubicBezTo>
                  <a:cubicBezTo>
                    <a:pt x="76" y="31"/>
                    <a:pt x="83" y="28"/>
                    <a:pt x="83" y="28"/>
                  </a:cubicBezTo>
                  <a:cubicBezTo>
                    <a:pt x="91" y="25"/>
                    <a:pt x="95" y="31"/>
                    <a:pt x="96" y="35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100" y="66"/>
                    <a:pt x="101" y="68"/>
                    <a:pt x="103" y="69"/>
                  </a:cubicBezTo>
                  <a:cubicBezTo>
                    <a:pt x="104" y="70"/>
                    <a:pt x="106" y="69"/>
                    <a:pt x="106" y="6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1" y="21"/>
                    <a:pt x="109" y="9"/>
                    <a:pt x="100" y="6"/>
                  </a:cubicBez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2" name="îŝlîḑè"/>
            <p:cNvSpPr/>
            <p:nvPr/>
          </p:nvSpPr>
          <p:spPr bwMode="auto">
            <a:xfrm>
              <a:off x="5142850" y="4878889"/>
              <a:ext cx="1804787" cy="1259772"/>
            </a:xfrm>
            <a:custGeom>
              <a:avLst/>
              <a:gdLst/>
              <a:ahLst/>
              <a:cxnLst>
                <a:cxn ang="0">
                  <a:pos x="40" y="185"/>
                </a:cxn>
                <a:cxn ang="0">
                  <a:pos x="46" y="133"/>
                </a:cxn>
                <a:cxn ang="0">
                  <a:pos x="49" y="131"/>
                </a:cxn>
                <a:cxn ang="0">
                  <a:pos x="51" y="133"/>
                </a:cxn>
                <a:cxn ang="0">
                  <a:pos x="51" y="185"/>
                </a:cxn>
                <a:cxn ang="0">
                  <a:pos x="214" y="185"/>
                </a:cxn>
                <a:cxn ang="0">
                  <a:pos x="214" y="134"/>
                </a:cxn>
                <a:cxn ang="0">
                  <a:pos x="217" y="131"/>
                </a:cxn>
                <a:cxn ang="0">
                  <a:pos x="221" y="135"/>
                </a:cxn>
                <a:cxn ang="0">
                  <a:pos x="226" y="185"/>
                </a:cxn>
                <a:cxn ang="0">
                  <a:pos x="265" y="185"/>
                </a:cxn>
                <a:cxn ang="0">
                  <a:pos x="259" y="75"/>
                </a:cxn>
                <a:cxn ang="0">
                  <a:pos x="228" y="45"/>
                </a:cxn>
                <a:cxn ang="0">
                  <a:pos x="170" y="37"/>
                </a:cxn>
                <a:cxn ang="0">
                  <a:pos x="161" y="25"/>
                </a:cxn>
                <a:cxn ang="0">
                  <a:pos x="160" y="0"/>
                </a:cxn>
                <a:cxn ang="0">
                  <a:pos x="131" y="0"/>
                </a:cxn>
                <a:cxn ang="0">
                  <a:pos x="105" y="0"/>
                </a:cxn>
                <a:cxn ang="0">
                  <a:pos x="104" y="26"/>
                </a:cxn>
                <a:cxn ang="0">
                  <a:pos x="94" y="36"/>
                </a:cxn>
                <a:cxn ang="0">
                  <a:pos x="38" y="45"/>
                </a:cxn>
                <a:cxn ang="0">
                  <a:pos x="6" y="75"/>
                </a:cxn>
                <a:cxn ang="0">
                  <a:pos x="0" y="185"/>
                </a:cxn>
                <a:cxn ang="0">
                  <a:pos x="40" y="185"/>
                </a:cxn>
              </a:cxnLst>
              <a:rect l="0" t="0" r="r" b="b"/>
              <a:pathLst>
                <a:path w="265" h="185">
                  <a:moveTo>
                    <a:pt x="40" y="185"/>
                  </a:moveTo>
                  <a:cubicBezTo>
                    <a:pt x="46" y="133"/>
                    <a:pt x="46" y="133"/>
                    <a:pt x="46" y="133"/>
                  </a:cubicBezTo>
                  <a:cubicBezTo>
                    <a:pt x="46" y="132"/>
                    <a:pt x="47" y="131"/>
                    <a:pt x="49" y="131"/>
                  </a:cubicBezTo>
                  <a:cubicBezTo>
                    <a:pt x="50" y="131"/>
                    <a:pt x="51" y="132"/>
                    <a:pt x="51" y="133"/>
                  </a:cubicBezTo>
                  <a:cubicBezTo>
                    <a:pt x="51" y="185"/>
                    <a:pt x="51" y="185"/>
                    <a:pt x="51" y="185"/>
                  </a:cubicBezTo>
                  <a:cubicBezTo>
                    <a:pt x="214" y="185"/>
                    <a:pt x="214" y="185"/>
                    <a:pt x="214" y="185"/>
                  </a:cubicBezTo>
                  <a:cubicBezTo>
                    <a:pt x="214" y="134"/>
                    <a:pt x="214" y="134"/>
                    <a:pt x="214" y="134"/>
                  </a:cubicBezTo>
                  <a:cubicBezTo>
                    <a:pt x="214" y="132"/>
                    <a:pt x="215" y="131"/>
                    <a:pt x="217" y="131"/>
                  </a:cubicBezTo>
                  <a:cubicBezTo>
                    <a:pt x="218" y="131"/>
                    <a:pt x="221" y="131"/>
                    <a:pt x="221" y="135"/>
                  </a:cubicBezTo>
                  <a:cubicBezTo>
                    <a:pt x="226" y="185"/>
                    <a:pt x="226" y="185"/>
                    <a:pt x="226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56" y="60"/>
                    <a:pt x="244" y="48"/>
                    <a:pt x="228" y="45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5" y="36"/>
                    <a:pt x="161" y="31"/>
                    <a:pt x="161" y="25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3" y="31"/>
                    <a:pt x="99" y="36"/>
                    <a:pt x="94" y="3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22" y="48"/>
                    <a:pt x="9" y="60"/>
                    <a:pt x="6" y="75"/>
                  </a:cubicBezTo>
                  <a:cubicBezTo>
                    <a:pt x="0" y="185"/>
                    <a:pt x="0" y="185"/>
                    <a:pt x="0" y="185"/>
                  </a:cubicBezTo>
                  <a:lnTo>
                    <a:pt x="40" y="185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3" name="íśliḋé"/>
            <p:cNvSpPr/>
            <p:nvPr/>
          </p:nvSpPr>
          <p:spPr bwMode="auto">
            <a:xfrm>
              <a:off x="5701177" y="5055290"/>
              <a:ext cx="688132" cy="1083371"/>
            </a:xfrm>
            <a:custGeom>
              <a:avLst/>
              <a:gdLst/>
              <a:ahLst/>
              <a:cxnLst>
                <a:cxn ang="0">
                  <a:pos x="82" y="159"/>
                </a:cxn>
                <a:cxn ang="0">
                  <a:pos x="101" y="12"/>
                </a:cxn>
                <a:cxn ang="0">
                  <a:pos x="90" y="10"/>
                </a:cxn>
                <a:cxn ang="0">
                  <a:pos x="81" y="0"/>
                </a:cxn>
                <a:cxn ang="0">
                  <a:pos x="51" y="30"/>
                </a:cxn>
                <a:cxn ang="0">
                  <a:pos x="21" y="0"/>
                </a:cxn>
                <a:cxn ang="0">
                  <a:pos x="11" y="10"/>
                </a:cxn>
                <a:cxn ang="0">
                  <a:pos x="0" y="12"/>
                </a:cxn>
                <a:cxn ang="0">
                  <a:pos x="26" y="159"/>
                </a:cxn>
                <a:cxn ang="0">
                  <a:pos x="82" y="159"/>
                </a:cxn>
              </a:cxnLst>
              <a:rect l="0" t="0" r="r" b="b"/>
              <a:pathLst>
                <a:path w="101" h="159">
                  <a:moveTo>
                    <a:pt x="82" y="159"/>
                  </a:moveTo>
                  <a:cubicBezTo>
                    <a:pt x="101" y="12"/>
                    <a:pt x="101" y="12"/>
                    <a:pt x="101" y="12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5" y="10"/>
                    <a:pt x="81" y="5"/>
                    <a:pt x="81" y="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5"/>
                    <a:pt x="16" y="10"/>
                    <a:pt x="11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6" y="159"/>
                    <a:pt x="26" y="159"/>
                    <a:pt x="26" y="159"/>
                  </a:cubicBezTo>
                  <a:lnTo>
                    <a:pt x="82" y="159"/>
                  </a:lnTo>
                  <a:close/>
                </a:path>
              </a:pathLst>
            </a:custGeom>
            <a:solidFill>
              <a:srgbClr val="DBDBD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4" name="íśļiḓé"/>
            <p:cNvSpPr/>
            <p:nvPr/>
          </p:nvSpPr>
          <p:spPr bwMode="auto">
            <a:xfrm>
              <a:off x="5850952" y="4878889"/>
              <a:ext cx="388582" cy="176401"/>
            </a:xfrm>
            <a:custGeom>
              <a:avLst/>
              <a:gdLst/>
              <a:ahLst/>
              <a:cxnLst>
                <a:cxn ang="0">
                  <a:pos x="54" y="20"/>
                </a:cxn>
                <a:cxn ang="0">
                  <a:pos x="57" y="16"/>
                </a:cxn>
                <a:cxn ang="0">
                  <a:pos x="56" y="0"/>
                </a:cxn>
                <a:cxn ang="0">
                  <a:pos x="27" y="0"/>
                </a:cxn>
                <a:cxn ang="0">
                  <a:pos x="1" y="0"/>
                </a:cxn>
                <a:cxn ang="0">
                  <a:pos x="0" y="15"/>
                </a:cxn>
                <a:cxn ang="0">
                  <a:pos x="4" y="20"/>
                </a:cxn>
                <a:cxn ang="0">
                  <a:pos x="19" y="26"/>
                </a:cxn>
                <a:cxn ang="0">
                  <a:pos x="29" y="26"/>
                </a:cxn>
                <a:cxn ang="0">
                  <a:pos x="29" y="26"/>
                </a:cxn>
                <a:cxn ang="0">
                  <a:pos x="39" y="26"/>
                </a:cxn>
                <a:cxn ang="0">
                  <a:pos x="54" y="20"/>
                </a:cxn>
              </a:cxnLst>
              <a:rect l="0" t="0" r="r" b="b"/>
              <a:pathLst>
                <a:path w="57" h="26">
                  <a:moveTo>
                    <a:pt x="54" y="20"/>
                  </a:moveTo>
                  <a:cubicBezTo>
                    <a:pt x="57" y="16"/>
                    <a:pt x="57" y="16"/>
                    <a:pt x="57" y="1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8" y="24"/>
                    <a:pt x="14" y="26"/>
                    <a:pt x="1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4" y="26"/>
                    <a:pt x="50" y="24"/>
                    <a:pt x="54" y="20"/>
                  </a:cubicBez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5" name="ïšlíḍè"/>
            <p:cNvSpPr/>
            <p:nvPr/>
          </p:nvSpPr>
          <p:spPr bwMode="auto">
            <a:xfrm>
              <a:off x="6321079" y="4456191"/>
              <a:ext cx="109003" cy="27958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0"/>
                </a:cxn>
                <a:cxn ang="0">
                  <a:pos x="15" y="14"/>
                </a:cxn>
                <a:cxn ang="0">
                  <a:pos x="12" y="29"/>
                </a:cxn>
                <a:cxn ang="0">
                  <a:pos x="0" y="37"/>
                </a:cxn>
                <a:cxn ang="0">
                  <a:pos x="3" y="0"/>
                </a:cxn>
              </a:cxnLst>
              <a:rect l="0" t="0" r="r" b="b"/>
              <a:pathLst>
                <a:path w="16" h="41">
                  <a:moveTo>
                    <a:pt x="3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1" y="2"/>
                    <a:pt x="16" y="6"/>
                    <a:pt x="15" y="14"/>
                  </a:cubicBezTo>
                  <a:cubicBezTo>
                    <a:pt x="14" y="21"/>
                    <a:pt x="13" y="21"/>
                    <a:pt x="12" y="29"/>
                  </a:cubicBezTo>
                  <a:cubicBezTo>
                    <a:pt x="10" y="41"/>
                    <a:pt x="0" y="37"/>
                    <a:pt x="0" y="37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6" name="îşḷiḓè"/>
            <p:cNvSpPr/>
            <p:nvPr/>
          </p:nvSpPr>
          <p:spPr bwMode="auto">
            <a:xfrm>
              <a:off x="5667062" y="4456191"/>
              <a:ext cx="109003" cy="27958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" y="0"/>
                </a:cxn>
                <a:cxn ang="0">
                  <a:pos x="2" y="14"/>
                </a:cxn>
                <a:cxn ang="0">
                  <a:pos x="5" y="29"/>
                </a:cxn>
                <a:cxn ang="0">
                  <a:pos x="16" y="37"/>
                </a:cxn>
                <a:cxn ang="0">
                  <a:pos x="14" y="0"/>
                </a:cxn>
              </a:cxnLst>
              <a:rect l="0" t="0" r="r" b="b"/>
              <a:pathLst>
                <a:path w="16" h="41">
                  <a:moveTo>
                    <a:pt x="14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6" y="2"/>
                    <a:pt x="0" y="6"/>
                    <a:pt x="2" y="14"/>
                  </a:cubicBezTo>
                  <a:cubicBezTo>
                    <a:pt x="3" y="21"/>
                    <a:pt x="3" y="21"/>
                    <a:pt x="5" y="29"/>
                  </a:cubicBezTo>
                  <a:cubicBezTo>
                    <a:pt x="7" y="41"/>
                    <a:pt x="16" y="37"/>
                    <a:pt x="16" y="37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EACEB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7" name="îṥ1íde"/>
            <p:cNvSpPr/>
            <p:nvPr/>
          </p:nvSpPr>
          <p:spPr bwMode="auto">
            <a:xfrm>
              <a:off x="5748606" y="4184100"/>
              <a:ext cx="599099" cy="81710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0" y="1"/>
                </a:cxn>
                <a:cxn ang="0">
                  <a:pos x="0" y="84"/>
                </a:cxn>
                <a:cxn ang="0">
                  <a:pos x="6" y="100"/>
                </a:cxn>
                <a:cxn ang="0">
                  <a:pos x="19" y="114"/>
                </a:cxn>
                <a:cxn ang="0">
                  <a:pos x="34" y="120"/>
                </a:cxn>
                <a:cxn ang="0">
                  <a:pos x="44" y="120"/>
                </a:cxn>
                <a:cxn ang="0">
                  <a:pos x="44" y="120"/>
                </a:cxn>
                <a:cxn ang="0">
                  <a:pos x="54" y="120"/>
                </a:cxn>
                <a:cxn ang="0">
                  <a:pos x="69" y="114"/>
                </a:cxn>
                <a:cxn ang="0">
                  <a:pos x="82" y="99"/>
                </a:cxn>
                <a:cxn ang="0">
                  <a:pos x="88" y="84"/>
                </a:cxn>
                <a:cxn ang="0">
                  <a:pos x="88" y="1"/>
                </a:cxn>
                <a:cxn ang="0">
                  <a:pos x="44" y="0"/>
                </a:cxn>
              </a:cxnLst>
              <a:rect l="0" t="0" r="r" b="b"/>
              <a:pathLst>
                <a:path w="88" h="120">
                  <a:moveTo>
                    <a:pt x="4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2" y="95"/>
                    <a:pt x="6" y="100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3" y="118"/>
                    <a:pt x="29" y="120"/>
                    <a:pt x="3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9" y="120"/>
                    <a:pt x="65" y="118"/>
                    <a:pt x="69" y="114"/>
                  </a:cubicBezTo>
                  <a:cubicBezTo>
                    <a:pt x="82" y="99"/>
                    <a:pt x="82" y="99"/>
                    <a:pt x="82" y="99"/>
                  </a:cubicBezTo>
                  <a:cubicBezTo>
                    <a:pt x="86" y="95"/>
                    <a:pt x="88" y="90"/>
                    <a:pt x="88" y="84"/>
                  </a:cubicBezTo>
                  <a:cubicBezTo>
                    <a:pt x="88" y="1"/>
                    <a:pt x="88" y="1"/>
                    <a:pt x="88" y="1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E1C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8" name="ïṣḻíḑê"/>
            <p:cNvSpPr/>
            <p:nvPr/>
          </p:nvSpPr>
          <p:spPr bwMode="auto">
            <a:xfrm>
              <a:off x="5626290" y="3945292"/>
              <a:ext cx="810448" cy="599931"/>
            </a:xfrm>
            <a:custGeom>
              <a:avLst/>
              <a:gdLst/>
              <a:ahLst/>
              <a:cxnLst>
                <a:cxn ang="0">
                  <a:pos x="18" y="87"/>
                </a:cxn>
                <a:cxn ang="0">
                  <a:pos x="18" y="57"/>
                </a:cxn>
                <a:cxn ang="0">
                  <a:pos x="36" y="37"/>
                </a:cxn>
                <a:cxn ang="0">
                  <a:pos x="57" y="37"/>
                </a:cxn>
                <a:cxn ang="0">
                  <a:pos x="63" y="49"/>
                </a:cxn>
                <a:cxn ang="0">
                  <a:pos x="97" y="37"/>
                </a:cxn>
                <a:cxn ang="0">
                  <a:pos x="106" y="45"/>
                </a:cxn>
                <a:cxn ang="0">
                  <a:pos x="106" y="86"/>
                </a:cxn>
                <a:cxn ang="0">
                  <a:pos x="115" y="74"/>
                </a:cxn>
                <a:cxn ang="0">
                  <a:pos x="119" y="16"/>
                </a:cxn>
                <a:cxn ang="0">
                  <a:pos x="106" y="1"/>
                </a:cxn>
                <a:cxn ang="0">
                  <a:pos x="82" y="1"/>
                </a:cxn>
                <a:cxn ang="0">
                  <a:pos x="48" y="1"/>
                </a:cxn>
                <a:cxn ang="0">
                  <a:pos x="5" y="43"/>
                </a:cxn>
                <a:cxn ang="0">
                  <a:pos x="10" y="76"/>
                </a:cxn>
                <a:cxn ang="0">
                  <a:pos x="18" y="87"/>
                </a:cxn>
              </a:cxnLst>
              <a:rect l="0" t="0" r="r" b="b"/>
              <a:pathLst>
                <a:path w="119" h="88">
                  <a:moveTo>
                    <a:pt x="18" y="8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18" y="47"/>
                    <a:pt x="25" y="37"/>
                    <a:pt x="36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63" y="39"/>
                    <a:pt x="57" y="51"/>
                    <a:pt x="63" y="49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3" y="35"/>
                    <a:pt x="106" y="40"/>
                    <a:pt x="106" y="45"/>
                  </a:cubicBezTo>
                  <a:cubicBezTo>
                    <a:pt x="106" y="86"/>
                    <a:pt x="106" y="86"/>
                    <a:pt x="106" y="86"/>
                  </a:cubicBezTo>
                  <a:cubicBezTo>
                    <a:pt x="106" y="88"/>
                    <a:pt x="113" y="83"/>
                    <a:pt x="115" y="74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9"/>
                    <a:pt x="117" y="1"/>
                    <a:pt x="106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21" y="0"/>
                    <a:pt x="0" y="14"/>
                    <a:pt x="5" y="43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1" y="83"/>
                    <a:pt x="18" y="88"/>
                    <a:pt x="18" y="87"/>
                  </a:cubicBezTo>
                  <a:close/>
                </a:path>
              </a:pathLst>
            </a:custGeom>
            <a:solidFill>
              <a:srgbClr val="253F59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9" name="iśḻïďè"/>
            <p:cNvSpPr/>
            <p:nvPr/>
          </p:nvSpPr>
          <p:spPr bwMode="auto">
            <a:xfrm>
              <a:off x="5755263" y="5007862"/>
              <a:ext cx="292893" cy="436011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9" y="3"/>
                </a:cxn>
                <a:cxn ang="0">
                  <a:pos x="0" y="17"/>
                </a:cxn>
                <a:cxn ang="0">
                  <a:pos x="27" y="61"/>
                </a:cxn>
                <a:cxn ang="0">
                  <a:pos x="31" y="61"/>
                </a:cxn>
                <a:cxn ang="0">
                  <a:pos x="43" y="37"/>
                </a:cxn>
                <a:cxn ang="0">
                  <a:pos x="14" y="3"/>
                </a:cxn>
              </a:cxnLst>
              <a:rect l="0" t="0" r="r" b="b"/>
              <a:pathLst>
                <a:path w="43" h="64">
                  <a:moveTo>
                    <a:pt x="14" y="3"/>
                  </a:moveTo>
                  <a:cubicBezTo>
                    <a:pt x="12" y="1"/>
                    <a:pt x="11" y="0"/>
                    <a:pt x="9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8" y="64"/>
                    <a:pt x="30" y="64"/>
                    <a:pt x="31" y="61"/>
                  </a:cubicBezTo>
                  <a:cubicBezTo>
                    <a:pt x="43" y="37"/>
                    <a:pt x="43" y="37"/>
                    <a:pt x="43" y="37"/>
                  </a:cubicBezTo>
                  <a:lnTo>
                    <a:pt x="1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0" name="îśliḋe"/>
            <p:cNvSpPr/>
            <p:nvPr/>
          </p:nvSpPr>
          <p:spPr bwMode="auto">
            <a:xfrm>
              <a:off x="6048156" y="5007862"/>
              <a:ext cx="286236" cy="436011"/>
            </a:xfrm>
            <a:custGeom>
              <a:avLst/>
              <a:gdLst/>
              <a:ahLst/>
              <a:cxnLst>
                <a:cxn ang="0">
                  <a:pos x="29" y="3"/>
                </a:cxn>
                <a:cxn ang="0">
                  <a:pos x="34" y="3"/>
                </a:cxn>
                <a:cxn ang="0">
                  <a:pos x="42" y="17"/>
                </a:cxn>
                <a:cxn ang="0">
                  <a:pos x="16" y="61"/>
                </a:cxn>
                <a:cxn ang="0">
                  <a:pos x="11" y="61"/>
                </a:cxn>
                <a:cxn ang="0">
                  <a:pos x="0" y="37"/>
                </a:cxn>
                <a:cxn ang="0">
                  <a:pos x="29" y="3"/>
                </a:cxn>
              </a:cxnLst>
              <a:rect l="0" t="0" r="r" b="b"/>
              <a:pathLst>
                <a:path w="42" h="64">
                  <a:moveTo>
                    <a:pt x="29" y="3"/>
                  </a:moveTo>
                  <a:cubicBezTo>
                    <a:pt x="31" y="1"/>
                    <a:pt x="32" y="0"/>
                    <a:pt x="34" y="3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4" y="64"/>
                    <a:pt x="13" y="64"/>
                    <a:pt x="11" y="61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29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1" name="îśľïdé"/>
            <p:cNvSpPr/>
            <p:nvPr/>
          </p:nvSpPr>
          <p:spPr bwMode="auto">
            <a:xfrm>
              <a:off x="5973269" y="5259982"/>
              <a:ext cx="149775" cy="878679"/>
            </a:xfrm>
            <a:custGeom>
              <a:avLst/>
              <a:gdLst/>
              <a:ahLst/>
              <a:cxnLst>
                <a:cxn ang="0">
                  <a:pos x="6" y="37"/>
                </a:cxn>
                <a:cxn ang="0">
                  <a:pos x="1" y="129"/>
                </a:cxn>
                <a:cxn ang="0">
                  <a:pos x="21" y="129"/>
                </a:cxn>
                <a:cxn ang="0">
                  <a:pos x="16" y="36"/>
                </a:cxn>
                <a:cxn ang="0">
                  <a:pos x="17" y="31"/>
                </a:cxn>
                <a:cxn ang="0">
                  <a:pos x="22" y="2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0" y="20"/>
                </a:cxn>
                <a:cxn ang="0">
                  <a:pos x="5" y="31"/>
                </a:cxn>
                <a:cxn ang="0">
                  <a:pos x="6" y="37"/>
                </a:cxn>
              </a:cxnLst>
              <a:rect l="0" t="0" r="r" b="b"/>
              <a:pathLst>
                <a:path w="22" h="129">
                  <a:moveTo>
                    <a:pt x="6" y="37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2"/>
                    <a:pt x="17" y="3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3"/>
                    <a:pt x="6" y="35"/>
                    <a:pt x="6" y="37"/>
                  </a:cubicBezTo>
                  <a:close/>
                </a:path>
              </a:pathLst>
            </a:custGeom>
            <a:solidFill>
              <a:srgbClr val="D8562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2" name="îśļiḍé"/>
            <p:cNvSpPr/>
            <p:nvPr/>
          </p:nvSpPr>
          <p:spPr bwMode="auto">
            <a:xfrm>
              <a:off x="6082271" y="5144323"/>
              <a:ext cx="892824" cy="994338"/>
            </a:xfrm>
            <a:custGeom>
              <a:avLst/>
              <a:gdLst/>
              <a:ahLst/>
              <a:cxnLst>
                <a:cxn ang="0">
                  <a:pos x="81" y="146"/>
                </a:cxn>
                <a:cxn ang="0">
                  <a:pos x="81" y="107"/>
                </a:cxn>
                <a:cxn ang="0">
                  <a:pos x="83" y="108"/>
                </a:cxn>
                <a:cxn ang="0">
                  <a:pos x="85" y="146"/>
                </a:cxn>
                <a:cxn ang="0">
                  <a:pos x="131" y="146"/>
                </a:cxn>
                <a:cxn ang="0">
                  <a:pos x="128" y="42"/>
                </a:cxn>
                <a:cxn ang="0">
                  <a:pos x="96" y="5"/>
                </a:cxn>
                <a:cxn ang="0">
                  <a:pos x="46" y="0"/>
                </a:cxn>
                <a:cxn ang="0">
                  <a:pos x="0" y="134"/>
                </a:cxn>
                <a:cxn ang="0">
                  <a:pos x="0" y="146"/>
                </a:cxn>
                <a:cxn ang="0">
                  <a:pos x="81" y="146"/>
                </a:cxn>
              </a:cxnLst>
              <a:rect l="0" t="0" r="r" b="b"/>
              <a:pathLst>
                <a:path w="131" h="146">
                  <a:moveTo>
                    <a:pt x="81" y="146"/>
                  </a:moveTo>
                  <a:cubicBezTo>
                    <a:pt x="81" y="107"/>
                    <a:pt x="81" y="107"/>
                    <a:pt x="81" y="107"/>
                  </a:cubicBezTo>
                  <a:cubicBezTo>
                    <a:pt x="81" y="106"/>
                    <a:pt x="82" y="107"/>
                    <a:pt x="83" y="108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21"/>
                    <a:pt x="116" y="10"/>
                    <a:pt x="96" y="5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81" y="146"/>
                  </a:lnTo>
                  <a:close/>
                </a:path>
              </a:pathLst>
            </a:custGeom>
            <a:solidFill>
              <a:srgbClr val="0D979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3" name="îşlíḋe"/>
            <p:cNvSpPr/>
            <p:nvPr/>
          </p:nvSpPr>
          <p:spPr bwMode="auto">
            <a:xfrm>
              <a:off x="6082271" y="5116864"/>
              <a:ext cx="367780" cy="940253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51" y="3"/>
                </a:cxn>
                <a:cxn ang="0">
                  <a:pos x="52" y="4"/>
                </a:cxn>
                <a:cxn ang="0">
                  <a:pos x="53" y="5"/>
                </a:cxn>
                <a:cxn ang="0">
                  <a:pos x="54" y="35"/>
                </a:cxn>
                <a:cxn ang="0">
                  <a:pos x="49" y="41"/>
                </a:cxn>
                <a:cxn ang="0">
                  <a:pos x="33" y="41"/>
                </a:cxn>
                <a:cxn ang="0">
                  <a:pos x="47" y="59"/>
                </a:cxn>
                <a:cxn ang="0">
                  <a:pos x="47" y="70"/>
                </a:cxn>
                <a:cxn ang="0">
                  <a:pos x="0" y="138"/>
                </a:cxn>
                <a:cxn ang="0">
                  <a:pos x="37" y="0"/>
                </a:cxn>
              </a:cxnLst>
              <a:rect l="0" t="0" r="r" b="b"/>
              <a:pathLst>
                <a:path w="54" h="138">
                  <a:moveTo>
                    <a:pt x="37" y="0"/>
                  </a:moveTo>
                  <a:cubicBezTo>
                    <a:pt x="51" y="3"/>
                    <a:pt x="51" y="3"/>
                    <a:pt x="51" y="3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4" y="40"/>
                    <a:pt x="53" y="41"/>
                    <a:pt x="49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52" y="64"/>
                    <a:pt x="49" y="66"/>
                    <a:pt x="47" y="70"/>
                  </a:cubicBezTo>
                  <a:cubicBezTo>
                    <a:pt x="0" y="138"/>
                    <a:pt x="0" y="138"/>
                    <a:pt x="0" y="138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1ECFD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4" name="ïṥľíḋe"/>
            <p:cNvSpPr/>
            <p:nvPr/>
          </p:nvSpPr>
          <p:spPr bwMode="auto">
            <a:xfrm>
              <a:off x="5128705" y="5137666"/>
              <a:ext cx="885336" cy="1007652"/>
            </a:xfrm>
            <a:custGeom>
              <a:avLst/>
              <a:gdLst/>
              <a:ahLst/>
              <a:cxnLst>
                <a:cxn ang="0">
                  <a:pos x="49" y="109"/>
                </a:cxn>
                <a:cxn ang="0">
                  <a:pos x="51" y="108"/>
                </a:cxn>
                <a:cxn ang="0">
                  <a:pos x="51" y="148"/>
                </a:cxn>
                <a:cxn ang="0">
                  <a:pos x="130" y="148"/>
                </a:cxn>
                <a:cxn ang="0">
                  <a:pos x="130" y="135"/>
                </a:cxn>
                <a:cxn ang="0">
                  <a:pos x="124" y="113"/>
                </a:cxn>
                <a:cxn ang="0">
                  <a:pos x="85" y="0"/>
                </a:cxn>
                <a:cxn ang="0">
                  <a:pos x="35" y="6"/>
                </a:cxn>
                <a:cxn ang="0">
                  <a:pos x="3" y="43"/>
                </a:cxn>
                <a:cxn ang="0">
                  <a:pos x="0" y="147"/>
                </a:cxn>
                <a:cxn ang="0">
                  <a:pos x="46" y="147"/>
                </a:cxn>
                <a:cxn ang="0">
                  <a:pos x="49" y="109"/>
                </a:cxn>
              </a:cxnLst>
              <a:rect l="0" t="0" r="r" b="b"/>
              <a:pathLst>
                <a:path w="130" h="148">
                  <a:moveTo>
                    <a:pt x="49" y="109"/>
                  </a:moveTo>
                  <a:cubicBezTo>
                    <a:pt x="49" y="108"/>
                    <a:pt x="51" y="107"/>
                    <a:pt x="51" y="108"/>
                  </a:cubicBezTo>
                  <a:cubicBezTo>
                    <a:pt x="51" y="148"/>
                    <a:pt x="51" y="148"/>
                    <a:pt x="51" y="148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0" y="135"/>
                    <a:pt x="130" y="135"/>
                    <a:pt x="130" y="135"/>
                  </a:cubicBezTo>
                  <a:cubicBezTo>
                    <a:pt x="130" y="135"/>
                    <a:pt x="126" y="119"/>
                    <a:pt x="124" y="11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15" y="11"/>
                    <a:pt x="3" y="22"/>
                    <a:pt x="3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6" y="147"/>
                    <a:pt x="46" y="147"/>
                    <a:pt x="46" y="147"/>
                  </a:cubicBezTo>
                  <a:lnTo>
                    <a:pt x="49" y="109"/>
                  </a:lnTo>
                  <a:close/>
                </a:path>
              </a:pathLst>
            </a:custGeom>
            <a:solidFill>
              <a:srgbClr val="0EB3B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5" name="íṧ1íḍè"/>
            <p:cNvSpPr/>
            <p:nvPr/>
          </p:nvSpPr>
          <p:spPr bwMode="auto">
            <a:xfrm>
              <a:off x="5646260" y="5123521"/>
              <a:ext cx="367780" cy="933596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3" y="2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0" y="34"/>
                </a:cxn>
                <a:cxn ang="0">
                  <a:pos x="5" y="40"/>
                </a:cxn>
                <a:cxn ang="0">
                  <a:pos x="20" y="40"/>
                </a:cxn>
                <a:cxn ang="0">
                  <a:pos x="6" y="58"/>
                </a:cxn>
                <a:cxn ang="0">
                  <a:pos x="7" y="69"/>
                </a:cxn>
                <a:cxn ang="0">
                  <a:pos x="54" y="137"/>
                </a:cxn>
                <a:cxn ang="0">
                  <a:pos x="17" y="0"/>
                </a:cxn>
              </a:cxnLst>
              <a:rect l="0" t="0" r="r" b="b"/>
              <a:pathLst>
                <a:path w="54" h="137">
                  <a:moveTo>
                    <a:pt x="17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2"/>
                    <a:pt x="1" y="3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9"/>
                    <a:pt x="0" y="40"/>
                    <a:pt x="5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63"/>
                    <a:pt x="4" y="65"/>
                    <a:pt x="7" y="69"/>
                  </a:cubicBezTo>
                  <a:cubicBezTo>
                    <a:pt x="54" y="137"/>
                    <a:pt x="54" y="137"/>
                    <a:pt x="54" y="137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1ECFD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116" name="矩形 115"/>
          <p:cNvSpPr/>
          <p:nvPr/>
        </p:nvSpPr>
        <p:spPr>
          <a:xfrm>
            <a:off x="1021544" y="1381530"/>
            <a:ext cx="4673391" cy="4979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+mj-ea"/>
                <a:ea typeface="+mj-ea"/>
                <a:sym typeface="+mn-lt"/>
              </a:rPr>
              <a:t>管理者的绩效管理职责</a:t>
            </a:r>
            <a:endParaRPr lang="zh-CN" altLang="en-US" sz="2400" b="1">
              <a:latin typeface="+mj-ea"/>
              <a:ea typeface="+mj-ea"/>
              <a:sym typeface="+mn-lt"/>
            </a:endParaRPr>
          </a:p>
        </p:txBody>
      </p:sp>
      <p:sp>
        <p:nvSpPr>
          <p:cNvPr id="117" name="矩形: 圆角 116"/>
          <p:cNvSpPr/>
          <p:nvPr/>
        </p:nvSpPr>
        <p:spPr bwMode="auto">
          <a:xfrm>
            <a:off x="1142789" y="2090606"/>
            <a:ext cx="1648538" cy="404816"/>
          </a:xfrm>
          <a:prstGeom prst="roundRect">
            <a:avLst>
              <a:gd name="adj" fmla="val 50000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绩效计划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8" name="文本占位符 166914"/>
          <p:cNvSpPr txBox="1">
            <a:spLocks noChangeArrowheads="1"/>
          </p:cNvSpPr>
          <p:nvPr/>
        </p:nvSpPr>
        <p:spPr>
          <a:xfrm>
            <a:off x="1013254" y="2496127"/>
            <a:ext cx="5085127" cy="7289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just">
              <a:lnSpc>
                <a:spcPct val="120000"/>
              </a:lnSpc>
              <a:buFont typeface="Wingdings" panose="05000000000000000000" pitchFamily="2" charset="2"/>
              <a:buChar char="l"/>
              <a:defRPr sz="2000">
                <a:latin typeface="+mj-ea"/>
                <a:ea typeface="+mj-ea"/>
              </a:defRPr>
            </a:lvl1pPr>
            <a:lvl2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zh-CN" altLang="en-US" sz="1800">
                <a:sym typeface="+mn-lt"/>
              </a:rPr>
              <a:t>由管理者与员工共同确定期望达到的绩效 </a:t>
            </a:r>
            <a:r>
              <a:rPr lang="en-US" altLang="zh-CN" sz="1800" dirty="0">
                <a:sym typeface="+mn-lt"/>
              </a:rPr>
              <a:t>(</a:t>
            </a:r>
            <a:r>
              <a:rPr lang="zh-CN" altLang="en-US" sz="1800">
                <a:sym typeface="+mn-lt"/>
              </a:rPr>
              <a:t>什么目标</a:t>
            </a:r>
            <a:r>
              <a:rPr lang="en-US" altLang="zh-CN" sz="1800" dirty="0">
                <a:sym typeface="+mn-lt"/>
              </a:rPr>
              <a:t>)</a:t>
            </a:r>
            <a:endParaRPr lang="en-US" altLang="zh-CN" sz="1800" dirty="0">
              <a:sym typeface="+mn-lt"/>
            </a:endParaRPr>
          </a:p>
        </p:txBody>
      </p:sp>
      <p:sp>
        <p:nvSpPr>
          <p:cNvPr id="119" name="矩形: 圆角 118"/>
          <p:cNvSpPr/>
          <p:nvPr/>
        </p:nvSpPr>
        <p:spPr bwMode="auto">
          <a:xfrm>
            <a:off x="1142789" y="3500147"/>
            <a:ext cx="1648538" cy="404816"/>
          </a:xfrm>
          <a:prstGeom prst="roundRect">
            <a:avLst>
              <a:gd name="adj" fmla="val 50000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绩效辅导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0" name="文本占位符 166914"/>
          <p:cNvSpPr txBox="1">
            <a:spLocks noChangeArrowheads="1"/>
          </p:cNvSpPr>
          <p:nvPr/>
        </p:nvSpPr>
        <p:spPr>
          <a:xfrm>
            <a:off x="1013254" y="3905668"/>
            <a:ext cx="5085127" cy="7289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just">
              <a:lnSpc>
                <a:spcPct val="120000"/>
              </a:lnSpc>
              <a:buFont typeface="Wingdings" panose="05000000000000000000" pitchFamily="2" charset="2"/>
              <a:buChar char="l"/>
              <a:defRPr sz="2000">
                <a:latin typeface="+mj-ea"/>
                <a:ea typeface="+mj-ea"/>
              </a:defRPr>
            </a:lvl1pPr>
            <a:lvl2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zh-CN" altLang="en-US" sz="1800">
                <a:sym typeface="+mn-lt"/>
              </a:rPr>
              <a:t>是对个体或团队进行评估的正式过程。</a:t>
            </a:r>
            <a:r>
              <a:rPr lang="en-US" altLang="zh-CN" sz="1800" dirty="0">
                <a:sym typeface="+mn-lt"/>
              </a:rPr>
              <a:t>(</a:t>
            </a:r>
            <a:r>
              <a:rPr lang="zh-CN" altLang="en-US" sz="1800">
                <a:sym typeface="+mn-lt"/>
              </a:rPr>
              <a:t>判断他们做得怎么样并据此进行奖励</a:t>
            </a:r>
            <a:r>
              <a:rPr lang="en-US" altLang="zh-CN" sz="1800" dirty="0">
                <a:sym typeface="+mn-lt"/>
              </a:rPr>
              <a:t>)</a:t>
            </a:r>
            <a:endParaRPr lang="en-US" altLang="zh-CN" sz="1800" dirty="0">
              <a:sym typeface="+mn-lt"/>
            </a:endParaRPr>
          </a:p>
        </p:txBody>
      </p:sp>
      <p:sp>
        <p:nvSpPr>
          <p:cNvPr id="121" name="矩形: 圆角 120"/>
          <p:cNvSpPr/>
          <p:nvPr/>
        </p:nvSpPr>
        <p:spPr bwMode="auto">
          <a:xfrm>
            <a:off x="1142789" y="4967404"/>
            <a:ext cx="1648538" cy="404816"/>
          </a:xfrm>
          <a:prstGeom prst="roundRect">
            <a:avLst>
              <a:gd name="adj" fmla="val 50000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绩效检查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2" name="文本占位符 166914"/>
          <p:cNvSpPr txBox="1">
            <a:spLocks noChangeArrowheads="1"/>
          </p:cNvSpPr>
          <p:nvPr/>
        </p:nvSpPr>
        <p:spPr>
          <a:xfrm>
            <a:off x="1013254" y="5372925"/>
            <a:ext cx="5085127" cy="3965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algn="just">
              <a:lnSpc>
                <a:spcPct val="120000"/>
              </a:lnSpc>
              <a:buFont typeface="Wingdings" panose="05000000000000000000" pitchFamily="2" charset="2"/>
              <a:buChar char="l"/>
              <a:defRPr sz="2000">
                <a:latin typeface="+mj-ea"/>
                <a:ea typeface="+mj-ea"/>
              </a:defRPr>
            </a:lvl1pPr>
            <a:lvl2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zh-CN" altLang="en-US" sz="1800">
                <a:sym typeface="+mn-lt"/>
              </a:rPr>
              <a:t>是贯穿评价阶段中不断进行的工作 </a:t>
            </a:r>
            <a:r>
              <a:rPr lang="en-US" altLang="zh-CN" sz="1800" dirty="0">
                <a:sym typeface="+mn-lt"/>
              </a:rPr>
              <a:t>(</a:t>
            </a:r>
            <a:r>
              <a:rPr lang="zh-CN" altLang="en-US" sz="1800">
                <a:sym typeface="+mn-lt"/>
              </a:rPr>
              <a:t>做什么</a:t>
            </a:r>
            <a:r>
              <a:rPr lang="en-US" altLang="zh-CN" sz="1800" dirty="0">
                <a:sym typeface="+mn-lt"/>
              </a:rPr>
              <a:t>)</a:t>
            </a:r>
            <a:endParaRPr lang="en-US" altLang="zh-CN" sz="1800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3214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9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、动态激励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13253" y="1086834"/>
            <a:ext cx="6864959" cy="94115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+mj-ea"/>
                <a:ea typeface="+mj-ea"/>
                <a:sym typeface="+mn-lt"/>
              </a:rPr>
              <a:t>下面有七种非经济方面的激励方法，找到适合你下属需要的激励方法：</a:t>
            </a:r>
            <a:endParaRPr lang="zh-CN" altLang="en-US" sz="2400" b="1">
              <a:latin typeface="+mj-ea"/>
              <a:ea typeface="+mj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1510211" y="2360510"/>
            <a:ext cx="2661739" cy="14742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矩形: 圆角 37"/>
          <p:cNvSpPr/>
          <p:nvPr/>
        </p:nvSpPr>
        <p:spPr bwMode="auto">
          <a:xfrm>
            <a:off x="1127285" y="2660754"/>
            <a:ext cx="795587" cy="795587"/>
          </a:xfrm>
          <a:prstGeom prst="roundRect">
            <a:avLst>
              <a:gd name="adj" fmla="val 759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目标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003093" y="2531927"/>
            <a:ext cx="1396536" cy="10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生活品质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家庭关系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家人健康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1510211" y="4395206"/>
            <a:ext cx="2661739" cy="14742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27285" y="4695450"/>
            <a:ext cx="795587" cy="795587"/>
          </a:xfrm>
          <a:prstGeom prst="roundRect">
            <a:avLst>
              <a:gd name="adj" fmla="val 759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竞争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003093" y="4435454"/>
            <a:ext cx="1396536" cy="13937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生成竞争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新陈代谢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分组竞争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破除垄断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5107234" y="2360510"/>
            <a:ext cx="2661739" cy="14742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矩形: 圆角 43"/>
          <p:cNvSpPr/>
          <p:nvPr/>
        </p:nvSpPr>
        <p:spPr bwMode="auto">
          <a:xfrm>
            <a:off x="4724308" y="2660754"/>
            <a:ext cx="795587" cy="795587"/>
          </a:xfrm>
          <a:prstGeom prst="roundRect">
            <a:avLst>
              <a:gd name="adj" fmla="val 759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危机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600116" y="2933317"/>
            <a:ext cx="1396536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危机教育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 bwMode="auto">
          <a:xfrm>
            <a:off x="5107234" y="4395206"/>
            <a:ext cx="2661739" cy="14742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矩形: 圆角 46"/>
          <p:cNvSpPr/>
          <p:nvPr/>
        </p:nvSpPr>
        <p:spPr bwMode="auto">
          <a:xfrm>
            <a:off x="4724308" y="4695450"/>
            <a:ext cx="795587" cy="795587"/>
          </a:xfrm>
          <a:prstGeom prst="roundRect">
            <a:avLst>
              <a:gd name="adj" fmla="val 759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沟通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600116" y="4566623"/>
            <a:ext cx="1396536" cy="10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方便沟通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反向沟通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积极沟通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8650534" y="1726124"/>
            <a:ext cx="2661739" cy="14742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" name="矩形: 圆角 49"/>
          <p:cNvSpPr/>
          <p:nvPr/>
        </p:nvSpPr>
        <p:spPr bwMode="auto">
          <a:xfrm>
            <a:off x="8267608" y="2026368"/>
            <a:ext cx="795587" cy="795587"/>
          </a:xfrm>
          <a:prstGeom prst="roundRect">
            <a:avLst>
              <a:gd name="adj" fmla="val 759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兴趣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143416" y="1801521"/>
            <a:ext cx="1396536" cy="13937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留有余地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自选领地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简化程序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参与决策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8650534" y="3364424"/>
            <a:ext cx="2661739" cy="14742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" name="矩形: 圆角 52"/>
          <p:cNvSpPr/>
          <p:nvPr/>
        </p:nvSpPr>
        <p:spPr bwMode="auto">
          <a:xfrm>
            <a:off x="8267608" y="3664668"/>
            <a:ext cx="795587" cy="795587"/>
          </a:xfrm>
          <a:prstGeom prst="roundRect">
            <a:avLst>
              <a:gd name="adj" fmla="val 759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空间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143416" y="3535841"/>
            <a:ext cx="1396536" cy="10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培训机会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岗位轮换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明确通道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 bwMode="auto">
          <a:xfrm>
            <a:off x="8650534" y="5002724"/>
            <a:ext cx="2661739" cy="14742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矩形: 圆角 55"/>
          <p:cNvSpPr/>
          <p:nvPr/>
        </p:nvSpPr>
        <p:spPr bwMode="auto">
          <a:xfrm>
            <a:off x="8267608" y="5302968"/>
            <a:ext cx="795587" cy="795587"/>
          </a:xfrm>
          <a:prstGeom prst="roundRect">
            <a:avLst>
              <a:gd name="adj" fmla="val 7593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赏识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143416" y="5174141"/>
            <a:ext cx="1396536" cy="10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给予名誉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即时表扬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亲情回馈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 bwMode="auto">
          <a:xfrm>
            <a:off x="128588" y="138113"/>
            <a:ext cx="377825" cy="646113"/>
          </a:xfrm>
          <a:custGeom>
            <a:avLst/>
            <a:gdLst>
              <a:gd name="T0" fmla="*/ 641 w 659"/>
              <a:gd name="T1" fmla="*/ 529 h 1121"/>
              <a:gd name="T2" fmla="*/ 131 w 659"/>
              <a:gd name="T3" fmla="*/ 18 h 1121"/>
              <a:gd name="T4" fmla="*/ 66 w 659"/>
              <a:gd name="T5" fmla="*/ 18 h 1121"/>
              <a:gd name="T6" fmla="*/ 0 w 659"/>
              <a:gd name="T7" fmla="*/ 85 h 1121"/>
              <a:gd name="T8" fmla="*/ 437 w 659"/>
              <a:gd name="T9" fmla="*/ 522 h 1121"/>
              <a:gd name="T10" fmla="*/ 437 w 659"/>
              <a:gd name="T11" fmla="*/ 600 h 1121"/>
              <a:gd name="T12" fmla="*/ 0 w 659"/>
              <a:gd name="T13" fmla="*/ 1037 h 1121"/>
              <a:gd name="T14" fmla="*/ 66 w 659"/>
              <a:gd name="T15" fmla="*/ 1103 h 1121"/>
              <a:gd name="T16" fmla="*/ 131 w 659"/>
              <a:gd name="T17" fmla="*/ 1103 h 1121"/>
              <a:gd name="T18" fmla="*/ 641 w 659"/>
              <a:gd name="T19" fmla="*/ 593 h 1121"/>
              <a:gd name="T20" fmla="*/ 641 w 659"/>
              <a:gd name="T21" fmla="*/ 529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9" h="1121">
                <a:moveTo>
                  <a:pt x="641" y="529"/>
                </a:moveTo>
                <a:lnTo>
                  <a:pt x="131" y="18"/>
                </a:lnTo>
                <a:cubicBezTo>
                  <a:pt x="113" y="0"/>
                  <a:pt x="84" y="0"/>
                  <a:pt x="66" y="18"/>
                </a:cubicBezTo>
                <a:lnTo>
                  <a:pt x="0" y="85"/>
                </a:lnTo>
                <a:lnTo>
                  <a:pt x="437" y="522"/>
                </a:lnTo>
                <a:cubicBezTo>
                  <a:pt x="458" y="543"/>
                  <a:pt x="458" y="578"/>
                  <a:pt x="437" y="600"/>
                </a:cubicBezTo>
                <a:lnTo>
                  <a:pt x="0" y="1037"/>
                </a:lnTo>
                <a:lnTo>
                  <a:pt x="66" y="1103"/>
                </a:lnTo>
                <a:cubicBezTo>
                  <a:pt x="84" y="1121"/>
                  <a:pt x="113" y="1121"/>
                  <a:pt x="131" y="1103"/>
                </a:cubicBezTo>
                <a:lnTo>
                  <a:pt x="641" y="593"/>
                </a:lnTo>
                <a:cubicBezTo>
                  <a:pt x="659" y="575"/>
                  <a:pt x="659" y="546"/>
                  <a:pt x="641" y="5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0" y="73026"/>
            <a:ext cx="390525" cy="776288"/>
          </a:xfrm>
          <a:custGeom>
            <a:avLst/>
            <a:gdLst>
              <a:gd name="T0" fmla="*/ 663 w 684"/>
              <a:gd name="T1" fmla="*/ 635 h 1347"/>
              <a:gd name="T2" fmla="*/ 46 w 684"/>
              <a:gd name="T3" fmla="*/ 18 h 1347"/>
              <a:gd name="T4" fmla="*/ 0 w 684"/>
              <a:gd name="T5" fmla="*/ 2 h 1347"/>
              <a:gd name="T6" fmla="*/ 0 w 684"/>
              <a:gd name="T7" fmla="*/ 1345 h 1347"/>
              <a:gd name="T8" fmla="*/ 46 w 684"/>
              <a:gd name="T9" fmla="*/ 1329 h 1347"/>
              <a:gd name="T10" fmla="*/ 663 w 684"/>
              <a:gd name="T11" fmla="*/ 713 h 1347"/>
              <a:gd name="T12" fmla="*/ 663 w 684"/>
              <a:gd name="T13" fmla="*/ 635 h 1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1347">
                <a:moveTo>
                  <a:pt x="663" y="635"/>
                </a:moveTo>
                <a:lnTo>
                  <a:pt x="46" y="18"/>
                </a:lnTo>
                <a:cubicBezTo>
                  <a:pt x="34" y="6"/>
                  <a:pt x="16" y="0"/>
                  <a:pt x="0" y="2"/>
                </a:cubicBezTo>
                <a:lnTo>
                  <a:pt x="0" y="1345"/>
                </a:lnTo>
                <a:cubicBezTo>
                  <a:pt x="16" y="1347"/>
                  <a:pt x="34" y="1342"/>
                  <a:pt x="46" y="1329"/>
                </a:cubicBezTo>
                <a:lnTo>
                  <a:pt x="663" y="713"/>
                </a:lnTo>
                <a:cubicBezTo>
                  <a:pt x="684" y="691"/>
                  <a:pt x="684" y="656"/>
                  <a:pt x="663" y="635"/>
                </a:cubicBezTo>
                <a:close/>
              </a:path>
            </a:pathLst>
          </a:custGeom>
          <a:solidFill>
            <a:srgbClr val="F451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6"/>
          <p:cNvSpPr txBox="1"/>
          <p:nvPr/>
        </p:nvSpPr>
        <p:spPr>
          <a:xfrm>
            <a:off x="579028" y="184170"/>
            <a:ext cx="26420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3000" b="1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10</a:t>
            </a:r>
            <a:r>
              <a:rPr lang="zh-CN" altLang="en-US" sz="3000" b="1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、有效沟通 </a:t>
            </a:r>
            <a:endParaRPr lang="zh-CN" altLang="en-US" sz="3000" b="1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标题 8"/>
          <p:cNvSpPr txBox="1"/>
          <p:nvPr/>
        </p:nvSpPr>
        <p:spPr>
          <a:xfrm>
            <a:off x="5356709" y="1377147"/>
            <a:ext cx="5704060" cy="46166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ts val="600"/>
              </a:spcBef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pPr algn="l"/>
            <a:r>
              <a:rPr lang="zh-CN" altLang="en-US">
                <a:solidFill>
                  <a:schemeClr val="accent2"/>
                </a:solidFill>
              </a:rPr>
              <a:t>说对方想听的、听对方想说的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58" name="矩形 3"/>
          <p:cNvSpPr>
            <a:spLocks noChangeArrowheads="1"/>
          </p:cNvSpPr>
          <p:nvPr/>
        </p:nvSpPr>
        <p:spPr bwMode="auto">
          <a:xfrm>
            <a:off x="5301393" y="5205918"/>
            <a:ext cx="3714776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主动汇报工作的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进展；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主动反馈工作的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感受；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主动提出工作的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建议；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356708" y="1914682"/>
            <a:ext cx="5126149" cy="2375293"/>
            <a:chOff x="5356708" y="1914682"/>
            <a:chExt cx="5126149" cy="2375293"/>
          </a:xfrm>
        </p:grpSpPr>
        <p:sp>
          <p:nvSpPr>
            <p:cNvPr id="60" name="矩形 59"/>
            <p:cNvSpPr/>
            <p:nvPr/>
          </p:nvSpPr>
          <p:spPr>
            <a:xfrm>
              <a:off x="5356708" y="1994442"/>
              <a:ext cx="2262158" cy="369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弄清楚听者想听什么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7550721" y="1914682"/>
              <a:ext cx="2473754" cy="418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latin typeface="+mj-ea"/>
                  <a:ea typeface="+mj-ea"/>
                </a:rPr>
                <a:t>——</a:t>
              </a:r>
              <a:r>
                <a:rPr lang="zh-CN" altLang="en-US" sz="1600">
                  <a:latin typeface="+mj-ea"/>
                  <a:ea typeface="+mj-ea"/>
                </a:rPr>
                <a:t>认同赞美、询问需求</a:t>
              </a:r>
              <a:endParaRPr lang="zh-CN" altLang="en-US" sz="1600">
                <a:latin typeface="+mj-ea"/>
                <a:ea typeface="+mj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356708" y="2331326"/>
              <a:ext cx="2814952" cy="369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以对方感兴趣的方式表达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7992686" y="2251566"/>
              <a:ext cx="2473754" cy="418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latin typeface="+mj-ea"/>
                  <a:ea typeface="+mj-ea"/>
                </a:rPr>
                <a:t>——</a:t>
              </a:r>
              <a:r>
                <a:rPr lang="zh-CN" altLang="en-US" sz="1600">
                  <a:latin typeface="+mj-ea"/>
                  <a:ea typeface="+mj-ea"/>
                </a:rPr>
                <a:t>幽默热情、亲和友善</a:t>
              </a:r>
              <a:endParaRPr lang="zh-CN" altLang="en-US" sz="1600">
                <a:latin typeface="+mj-ea"/>
                <a:ea typeface="+mj-ea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5356708" y="2700294"/>
              <a:ext cx="2814952" cy="369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在适当的机会和场所中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7779292" y="2620534"/>
              <a:ext cx="2473754" cy="418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latin typeface="+mj-ea"/>
                  <a:ea typeface="+mj-ea"/>
                </a:rPr>
                <a:t>——</a:t>
              </a:r>
              <a:r>
                <a:rPr lang="zh-CN" altLang="en-US" sz="1600">
                  <a:latin typeface="+mj-ea"/>
                  <a:ea typeface="+mj-ea"/>
                </a:rPr>
                <a:t>依据需求、变化场所</a:t>
              </a:r>
              <a:endParaRPr lang="zh-CN" altLang="en-US" sz="1600">
                <a:latin typeface="+mj-ea"/>
                <a:ea typeface="+mj-ea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356708" y="3214791"/>
              <a:ext cx="2555562" cy="369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积极探询说者想说什么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754662" y="3135031"/>
              <a:ext cx="2534668" cy="418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latin typeface="+mj-ea"/>
                  <a:ea typeface="+mj-ea"/>
                </a:rPr>
                <a:t>——</a:t>
              </a:r>
              <a:r>
                <a:rPr lang="zh-CN" altLang="en-US" sz="1600">
                  <a:latin typeface="+mj-ea"/>
                  <a:ea typeface="+mj-ea"/>
                </a:rPr>
                <a:t>设身处地、不要打断 </a:t>
              </a:r>
              <a:endParaRPr lang="zh-CN" altLang="en-US" sz="1600">
                <a:latin typeface="+mj-ea"/>
                <a:ea typeface="+mj-ea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5356708" y="3551675"/>
              <a:ext cx="2814952" cy="369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用对方乐意的方式倾听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7740057" y="3471915"/>
              <a:ext cx="2534668" cy="418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latin typeface="+mj-ea"/>
                  <a:ea typeface="+mj-ea"/>
                </a:rPr>
                <a:t>——</a:t>
              </a:r>
              <a:r>
                <a:rPr lang="zh-CN" altLang="en-US" sz="1600">
                  <a:latin typeface="+mj-ea"/>
                  <a:ea typeface="+mj-ea"/>
                </a:rPr>
                <a:t>积极回应、鼓励表达 </a:t>
              </a:r>
              <a:endParaRPr lang="zh-CN" altLang="en-US" sz="1600">
                <a:latin typeface="+mj-ea"/>
                <a:ea typeface="+mj-ea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5356708" y="3920643"/>
              <a:ext cx="2814952" cy="369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控制情绪适时回应与反馈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8009103" y="3840883"/>
              <a:ext cx="2473754" cy="418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latin typeface="+mj-ea"/>
                  <a:ea typeface="+mj-ea"/>
                </a:rPr>
                <a:t>——</a:t>
              </a:r>
              <a:r>
                <a:rPr lang="zh-CN" altLang="en-US" sz="1600">
                  <a:latin typeface="+mj-ea"/>
                  <a:ea typeface="+mj-ea"/>
                </a:rPr>
                <a:t>确认理解、听完澄清</a:t>
              </a:r>
              <a:endParaRPr lang="zh-CN" altLang="en-US" sz="1600">
                <a:latin typeface="+mj-ea"/>
                <a:ea typeface="+mj-ea"/>
              </a:endParaRPr>
            </a:p>
          </p:txBody>
        </p:sp>
      </p:grpSp>
      <p:sp>
        <p:nvSpPr>
          <p:cNvPr id="72" name="标题 8"/>
          <p:cNvSpPr txBox="1"/>
          <p:nvPr/>
        </p:nvSpPr>
        <p:spPr>
          <a:xfrm>
            <a:off x="5356709" y="4713352"/>
            <a:ext cx="5704060" cy="461665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ts val="600"/>
              </a:spcBef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 eaLnBrk="1" hangingPunct="1"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pPr algn="l"/>
            <a:r>
              <a:rPr lang="zh-CN" altLang="en-US">
                <a:solidFill>
                  <a:schemeClr val="accent2"/>
                </a:solidFill>
              </a:rPr>
              <a:t>说对方想听的、听对方想说的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73" name="矩形 3"/>
          <p:cNvSpPr>
            <a:spLocks noChangeArrowheads="1"/>
          </p:cNvSpPr>
          <p:nvPr/>
        </p:nvSpPr>
        <p:spPr bwMode="auto">
          <a:xfrm>
            <a:off x="8269182" y="5205918"/>
            <a:ext cx="3714776" cy="64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主动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说出心中的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疑惑；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主动复述倾听的内容。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91ddf1c8-edc1-4c71-9bce-1190495ad2d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627505" y="1765369"/>
            <a:ext cx="5284700" cy="4249474"/>
            <a:chOff x="3338673" y="1896240"/>
            <a:chExt cx="4468081" cy="3592823"/>
          </a:xfrm>
        </p:grpSpPr>
        <p:sp>
          <p:nvSpPr>
            <p:cNvPr id="75" name="iṡľïḓê"/>
            <p:cNvSpPr/>
            <p:nvPr/>
          </p:nvSpPr>
          <p:spPr bwMode="auto">
            <a:xfrm>
              <a:off x="4201178" y="1896240"/>
              <a:ext cx="3605576" cy="35928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6" name="ïSļiďe"/>
            <p:cNvSpPr/>
            <p:nvPr/>
          </p:nvSpPr>
          <p:spPr bwMode="auto">
            <a:xfrm>
              <a:off x="4849852" y="3659219"/>
              <a:ext cx="173853" cy="272814"/>
            </a:xfrm>
            <a:custGeom>
              <a:avLst/>
              <a:gdLst>
                <a:gd name="T0" fmla="*/ 6 w 43"/>
                <a:gd name="T1" fmla="*/ 6 h 68"/>
                <a:gd name="T2" fmla="*/ 1 w 43"/>
                <a:gd name="T3" fmla="*/ 15 h 68"/>
                <a:gd name="T4" fmla="*/ 16 w 43"/>
                <a:gd name="T5" fmla="*/ 62 h 68"/>
                <a:gd name="T6" fmla="*/ 25 w 43"/>
                <a:gd name="T7" fmla="*/ 67 h 68"/>
                <a:gd name="T8" fmla="*/ 43 w 43"/>
                <a:gd name="T9" fmla="*/ 61 h 68"/>
                <a:gd name="T10" fmla="*/ 23 w 43"/>
                <a:gd name="T11" fmla="*/ 0 h 68"/>
                <a:gd name="T12" fmla="*/ 6 w 43"/>
                <a:gd name="T13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68">
                  <a:moveTo>
                    <a:pt x="6" y="6"/>
                  </a:moveTo>
                  <a:cubicBezTo>
                    <a:pt x="2" y="7"/>
                    <a:pt x="0" y="11"/>
                    <a:pt x="1" y="15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6"/>
                    <a:pt x="21" y="68"/>
                    <a:pt x="25" y="67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7" name="íSḻíḋê"/>
            <p:cNvSpPr/>
            <p:nvPr/>
          </p:nvSpPr>
          <p:spPr bwMode="auto">
            <a:xfrm>
              <a:off x="4946140" y="3124289"/>
              <a:ext cx="874612" cy="952176"/>
            </a:xfrm>
            <a:custGeom>
              <a:avLst/>
              <a:gdLst>
                <a:gd name="T0" fmla="*/ 162 w 217"/>
                <a:gd name="T1" fmla="*/ 0 h 237"/>
                <a:gd name="T2" fmla="*/ 161 w 217"/>
                <a:gd name="T3" fmla="*/ 0 h 237"/>
                <a:gd name="T4" fmla="*/ 2 w 217"/>
                <a:gd name="T5" fmla="*/ 50 h 237"/>
                <a:gd name="T6" fmla="*/ 6 w 217"/>
                <a:gd name="T7" fmla="*/ 131 h 237"/>
                <a:gd name="T8" fmla="*/ 25 w 217"/>
                <a:gd name="T9" fmla="*/ 192 h 237"/>
                <a:gd name="T10" fmla="*/ 51 w 217"/>
                <a:gd name="T11" fmla="*/ 237 h 237"/>
                <a:gd name="T12" fmla="*/ 217 w 217"/>
                <a:gd name="T13" fmla="*/ 172 h 237"/>
                <a:gd name="T14" fmla="*/ 162 w 217"/>
                <a:gd name="T15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237">
                  <a:moveTo>
                    <a:pt x="162" y="0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82"/>
                    <a:pt x="3" y="111"/>
                    <a:pt x="6" y="131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31" y="205"/>
                    <a:pt x="40" y="220"/>
                    <a:pt x="51" y="237"/>
                  </a:cubicBezTo>
                  <a:cubicBezTo>
                    <a:pt x="217" y="172"/>
                    <a:pt x="217" y="172"/>
                    <a:pt x="217" y="172"/>
                  </a:cubicBezTo>
                  <a:lnTo>
                    <a:pt x="162" y="0"/>
                  </a:lnTo>
                  <a:close/>
                </a:path>
              </a:pathLst>
            </a:custGeom>
            <a:solidFill>
              <a:srgbClr val="006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8" name="iṡ1iḍé"/>
            <p:cNvSpPr/>
            <p:nvPr/>
          </p:nvSpPr>
          <p:spPr bwMode="auto">
            <a:xfrm>
              <a:off x="5152087" y="3814349"/>
              <a:ext cx="716807" cy="358403"/>
            </a:xfrm>
            <a:custGeom>
              <a:avLst/>
              <a:gdLst>
                <a:gd name="T0" fmla="*/ 0 w 178"/>
                <a:gd name="T1" fmla="*/ 65 h 89"/>
                <a:gd name="T2" fmla="*/ 17 w 178"/>
                <a:gd name="T3" fmla="*/ 89 h 89"/>
                <a:gd name="T4" fmla="*/ 176 w 178"/>
                <a:gd name="T5" fmla="*/ 38 h 89"/>
                <a:gd name="T6" fmla="*/ 178 w 178"/>
                <a:gd name="T7" fmla="*/ 38 h 89"/>
                <a:gd name="T8" fmla="*/ 166 w 178"/>
                <a:gd name="T9" fmla="*/ 0 h 89"/>
                <a:gd name="T10" fmla="*/ 0 w 178"/>
                <a:gd name="T11" fmla="*/ 6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89">
                  <a:moveTo>
                    <a:pt x="0" y="65"/>
                  </a:moveTo>
                  <a:cubicBezTo>
                    <a:pt x="5" y="72"/>
                    <a:pt x="11" y="81"/>
                    <a:pt x="17" y="89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8"/>
                    <a:pt x="177" y="38"/>
                    <a:pt x="178" y="38"/>
                  </a:cubicBezTo>
                  <a:cubicBezTo>
                    <a:pt x="166" y="0"/>
                    <a:pt x="166" y="0"/>
                    <a:pt x="166" y="0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005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ïś1íḋè"/>
            <p:cNvSpPr/>
            <p:nvPr/>
          </p:nvSpPr>
          <p:spPr bwMode="auto">
            <a:xfrm>
              <a:off x="5596079" y="2589359"/>
              <a:ext cx="1182196" cy="1230340"/>
            </a:xfrm>
            <a:custGeom>
              <a:avLst/>
              <a:gdLst>
                <a:gd name="T0" fmla="*/ 294 w 294"/>
                <a:gd name="T1" fmla="*/ 258 h 306"/>
                <a:gd name="T2" fmla="*/ 212 w 294"/>
                <a:gd name="T3" fmla="*/ 0 h 306"/>
                <a:gd name="T4" fmla="*/ 0 w 294"/>
                <a:gd name="T5" fmla="*/ 133 h 306"/>
                <a:gd name="T6" fmla="*/ 55 w 294"/>
                <a:gd name="T7" fmla="*/ 306 h 306"/>
                <a:gd name="T8" fmla="*/ 294 w 294"/>
                <a:gd name="T9" fmla="*/ 25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06">
                  <a:moveTo>
                    <a:pt x="294" y="258"/>
                  </a:moveTo>
                  <a:cubicBezTo>
                    <a:pt x="212" y="0"/>
                    <a:pt x="212" y="0"/>
                    <a:pt x="212" y="0"/>
                  </a:cubicBezTo>
                  <a:cubicBezTo>
                    <a:pt x="145" y="78"/>
                    <a:pt x="42" y="119"/>
                    <a:pt x="0" y="133"/>
                  </a:cubicBezTo>
                  <a:cubicBezTo>
                    <a:pt x="55" y="306"/>
                    <a:pt x="55" y="306"/>
                    <a:pt x="55" y="306"/>
                  </a:cubicBezTo>
                  <a:cubicBezTo>
                    <a:pt x="86" y="296"/>
                    <a:pt x="208" y="260"/>
                    <a:pt x="294" y="2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" name="îśḷídê"/>
            <p:cNvSpPr/>
            <p:nvPr/>
          </p:nvSpPr>
          <p:spPr bwMode="auto">
            <a:xfrm>
              <a:off x="5815401" y="3627123"/>
              <a:ext cx="1051139" cy="339682"/>
            </a:xfrm>
            <a:custGeom>
              <a:avLst/>
              <a:gdLst>
                <a:gd name="T0" fmla="*/ 0 w 261"/>
                <a:gd name="T1" fmla="*/ 48 h 85"/>
                <a:gd name="T2" fmla="*/ 12 w 261"/>
                <a:gd name="T3" fmla="*/ 85 h 85"/>
                <a:gd name="T4" fmla="*/ 261 w 261"/>
                <a:gd name="T5" fmla="*/ 72 h 85"/>
                <a:gd name="T6" fmla="*/ 239 w 261"/>
                <a:gd name="T7" fmla="*/ 0 h 85"/>
                <a:gd name="T8" fmla="*/ 0 w 261"/>
                <a:gd name="T9" fmla="*/ 4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85">
                  <a:moveTo>
                    <a:pt x="0" y="48"/>
                  </a:moveTo>
                  <a:cubicBezTo>
                    <a:pt x="12" y="85"/>
                    <a:pt x="12" y="85"/>
                    <a:pt x="12" y="85"/>
                  </a:cubicBezTo>
                  <a:cubicBezTo>
                    <a:pt x="54" y="72"/>
                    <a:pt x="162" y="46"/>
                    <a:pt x="261" y="72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153" y="2"/>
                    <a:pt x="31" y="38"/>
                    <a:pt x="0" y="48"/>
                  </a:cubicBezTo>
                  <a:close/>
                </a:path>
              </a:pathLst>
            </a:custGeom>
            <a:solidFill>
              <a:srgbClr val="D1D2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íṣlíḍe"/>
            <p:cNvSpPr/>
            <p:nvPr/>
          </p:nvSpPr>
          <p:spPr bwMode="auto">
            <a:xfrm>
              <a:off x="6922707" y="2830077"/>
              <a:ext cx="256767" cy="564352"/>
            </a:xfrm>
            <a:custGeom>
              <a:avLst/>
              <a:gdLst>
                <a:gd name="T0" fmla="*/ 39 w 64"/>
                <a:gd name="T1" fmla="*/ 15 h 140"/>
                <a:gd name="T2" fmla="*/ 0 w 64"/>
                <a:gd name="T3" fmla="*/ 0 h 140"/>
                <a:gd name="T4" fmla="*/ 44 w 64"/>
                <a:gd name="T5" fmla="*/ 140 h 140"/>
                <a:gd name="T6" fmla="*/ 39 w 64"/>
                <a:gd name="T7" fmla="*/ 1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140">
                  <a:moveTo>
                    <a:pt x="39" y="15"/>
                  </a:moveTo>
                  <a:cubicBezTo>
                    <a:pt x="28" y="7"/>
                    <a:pt x="14" y="2"/>
                    <a:pt x="0" y="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64" y="95"/>
                    <a:pt x="51" y="46"/>
                    <a:pt x="39" y="15"/>
                  </a:cubicBezTo>
                  <a:close/>
                </a:path>
              </a:pathLst>
            </a:custGeom>
            <a:solidFill>
              <a:srgbClr val="CECF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" name="îŝḷiďe"/>
            <p:cNvSpPr/>
            <p:nvPr/>
          </p:nvSpPr>
          <p:spPr bwMode="auto">
            <a:xfrm>
              <a:off x="7077836" y="2891593"/>
              <a:ext cx="171178" cy="521558"/>
            </a:xfrm>
            <a:custGeom>
              <a:avLst/>
              <a:gdLst>
                <a:gd name="T0" fmla="*/ 32 w 42"/>
                <a:gd name="T1" fmla="*/ 43 h 130"/>
                <a:gd name="T2" fmla="*/ 0 w 42"/>
                <a:gd name="T3" fmla="*/ 0 h 130"/>
                <a:gd name="T4" fmla="*/ 5 w 42"/>
                <a:gd name="T5" fmla="*/ 125 h 130"/>
                <a:gd name="T6" fmla="*/ 7 w 42"/>
                <a:gd name="T7" fmla="*/ 130 h 130"/>
                <a:gd name="T8" fmla="*/ 32 w 42"/>
                <a:gd name="T9" fmla="*/ 4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30">
                  <a:moveTo>
                    <a:pt x="32" y="43"/>
                  </a:moveTo>
                  <a:cubicBezTo>
                    <a:pt x="26" y="25"/>
                    <a:pt x="15" y="10"/>
                    <a:pt x="0" y="0"/>
                  </a:cubicBezTo>
                  <a:cubicBezTo>
                    <a:pt x="12" y="31"/>
                    <a:pt x="25" y="80"/>
                    <a:pt x="5" y="125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31" y="109"/>
                    <a:pt x="42" y="75"/>
                    <a:pt x="32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" name="isľide"/>
            <p:cNvSpPr/>
            <p:nvPr/>
          </p:nvSpPr>
          <p:spPr bwMode="auto">
            <a:xfrm>
              <a:off x="6451968" y="2073150"/>
              <a:ext cx="687386" cy="1428264"/>
            </a:xfrm>
            <a:custGeom>
              <a:avLst/>
              <a:gdLst>
                <a:gd name="T0" fmla="*/ 165 w 171"/>
                <a:gd name="T1" fmla="*/ 335 h 356"/>
                <a:gd name="T2" fmla="*/ 119 w 171"/>
                <a:gd name="T3" fmla="*/ 190 h 356"/>
                <a:gd name="T4" fmla="*/ 71 w 171"/>
                <a:gd name="T5" fmla="*/ 38 h 356"/>
                <a:gd name="T6" fmla="*/ 22 w 171"/>
                <a:gd name="T7" fmla="*/ 27 h 356"/>
                <a:gd name="T8" fmla="*/ 0 w 171"/>
                <a:gd name="T9" fmla="*/ 88 h 356"/>
                <a:gd name="T10" fmla="*/ 83 w 171"/>
                <a:gd name="T11" fmla="*/ 353 h 356"/>
                <a:gd name="T12" fmla="*/ 171 w 171"/>
                <a:gd name="T13" fmla="*/ 356 h 356"/>
                <a:gd name="T14" fmla="*/ 165 w 171"/>
                <a:gd name="T15" fmla="*/ 33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" h="356">
                  <a:moveTo>
                    <a:pt x="165" y="335"/>
                  </a:moveTo>
                  <a:cubicBezTo>
                    <a:pt x="119" y="190"/>
                    <a:pt x="119" y="190"/>
                    <a:pt x="119" y="190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59" y="0"/>
                    <a:pt x="22" y="27"/>
                    <a:pt x="22" y="27"/>
                  </a:cubicBezTo>
                  <a:cubicBezTo>
                    <a:pt x="17" y="49"/>
                    <a:pt x="10" y="69"/>
                    <a:pt x="0" y="88"/>
                  </a:cubicBezTo>
                  <a:cubicBezTo>
                    <a:pt x="83" y="353"/>
                    <a:pt x="83" y="353"/>
                    <a:pt x="83" y="353"/>
                  </a:cubicBezTo>
                  <a:cubicBezTo>
                    <a:pt x="171" y="356"/>
                    <a:pt x="171" y="356"/>
                    <a:pt x="171" y="356"/>
                  </a:cubicBezTo>
                  <a:lnTo>
                    <a:pt x="165" y="3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" name="iS1îḋè"/>
            <p:cNvSpPr/>
            <p:nvPr/>
          </p:nvSpPr>
          <p:spPr bwMode="auto">
            <a:xfrm>
              <a:off x="6786300" y="3490715"/>
              <a:ext cx="569702" cy="690060"/>
            </a:xfrm>
            <a:custGeom>
              <a:avLst/>
              <a:gdLst>
                <a:gd name="T0" fmla="*/ 0 w 142"/>
                <a:gd name="T1" fmla="*/ 0 h 172"/>
                <a:gd name="T2" fmla="*/ 43 w 142"/>
                <a:gd name="T3" fmla="*/ 134 h 172"/>
                <a:gd name="T4" fmla="*/ 96 w 142"/>
                <a:gd name="T5" fmla="*/ 171 h 172"/>
                <a:gd name="T6" fmla="*/ 130 w 142"/>
                <a:gd name="T7" fmla="*/ 134 h 172"/>
                <a:gd name="T8" fmla="*/ 88 w 142"/>
                <a:gd name="T9" fmla="*/ 3 h 172"/>
                <a:gd name="T10" fmla="*/ 0 w 142"/>
                <a:gd name="T11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172">
                  <a:moveTo>
                    <a:pt x="0" y="0"/>
                  </a:moveTo>
                  <a:cubicBezTo>
                    <a:pt x="43" y="134"/>
                    <a:pt x="43" y="134"/>
                    <a:pt x="43" y="134"/>
                  </a:cubicBezTo>
                  <a:cubicBezTo>
                    <a:pt x="62" y="143"/>
                    <a:pt x="80" y="155"/>
                    <a:pt x="96" y="171"/>
                  </a:cubicBezTo>
                  <a:cubicBezTo>
                    <a:pt x="96" y="171"/>
                    <a:pt x="142" y="172"/>
                    <a:pt x="130" y="134"/>
                  </a:cubicBezTo>
                  <a:cubicBezTo>
                    <a:pt x="88" y="3"/>
                    <a:pt x="88" y="3"/>
                    <a:pt x="88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" name="îṥḷiḑé"/>
            <p:cNvSpPr/>
            <p:nvPr/>
          </p:nvSpPr>
          <p:spPr bwMode="auto">
            <a:xfrm>
              <a:off x="6427897" y="2490396"/>
              <a:ext cx="393175" cy="1099282"/>
            </a:xfrm>
            <a:custGeom>
              <a:avLst/>
              <a:gdLst>
                <a:gd name="T0" fmla="*/ 11 w 98"/>
                <a:gd name="T1" fmla="*/ 0 h 274"/>
                <a:gd name="T2" fmla="*/ 0 w 98"/>
                <a:gd name="T3" fmla="*/ 16 h 274"/>
                <a:gd name="T4" fmla="*/ 81 w 98"/>
                <a:gd name="T5" fmla="*/ 273 h 274"/>
                <a:gd name="T6" fmla="*/ 98 w 98"/>
                <a:gd name="T7" fmla="*/ 274 h 274"/>
                <a:gd name="T8" fmla="*/ 11 w 98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74">
                  <a:moveTo>
                    <a:pt x="11" y="0"/>
                  </a:moveTo>
                  <a:cubicBezTo>
                    <a:pt x="8" y="6"/>
                    <a:pt x="4" y="11"/>
                    <a:pt x="0" y="16"/>
                  </a:cubicBezTo>
                  <a:cubicBezTo>
                    <a:pt x="81" y="273"/>
                    <a:pt x="81" y="273"/>
                    <a:pt x="81" y="273"/>
                  </a:cubicBezTo>
                  <a:cubicBezTo>
                    <a:pt x="98" y="274"/>
                    <a:pt x="98" y="274"/>
                    <a:pt x="98" y="274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6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" name="íS1ïdé"/>
            <p:cNvSpPr/>
            <p:nvPr/>
          </p:nvSpPr>
          <p:spPr bwMode="auto">
            <a:xfrm>
              <a:off x="6754204" y="3587003"/>
              <a:ext cx="187226" cy="379800"/>
            </a:xfrm>
            <a:custGeom>
              <a:avLst/>
              <a:gdLst>
                <a:gd name="T0" fmla="*/ 0 w 47"/>
                <a:gd name="T1" fmla="*/ 0 h 95"/>
                <a:gd name="T2" fmla="*/ 28 w 47"/>
                <a:gd name="T3" fmla="*/ 89 h 95"/>
                <a:gd name="T4" fmla="*/ 47 w 47"/>
                <a:gd name="T5" fmla="*/ 95 h 95"/>
                <a:gd name="T6" fmla="*/ 17 w 47"/>
                <a:gd name="T7" fmla="*/ 1 h 95"/>
                <a:gd name="T8" fmla="*/ 0 w 47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95">
                  <a:moveTo>
                    <a:pt x="0" y="0"/>
                  </a:moveTo>
                  <a:cubicBezTo>
                    <a:pt x="28" y="89"/>
                    <a:pt x="28" y="89"/>
                    <a:pt x="28" y="89"/>
                  </a:cubicBezTo>
                  <a:cubicBezTo>
                    <a:pt x="34" y="91"/>
                    <a:pt x="41" y="93"/>
                    <a:pt x="47" y="95"/>
                  </a:cubicBezTo>
                  <a:cubicBezTo>
                    <a:pt x="17" y="1"/>
                    <a:pt x="17" y="1"/>
                    <a:pt x="17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5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" name="îŝḻïḍé"/>
            <p:cNvSpPr/>
            <p:nvPr/>
          </p:nvSpPr>
          <p:spPr bwMode="auto">
            <a:xfrm>
              <a:off x="5312566" y="4084488"/>
              <a:ext cx="708784" cy="337006"/>
            </a:xfrm>
            <a:custGeom>
              <a:avLst/>
              <a:gdLst>
                <a:gd name="T0" fmla="*/ 18 w 176"/>
                <a:gd name="T1" fmla="*/ 27 h 84"/>
                <a:gd name="T2" fmla="*/ 0 w 176"/>
                <a:gd name="T3" fmla="*/ 57 h 84"/>
                <a:gd name="T4" fmla="*/ 157 w 176"/>
                <a:gd name="T5" fmla="*/ 84 h 84"/>
                <a:gd name="T6" fmla="*/ 158 w 176"/>
                <a:gd name="T7" fmla="*/ 84 h 84"/>
                <a:gd name="T8" fmla="*/ 173 w 176"/>
                <a:gd name="T9" fmla="*/ 58 h 84"/>
                <a:gd name="T10" fmla="*/ 148 w 176"/>
                <a:gd name="T11" fmla="*/ 43 h 84"/>
                <a:gd name="T12" fmla="*/ 142 w 176"/>
                <a:gd name="T13" fmla="*/ 44 h 84"/>
                <a:gd name="T14" fmla="*/ 157 w 176"/>
                <a:gd name="T15" fmla="*/ 18 h 84"/>
                <a:gd name="T16" fmla="*/ 132 w 176"/>
                <a:gd name="T17" fmla="*/ 3 h 84"/>
                <a:gd name="T18" fmla="*/ 85 w 176"/>
                <a:gd name="T19" fmla="*/ 15 h 84"/>
                <a:gd name="T20" fmla="*/ 56 w 176"/>
                <a:gd name="T21" fmla="*/ 1 h 84"/>
                <a:gd name="T22" fmla="*/ 18 w 176"/>
                <a:gd name="T23" fmla="*/ 2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84">
                  <a:moveTo>
                    <a:pt x="18" y="2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69" y="81"/>
                    <a:pt x="176" y="69"/>
                    <a:pt x="173" y="58"/>
                  </a:cubicBezTo>
                  <a:cubicBezTo>
                    <a:pt x="171" y="47"/>
                    <a:pt x="159" y="40"/>
                    <a:pt x="148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53" y="41"/>
                    <a:pt x="160" y="30"/>
                    <a:pt x="157" y="18"/>
                  </a:cubicBezTo>
                  <a:cubicBezTo>
                    <a:pt x="155" y="7"/>
                    <a:pt x="143" y="0"/>
                    <a:pt x="132" y="3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29" y="5"/>
                    <a:pt x="18" y="27"/>
                  </a:cubicBezTo>
                  <a:close/>
                </a:path>
              </a:pathLst>
            </a:custGeom>
            <a:solidFill>
              <a:srgbClr val="E6B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8" name="ïṥlïde"/>
            <p:cNvSpPr/>
            <p:nvPr/>
          </p:nvSpPr>
          <p:spPr bwMode="auto">
            <a:xfrm>
              <a:off x="5173484" y="4349279"/>
              <a:ext cx="251417" cy="497485"/>
            </a:xfrm>
            <a:custGeom>
              <a:avLst/>
              <a:gdLst>
                <a:gd name="T0" fmla="*/ 24 w 63"/>
                <a:gd name="T1" fmla="*/ 0 h 124"/>
                <a:gd name="T2" fmla="*/ 0 w 63"/>
                <a:gd name="T3" fmla="*/ 9 h 124"/>
                <a:gd name="T4" fmla="*/ 33 w 63"/>
                <a:gd name="T5" fmla="*/ 124 h 124"/>
                <a:gd name="T6" fmla="*/ 53 w 63"/>
                <a:gd name="T7" fmla="*/ 119 h 124"/>
                <a:gd name="T8" fmla="*/ 24 w 63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24">
                  <a:moveTo>
                    <a:pt x="24" y="0"/>
                  </a:moveTo>
                  <a:cubicBezTo>
                    <a:pt x="18" y="3"/>
                    <a:pt x="10" y="7"/>
                    <a:pt x="0" y="9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53" y="119"/>
                    <a:pt x="53" y="119"/>
                    <a:pt x="53" y="119"/>
                  </a:cubicBezTo>
                  <a:cubicBezTo>
                    <a:pt x="56" y="103"/>
                    <a:pt x="63" y="39"/>
                    <a:pt x="24" y="0"/>
                  </a:cubicBezTo>
                  <a:close/>
                </a:path>
              </a:pathLst>
            </a:custGeom>
            <a:solidFill>
              <a:srgbClr val="BB9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9" name="ïṩ1îdê"/>
            <p:cNvSpPr/>
            <p:nvPr/>
          </p:nvSpPr>
          <p:spPr bwMode="auto">
            <a:xfrm>
              <a:off x="5269772" y="4311834"/>
              <a:ext cx="778325" cy="575051"/>
            </a:xfrm>
            <a:custGeom>
              <a:avLst/>
              <a:gdLst>
                <a:gd name="T0" fmla="*/ 11 w 194"/>
                <a:gd name="T1" fmla="*/ 0 h 143"/>
                <a:gd name="T2" fmla="*/ 9 w 194"/>
                <a:gd name="T3" fmla="*/ 4 h 143"/>
                <a:gd name="T4" fmla="*/ 0 w 194"/>
                <a:gd name="T5" fmla="*/ 9 h 143"/>
                <a:gd name="T6" fmla="*/ 29 w 194"/>
                <a:gd name="T7" fmla="*/ 128 h 143"/>
                <a:gd name="T8" fmla="*/ 36 w 194"/>
                <a:gd name="T9" fmla="*/ 126 h 143"/>
                <a:gd name="T10" fmla="*/ 77 w 194"/>
                <a:gd name="T11" fmla="*/ 137 h 143"/>
                <a:gd name="T12" fmla="*/ 98 w 194"/>
                <a:gd name="T13" fmla="*/ 132 h 143"/>
                <a:gd name="T14" fmla="*/ 173 w 194"/>
                <a:gd name="T15" fmla="*/ 113 h 143"/>
                <a:gd name="T16" fmla="*/ 176 w 194"/>
                <a:gd name="T17" fmla="*/ 113 h 143"/>
                <a:gd name="T18" fmla="*/ 191 w 194"/>
                <a:gd name="T19" fmla="*/ 87 h 143"/>
                <a:gd name="T20" fmla="*/ 166 w 194"/>
                <a:gd name="T21" fmla="*/ 71 h 143"/>
                <a:gd name="T22" fmla="*/ 174 w 194"/>
                <a:gd name="T23" fmla="*/ 69 h 143"/>
                <a:gd name="T24" fmla="*/ 189 w 194"/>
                <a:gd name="T25" fmla="*/ 44 h 143"/>
                <a:gd name="T26" fmla="*/ 163 w 194"/>
                <a:gd name="T27" fmla="*/ 28 h 143"/>
                <a:gd name="T28" fmla="*/ 168 w 194"/>
                <a:gd name="T29" fmla="*/ 27 h 143"/>
                <a:gd name="T30" fmla="*/ 11 w 194"/>
                <a:gd name="T3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4" h="143">
                  <a:moveTo>
                    <a:pt x="11" y="0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6" y="6"/>
                    <a:pt x="0" y="9"/>
                  </a:cubicBezTo>
                  <a:cubicBezTo>
                    <a:pt x="39" y="48"/>
                    <a:pt x="32" y="112"/>
                    <a:pt x="29" y="128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55" y="143"/>
                    <a:pt x="77" y="137"/>
                  </a:cubicBezTo>
                  <a:cubicBezTo>
                    <a:pt x="98" y="132"/>
                    <a:pt x="98" y="132"/>
                    <a:pt x="98" y="13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87" y="110"/>
                    <a:pt x="194" y="98"/>
                    <a:pt x="191" y="87"/>
                  </a:cubicBezTo>
                  <a:cubicBezTo>
                    <a:pt x="188" y="75"/>
                    <a:pt x="177" y="69"/>
                    <a:pt x="166" y="71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85" y="67"/>
                    <a:pt x="192" y="55"/>
                    <a:pt x="189" y="44"/>
                  </a:cubicBezTo>
                  <a:cubicBezTo>
                    <a:pt x="186" y="32"/>
                    <a:pt x="175" y="25"/>
                    <a:pt x="163" y="28"/>
                  </a:cubicBezTo>
                  <a:cubicBezTo>
                    <a:pt x="168" y="27"/>
                    <a:pt x="168" y="27"/>
                    <a:pt x="168" y="2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D4B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0" name="ïṥľïḓê"/>
            <p:cNvSpPr/>
            <p:nvPr/>
          </p:nvSpPr>
          <p:spPr bwMode="auto">
            <a:xfrm>
              <a:off x="4975560" y="4509758"/>
              <a:ext cx="398524" cy="462715"/>
            </a:xfrm>
            <a:custGeom>
              <a:avLst/>
              <a:gdLst>
                <a:gd name="T0" fmla="*/ 7 w 99"/>
                <a:gd name="T1" fmla="*/ 52 h 115"/>
                <a:gd name="T2" fmla="*/ 23 w 99"/>
                <a:gd name="T3" fmla="*/ 115 h 115"/>
                <a:gd name="T4" fmla="*/ 94 w 99"/>
                <a:gd name="T5" fmla="*/ 97 h 115"/>
                <a:gd name="T6" fmla="*/ 94 w 99"/>
                <a:gd name="T7" fmla="*/ 30 h 115"/>
                <a:gd name="T8" fmla="*/ 86 w 99"/>
                <a:gd name="T9" fmla="*/ 0 h 115"/>
                <a:gd name="T10" fmla="*/ 0 w 99"/>
                <a:gd name="T11" fmla="*/ 21 h 115"/>
                <a:gd name="T12" fmla="*/ 7 w 99"/>
                <a:gd name="T13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115">
                  <a:moveTo>
                    <a:pt x="7" y="52"/>
                  </a:moveTo>
                  <a:cubicBezTo>
                    <a:pt x="23" y="115"/>
                    <a:pt x="23" y="115"/>
                    <a:pt x="23" y="1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9" y="72"/>
                    <a:pt x="98" y="50"/>
                    <a:pt x="94" y="30"/>
                  </a:cubicBezTo>
                  <a:cubicBezTo>
                    <a:pt x="92" y="19"/>
                    <a:pt x="89" y="9"/>
                    <a:pt x="86" y="0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7" y="52"/>
                  </a:lnTo>
                  <a:close/>
                </a:path>
              </a:pathLst>
            </a:custGeom>
            <a:solidFill>
              <a:srgbClr val="CE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1" name="íṩ1iḓê"/>
            <p:cNvSpPr/>
            <p:nvPr/>
          </p:nvSpPr>
          <p:spPr bwMode="auto">
            <a:xfrm>
              <a:off x="4919393" y="4309158"/>
              <a:ext cx="401198" cy="286189"/>
            </a:xfrm>
            <a:custGeom>
              <a:avLst/>
              <a:gdLst>
                <a:gd name="T0" fmla="*/ 0 w 100"/>
                <a:gd name="T1" fmla="*/ 18 h 71"/>
                <a:gd name="T2" fmla="*/ 14 w 100"/>
                <a:gd name="T3" fmla="*/ 71 h 71"/>
                <a:gd name="T4" fmla="*/ 100 w 100"/>
                <a:gd name="T5" fmla="*/ 50 h 71"/>
                <a:gd name="T6" fmla="*/ 72 w 100"/>
                <a:gd name="T7" fmla="*/ 0 h 71"/>
                <a:gd name="T8" fmla="*/ 0 w 100"/>
                <a:gd name="T9" fmla="*/ 1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1">
                  <a:moveTo>
                    <a:pt x="0" y="18"/>
                  </a:moveTo>
                  <a:cubicBezTo>
                    <a:pt x="14" y="71"/>
                    <a:pt x="14" y="71"/>
                    <a:pt x="14" y="71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88" y="18"/>
                    <a:pt x="72" y="0"/>
                    <a:pt x="72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2" name="i$1ïḍè"/>
            <p:cNvSpPr/>
            <p:nvPr/>
          </p:nvSpPr>
          <p:spPr bwMode="auto">
            <a:xfrm>
              <a:off x="3357396" y="4432192"/>
              <a:ext cx="1947147" cy="1013694"/>
            </a:xfrm>
            <a:custGeom>
              <a:avLst/>
              <a:gdLst>
                <a:gd name="T0" fmla="*/ 1 w 484"/>
                <a:gd name="T1" fmla="*/ 117 h 252"/>
                <a:gd name="T2" fmla="*/ 21 w 484"/>
                <a:gd name="T3" fmla="*/ 200 h 252"/>
                <a:gd name="T4" fmla="*/ 22 w 484"/>
                <a:gd name="T5" fmla="*/ 205 h 252"/>
                <a:gd name="T6" fmla="*/ 88 w 484"/>
                <a:gd name="T7" fmla="*/ 244 h 252"/>
                <a:gd name="T8" fmla="*/ 438 w 484"/>
                <a:gd name="T9" fmla="*/ 157 h 252"/>
                <a:gd name="T10" fmla="*/ 477 w 484"/>
                <a:gd name="T11" fmla="*/ 91 h 252"/>
                <a:gd name="T12" fmla="*/ 476 w 484"/>
                <a:gd name="T13" fmla="*/ 86 h 252"/>
                <a:gd name="T14" fmla="*/ 455 w 484"/>
                <a:gd name="T15" fmla="*/ 4 h 252"/>
                <a:gd name="T16" fmla="*/ 454 w 484"/>
                <a:gd name="T17" fmla="*/ 0 h 252"/>
                <a:gd name="T18" fmla="*/ 0 w 484"/>
                <a:gd name="T19" fmla="*/ 114 h 252"/>
                <a:gd name="T20" fmla="*/ 1 w 484"/>
                <a:gd name="T21" fmla="*/ 1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4" h="252">
                  <a:moveTo>
                    <a:pt x="1" y="117"/>
                  </a:moveTo>
                  <a:cubicBezTo>
                    <a:pt x="21" y="200"/>
                    <a:pt x="21" y="200"/>
                    <a:pt x="21" y="200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30" y="234"/>
                    <a:pt x="59" y="252"/>
                    <a:pt x="88" y="244"/>
                  </a:cubicBezTo>
                  <a:cubicBezTo>
                    <a:pt x="438" y="157"/>
                    <a:pt x="438" y="157"/>
                    <a:pt x="438" y="157"/>
                  </a:cubicBezTo>
                  <a:cubicBezTo>
                    <a:pt x="467" y="150"/>
                    <a:pt x="484" y="120"/>
                    <a:pt x="477" y="91"/>
                  </a:cubicBezTo>
                  <a:cubicBezTo>
                    <a:pt x="476" y="86"/>
                    <a:pt x="476" y="86"/>
                    <a:pt x="476" y="86"/>
                  </a:cubicBezTo>
                  <a:cubicBezTo>
                    <a:pt x="455" y="4"/>
                    <a:pt x="455" y="4"/>
                    <a:pt x="455" y="4"/>
                  </a:cubicBezTo>
                  <a:cubicBezTo>
                    <a:pt x="455" y="3"/>
                    <a:pt x="455" y="1"/>
                    <a:pt x="454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0" y="116"/>
                    <a:pt x="1" y="117"/>
                  </a:cubicBezTo>
                  <a:close/>
                </a:path>
              </a:pathLst>
            </a:custGeom>
            <a:solidFill>
              <a:srgbClr val="2E2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3" name="íśļíḓé"/>
            <p:cNvSpPr/>
            <p:nvPr/>
          </p:nvSpPr>
          <p:spPr bwMode="auto">
            <a:xfrm>
              <a:off x="3338673" y="4263690"/>
              <a:ext cx="1845510" cy="628544"/>
            </a:xfrm>
            <a:custGeom>
              <a:avLst/>
              <a:gdLst>
                <a:gd name="T0" fmla="*/ 5 w 459"/>
                <a:gd name="T1" fmla="*/ 156 h 156"/>
                <a:gd name="T2" fmla="*/ 459 w 459"/>
                <a:gd name="T3" fmla="*/ 42 h 156"/>
                <a:gd name="T4" fmla="*/ 395 w 459"/>
                <a:gd name="T5" fmla="*/ 7 h 156"/>
                <a:gd name="T6" fmla="*/ 45 w 459"/>
                <a:gd name="T7" fmla="*/ 94 h 156"/>
                <a:gd name="T8" fmla="*/ 5 w 459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156">
                  <a:moveTo>
                    <a:pt x="5" y="156"/>
                  </a:moveTo>
                  <a:cubicBezTo>
                    <a:pt x="459" y="42"/>
                    <a:pt x="459" y="42"/>
                    <a:pt x="459" y="42"/>
                  </a:cubicBezTo>
                  <a:cubicBezTo>
                    <a:pt x="450" y="15"/>
                    <a:pt x="422" y="0"/>
                    <a:pt x="395" y="7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17" y="101"/>
                    <a:pt x="0" y="128"/>
                    <a:pt x="5" y="156"/>
                  </a:cubicBezTo>
                  <a:close/>
                </a:path>
              </a:pathLst>
            </a:custGeom>
            <a:solidFill>
              <a:srgbClr val="4D4A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4" name="iŝľîḋe"/>
            <p:cNvSpPr/>
            <p:nvPr/>
          </p:nvSpPr>
          <p:spPr bwMode="auto">
            <a:xfrm>
              <a:off x="5719113" y="4103211"/>
              <a:ext cx="286189" cy="620519"/>
            </a:xfrm>
            <a:custGeom>
              <a:avLst/>
              <a:gdLst>
                <a:gd name="T0" fmla="*/ 71 w 71"/>
                <a:gd name="T1" fmla="*/ 137 h 154"/>
                <a:gd name="T2" fmla="*/ 23 w 71"/>
                <a:gd name="T3" fmla="*/ 63 h 154"/>
                <a:gd name="T4" fmla="*/ 31 w 71"/>
                <a:gd name="T5" fmla="*/ 57 h 154"/>
                <a:gd name="T6" fmla="*/ 34 w 71"/>
                <a:gd name="T7" fmla="*/ 44 h 154"/>
                <a:gd name="T8" fmla="*/ 8 w 71"/>
                <a:gd name="T9" fmla="*/ 4 h 154"/>
                <a:gd name="T10" fmla="*/ 0 w 71"/>
                <a:gd name="T11" fmla="*/ 0 h 154"/>
                <a:gd name="T12" fmla="*/ 19 w 71"/>
                <a:gd name="T13" fmla="*/ 150 h 154"/>
                <a:gd name="T14" fmla="*/ 71 w 71"/>
                <a:gd name="T15" fmla="*/ 13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54">
                  <a:moveTo>
                    <a:pt x="71" y="137"/>
                  </a:moveTo>
                  <a:cubicBezTo>
                    <a:pt x="23" y="63"/>
                    <a:pt x="23" y="63"/>
                    <a:pt x="23" y="63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6" y="55"/>
                    <a:pt x="37" y="48"/>
                    <a:pt x="34" y="4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1"/>
                    <a:pt x="3" y="0"/>
                    <a:pt x="0" y="0"/>
                  </a:cubicBezTo>
                  <a:cubicBezTo>
                    <a:pt x="7" y="24"/>
                    <a:pt x="21" y="88"/>
                    <a:pt x="19" y="150"/>
                  </a:cubicBezTo>
                  <a:cubicBezTo>
                    <a:pt x="42" y="154"/>
                    <a:pt x="71" y="137"/>
                    <a:pt x="71" y="137"/>
                  </a:cubicBezTo>
                  <a:close/>
                </a:path>
              </a:pathLst>
            </a:custGeom>
            <a:solidFill>
              <a:srgbClr val="004E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5" name="íŝ1iďè"/>
            <p:cNvSpPr/>
            <p:nvPr/>
          </p:nvSpPr>
          <p:spPr bwMode="auto">
            <a:xfrm>
              <a:off x="5366059" y="4030995"/>
              <a:ext cx="438643" cy="676688"/>
            </a:xfrm>
            <a:custGeom>
              <a:avLst/>
              <a:gdLst>
                <a:gd name="T0" fmla="*/ 88 w 109"/>
                <a:gd name="T1" fmla="*/ 18 h 168"/>
                <a:gd name="T2" fmla="*/ 83 w 109"/>
                <a:gd name="T3" fmla="*/ 19 h 168"/>
                <a:gd name="T4" fmla="*/ 81 w 109"/>
                <a:gd name="T5" fmla="*/ 21 h 168"/>
                <a:gd name="T6" fmla="*/ 73 w 109"/>
                <a:gd name="T7" fmla="*/ 0 h 168"/>
                <a:gd name="T8" fmla="*/ 0 w 109"/>
                <a:gd name="T9" fmla="*/ 23 h 168"/>
                <a:gd name="T10" fmla="*/ 53 w 109"/>
                <a:gd name="T11" fmla="*/ 78 h 168"/>
                <a:gd name="T12" fmla="*/ 77 w 109"/>
                <a:gd name="T13" fmla="*/ 120 h 168"/>
                <a:gd name="T14" fmla="*/ 107 w 109"/>
                <a:gd name="T15" fmla="*/ 168 h 168"/>
                <a:gd name="T16" fmla="*/ 88 w 109"/>
                <a:gd name="T17" fmla="*/ 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" h="168">
                  <a:moveTo>
                    <a:pt x="88" y="18"/>
                  </a:moveTo>
                  <a:cubicBezTo>
                    <a:pt x="86" y="18"/>
                    <a:pt x="85" y="18"/>
                    <a:pt x="83" y="1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2" y="56"/>
                    <a:pt x="53" y="78"/>
                    <a:pt x="53" y="78"/>
                  </a:cubicBezTo>
                  <a:cubicBezTo>
                    <a:pt x="73" y="88"/>
                    <a:pt x="77" y="120"/>
                    <a:pt x="77" y="120"/>
                  </a:cubicBezTo>
                  <a:cubicBezTo>
                    <a:pt x="78" y="152"/>
                    <a:pt x="91" y="165"/>
                    <a:pt x="107" y="168"/>
                  </a:cubicBezTo>
                  <a:cubicBezTo>
                    <a:pt x="109" y="106"/>
                    <a:pt x="95" y="42"/>
                    <a:pt x="88" y="18"/>
                  </a:cubicBezTo>
                  <a:close/>
                </a:path>
              </a:pathLst>
            </a:custGeom>
            <a:solidFill>
              <a:srgbClr val="016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6" name="išḻïḑê"/>
            <p:cNvSpPr/>
            <p:nvPr/>
          </p:nvSpPr>
          <p:spPr bwMode="auto">
            <a:xfrm>
              <a:off x="5719113" y="4071115"/>
              <a:ext cx="294212" cy="216648"/>
            </a:xfrm>
            <a:custGeom>
              <a:avLst/>
              <a:gdLst>
                <a:gd name="T0" fmla="*/ 70 w 73"/>
                <a:gd name="T1" fmla="*/ 19 h 54"/>
                <a:gd name="T2" fmla="*/ 55 w 73"/>
                <a:gd name="T3" fmla="*/ 45 h 54"/>
                <a:gd name="T4" fmla="*/ 29 w 73"/>
                <a:gd name="T5" fmla="*/ 51 h 54"/>
                <a:gd name="T6" fmla="*/ 3 w 73"/>
                <a:gd name="T7" fmla="*/ 36 h 54"/>
                <a:gd name="T8" fmla="*/ 18 w 73"/>
                <a:gd name="T9" fmla="*/ 10 h 54"/>
                <a:gd name="T10" fmla="*/ 44 w 73"/>
                <a:gd name="T11" fmla="*/ 3 h 54"/>
                <a:gd name="T12" fmla="*/ 70 w 73"/>
                <a:gd name="T1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54">
                  <a:moveTo>
                    <a:pt x="70" y="19"/>
                  </a:moveTo>
                  <a:cubicBezTo>
                    <a:pt x="73" y="30"/>
                    <a:pt x="66" y="42"/>
                    <a:pt x="55" y="45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17" y="54"/>
                    <a:pt x="6" y="47"/>
                    <a:pt x="3" y="36"/>
                  </a:cubicBezTo>
                  <a:cubicBezTo>
                    <a:pt x="0" y="24"/>
                    <a:pt x="7" y="12"/>
                    <a:pt x="18" y="1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56" y="0"/>
                    <a:pt x="67" y="7"/>
                    <a:pt x="70" y="19"/>
                  </a:cubicBezTo>
                  <a:close/>
                </a:path>
              </a:pathLst>
            </a:custGeom>
            <a:solidFill>
              <a:srgbClr val="E6B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7" name="îṧḷíďê"/>
            <p:cNvSpPr/>
            <p:nvPr/>
          </p:nvSpPr>
          <p:spPr bwMode="auto">
            <a:xfrm>
              <a:off x="5783305" y="4228919"/>
              <a:ext cx="294212" cy="216648"/>
            </a:xfrm>
            <a:custGeom>
              <a:avLst/>
              <a:gdLst>
                <a:gd name="T0" fmla="*/ 70 w 73"/>
                <a:gd name="T1" fmla="*/ 18 h 54"/>
                <a:gd name="T2" fmla="*/ 55 w 73"/>
                <a:gd name="T3" fmla="*/ 44 h 54"/>
                <a:gd name="T4" fmla="*/ 29 w 73"/>
                <a:gd name="T5" fmla="*/ 51 h 54"/>
                <a:gd name="T6" fmla="*/ 3 w 73"/>
                <a:gd name="T7" fmla="*/ 35 h 54"/>
                <a:gd name="T8" fmla="*/ 19 w 73"/>
                <a:gd name="T9" fmla="*/ 9 h 54"/>
                <a:gd name="T10" fmla="*/ 44 w 73"/>
                <a:gd name="T11" fmla="*/ 3 h 54"/>
                <a:gd name="T12" fmla="*/ 70 w 73"/>
                <a:gd name="T13" fmla="*/ 1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54">
                  <a:moveTo>
                    <a:pt x="70" y="18"/>
                  </a:moveTo>
                  <a:cubicBezTo>
                    <a:pt x="73" y="30"/>
                    <a:pt x="66" y="42"/>
                    <a:pt x="55" y="44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17" y="54"/>
                    <a:pt x="6" y="47"/>
                    <a:pt x="3" y="35"/>
                  </a:cubicBezTo>
                  <a:cubicBezTo>
                    <a:pt x="0" y="24"/>
                    <a:pt x="7" y="12"/>
                    <a:pt x="19" y="9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56" y="0"/>
                    <a:pt x="67" y="7"/>
                    <a:pt x="70" y="18"/>
                  </a:cubicBezTo>
                  <a:close/>
                </a:path>
              </a:pathLst>
            </a:custGeom>
            <a:solidFill>
              <a:srgbClr val="E6B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8" name="ïs1îḍê"/>
            <p:cNvSpPr/>
            <p:nvPr/>
          </p:nvSpPr>
          <p:spPr bwMode="auto">
            <a:xfrm>
              <a:off x="5804702" y="4400097"/>
              <a:ext cx="291538" cy="219321"/>
            </a:xfrm>
            <a:custGeom>
              <a:avLst/>
              <a:gdLst>
                <a:gd name="T0" fmla="*/ 70 w 73"/>
                <a:gd name="T1" fmla="*/ 18 h 54"/>
                <a:gd name="T2" fmla="*/ 54 w 73"/>
                <a:gd name="T3" fmla="*/ 44 h 54"/>
                <a:gd name="T4" fmla="*/ 29 w 73"/>
                <a:gd name="T5" fmla="*/ 51 h 54"/>
                <a:gd name="T6" fmla="*/ 3 w 73"/>
                <a:gd name="T7" fmla="*/ 35 h 54"/>
                <a:gd name="T8" fmla="*/ 18 w 73"/>
                <a:gd name="T9" fmla="*/ 9 h 54"/>
                <a:gd name="T10" fmla="*/ 44 w 73"/>
                <a:gd name="T11" fmla="*/ 3 h 54"/>
                <a:gd name="T12" fmla="*/ 70 w 73"/>
                <a:gd name="T13" fmla="*/ 1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54">
                  <a:moveTo>
                    <a:pt x="70" y="18"/>
                  </a:moveTo>
                  <a:cubicBezTo>
                    <a:pt x="73" y="30"/>
                    <a:pt x="66" y="42"/>
                    <a:pt x="54" y="44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17" y="54"/>
                    <a:pt x="6" y="47"/>
                    <a:pt x="3" y="35"/>
                  </a:cubicBezTo>
                  <a:cubicBezTo>
                    <a:pt x="0" y="24"/>
                    <a:pt x="7" y="12"/>
                    <a:pt x="18" y="9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56" y="0"/>
                    <a:pt x="67" y="7"/>
                    <a:pt x="70" y="18"/>
                  </a:cubicBezTo>
                  <a:close/>
                </a:path>
              </a:pathLst>
            </a:custGeom>
            <a:solidFill>
              <a:srgbClr val="E6B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9" name="íṥḷïḓe"/>
            <p:cNvSpPr/>
            <p:nvPr/>
          </p:nvSpPr>
          <p:spPr bwMode="auto">
            <a:xfrm>
              <a:off x="5812727" y="4573950"/>
              <a:ext cx="294212" cy="216648"/>
            </a:xfrm>
            <a:custGeom>
              <a:avLst/>
              <a:gdLst>
                <a:gd name="T0" fmla="*/ 70 w 73"/>
                <a:gd name="T1" fmla="*/ 19 h 54"/>
                <a:gd name="T2" fmla="*/ 54 w 73"/>
                <a:gd name="T3" fmla="*/ 45 h 54"/>
                <a:gd name="T4" fmla="*/ 29 w 73"/>
                <a:gd name="T5" fmla="*/ 51 h 54"/>
                <a:gd name="T6" fmla="*/ 3 w 73"/>
                <a:gd name="T7" fmla="*/ 36 h 54"/>
                <a:gd name="T8" fmla="*/ 18 w 73"/>
                <a:gd name="T9" fmla="*/ 10 h 54"/>
                <a:gd name="T10" fmla="*/ 44 w 73"/>
                <a:gd name="T11" fmla="*/ 3 h 54"/>
                <a:gd name="T12" fmla="*/ 70 w 73"/>
                <a:gd name="T1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54">
                  <a:moveTo>
                    <a:pt x="70" y="19"/>
                  </a:moveTo>
                  <a:cubicBezTo>
                    <a:pt x="73" y="30"/>
                    <a:pt x="66" y="42"/>
                    <a:pt x="54" y="45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17" y="54"/>
                    <a:pt x="6" y="47"/>
                    <a:pt x="3" y="36"/>
                  </a:cubicBezTo>
                  <a:cubicBezTo>
                    <a:pt x="0" y="24"/>
                    <a:pt x="7" y="13"/>
                    <a:pt x="18" y="1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56" y="0"/>
                    <a:pt x="67" y="7"/>
                    <a:pt x="70" y="19"/>
                  </a:cubicBezTo>
                  <a:close/>
                </a:path>
              </a:pathLst>
            </a:custGeom>
            <a:solidFill>
              <a:srgbClr val="E6B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0" name="îṧ1iḓe"/>
            <p:cNvSpPr/>
            <p:nvPr/>
          </p:nvSpPr>
          <p:spPr bwMode="auto">
            <a:xfrm>
              <a:off x="5320591" y="4084488"/>
              <a:ext cx="422595" cy="235369"/>
            </a:xfrm>
            <a:custGeom>
              <a:avLst/>
              <a:gdLst>
                <a:gd name="T0" fmla="*/ 19 w 105"/>
                <a:gd name="T1" fmla="*/ 22 h 59"/>
                <a:gd name="T2" fmla="*/ 32 w 105"/>
                <a:gd name="T3" fmla="*/ 10 h 59"/>
                <a:gd name="T4" fmla="*/ 53 w 105"/>
                <a:gd name="T5" fmla="*/ 1 h 59"/>
                <a:gd name="T6" fmla="*/ 83 w 105"/>
                <a:gd name="T7" fmla="*/ 3 h 59"/>
                <a:gd name="T8" fmla="*/ 97 w 105"/>
                <a:gd name="T9" fmla="*/ 3 h 59"/>
                <a:gd name="T10" fmla="*/ 101 w 105"/>
                <a:gd name="T11" fmla="*/ 11 h 59"/>
                <a:gd name="T12" fmla="*/ 57 w 105"/>
                <a:gd name="T13" fmla="*/ 40 h 59"/>
                <a:gd name="T14" fmla="*/ 51 w 105"/>
                <a:gd name="T15" fmla="*/ 59 h 59"/>
                <a:gd name="T16" fmla="*/ 22 w 105"/>
                <a:gd name="T17" fmla="*/ 55 h 59"/>
                <a:gd name="T18" fmla="*/ 0 w 105"/>
                <a:gd name="T19" fmla="*/ 54 h 59"/>
                <a:gd name="T20" fmla="*/ 19 w 105"/>
                <a:gd name="T21" fmla="*/ 2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9">
                  <a:moveTo>
                    <a:pt x="19" y="22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9" y="0"/>
                    <a:pt x="53" y="1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3"/>
                    <a:pt x="92" y="4"/>
                    <a:pt x="97" y="3"/>
                  </a:cubicBezTo>
                  <a:cubicBezTo>
                    <a:pt x="97" y="3"/>
                    <a:pt x="105" y="5"/>
                    <a:pt x="101" y="11"/>
                  </a:cubicBezTo>
                  <a:cubicBezTo>
                    <a:pt x="101" y="11"/>
                    <a:pt x="100" y="38"/>
                    <a:pt x="57" y="40"/>
                  </a:cubicBezTo>
                  <a:cubicBezTo>
                    <a:pt x="57" y="40"/>
                    <a:pt x="53" y="48"/>
                    <a:pt x="51" y="59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19" y="22"/>
                  </a:lnTo>
                  <a:close/>
                </a:path>
              </a:pathLst>
            </a:custGeom>
            <a:solidFill>
              <a:srgbClr val="E6B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122">
        <p15:prstTrans prst="airplane"/>
      </p:transition>
    </mc:Choice>
    <mc:Fallback>
      <p:transition spd="slow" advTm="6122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0"/>
            <a:ext cx="12196763" cy="3645024"/>
            <a:chOff x="0" y="0"/>
            <a:chExt cx="12196763" cy="364502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813" b="27321"/>
            <a:stretch>
              <a:fillRect/>
            </a:stretch>
          </p:blipFill>
          <p:spPr>
            <a:xfrm>
              <a:off x="1" y="0"/>
              <a:ext cx="12196762" cy="3645024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 bwMode="auto">
            <a:xfrm>
              <a:off x="0" y="0"/>
              <a:ext cx="12196762" cy="3645024"/>
            </a:xfrm>
            <a:prstGeom prst="rect">
              <a:avLst/>
            </a:prstGeom>
            <a:solidFill>
              <a:schemeClr val="tx1">
                <a:lumMod val="50000"/>
                <a:alpha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370832" y="3690628"/>
            <a:ext cx="7843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感  </a:t>
            </a:r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 </a:t>
            </a:r>
            <a:r>
              <a:rPr lang="zh-CN" altLang="en-US" sz="3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谢  </a:t>
            </a:r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 </a:t>
            </a:r>
            <a:r>
              <a:rPr lang="zh-CN" altLang="en-US" sz="3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  </a:t>
            </a:r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 </a:t>
            </a:r>
            <a:r>
              <a:rPr lang="zh-CN" altLang="en-US" sz="3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  </a:t>
            </a:r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 </a:t>
            </a:r>
            <a:r>
              <a:rPr lang="zh-CN" altLang="en-US" sz="3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关  </a:t>
            </a:r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  </a:t>
            </a:r>
            <a:r>
              <a:rPr lang="zh-CN" altLang="en-US" sz="3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</a:t>
            </a:r>
            <a:endParaRPr lang="zh-CN" altLang="en-US" sz="32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88855" y="1988840"/>
            <a:ext cx="808599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b="1" dirty="0">
                <a:solidFill>
                  <a:schemeClr val="bg1"/>
                </a:solidFill>
                <a:effectLst>
                  <a:outerShdw blurRad="63500" dist="254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1500" b="1">
              <a:solidFill>
                <a:schemeClr val="bg1"/>
              </a:solidFill>
              <a:effectLst>
                <a:outerShdw blurRad="63500" dist="25400" dir="2700000" algn="tl">
                  <a:srgbClr val="000000">
                    <a:alpha val="14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3363960" y="6237312"/>
            <a:ext cx="5468841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93A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这里可以输入您的单位名称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5766410" y="6127909"/>
            <a:ext cx="663941" cy="4571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矩形: 圆角 33"/>
          <p:cNvSpPr/>
          <p:nvPr/>
        </p:nvSpPr>
        <p:spPr bwMode="auto">
          <a:xfrm>
            <a:off x="5522317" y="4586273"/>
            <a:ext cx="1992573" cy="4061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0" rIns="72000" bIns="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93A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XX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93A3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矩形: 圆角 34"/>
          <p:cNvSpPr/>
          <p:nvPr/>
        </p:nvSpPr>
        <p:spPr bwMode="auto">
          <a:xfrm>
            <a:off x="4843398" y="4586273"/>
            <a:ext cx="1336811" cy="418526"/>
          </a:xfrm>
          <a:prstGeom prst="roundRect">
            <a:avLst>
              <a:gd name="adj" fmla="val 50000"/>
            </a:avLst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</a:rPr>
              <a:t>讲课人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27">
        <p:blinds dir="vert"/>
      </p:transition>
    </mc:Choice>
    <mc:Fallback>
      <p:transition spd="slow" advTm="5327">
        <p:blinds dir="vert"/>
      </p:transition>
    </mc:Fallback>
  </mc:AlternateContent>
</p:sld>
</file>

<file path=ppt/tags/tag1.xml><?xml version="1.0" encoding="utf-8"?>
<p:tagLst xmlns:p="http://schemas.openxmlformats.org/presentationml/2006/main">
  <p:tag name="ISLIDE.VECTOR" val="1b25e9f4-1854-4c39-9ce0-d64522bf2fa0"/>
</p:tagLst>
</file>

<file path=ppt/tags/tag2.xml><?xml version="1.0" encoding="utf-8"?>
<p:tagLst xmlns:p="http://schemas.openxmlformats.org/presentationml/2006/main">
  <p:tag name="ISLIDE.VECTOR" val="8bc02035-946f-43cb-84f4-acccfa9d9ca5"/>
</p:tagLst>
</file>

<file path=ppt/tags/tag3.xml><?xml version="1.0" encoding="utf-8"?>
<p:tagLst xmlns:p="http://schemas.openxmlformats.org/presentationml/2006/main">
  <p:tag name="ISLIDE.VECTOR" val="91ddf1c8-edc1-4c71-9bce-1190495ad2dc"/>
</p:tagLst>
</file>

<file path=ppt/tags/tag4.xml><?xml version="1.0" encoding="utf-8"?>
<p:tagLst xmlns:p="http://schemas.openxmlformats.org/presentationml/2006/main">
  <p:tag name="ISPRING_ULTRA_SCORM_COURSE_ID" val="9C5CD29A-3ACC-4FB8-9CFB-5F9A5988C3F9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DZb6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2W+t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Zb60i+fNZIuQIAAFEKAAAhAAAAdW5pdmVyc2FsL2ZsYXNoX3NraW5fc2V0dGluZ3MueG1slVbbTuMwEH3nK6ruO2GvZSVTCUpXQmIXBIh3p5kmVh07sp2y/fv1ODax24ZmO0KqZ87xXDwzhegNE/OzyYSsJJfqGYxhotSoCboJK66meWuMFOcrKQwIcy6kqimfzj/9ch+SOeQpltyCGstZ0xX0bmbuM4bifXyfoQwRVrJuqNjdy1Ke53S1KZVsRXEytGrXgOJMbCzy4udssRx0wJk2dwbqJKblJco4SqNAa8CQfixRTrI4zYEHTxfuM5LTu/o4+z3almlmHO36M8oQraElpEW+vEYZxgt7e/oqM5SPCQb+Ggv9+gVlEMrpDlR6+e03lEGGbNrmf3qkUbLEgqacjx/xncMlLez4YVQXKCcJmBA6OvkKvjwu19sI5L/Gc09wXJXkj1jXvYWAj55zmBvVAsnCqbPpSr49tMbOB8zXlGsLiFU96NEG/UhbHa5JdT3uCd6YKCKQV/SIV8nbGhZdvBEw1ff4xeLGrYo4vnddFKCCrVdGEfbKHvnHlvUAGSl75DNnBTwIvjuA71s6TnjiG+ofM6q+jz4pvzWDoPYYChZOwYqu7nFydeTbKwKmlgXMNcbzwmrAZyOZ03UxZQdBEUG3rKSGSfEbcfnOZaNJtmfwrXa8sYhhhsOxfnMx2i0dP5g7n50sCOl+FfrkuvPE2CV+NaXG0FVV218lPZ14np0SW5hpdpyBa9LCQd2JtRzJqanagHqRko/1IqSBGOsyGwLLbrSG4CSLSkCy40Um/pJj1RdtnYNa2kdjELom1XW4ipUVt3/mlcEbFClhwNgxTWWvE5S9N2Wk8B0AVK2q0LLdobPULTeMwxbC5EcKl/BQZkTbFh3qtmtzD2sT95vXjGpIvyj6RolxqeEI4dXGJdOVExtG9LyhuXaZJWMfVnB/c7KUwy7D1ovXmDv7TkoutvbDClol/iv5D1BLAwQUAAIACAA2W+tIKpYPZ/4CAACXCwAAJgAAAHVuaXZlcnNhbC9odG1sX3B1Ymxpc2hpbmdfc2V0dGluZ3MueG1szZZvTxoxGMDf8ymaLr6UU+emI3cYIxiJToiwTV+Zci1cY6+9tT3wfLVPsw+2T7KnV0CIjp1GloUQ6NM+v+df+7Th0X0q0IRpw5WM8G59ByMmY0W5HEf4y+B0+xAjY4mkRCjJIiwVRkfNWpjlQ8FN0mfWwlKDACNNI7MRTqzNGkEwnU7r3GTazSqRW+CbeqzSINPMMGmZDjJBCvixRcYMnhEqAOCbKjlTa9ZqCIWe9FnRXDDEKXguuQuKiDObChz4VUMS3421yiU9UUJppMfDCL87PHaf+RpPavGUSZcS0wShE9sGoZQ7J4jo8weGEsbHCXh7sI/RlFObRHhv31FgdfCUUrJ95MRRThSkQNoZPmWWUGKJH3p7lt1bMxd4ES0kSXk8gBnkwo9wa3B7dtNrX110Ls9vB93uxaDT806UOsEqJwxWDYXgkMp1zBZ2QmItiRPwG3RGRBgWBsui+bKRkivOuTEaKgGpL7UwGoGnoojwseZEYMQtETxezFqix8yecgExON3d+kha/Aj08cYJ0YYtG5rPGJfFuPlN5YKiQuVI8DuGrEIQUZ7Cv4Sh5XSjkVZpKRXEWGQEpwxNOJsyelRmaQb8k6EbMJHmoAmbLxPMegvfc/6AhmykNHAZmcBWBTk3nl9/ETgjxjxCydzHrf5Fp9W+7Vy22tdbLkBCJ0TGL4RDCVma2Y3wSYGksnM9SEdMcsPKolBOy7kqsdVfXwbD01z4Mr91MZbQGyzJZqy8pDB/9aCy2YRMyoPoDleJhiPIoSSeCRMxHHcuc1YVGBOJlBQFIjE0KuOO9YSr3IDEH2CPNq/30OsjLsvRGG4OsKgp05WQO7t77/c/fDw4/NSoB79+/NxeqzRr4T1BnDnfw0/WNvFFI3/aDcPA9c7n27DV+b/qwr2r9tcqmbpsXw8qFandr4TrVlnVPa+y6spfG72lK6OSC9Bmxv7YQKMRPOWW0bfcNK8o/Pr712+LNyr8BqNYu33/3yD8aPHcWnlfhcGzD8AayFcf083ab1BLAwQUAAIACAA2W+tItIcUDKABAAAuBgAAHwAAAHVuaXZlcnNhbC9odG1sX3NraW5fc2V0dGluZ3MuanONlE1vwjAMhu/8CpRdJ8Q+YbuhwSQkDpPGbdohFFMq0jhKAoMh/vvq8NWk6SC+NK+evo4dOdtGs1gsYc3X5tZ9u/2Hv3cakGb1Em59XdToOenMiGwK4ywHkUlgAbIiZMaFgZO+OyMxZyad62TzSb6mZMjwZFYSVcRCRzQT0VYR7SeirWOJf49go1TVvqJSnydLa1G2EpQWpG1J1Dl3DLt5d6tcYADjCvQFdMYT8Ew7btWRZ8enDkWZSzBXXG5GmGJrwpNFqnEpp3X55xsFurjxxR5ov3TeBp6dyIwdWsjDxIMuRT2pNBgDh7zPA4ooLPgERMm37dY/qGdcLSigV5nJ7JHu3VGUacVTqHSp26PwMVl4VbrZoahyFtZ2TzzcU3iE4BvQFav+I4UHolqqKy5QaUypIxW02vMTKpBPM5keUrcpohwdlmzruncu1B2/z7wRwmCE5pGJzOsejium3kYH1wRZR7GZFzExlhcjmor9HDyQx9PY8Bmh/VeTcWt5Ms+L16F4GanjYIpv0EM5QxJyrhegx4iiqOf70snD5I3dH1BLAwQUAAIACAA2W+t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A2W+tIlBOzImkAAABuAAAAHAAAAHVuaXZlcnNhbC9sb2NhbF9zZXR0aW5ncy54bWwNzDEOgzAMQNGdU1jeKe3WgcDGVpbSA1jERZEcG5GA4PZk+8PTb/szChy8pWDq8PV4IrDO5oMuDn/TUL8RUib1JKbsUA2h76pWbCb5cs4FJliFLt4mjiUyjxSLHHYRqOFTXv/AHpuuugF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NlvrSD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3W+tIzZF56aEOAADyXgAAFwAAAHVuaXZlcnNhbC91bml2ZXJzYWwucG5n7dx5VNLbvgBwy6HJTnUalDJJTbunCdRKKZRs0DzZeE3rlIJD0mm4ZJSCMaTlTdPkqCl4NGny1r1mZB0PDihiKVEG1dXMVMggKRIRUQEZfpfee2sd1Hfe/2+tH2vxc/32z9+ePpu9v/ufnbl3d8jsmYtn2tjYzA7dsW2/jY1dmI2NbeJ0B0uKecvqEMufKfj9IVtsHghdvlhu7LBBu4JsbCpps4wx9pb7Gad3HMLb2Hz35Nt3Ch93L97GJvpy6LagcEK0sodLK2m/2ZIIdFy79ipXeGtL+I6f3ctu3tgRFHRxW5zg1o5jedW+S1F5N+q1y3YPvDiPHeWI+oU+LzSVl6pjOr6qEcwqFcnUOtbc09eVLCEna7VcwDSAoxq6RAAnZeQ5SnhhioMzZtyFQndIAJzXxK/LVbKdNFSjhgkYo8yy7dDXWZP+N8fZ+VQ8xYBgcMiGiNX7ZkEwE/K7IW48tlzalQWlGivN8JxwL9XtYJ9GG1tH+B+XVzGY3/KcpOc2ruVIm3oen0+YkAfm1LfnaKqpChN7pnn8u98uxthvz5+/qV2N8MA+nfB8M30Kz9KXcyfVDIPdDFeH9uanTWqUXf6DGbkChmFiPZb5YWJuuf8rY2L5cExMXqSnp7DIe2LDjjY2bdsePm9S2Y1Nd8ozfrgxUDyh7NTuC+mZV+65T+yhxgvpodEF1/yxLZNbN2v+wn3b4ycxzsp/4P6PC7W4iY07Y7vIa+WtK88mdeMiL+KB/R9LIBPToxxWh4VvW5g7qZtWh9VeYUxVNExs3bPZBxn3Mla6T3I6yJAdCM3EJ0xMPwt5CN8378C2iQU4P4R/WRk78x4IAUKAECAECAFCgBAgBAgBQoAQIAQIAUKAECAECAFCgBAgBAgBQoAQIAQIAUKAECAECAFCgBAgBAgBQoAQIAQIAUKAECAECAFCgBAgBAgBQoAQIAQIAUKAECAECAFCgBAgBAgBQoAQIAQIAUKAECAECAFCgBAgBAgBQoAQIAQIAUKAECDE/0+IRkrMkEkrkej5kImFWy4A9kP6k8EZvP/llL33FzCxMXExTyc92mSblrlnJnPBpMYsYzAOFR3ynlQD05+D/FmyT9m1ScnuttF5tmF2wanhNyd0y2LH6V5pmZimSVWlqdeHNZhGu+r2oEzDA59e0JNV9VpxzyYVB48HsvnrXSWEEql6QxsMFVJAH1dgtaRxVN+/JpAeMMZo0fSoRUzz8N3PCJVOT1P5coHXUNUiieq9SC9NFxT74QbEZG1P8azl2igxgSNNNKQ/wbmOH/asVFyDvi8BeAW4BcUi5UtR7AKlOlCk1Btz8ZCLmR4ooF3fL3Gdlr8nUC871JxHrJYmQhEl/GjRkdqzav8U6jzUxzbDoBXU5gSM0W2somHLxx0LDtaLQqDk30jCTWLsSGLp1y5+T+DoXvfvvERVwVf59WP2n95/Lbq904nmYUjHnWOJB5BWPfh5A9y8eezinEBdT0saBBEhZJ5wRIxV85ei+uiyjIuC19NSslTsJs2Cr0UelixuG5w0BX/FyS9aDb7WRt37QrbOZaQS+u/nzXEAga1Tt0SxhL2fu+zzX0byyFdGWnPLsvi5po/JC+q0+AdWnTMMcUZ3fVzEfIeWeleQ0FI+p4pGHP5ac194nBMF77TLv1v7ub2Z4ELmZrDCCJvmW70qc2h54UsRodnxQHfiUdk/S0+Y36KEhJ+FitU5lnfnhQm3bEw3DrSyUWY1zSmyy2Nv/R5z8UVf61+00sGSgWy4TVPVTgbeukl/oBrVkStYwriRJN5yRy+o5banPJI1YB7r4IqjFs+IoA+FZ6wlutxNEZTJTw/Pml/hepdtoNqNO2sS9yEL1lCtm3OOqUB0xgH+5aKLfLP6byYpeaQ9cs4VL+4heCdKLXYdJuPOP0tH2omg5sHLdVSjFMpNOcYkj3ZuZ16YQ3SRU8xy1xeERnmDyJMWR/Wjl/JGvStcL7MNL2nWo/V72w5zcQh0iDP8qyT5XHCHsRKnjoOaio+LrhdjzmBifL7TK7vYwCl7KRBYBdd/O+FTY7ja3ExGV494z6NBschCfIzsPU9Wp2qoW+L9xY3pUq4ZTOIirGeTzbEf3Kjpg7qtvSaUtMBBgxAZVFygnE2Tp0Ipul7gfPRZhTQb2FAKE9ISj1egAt8SuGrVMPGtIvsNzU9MRRaq8d0Uid6ZL4ozatUaf61mKQ4q9xM3BPDVEj5/KUBGsgK0JlhAlp4AHRoJs8u35cU7ZM6DDhwOz6YrTnLJ+k/0FXFNcW6uO0IeMiSjq66ruayFYS2iU5QltF436mORAsnpweVY//JOt1mG5kL6pVQ9WUjuaYHMbtE8xEta8E3tfIgIxje0ys8Y5Ps1BbN9g5ej6O0QT+gJQPPOoUTNIZCKgVOGEn3bquAW6CMarkue41GajdMgha6Kj0RdLvPfZWjRNvghu/x9z/vY82YM1GXjnTi01XOCSNBbd2d6PU77myiBtB+9eFeEvFdJwVuveKkeDtFciunGQR/gFTEwk7kqQznfAAn7XaQJ7mawfmTcjDOQdwfQSqjT66Nw2apNDVflkSFbGs3kCOxZAb9EFMQX4SgAnidroKG4Ih2RJs/xdVY+eYWUKJceGarWSrDvDl4XmZVpAndGa/uzxkT0XMa5k3W1zst2H+C1e0Z9f7QvT9bN3UNu3enKp/hs+LH3gvkXet/9/xpaueNPfCVkcxfKwz8zymlqjiIcDgFMGpFltlLELgzrU8QuCQlGQiRrTVnrLVULJbwz3zRlb6Pb5avjRPiSrGt/ZX2ojoBDNkTIPRgnpwrM8N29Rf4OZsPpU+hbj1amle+s/YQ5o6i8umf4MmlpfjuRUCdxsZ7cP2Sk7kxrNFuY8NJMgw7791/Ul592YXxKh0WsukoqsyYcMTIz9dRyRvk1Pem4Q/qJCi0MwYRQWuKWYOFc83Odqpwu64909/3+qqou6v5JaEdVmkDnneP8voGWLoiN8UllmTcw9PYnE34u3knj/5TUj0YlKebjKPtLx7RxqJz2FT8NpdQtqNBqiz2tF5cSn4cppWdkSnmDY5MxrUwzwzQKc4C4xXA2xhiQx0glaknIunfmx1G01lc+5gB0zuOx/XO1JpcIplMIxXx36huCUSMPoJTKF3kZmF8phIfkH4Q19O7pXlyS95s1T5Vl/anRZ/5JWzg9Z21YH82P5zctXz2DovDcKI/4S/me4zhtsZt1bVy8B8XnVVHDVahRUQj/19i1YaPUwy/Nnghf135po8ITIeV3U7zb9GdKTJLl+Uho9PV9Q5W/U4+hpC2ko82k0JeUmEdjui4Y0VuIBdiqfidkOY3OIVvGEI0uuwQTFM0VvkwfdVq3IlxLzi1t9+xJ/iI/Lg981c8tFMTZ31n4TBmZLQ7O11fttkyM5ZqhJC7ReuZohA/SucZP+9IEZPTp4bYOeJHIVkvdKcyFHamN+pcLWUwcIHYqNJgR0kBbF7sXWzcXMZJXYgg0G3dubSk6ufW1ec5bVtX/jKJLvHiDH+9+dOFjUxPr7o+dTx/X3rmdwYYBNQUYH1fDaGvwOghwnmIfz3uKi18FiIXT/6jHVkcOST8U9Dq+yhGhZctaUd2l5Vl4mKAz5FrNaoiKO/a+qFx+pRx/mAwcgENwkkBVDyxs1NL+xHhO9zHzUTfN0Z0aeT10yREPhuP88seIkST0k3hLjOGQcUq9yWmXw68Q+9+p7GHP1GVBSHiPk8eDkTc32uO6g/PxsPqNi39Zm6o06HYVWs0Du20lFIOynvrki6KmlZBHRVc7Z2WoAw1cQYLdBX06hk9LXOnaCvxOdvRY1gqUktY8O4HqKIECbcRsel+rs48YV9JRw1T5s9TIFA4ZtZoBxRp87hAb5lwN0ahpB1rhiQLWtDRBKsYHvduHqaNN3cBdPKTTkpa+JRkU67HlWT+Rp6okgTYlxSmmCF48ssU0ta877tD1y+xkc7DcEin90Xll/z1lFYSOlfRHiKnnotlD/syhRJJlRXNqzksstKxpxOe2G2vjq1XeV9/4oelJA18zssv45llTAw6M1MmQLL3gN1qYpnUtgtYuHU7i5o4bI+LGu0zKT067IpjT6EgcSSiRW0KhGv/C6V51LOyjNHihS9yW38iZwulTpFQR1+H4iHdLF85eXeXKrzkYG/PRr7IAgcNe+mPi8J5NGuRNO/A6/lxSSCnLHC3GGiv86Q0LsKW30wWpdBlyA+NwkPGIK1+RmFInCR836VxL9cOJkZ+/FiFH8bwTVE67nFdFNR4e00lImpdn7j/cCOPFzw9rSZO9d0JSstvLCC6USjREnRRsFQT4J2BIs7NOoER1BTSuT+IqmuY9TWqJCg4GqqKvtxPqMI9meElHdnU0VHuwbg7555iaku2qtYmF1ovX4AJR5QPTkaFnfPQh1JB3qcHgQhTWb7yrH/VnIJvHehc7nY3vTFTWvCU4SvkHo3L4vU7DBfOsu+FbaPaCDmOZp8k6CGvPD8flsDorfbzF8s/88zkqvwHCOQdBlxQzdORF9+vn66LlZ6/uuaP2zu/YS3TphFFmpKi+nrSOFH1PK1EMc4Xtk1w5RzRiiV0fB2zcuyNQa8nBJTdK+iFv62gDmetch08WWtEqIc5UuOkIen0iep3/WIkWEchELd6Zl9r0WvTSn5E9h1Qx8iT34g7JiqgklwB/VfJ5rq5mfvK4aH6VreiLvj9Xzv2CF48ygef8UaWTfb5s2mADhRc7cSuZKk/YDO80rkGIlEPIaO6HifuU00stOxjM0D309ncrFOcC910vxx8dl0fp2wsYd8Z0r0k7nIe+gx8vQymn/xLoPXHrZykW7ZgdMfQRDYzRbdWhvD87uNyyE8n/v54nA4aXz2U/c09nw9qknIkbwOpdtrdzs3Eoy4KglABmdt4dr0lbvs0Vqa+D+9iAQ74aarYEe90mnZRWNe32QE9CDx42kD6+3h9+dQieBdkVb1BSbd5hbP0kkeQMG8sndPvubQ+2YNL+A1BLAwQUAAIACAA3W+tIle6RfksAAABrAAAAGwAAAHVuaXZlcnNhbC91bml2ZXJzYWwucG5nLnhtbLOxr8jNUShLLSrOzM+zVTLUM1Cyt+PlsikoSi3LTC1XqACKAQUhQEmhEsg1QnDLM1NKMoBCBuZmCMGM1Mz0jBJbJQsDc7igPtBMAFBLAQIAABQAAgAIADZb60gVDq0oZAQAAAcRAAAdAAAAAAAAAAEAAAAAAAAAAAB1bml2ZXJzYWwvY29tbW9uX21lc3NhZ2VzLmxuZ1BLAQIAABQAAgAIADZb60gIfgsjKQMAAIYMAAAnAAAAAAAAAAEAAAAAAJ8EAAB1bml2ZXJzYWwvZmxhc2hfcHVibGlzaGluZ19zZXR0aW5ncy54bWxQSwECAAAUAAIACAA2W+tIvnzWSLkCAABRCgAAIQAAAAAAAAABAAAAAAANCAAAdW5pdmVyc2FsL2ZsYXNoX3NraW5fc2V0dGluZ3MueG1sUEsBAgAAFAACAAgANlvrSCqWD2f+AgAAlwsAACYAAAAAAAAAAQAAAAAABQsAAHVuaXZlcnNhbC9odG1sX3B1Ymxpc2hpbmdfc2V0dGluZ3MueG1sUEsBAgAAFAACAAgANlvrSLSHFAygAQAALgYAAB8AAAAAAAAAAQAAAAAARw4AAHVuaXZlcnNhbC9odG1sX3NraW5fc2V0dGluZ3MuanNQSwECAAAUAAIACAA2W+tIPTwv0cEAAADlAQAAGgAAAAAAAAABAAAAAAAkEAAAdW5pdmVyc2FsL2kxOG5fcHJlc2V0cy54bWxQSwECAAAUAAIACAA2W+tIlBOzImkAAABuAAAAHAAAAAAAAAABAAAAAAAdEQAAdW5pdmVyc2FsL2xvY2FsX3NldHRpbmdzLnhtbFBLAQIAABQAAgAIAESUV0cjtE77+wIAALAIAAAUAAAAAAAAAAEAAAAAAMARAAB1bml2ZXJzYWwvcGxheWVyLnhtbFBLAQIAABQAAgAIADZb60g129mtaAEAAPMCAAApAAAAAAAAAAEAAAAAAO0UAAB1bml2ZXJzYWwvc2tpbl9jdXN0b21pemF0aW9uX3NldHRpbmdzLnhtbFBLAQIAABQAAgAIADdb60jNkXnpoQ4AAPJeAAAXAAAAAAAAAAAAAAAAAJwWAAB1bml2ZXJzYWwvdW5pdmVyc2FsLnBuZ1BLAQIAABQAAgAIADdb60iV7pF+SwAAAGsAAAAbAAAAAAAAAAEAAAAAAHIlAAB1bml2ZXJzYWwvdW5pdmVyc2FsLnBuZy54bWxQSwUGAAAAAAsACwBJAwAA9iU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导出"/>
  <p:tag name="ISLIDE.GUIDESSETTING" val="{&quot;Id&quot;:&quot;GuidesStyle_None&quot;,&quot;Name&quot;:&quot;无&quot;,&quot;HeaderHeight&quot;:0.0,&quot;FooterHeight&quot;:0.0,&quot;SideMargin&quot;:0.0,&quot;TopMargin&quot;:0.0,&quot;BottomMargin&quot;:0.0,&quot;IntervalMargin&quot;:0.0}"/>
</p:tagLst>
</file>

<file path=ppt/theme/theme1.xml><?xml version="1.0" encoding="utf-8"?>
<a:theme xmlns:a="http://schemas.openxmlformats.org/drawingml/2006/main" name="1_默认设计模板">
  <a:themeElements>
    <a:clrScheme name="红色系">
      <a:dk1>
        <a:srgbClr val="3D3D3D"/>
      </a:dk1>
      <a:lt1>
        <a:srgbClr val="FFFFFF"/>
      </a:lt1>
      <a:dk2>
        <a:srgbClr val="7F7F7F"/>
      </a:dk2>
      <a:lt2>
        <a:srgbClr val="F6F6F6"/>
      </a:lt2>
      <a:accent1>
        <a:srgbClr val="BD2531"/>
      </a:accent1>
      <a:accent2>
        <a:srgbClr val="DD3B44"/>
      </a:accent2>
      <a:accent3>
        <a:srgbClr val="F9B335"/>
      </a:accent3>
      <a:accent4>
        <a:srgbClr val="E8E2DB"/>
      </a:accent4>
      <a:accent5>
        <a:srgbClr val="7F7F7F"/>
      </a:accent5>
      <a:accent6>
        <a:srgbClr val="3D3D3D"/>
      </a:accent6>
      <a:hlink>
        <a:srgbClr val="DD3B44"/>
      </a:hlink>
      <a:folHlink>
        <a:srgbClr val="3D3D3D"/>
      </a:folHlink>
    </a:clrScheme>
    <a:fontScheme name="Temp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红黑简约商务(两红一橙黄暖色)</Template>
  <TotalTime>0</TotalTime>
  <Words>3182</Words>
  <Application>WPS 演示</Application>
  <PresentationFormat>自定义</PresentationFormat>
  <Paragraphs>636</Paragraphs>
  <Slides>29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仿宋_GB2312</vt:lpstr>
      <vt:lpstr>仿宋</vt:lpstr>
      <vt:lpstr>Calibri</vt:lpstr>
      <vt:lpstr>方正宋一简体</vt:lpstr>
      <vt:lpstr>方正中雅宋_GBK</vt:lpstr>
      <vt:lpstr>Lifeline JL</vt:lpstr>
      <vt:lpstr>Segoe Print</vt:lpstr>
      <vt:lpstr>Impact</vt:lpstr>
      <vt:lpstr>微软雅黑 Light</vt:lpstr>
      <vt:lpstr>Arial</vt:lpstr>
      <vt:lpstr>MS PGothic</vt:lpstr>
      <vt:lpstr>Arial Unicode MS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 大宇哥</cp:lastModifiedBy>
  <cp:revision>14</cp:revision>
  <dcterms:created xsi:type="dcterms:W3CDTF">2019-08-17T09:22:00Z</dcterms:created>
  <dcterms:modified xsi:type="dcterms:W3CDTF">2021-09-23T15:38:02Z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KSOTemplateUUID">
    <vt:lpwstr>v1.0_mb_s183jNQ4ScSYqvvzndLKxQ==</vt:lpwstr>
  </property>
  <property fmtid="{D5CDD505-2E9C-101B-9397-08002B2CF9AE}" pid="4" name="ICV">
    <vt:lpwstr>D1AD9CF4A4B84902BC15CB829ECD2F22</vt:lpwstr>
  </property>
</Properties>
</file>