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1"/>
  </p:handoutMasterIdLst>
  <p:sldIdLst>
    <p:sldId id="969" r:id="rId3"/>
    <p:sldId id="844" r:id="rId5"/>
    <p:sldId id="990" r:id="rId6"/>
    <p:sldId id="1044" r:id="rId7"/>
    <p:sldId id="993" r:id="rId8"/>
    <p:sldId id="1077" r:id="rId9"/>
    <p:sldId id="1078" r:id="rId10"/>
    <p:sldId id="1079" r:id="rId11"/>
    <p:sldId id="1080" r:id="rId12"/>
    <p:sldId id="1081" r:id="rId13"/>
    <p:sldId id="1082" r:id="rId14"/>
    <p:sldId id="1085" r:id="rId15"/>
    <p:sldId id="1083" r:id="rId16"/>
    <p:sldId id="1084" r:id="rId17"/>
    <p:sldId id="1088" r:id="rId18"/>
    <p:sldId id="1086" r:id="rId19"/>
    <p:sldId id="1090" r:id="rId20"/>
    <p:sldId id="1087" r:id="rId21"/>
    <p:sldId id="1089" r:id="rId22"/>
    <p:sldId id="1091" r:id="rId23"/>
    <p:sldId id="1093" r:id="rId24"/>
    <p:sldId id="1095" r:id="rId25"/>
    <p:sldId id="1092" r:id="rId26"/>
    <p:sldId id="1094" r:id="rId27"/>
    <p:sldId id="1096" r:id="rId28"/>
    <p:sldId id="1042" r:id="rId29"/>
    <p:sldId id="1098" r:id="rId30"/>
  </p:sldIdLst>
  <p:sldSz cx="12198350" cy="6858000" type="screen4x3"/>
  <p:notesSz cx="6858000" cy="9144000"/>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B0DE"/>
    <a:srgbClr val="1F95BF"/>
    <a:srgbClr val="726968"/>
    <a:srgbClr val="4C4746"/>
    <a:srgbClr val="27ADDD"/>
    <a:srgbClr val="209BC6"/>
    <a:srgbClr val="F4F4F4"/>
    <a:srgbClr val="FFFFFF"/>
    <a:srgbClr val="F8F8F8"/>
    <a:srgbClr val="1F98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043" autoAdjust="0"/>
    <p:restoredTop sz="49635" autoAdjust="0"/>
  </p:normalViewPr>
  <p:slideViewPr>
    <p:cSldViewPr snapToObjects="1">
      <p:cViewPr varScale="1">
        <p:scale>
          <a:sx n="114" d="100"/>
          <a:sy n="114" d="100"/>
        </p:scale>
        <p:origin x="636" y="108"/>
      </p:cViewPr>
      <p:guideLst>
        <p:guide orient="horz" pos="2142"/>
        <p:guide pos="384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3990"/>
    </p:cViewPr>
  </p:sorterViewPr>
  <p:notesViewPr>
    <p:cSldViewPr snapToObjects="1">
      <p:cViewPr varScale="1">
        <p:scale>
          <a:sx n="81" d="100"/>
          <a:sy n="81" d="100"/>
        </p:scale>
        <p:origin x="-2088"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handoutMaster" Target="handoutMasters/handoutMaster1.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AA66804-583B-42BE-962B-441699487C40}"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920FDFD-A5D4-42F3-BCC8-12887DAA73C1}"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0" hangingPunct="0">
              <a:defRPr sz="1200"/>
            </a:lvl1pPr>
          </a:lstStyle>
          <a:p>
            <a:endParaRPr lang="zh-CN"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0" hangingPunct="0">
              <a:defRPr sz="1200"/>
            </a:lvl1pPr>
          </a:lstStyle>
          <a:p>
            <a:fld id="{B9EEDA17-7CE7-49CA-897E-A1888A19DA62}" type="datetimeFigureOut">
              <a:rPr lang="zh-CN" altLang="en-US"/>
            </a:fld>
            <a:endParaRPr lang="en-US"/>
          </a:p>
        </p:txBody>
      </p:sp>
      <p:sp>
        <p:nvSpPr>
          <p:cNvPr id="3076" name="Rectangle 4"/>
          <p:cNvSpPr>
            <a:spLocks noGrp="1" noRot="1" noChangeAspect="1" noChangeArrowheads="1"/>
          </p:cNvSpPr>
          <p:nvPr>
            <p:ph type="sldImg" idx="2"/>
          </p:nvPr>
        </p:nvSpPr>
        <p:spPr bwMode="auto">
          <a:xfrm>
            <a:off x="379413" y="685800"/>
            <a:ext cx="6099175"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eaLnBrk="0" hangingPunct="0">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0" hangingPunct="0">
              <a:defRPr sz="1200"/>
            </a:lvl1pPr>
          </a:lstStyle>
          <a:p>
            <a:fld id="{CE1689F0-D8FB-450F-A36F-553F26501FEE}" type="slidenum">
              <a:rPr lang="zh-CN" altLang="en-US"/>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79413" y="685800"/>
            <a:ext cx="60991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79413" y="685800"/>
            <a:ext cx="60991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79413" y="685800"/>
            <a:ext cx="60991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79413" y="685800"/>
            <a:ext cx="60991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79413" y="685800"/>
            <a:ext cx="60991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79413" y="685800"/>
            <a:ext cx="60991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79413" y="685800"/>
            <a:ext cx="60991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79413" y="685800"/>
            <a:ext cx="60991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79413" y="685800"/>
            <a:ext cx="60991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79413" y="685800"/>
            <a:ext cx="60991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79413" y="685800"/>
            <a:ext cx="60991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79413" y="685800"/>
            <a:ext cx="60991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fld id="{CE1689F0-D8FB-450F-A36F-553F26501FEE}" type="slidenum">
              <a:rPr kumimoji="0" lang="zh-CN" altLang="en-US"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79413" y="685800"/>
            <a:ext cx="60991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79413" y="685800"/>
            <a:ext cx="60991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79413" y="685800"/>
            <a:ext cx="60991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79413" y="685800"/>
            <a:ext cx="60991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79413" y="685800"/>
            <a:ext cx="60991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fld id="{CE1689F0-D8FB-450F-A36F-553F26501FEE}" type="slidenum">
              <a:rPr kumimoji="0" lang="zh-CN" altLang="en-US"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79413" y="685800"/>
            <a:ext cx="60991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79413" y="685800"/>
            <a:ext cx="60991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79413" y="685800"/>
            <a:ext cx="60991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79413" y="685800"/>
            <a:ext cx="60991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79413" y="685800"/>
            <a:ext cx="60991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fld id="{CE1689F0-D8FB-450F-A36F-553F26501FEE}" type="slidenum">
              <a:rPr kumimoji="0" lang="zh-CN" altLang="en-US" sz="12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79413" y="685800"/>
            <a:ext cx="60991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79413" y="685800"/>
            <a:ext cx="60991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79413" y="685800"/>
            <a:ext cx="60991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79413" y="685800"/>
            <a:ext cx="60991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79413" y="685800"/>
            <a:ext cx="609917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fld id="{CE1689F0-D8FB-450F-A36F-553F26501FEE}"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6" Type="http://schemas.openxmlformats.org/officeDocument/2006/relationships/image" Target="../media/image16.png"/><Relationship Id="rId15" Type="http://schemas.openxmlformats.org/officeDocument/2006/relationships/image" Target="../media/image15.png"/><Relationship Id="rId14" Type="http://schemas.openxmlformats.org/officeDocument/2006/relationships/image" Target="../media/image14.png"/><Relationship Id="rId13" Type="http://schemas.openxmlformats.org/officeDocument/2006/relationships/image" Target="../media/image13.png"/><Relationship Id="rId12" Type="http://schemas.openxmlformats.org/officeDocument/2006/relationships/image" Target="../media/image12.png"/><Relationship Id="rId11" Type="http://schemas.openxmlformats.org/officeDocument/2006/relationships/image" Target="../media/image11.png"/><Relationship Id="rId10" Type="http://schemas.openxmlformats.org/officeDocument/2006/relationships/image" Target="../media/image1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714360" y="2420888"/>
            <a:ext cx="6334949" cy="863600"/>
          </a:xfrm>
        </p:spPr>
        <p:txBody>
          <a:bodyPr/>
          <a:lstStyle>
            <a:lvl1pPr algn="ctr">
              <a:defRPr sz="3600"/>
            </a:lvl1pPr>
          </a:lstStyle>
          <a:p>
            <a:pPr lvl="0"/>
            <a:r>
              <a:rPr lang="zh-CN" noProof="0"/>
              <a:t>单击此处编辑母版标题样式</a:t>
            </a:r>
            <a:endParaRPr lang="zh-CN" noProof="0"/>
          </a:p>
        </p:txBody>
      </p:sp>
      <p:sp>
        <p:nvSpPr>
          <p:cNvPr id="2051" name="Rectangle 3"/>
          <p:cNvSpPr>
            <a:spLocks noGrp="1" noChangeArrowheads="1"/>
          </p:cNvSpPr>
          <p:nvPr>
            <p:ph type="subTitle" idx="1"/>
          </p:nvPr>
        </p:nvSpPr>
        <p:spPr>
          <a:xfrm>
            <a:off x="2715947" y="3500388"/>
            <a:ext cx="6336536" cy="647700"/>
          </a:xfrm>
        </p:spPr>
        <p:txBody>
          <a:bodyPr/>
          <a:lstStyle>
            <a:lvl1pPr marL="0" indent="0" algn="ctr">
              <a:buFontTx/>
              <a:buNone/>
              <a:defRPr sz="2400"/>
            </a:lvl1pPr>
          </a:lstStyle>
          <a:p>
            <a:pPr lvl="0"/>
            <a:r>
              <a:rPr lang="zh-CN" noProof="0"/>
              <a:t>单击此处编辑母版副标题样式</a:t>
            </a:r>
            <a:endParaRPr lang="zh-CN" noProof="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41907" y="965201"/>
            <a:ext cx="10514536" cy="635000"/>
          </a:xfrm>
        </p:spPr>
        <p:txBody>
          <a:bodyPr/>
          <a:lstStyle>
            <a:lvl1pPr>
              <a:defRPr>
                <a:solidFill>
                  <a:schemeClr val="accent3"/>
                </a:solidFill>
              </a:defRPr>
            </a:lvl1pPr>
          </a:lstStyle>
          <a:p>
            <a:r>
              <a:rPr lang="zh-CN" altLang="en-US"/>
              <a:t>单击此处编辑母版标题样式</a:t>
            </a:r>
            <a:endParaRPr lang="zh-CN" altLang="en-US"/>
          </a:p>
        </p:txBody>
      </p:sp>
      <p:sp>
        <p:nvSpPr>
          <p:cNvPr id="3" name="内容占位符 2"/>
          <p:cNvSpPr>
            <a:spLocks noGrp="1"/>
          </p:cNvSpPr>
          <p:nvPr>
            <p:ph idx="1"/>
          </p:nvPr>
        </p:nvSpPr>
        <p:spPr>
          <a:xfrm>
            <a:off x="841907" y="1800698"/>
            <a:ext cx="10514536" cy="4277072"/>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椭圆 3"/>
          <p:cNvSpPr/>
          <p:nvPr userDrawn="1"/>
        </p:nvSpPr>
        <p:spPr bwMode="auto">
          <a:xfrm>
            <a:off x="11673135" y="6405612"/>
            <a:ext cx="324148" cy="324148"/>
          </a:xfrm>
          <a:prstGeom prst="ellipse">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6" name="TextBox 5"/>
          <p:cNvSpPr txBox="1"/>
          <p:nvPr userDrawn="1"/>
        </p:nvSpPr>
        <p:spPr>
          <a:xfrm>
            <a:off x="11650609" y="6434187"/>
            <a:ext cx="388248" cy="276999"/>
          </a:xfrm>
          <a:prstGeom prst="rect">
            <a:avLst/>
          </a:prstGeom>
          <a:noFill/>
        </p:spPr>
        <p:txBody>
          <a:bodyPr wrap="none" rtlCol="0">
            <a:spAutoFit/>
          </a:bodyPr>
          <a:lstStyle/>
          <a:p>
            <a:pPr algn="ctr"/>
            <a:fld id="{9BCBF865-A225-49B7-8C06-A3D8CF7C3037}" type="slidenum">
              <a:rPr lang="zh-CN" altLang="en-US" sz="1200" smtClean="0">
                <a:solidFill>
                  <a:schemeClr val="bg1"/>
                </a:solidFill>
                <a:latin typeface="+mj-ea"/>
                <a:ea typeface="+mj-ea"/>
              </a:rPr>
            </a:fld>
            <a:endParaRPr lang="zh-CN" altLang="en-US" sz="1200" dirty="0">
              <a:solidFill>
                <a:schemeClr val="bg1"/>
              </a:solidFill>
              <a:latin typeface="+mj-ea"/>
              <a:ea typeface="+mj-ea"/>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739" y="4406902"/>
            <a:ext cx="10367724" cy="1362075"/>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3739" y="2906713"/>
            <a:ext cx="10367724"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09680" y="1600202"/>
            <a:ext cx="541249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4592" y="1600202"/>
            <a:ext cx="541408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80" y="274638"/>
            <a:ext cx="10978991" cy="114300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680" y="1535113"/>
            <a:ext cx="539026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680" y="2174875"/>
            <a:ext cx="539026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6820" y="1535113"/>
            <a:ext cx="539185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6820" y="2174875"/>
            <a:ext cx="539185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80" y="273050"/>
            <a:ext cx="4013722" cy="1162050"/>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4769471" y="273052"/>
            <a:ext cx="681920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09680" y="1435102"/>
            <a:ext cx="401372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1088" y="4800600"/>
            <a:ext cx="7319328" cy="566738"/>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91088" y="612775"/>
            <a:ext cx="7319328"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1088" y="5367338"/>
            <a:ext cx="7319328"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5113" y="908050"/>
            <a:ext cx="2743557" cy="5218113"/>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80" y="908050"/>
            <a:ext cx="8083014" cy="5218113"/>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4" name="Picture 2" descr="PPECLOGO-eff-0-1"/>
          <p:cNvPicPr>
            <a:picLocks noChangeAspect="1" noChangeArrowheads="1"/>
          </p:cNvPicPr>
          <p:nvPr userDrawn="1"/>
        </p:nvPicPr>
        <p:blipFill>
          <a:blip r:embed="rId2" cstate="email"/>
          <a:srcRect/>
          <a:stretch>
            <a:fillRect/>
          </a:stretch>
        </p:blipFill>
        <p:spPr bwMode="auto">
          <a:xfrm>
            <a:off x="4147454" y="2886611"/>
            <a:ext cx="1060487" cy="7987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PPECLOGO-eff-0-2"/>
          <p:cNvPicPr>
            <a:picLocks noChangeAspect="1" noChangeArrowheads="1"/>
          </p:cNvPicPr>
          <p:nvPr userDrawn="1"/>
        </p:nvPicPr>
        <p:blipFill>
          <a:blip r:embed="rId3" cstate="email"/>
          <a:srcRect/>
          <a:stretch>
            <a:fillRect/>
          </a:stretch>
        </p:blipFill>
        <p:spPr bwMode="auto">
          <a:xfrm>
            <a:off x="8431559" y="2758267"/>
            <a:ext cx="1096957" cy="8389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PECLOGO-eff-0-3"/>
          <p:cNvPicPr>
            <a:picLocks noChangeAspect="1" noChangeArrowheads="1"/>
          </p:cNvPicPr>
          <p:nvPr userDrawn="1"/>
        </p:nvPicPr>
        <p:blipFill>
          <a:blip r:embed="rId4"/>
          <a:srcRect/>
          <a:stretch>
            <a:fillRect/>
          </a:stretch>
        </p:blipFill>
        <p:spPr bwMode="auto">
          <a:xfrm>
            <a:off x="1040587" y="1447781"/>
            <a:ext cx="3014123" cy="23762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PPECLOGO-eff-0-1"/>
          <p:cNvPicPr>
            <a:picLocks noChangeAspect="1" noChangeArrowheads="1"/>
          </p:cNvPicPr>
          <p:nvPr userDrawn="1"/>
        </p:nvPicPr>
        <p:blipFill>
          <a:blip r:embed="rId5" cstate="email"/>
          <a:srcRect/>
          <a:stretch>
            <a:fillRect/>
          </a:stretch>
        </p:blipFill>
        <p:spPr bwMode="auto">
          <a:xfrm>
            <a:off x="4468018" y="3771071"/>
            <a:ext cx="524195" cy="3956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PPECLOGO-eff-0-1"/>
          <p:cNvPicPr>
            <a:picLocks noChangeAspect="1" noChangeArrowheads="1"/>
          </p:cNvPicPr>
          <p:nvPr userDrawn="1"/>
        </p:nvPicPr>
        <p:blipFill>
          <a:blip r:embed="rId6" cstate="email"/>
          <a:srcRect/>
          <a:stretch>
            <a:fillRect/>
          </a:stretch>
        </p:blipFill>
        <p:spPr bwMode="auto">
          <a:xfrm>
            <a:off x="7377300" y="2904248"/>
            <a:ext cx="401210" cy="30238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PECLOGO-eff-0-2"/>
          <p:cNvPicPr>
            <a:picLocks noChangeAspect="1" noChangeArrowheads="1"/>
          </p:cNvPicPr>
          <p:nvPr userDrawn="1"/>
        </p:nvPicPr>
        <p:blipFill>
          <a:blip r:embed="rId7" cstate="email"/>
          <a:srcRect/>
          <a:stretch>
            <a:fillRect/>
          </a:stretch>
        </p:blipFill>
        <p:spPr bwMode="auto">
          <a:xfrm>
            <a:off x="5278504" y="2574151"/>
            <a:ext cx="981859" cy="75091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PPECLOGO-eff-5-4"/>
          <p:cNvPicPr>
            <a:picLocks noChangeAspect="1" noChangeArrowheads="1"/>
          </p:cNvPicPr>
          <p:nvPr userDrawn="1"/>
        </p:nvPicPr>
        <p:blipFill>
          <a:blip r:embed="rId8" cstate="email"/>
          <a:srcRect/>
          <a:stretch>
            <a:fillRect/>
          </a:stretch>
        </p:blipFill>
        <p:spPr bwMode="auto">
          <a:xfrm>
            <a:off x="3262367" y="3206628"/>
            <a:ext cx="1477829" cy="112384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ECLOGO-eff-5-2"/>
          <p:cNvPicPr>
            <a:picLocks noChangeAspect="1" noChangeArrowheads="1"/>
          </p:cNvPicPr>
          <p:nvPr userDrawn="1"/>
        </p:nvPicPr>
        <p:blipFill>
          <a:blip r:embed="rId9" cstate="email"/>
          <a:srcRect/>
          <a:stretch>
            <a:fillRect/>
          </a:stretch>
        </p:blipFill>
        <p:spPr bwMode="auto">
          <a:xfrm>
            <a:off x="5353101" y="3446016"/>
            <a:ext cx="1834683" cy="14363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PECLOGO-eff-5-4"/>
          <p:cNvPicPr>
            <a:picLocks noChangeAspect="1" noChangeArrowheads="1"/>
          </p:cNvPicPr>
          <p:nvPr userDrawn="1"/>
        </p:nvPicPr>
        <p:blipFill>
          <a:blip r:embed="rId10" cstate="email"/>
          <a:srcRect/>
          <a:stretch>
            <a:fillRect/>
          </a:stretch>
        </p:blipFill>
        <p:spPr bwMode="auto">
          <a:xfrm>
            <a:off x="9887388" y="2725340"/>
            <a:ext cx="1116940" cy="85170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PECLOGO-eff-0-1"/>
          <p:cNvPicPr>
            <a:picLocks noChangeAspect="1" noChangeArrowheads="1"/>
          </p:cNvPicPr>
          <p:nvPr userDrawn="1"/>
        </p:nvPicPr>
        <p:blipFill>
          <a:blip r:embed="rId11" cstate="email"/>
          <a:srcRect/>
          <a:stretch>
            <a:fillRect/>
          </a:stretch>
        </p:blipFill>
        <p:spPr bwMode="auto">
          <a:xfrm>
            <a:off x="7943834" y="3624921"/>
            <a:ext cx="522180" cy="39309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PPECLOGO-eff-0-1"/>
          <p:cNvPicPr>
            <a:picLocks noChangeAspect="1" noChangeArrowheads="1"/>
          </p:cNvPicPr>
          <p:nvPr userDrawn="1"/>
        </p:nvPicPr>
        <p:blipFill>
          <a:blip r:embed="rId11" cstate="email"/>
          <a:srcRect/>
          <a:stretch>
            <a:fillRect/>
          </a:stretch>
        </p:blipFill>
        <p:spPr bwMode="auto">
          <a:xfrm>
            <a:off x="11256344" y="2365002"/>
            <a:ext cx="522179" cy="39309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PPECLOGO-eff2-1-2"/>
          <p:cNvPicPr>
            <a:picLocks noChangeAspect="1" noChangeArrowheads="1"/>
          </p:cNvPicPr>
          <p:nvPr userDrawn="1"/>
        </p:nvPicPr>
        <p:blipFill>
          <a:blip r:embed="rId12"/>
          <a:srcRect/>
          <a:stretch>
            <a:fillRect/>
          </a:stretch>
        </p:blipFill>
        <p:spPr bwMode="auto">
          <a:xfrm>
            <a:off x="2054705" y="2795896"/>
            <a:ext cx="1697586" cy="142874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PECLOGO-eff2-1-3"/>
          <p:cNvPicPr>
            <a:picLocks noChangeAspect="1" noChangeArrowheads="1"/>
          </p:cNvPicPr>
          <p:nvPr userDrawn="1"/>
        </p:nvPicPr>
        <p:blipFill>
          <a:blip r:embed="rId13" cstate="email"/>
          <a:srcRect/>
          <a:stretch>
            <a:fillRect/>
          </a:stretch>
        </p:blipFill>
        <p:spPr bwMode="auto">
          <a:xfrm>
            <a:off x="3984146" y="2785815"/>
            <a:ext cx="437502" cy="36537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PECLOGO-eff2-1-4"/>
          <p:cNvPicPr>
            <a:picLocks noChangeAspect="1" noChangeArrowheads="1"/>
          </p:cNvPicPr>
          <p:nvPr userDrawn="1"/>
        </p:nvPicPr>
        <p:blipFill>
          <a:blip r:embed="rId14" cstate="email"/>
          <a:srcRect/>
          <a:stretch>
            <a:fillRect/>
          </a:stretch>
        </p:blipFill>
        <p:spPr bwMode="auto">
          <a:xfrm>
            <a:off x="8520449" y="3325063"/>
            <a:ext cx="703632" cy="58712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PPECLOGO-eff2-1-3"/>
          <p:cNvPicPr>
            <a:picLocks noChangeAspect="1" noChangeArrowheads="1"/>
          </p:cNvPicPr>
          <p:nvPr userDrawn="1"/>
        </p:nvPicPr>
        <p:blipFill>
          <a:blip r:embed="rId15" cstate="email"/>
          <a:srcRect/>
          <a:stretch>
            <a:fillRect/>
          </a:stretch>
        </p:blipFill>
        <p:spPr bwMode="auto">
          <a:xfrm>
            <a:off x="9240210" y="2909287"/>
            <a:ext cx="360888" cy="30238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PPECLOGO-eff2-1-3"/>
          <p:cNvPicPr>
            <a:picLocks noChangeAspect="1" noChangeArrowheads="1"/>
          </p:cNvPicPr>
          <p:nvPr userDrawn="1"/>
        </p:nvPicPr>
        <p:blipFill>
          <a:blip r:embed="rId16" cstate="email"/>
          <a:srcRect/>
          <a:stretch>
            <a:fillRect/>
          </a:stretch>
        </p:blipFill>
        <p:spPr bwMode="auto">
          <a:xfrm>
            <a:off x="9746259" y="3446015"/>
            <a:ext cx="282259" cy="2368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16"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594"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774"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6"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788"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594"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594"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44"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6"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33"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16"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16"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16"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16"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16"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1.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841907" y="590550"/>
            <a:ext cx="10514536"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dirty="0"/>
              <a:t>单击此处编辑母版标题样式</a:t>
            </a:r>
            <a:endParaRPr lang="zh-CN" dirty="0"/>
          </a:p>
        </p:txBody>
      </p:sp>
      <p:sp>
        <p:nvSpPr>
          <p:cNvPr id="1027" name="Rectangle 3"/>
          <p:cNvSpPr>
            <a:spLocks noGrp="1" noChangeArrowheads="1"/>
          </p:cNvSpPr>
          <p:nvPr>
            <p:ph type="body" idx="1"/>
          </p:nvPr>
        </p:nvSpPr>
        <p:spPr bwMode="auto">
          <a:xfrm>
            <a:off x="841907" y="1600201"/>
            <a:ext cx="10514536" cy="4277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dirty="0"/>
              <a:t>单击此处编辑母版文本样式</a:t>
            </a:r>
            <a:endParaRPr lang="zh-CN" dirty="0"/>
          </a:p>
          <a:p>
            <a:pPr lvl="1"/>
            <a:r>
              <a:rPr lang="zh-CN" dirty="0"/>
              <a:t>第二级</a:t>
            </a:r>
            <a:endParaRPr lang="zh-CN"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rtl="0" fontAlgn="base">
        <a:spcBef>
          <a:spcPct val="0"/>
        </a:spcBef>
        <a:spcAft>
          <a:spcPct val="0"/>
        </a:spcAft>
        <a:defRPr sz="2400">
          <a:solidFill>
            <a:schemeClr val="accent3"/>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p:titleStyle>
    <p:bodyStyle>
      <a:lvl1pPr marL="342900" indent="-342900" algn="l" rtl="0" fontAlgn="base">
        <a:spcBef>
          <a:spcPct val="20000"/>
        </a:spcBef>
        <a:spcAft>
          <a:spcPct val="0"/>
        </a:spcAft>
        <a:buChar char="•"/>
        <a:defRPr sz="2000">
          <a:solidFill>
            <a:schemeClr val="accent3"/>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3"/>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image" Target="../media/image17.jpe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6.xml"/><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jpeg"/></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7.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image" Target="../media/image21.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image" Target="../media/image23.png"/><Relationship Id="rId1" Type="http://schemas.openxmlformats.org/officeDocument/2006/relationships/image" Target="../media/image2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xml"/><Relationship Id="rId2" Type="http://schemas.openxmlformats.org/officeDocument/2006/relationships/image" Target="../media/image25.jpeg"/><Relationship Id="rId1"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ags" Target="../tags/tag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27.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ags" Target="../tags/tag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xml"/><Relationship Id="rId1" Type="http://schemas.openxmlformats.org/officeDocument/2006/relationships/tags" Target="../tags/tag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2.xml"/><Relationship Id="rId2" Type="http://schemas.microsoft.com/office/2007/relationships/hdphoto" Target="../media/image29.wdp"/><Relationship Id="rId1"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9" name="文本框 8"/>
          <p:cNvSpPr txBox="1"/>
          <p:nvPr/>
        </p:nvSpPr>
        <p:spPr>
          <a:xfrm>
            <a:off x="2481372" y="2059133"/>
            <a:ext cx="7234018" cy="1323439"/>
          </a:xfrm>
          <a:prstGeom prst="rect">
            <a:avLst/>
          </a:prstGeom>
          <a:noFill/>
        </p:spPr>
        <p:txBody>
          <a:bodyPr wrap="square" rtlCol="0">
            <a:spAutoFit/>
          </a:bodyPr>
          <a:lstStyle/>
          <a:p>
            <a:pPr algn="ctr"/>
            <a:r>
              <a:rPr lang="zh-CN" altLang="en-US" sz="8000" b="1">
                <a:solidFill>
                  <a:schemeClr val="accent2"/>
                </a:solidFill>
                <a:effectLst>
                  <a:outerShdw blurRad="38100" dist="38100" dir="2700000" algn="tl">
                    <a:srgbClr val="000000">
                      <a:alpha val="43137"/>
                    </a:srgbClr>
                  </a:outerShdw>
                </a:effectLst>
                <a:latin typeface="+mj-ea"/>
                <a:ea typeface="+mj-ea"/>
              </a:rPr>
              <a:t>岗位述职报告</a:t>
            </a:r>
            <a:endParaRPr lang="zh-CN" altLang="en-US" sz="8000" b="1">
              <a:solidFill>
                <a:schemeClr val="accent2"/>
              </a:solidFill>
              <a:effectLst>
                <a:outerShdw blurRad="38100" dist="38100" dir="2700000" algn="tl">
                  <a:srgbClr val="000000">
                    <a:alpha val="43137"/>
                  </a:srgbClr>
                </a:outerShdw>
              </a:effectLst>
              <a:latin typeface="+mj-ea"/>
              <a:ea typeface="+mj-ea"/>
            </a:endParaRPr>
          </a:p>
        </p:txBody>
      </p:sp>
      <p:sp>
        <p:nvSpPr>
          <p:cNvPr id="10" name="文本框 9"/>
          <p:cNvSpPr txBox="1"/>
          <p:nvPr/>
        </p:nvSpPr>
        <p:spPr>
          <a:xfrm>
            <a:off x="3074045" y="3427522"/>
            <a:ext cx="6048672" cy="400110"/>
          </a:xfrm>
          <a:prstGeom prst="rect">
            <a:avLst/>
          </a:prstGeom>
          <a:noFill/>
        </p:spPr>
        <p:txBody>
          <a:bodyPr wrap="square" rtlCol="0">
            <a:spAutoFit/>
          </a:bodyPr>
          <a:lstStyle/>
          <a:p>
            <a:pPr algn="ctr"/>
            <a:r>
              <a:rPr lang="zh-CN" altLang="en-US" sz="2000">
                <a:solidFill>
                  <a:schemeClr val="accent2"/>
                </a:solidFill>
                <a:latin typeface="+mj-ea"/>
                <a:ea typeface="+mj-ea"/>
              </a:rPr>
              <a:t>适用于员工个人述职、转正申请、干部述职等用途</a:t>
            </a:r>
            <a:endParaRPr lang="zh-CN" altLang="en-US" sz="2000" dirty="0">
              <a:solidFill>
                <a:schemeClr val="accent2"/>
              </a:solidFill>
              <a:latin typeface="+mj-ea"/>
              <a:ea typeface="+mj-ea"/>
            </a:endParaRPr>
          </a:p>
        </p:txBody>
      </p:sp>
      <p:sp>
        <p:nvSpPr>
          <p:cNvPr id="11" name="文本框 10"/>
          <p:cNvSpPr txBox="1"/>
          <p:nvPr/>
        </p:nvSpPr>
        <p:spPr>
          <a:xfrm>
            <a:off x="6098381" y="4012837"/>
            <a:ext cx="1291466" cy="389010"/>
          </a:xfrm>
          <a:prstGeom prst="rect">
            <a:avLst/>
          </a:prstGeom>
          <a:gradFill flip="none" rotWithShape="1">
            <a:gsLst>
              <a:gs pos="0">
                <a:srgbClr val="4C4746"/>
              </a:gs>
              <a:gs pos="47000">
                <a:schemeClr val="bg2"/>
              </a:gs>
              <a:gs pos="100000">
                <a:srgbClr val="726968"/>
              </a:gs>
            </a:gsLst>
            <a:lin ang="16200000" scaled="0"/>
            <a:tileRect/>
          </a:gradFill>
          <a:ln w="1270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a:solidFill>
                  <a:schemeClr val="bg1"/>
                </a:solidFill>
                <a:latin typeface="+mn-lt"/>
                <a:ea typeface="+mn-ea"/>
                <a:cs typeface="+mn-ea"/>
              </a:defRPr>
            </a:lvl1pPr>
          </a:lstStyle>
          <a:p>
            <a:r>
              <a:rPr lang="en-US" altLang="zh-CN"/>
              <a:t>20XX-01</a:t>
            </a:r>
            <a:endParaRPr lang="zh-CN" altLang="en-US" dirty="0"/>
          </a:p>
        </p:txBody>
      </p:sp>
      <p:sp>
        <p:nvSpPr>
          <p:cNvPr id="12" name="文本框 11"/>
          <p:cNvSpPr txBox="1"/>
          <p:nvPr/>
        </p:nvSpPr>
        <p:spPr>
          <a:xfrm>
            <a:off x="4708598" y="4012837"/>
            <a:ext cx="1272652" cy="389010"/>
          </a:xfrm>
          <a:prstGeom prst="rect">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lgn="r">
              <a:defRPr sz="2000">
                <a:solidFill>
                  <a:schemeClr val="bg1"/>
                </a:solidFill>
                <a:latin typeface="+mn-lt"/>
                <a:ea typeface="+mn-ea"/>
                <a:cs typeface="+mn-ea"/>
              </a:defRPr>
            </a:lvl1pPr>
          </a:lstStyle>
          <a:p>
            <a:r>
              <a:rPr lang="en-US" altLang="zh-CN"/>
              <a:t>XXX</a:t>
            </a:r>
            <a:endParaRPr lang="en-US" altLang="zh-CN" dirty="0"/>
          </a:p>
        </p:txBody>
      </p:sp>
      <p:sp>
        <p:nvSpPr>
          <p:cNvPr id="13" name="椭圆 12"/>
          <p:cNvSpPr/>
          <p:nvPr/>
        </p:nvSpPr>
        <p:spPr bwMode="auto">
          <a:xfrm>
            <a:off x="4431943" y="1059326"/>
            <a:ext cx="592622" cy="592620"/>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r"/>
            <a:endParaRPr lang="zh-CN" altLang="en-US" sz="2000">
              <a:solidFill>
                <a:schemeClr val="bg1"/>
              </a:solidFill>
              <a:latin typeface="+mn-lt"/>
              <a:ea typeface="+mn-ea"/>
              <a:cs typeface="+mn-ea"/>
            </a:endParaRPr>
          </a:p>
        </p:txBody>
      </p:sp>
      <p:sp>
        <p:nvSpPr>
          <p:cNvPr id="14" name="椭圆 13"/>
          <p:cNvSpPr/>
          <p:nvPr/>
        </p:nvSpPr>
        <p:spPr bwMode="auto">
          <a:xfrm>
            <a:off x="5282175" y="1059326"/>
            <a:ext cx="592622" cy="592620"/>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r"/>
            <a:endParaRPr lang="zh-CN" altLang="en-US" sz="2000">
              <a:solidFill>
                <a:schemeClr val="bg1"/>
              </a:solidFill>
              <a:latin typeface="+mn-lt"/>
              <a:ea typeface="+mn-ea"/>
              <a:cs typeface="+mn-ea"/>
            </a:endParaRPr>
          </a:p>
        </p:txBody>
      </p:sp>
      <p:sp>
        <p:nvSpPr>
          <p:cNvPr id="15" name="椭圆 14"/>
          <p:cNvSpPr/>
          <p:nvPr/>
        </p:nvSpPr>
        <p:spPr bwMode="auto">
          <a:xfrm>
            <a:off x="6132407" y="1059326"/>
            <a:ext cx="592622" cy="592620"/>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r"/>
            <a:endParaRPr lang="zh-CN" altLang="en-US" sz="2000">
              <a:solidFill>
                <a:schemeClr val="bg1"/>
              </a:solidFill>
              <a:latin typeface="+mn-lt"/>
              <a:ea typeface="+mn-ea"/>
              <a:cs typeface="+mn-ea"/>
            </a:endParaRPr>
          </a:p>
        </p:txBody>
      </p:sp>
      <p:sp>
        <p:nvSpPr>
          <p:cNvPr id="16" name="椭圆 15"/>
          <p:cNvSpPr/>
          <p:nvPr/>
        </p:nvSpPr>
        <p:spPr bwMode="auto">
          <a:xfrm>
            <a:off x="6982638" y="1059326"/>
            <a:ext cx="592622" cy="592620"/>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r"/>
            <a:endParaRPr lang="zh-CN" altLang="en-US" sz="2000">
              <a:solidFill>
                <a:schemeClr val="bg1"/>
              </a:solidFill>
              <a:latin typeface="+mn-lt"/>
              <a:ea typeface="+mn-ea"/>
              <a:cs typeface="+mn-ea"/>
            </a:endParaRPr>
          </a:p>
        </p:txBody>
      </p:sp>
      <p:sp>
        <p:nvSpPr>
          <p:cNvPr id="17" name="Freeform 14"/>
          <p:cNvSpPr>
            <a:spLocks noEditPoints="1"/>
          </p:cNvSpPr>
          <p:nvPr/>
        </p:nvSpPr>
        <p:spPr bwMode="auto">
          <a:xfrm>
            <a:off x="4561666" y="1159210"/>
            <a:ext cx="359712" cy="354548"/>
          </a:xfrm>
          <a:custGeom>
            <a:avLst/>
            <a:gdLst>
              <a:gd name="T0" fmla="*/ 285 w 427"/>
              <a:gd name="T1" fmla="*/ 157 h 408"/>
              <a:gd name="T2" fmla="*/ 279 w 427"/>
              <a:gd name="T3" fmla="*/ 169 h 408"/>
              <a:gd name="T4" fmla="*/ 278 w 427"/>
              <a:gd name="T5" fmla="*/ 177 h 408"/>
              <a:gd name="T6" fmla="*/ 278 w 427"/>
              <a:gd name="T7" fmla="*/ 192 h 408"/>
              <a:gd name="T8" fmla="*/ 284 w 427"/>
              <a:gd name="T9" fmla="*/ 207 h 408"/>
              <a:gd name="T10" fmla="*/ 288 w 427"/>
              <a:gd name="T11" fmla="*/ 214 h 408"/>
              <a:gd name="T12" fmla="*/ 300 w 427"/>
              <a:gd name="T13" fmla="*/ 224 h 408"/>
              <a:gd name="T14" fmla="*/ 308 w 427"/>
              <a:gd name="T15" fmla="*/ 228 h 408"/>
              <a:gd name="T16" fmla="*/ 325 w 427"/>
              <a:gd name="T17" fmla="*/ 136 h 408"/>
              <a:gd name="T18" fmla="*/ 305 w 427"/>
              <a:gd name="T19" fmla="*/ 140 h 408"/>
              <a:gd name="T20" fmla="*/ 294 w 427"/>
              <a:gd name="T21" fmla="*/ 147 h 408"/>
              <a:gd name="T22" fmla="*/ 289 w 427"/>
              <a:gd name="T23" fmla="*/ 152 h 408"/>
              <a:gd name="T24" fmla="*/ 261 w 427"/>
              <a:gd name="T25" fmla="*/ 47 h 408"/>
              <a:gd name="T26" fmla="*/ 213 w 427"/>
              <a:gd name="T27" fmla="*/ 95 h 408"/>
              <a:gd name="T28" fmla="*/ 258 w 427"/>
              <a:gd name="T29" fmla="*/ 192 h 408"/>
              <a:gd name="T30" fmla="*/ 258 w 427"/>
              <a:gd name="T31" fmla="*/ 173 h 408"/>
              <a:gd name="T32" fmla="*/ 244 w 427"/>
              <a:gd name="T33" fmla="*/ 104 h 408"/>
              <a:gd name="T34" fmla="*/ 169 w 427"/>
              <a:gd name="T35" fmla="*/ 183 h 408"/>
              <a:gd name="T36" fmla="*/ 213 w 427"/>
              <a:gd name="T37" fmla="*/ 269 h 408"/>
              <a:gd name="T38" fmla="*/ 192 w 427"/>
              <a:gd name="T39" fmla="*/ 272 h 408"/>
              <a:gd name="T40" fmla="*/ 181 w 427"/>
              <a:gd name="T41" fmla="*/ 260 h 408"/>
              <a:gd name="T42" fmla="*/ 174 w 427"/>
              <a:gd name="T43" fmla="*/ 254 h 408"/>
              <a:gd name="T44" fmla="*/ 145 w 427"/>
              <a:gd name="T45" fmla="*/ 242 h 408"/>
              <a:gd name="T46" fmla="*/ 133 w 427"/>
              <a:gd name="T47" fmla="*/ 241 h 408"/>
              <a:gd name="T48" fmla="*/ 0 w 427"/>
              <a:gd name="T49" fmla="*/ 408 h 408"/>
              <a:gd name="T50" fmla="*/ 56 w 427"/>
              <a:gd name="T51" fmla="*/ 309 h 408"/>
              <a:gd name="T52" fmla="*/ 146 w 427"/>
              <a:gd name="T53" fmla="*/ 309 h 408"/>
              <a:gd name="T54" fmla="*/ 204 w 427"/>
              <a:gd name="T55" fmla="*/ 408 h 408"/>
              <a:gd name="T56" fmla="*/ 192 w 427"/>
              <a:gd name="T57" fmla="*/ 272 h 408"/>
              <a:gd name="T58" fmla="*/ 294 w 427"/>
              <a:gd name="T59" fmla="*/ 241 h 408"/>
              <a:gd name="T60" fmla="*/ 281 w 427"/>
              <a:gd name="T61" fmla="*/ 242 h 408"/>
              <a:gd name="T62" fmla="*/ 245 w 427"/>
              <a:gd name="T63" fmla="*/ 260 h 408"/>
              <a:gd name="T64" fmla="*/ 240 w 427"/>
              <a:gd name="T65" fmla="*/ 266 h 408"/>
              <a:gd name="T66" fmla="*/ 264 w 427"/>
              <a:gd name="T67" fmla="*/ 408 h 408"/>
              <a:gd name="T68" fmla="*/ 279 w 427"/>
              <a:gd name="T69" fmla="*/ 408 h 408"/>
              <a:gd name="T70" fmla="*/ 384 w 427"/>
              <a:gd name="T71" fmla="*/ 309 h 408"/>
              <a:gd name="T72" fmla="*/ 427 w 427"/>
              <a:gd name="T73" fmla="*/ 313 h 408"/>
              <a:gd name="T74" fmla="*/ 102 w 427"/>
              <a:gd name="T75" fmla="*/ 231 h 408"/>
              <a:gd name="T76" fmla="*/ 126 w 427"/>
              <a:gd name="T77" fmla="*/ 224 h 408"/>
              <a:gd name="T78" fmla="*/ 133 w 427"/>
              <a:gd name="T79" fmla="*/ 220 h 408"/>
              <a:gd name="T80" fmla="*/ 146 w 427"/>
              <a:gd name="T81" fmla="*/ 200 h 408"/>
              <a:gd name="T82" fmla="*/ 149 w 427"/>
              <a:gd name="T83" fmla="*/ 191 h 408"/>
              <a:gd name="T84" fmla="*/ 149 w 427"/>
              <a:gd name="T85" fmla="*/ 175 h 408"/>
              <a:gd name="T86" fmla="*/ 145 w 427"/>
              <a:gd name="T87" fmla="*/ 164 h 408"/>
              <a:gd name="T88" fmla="*/ 142 w 427"/>
              <a:gd name="T89" fmla="*/ 157 h 408"/>
              <a:gd name="T90" fmla="*/ 133 w 427"/>
              <a:gd name="T91" fmla="*/ 147 h 408"/>
              <a:gd name="T92" fmla="*/ 126 w 427"/>
              <a:gd name="T93" fmla="*/ 143 h 408"/>
              <a:gd name="T94" fmla="*/ 102 w 427"/>
              <a:gd name="T95" fmla="*/ 136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27" h="408">
                <a:moveTo>
                  <a:pt x="289" y="152"/>
                </a:moveTo>
                <a:cubicBezTo>
                  <a:pt x="288" y="154"/>
                  <a:pt x="286" y="155"/>
                  <a:pt x="285" y="157"/>
                </a:cubicBezTo>
                <a:cubicBezTo>
                  <a:pt x="285" y="157"/>
                  <a:pt x="285" y="157"/>
                  <a:pt x="285" y="157"/>
                </a:cubicBezTo>
                <a:cubicBezTo>
                  <a:pt x="284" y="159"/>
                  <a:pt x="283" y="161"/>
                  <a:pt x="282" y="162"/>
                </a:cubicBezTo>
                <a:cubicBezTo>
                  <a:pt x="282" y="163"/>
                  <a:pt x="282" y="163"/>
                  <a:pt x="282" y="164"/>
                </a:cubicBezTo>
                <a:cubicBezTo>
                  <a:pt x="281" y="165"/>
                  <a:pt x="280" y="167"/>
                  <a:pt x="279" y="169"/>
                </a:cubicBezTo>
                <a:cubicBezTo>
                  <a:pt x="279" y="169"/>
                  <a:pt x="279" y="169"/>
                  <a:pt x="279" y="170"/>
                </a:cubicBezTo>
                <a:cubicBezTo>
                  <a:pt x="279" y="171"/>
                  <a:pt x="278" y="173"/>
                  <a:pt x="278" y="175"/>
                </a:cubicBezTo>
                <a:cubicBezTo>
                  <a:pt x="278" y="176"/>
                  <a:pt x="278" y="176"/>
                  <a:pt x="278" y="177"/>
                </a:cubicBezTo>
                <a:cubicBezTo>
                  <a:pt x="277" y="179"/>
                  <a:pt x="277" y="181"/>
                  <a:pt x="277" y="183"/>
                </a:cubicBezTo>
                <a:cubicBezTo>
                  <a:pt x="277" y="186"/>
                  <a:pt x="278" y="189"/>
                  <a:pt x="278" y="191"/>
                </a:cubicBezTo>
                <a:cubicBezTo>
                  <a:pt x="278" y="192"/>
                  <a:pt x="278" y="192"/>
                  <a:pt x="278" y="192"/>
                </a:cubicBezTo>
                <a:cubicBezTo>
                  <a:pt x="279" y="195"/>
                  <a:pt x="279" y="197"/>
                  <a:pt x="280" y="199"/>
                </a:cubicBezTo>
                <a:cubicBezTo>
                  <a:pt x="280" y="200"/>
                  <a:pt x="280" y="200"/>
                  <a:pt x="280" y="200"/>
                </a:cubicBezTo>
                <a:cubicBezTo>
                  <a:pt x="281" y="203"/>
                  <a:pt x="282" y="205"/>
                  <a:pt x="284" y="207"/>
                </a:cubicBezTo>
                <a:cubicBezTo>
                  <a:pt x="284" y="207"/>
                  <a:pt x="284" y="208"/>
                  <a:pt x="284" y="208"/>
                </a:cubicBezTo>
                <a:cubicBezTo>
                  <a:pt x="285" y="210"/>
                  <a:pt x="287" y="212"/>
                  <a:pt x="288" y="214"/>
                </a:cubicBezTo>
                <a:cubicBezTo>
                  <a:pt x="288" y="214"/>
                  <a:pt x="288" y="214"/>
                  <a:pt x="288" y="214"/>
                </a:cubicBezTo>
                <a:cubicBezTo>
                  <a:pt x="290" y="216"/>
                  <a:pt x="292" y="218"/>
                  <a:pt x="294" y="219"/>
                </a:cubicBezTo>
                <a:cubicBezTo>
                  <a:pt x="294" y="219"/>
                  <a:pt x="294" y="220"/>
                  <a:pt x="294" y="220"/>
                </a:cubicBezTo>
                <a:cubicBezTo>
                  <a:pt x="296" y="221"/>
                  <a:pt x="298" y="223"/>
                  <a:pt x="300" y="224"/>
                </a:cubicBezTo>
                <a:cubicBezTo>
                  <a:pt x="300" y="224"/>
                  <a:pt x="301" y="224"/>
                  <a:pt x="301" y="224"/>
                </a:cubicBezTo>
                <a:cubicBezTo>
                  <a:pt x="303" y="226"/>
                  <a:pt x="305" y="227"/>
                  <a:pt x="308" y="228"/>
                </a:cubicBezTo>
                <a:cubicBezTo>
                  <a:pt x="308" y="228"/>
                  <a:pt x="308" y="228"/>
                  <a:pt x="308" y="228"/>
                </a:cubicBezTo>
                <a:cubicBezTo>
                  <a:pt x="313" y="230"/>
                  <a:pt x="319" y="231"/>
                  <a:pt x="325" y="231"/>
                </a:cubicBezTo>
                <a:cubicBezTo>
                  <a:pt x="351" y="231"/>
                  <a:pt x="372" y="210"/>
                  <a:pt x="372" y="183"/>
                </a:cubicBezTo>
                <a:cubicBezTo>
                  <a:pt x="372" y="157"/>
                  <a:pt x="351" y="136"/>
                  <a:pt x="325" y="136"/>
                </a:cubicBezTo>
                <a:cubicBezTo>
                  <a:pt x="318" y="136"/>
                  <a:pt x="312" y="137"/>
                  <a:pt x="306" y="140"/>
                </a:cubicBezTo>
                <a:cubicBezTo>
                  <a:pt x="306" y="140"/>
                  <a:pt x="306" y="140"/>
                  <a:pt x="306" y="140"/>
                </a:cubicBezTo>
                <a:cubicBezTo>
                  <a:pt x="306" y="140"/>
                  <a:pt x="306" y="140"/>
                  <a:pt x="305" y="140"/>
                </a:cubicBezTo>
                <a:cubicBezTo>
                  <a:pt x="304" y="141"/>
                  <a:pt x="302" y="142"/>
                  <a:pt x="301" y="143"/>
                </a:cubicBezTo>
                <a:cubicBezTo>
                  <a:pt x="300" y="143"/>
                  <a:pt x="300" y="143"/>
                  <a:pt x="299" y="143"/>
                </a:cubicBezTo>
                <a:cubicBezTo>
                  <a:pt x="298" y="144"/>
                  <a:pt x="296" y="146"/>
                  <a:pt x="294" y="147"/>
                </a:cubicBezTo>
                <a:cubicBezTo>
                  <a:pt x="294" y="147"/>
                  <a:pt x="294" y="147"/>
                  <a:pt x="294" y="147"/>
                </a:cubicBezTo>
                <a:cubicBezTo>
                  <a:pt x="293" y="148"/>
                  <a:pt x="291" y="150"/>
                  <a:pt x="290" y="151"/>
                </a:cubicBezTo>
                <a:cubicBezTo>
                  <a:pt x="290" y="151"/>
                  <a:pt x="289" y="152"/>
                  <a:pt x="289" y="152"/>
                </a:cubicBezTo>
                <a:close/>
                <a:moveTo>
                  <a:pt x="213" y="95"/>
                </a:moveTo>
                <a:lnTo>
                  <a:pt x="213" y="95"/>
                </a:lnTo>
                <a:cubicBezTo>
                  <a:pt x="240" y="95"/>
                  <a:pt x="261" y="73"/>
                  <a:pt x="261" y="47"/>
                </a:cubicBezTo>
                <a:cubicBezTo>
                  <a:pt x="261" y="21"/>
                  <a:pt x="240" y="0"/>
                  <a:pt x="213" y="0"/>
                </a:cubicBezTo>
                <a:cubicBezTo>
                  <a:pt x="187" y="0"/>
                  <a:pt x="166" y="21"/>
                  <a:pt x="166" y="47"/>
                </a:cubicBezTo>
                <a:cubicBezTo>
                  <a:pt x="166" y="73"/>
                  <a:pt x="187" y="95"/>
                  <a:pt x="213" y="95"/>
                </a:cubicBezTo>
                <a:close/>
                <a:moveTo>
                  <a:pt x="258" y="228"/>
                </a:moveTo>
                <a:lnTo>
                  <a:pt x="258" y="228"/>
                </a:lnTo>
                <a:lnTo>
                  <a:pt x="258" y="192"/>
                </a:lnTo>
                <a:cubicBezTo>
                  <a:pt x="258" y="189"/>
                  <a:pt x="257" y="186"/>
                  <a:pt x="257" y="183"/>
                </a:cubicBezTo>
                <a:cubicBezTo>
                  <a:pt x="257" y="180"/>
                  <a:pt x="258" y="178"/>
                  <a:pt x="258" y="175"/>
                </a:cubicBezTo>
                <a:lnTo>
                  <a:pt x="258" y="173"/>
                </a:lnTo>
                <a:lnTo>
                  <a:pt x="258" y="173"/>
                </a:lnTo>
                <a:cubicBezTo>
                  <a:pt x="262" y="151"/>
                  <a:pt x="275" y="134"/>
                  <a:pt x="293" y="124"/>
                </a:cubicBezTo>
                <a:cubicBezTo>
                  <a:pt x="280" y="112"/>
                  <a:pt x="263" y="104"/>
                  <a:pt x="244" y="104"/>
                </a:cubicBezTo>
                <a:lnTo>
                  <a:pt x="183" y="104"/>
                </a:lnTo>
                <a:cubicBezTo>
                  <a:pt x="164" y="104"/>
                  <a:pt x="147" y="112"/>
                  <a:pt x="134" y="124"/>
                </a:cubicBezTo>
                <a:cubicBezTo>
                  <a:pt x="155" y="135"/>
                  <a:pt x="169" y="158"/>
                  <a:pt x="169" y="183"/>
                </a:cubicBezTo>
                <a:cubicBezTo>
                  <a:pt x="169" y="189"/>
                  <a:pt x="169" y="194"/>
                  <a:pt x="168" y="199"/>
                </a:cubicBezTo>
                <a:lnTo>
                  <a:pt x="168" y="228"/>
                </a:lnTo>
                <a:cubicBezTo>
                  <a:pt x="187" y="236"/>
                  <a:pt x="203" y="251"/>
                  <a:pt x="213" y="269"/>
                </a:cubicBezTo>
                <a:cubicBezTo>
                  <a:pt x="223" y="251"/>
                  <a:pt x="239" y="237"/>
                  <a:pt x="258" y="228"/>
                </a:cubicBezTo>
                <a:close/>
                <a:moveTo>
                  <a:pt x="192" y="272"/>
                </a:moveTo>
                <a:lnTo>
                  <a:pt x="192" y="272"/>
                </a:lnTo>
                <a:cubicBezTo>
                  <a:pt x="190" y="270"/>
                  <a:pt x="189" y="268"/>
                  <a:pt x="187" y="266"/>
                </a:cubicBezTo>
                <a:cubicBezTo>
                  <a:pt x="187" y="265"/>
                  <a:pt x="186" y="265"/>
                  <a:pt x="186" y="265"/>
                </a:cubicBezTo>
                <a:cubicBezTo>
                  <a:pt x="185" y="263"/>
                  <a:pt x="183" y="262"/>
                  <a:pt x="181" y="260"/>
                </a:cubicBezTo>
                <a:cubicBezTo>
                  <a:pt x="181" y="260"/>
                  <a:pt x="181" y="259"/>
                  <a:pt x="181" y="259"/>
                </a:cubicBezTo>
                <a:cubicBezTo>
                  <a:pt x="179" y="258"/>
                  <a:pt x="177" y="256"/>
                  <a:pt x="175" y="255"/>
                </a:cubicBezTo>
                <a:cubicBezTo>
                  <a:pt x="175" y="255"/>
                  <a:pt x="175" y="254"/>
                  <a:pt x="174" y="254"/>
                </a:cubicBezTo>
                <a:cubicBezTo>
                  <a:pt x="168" y="250"/>
                  <a:pt x="161" y="246"/>
                  <a:pt x="153" y="244"/>
                </a:cubicBezTo>
                <a:cubicBezTo>
                  <a:pt x="151" y="243"/>
                  <a:pt x="150" y="243"/>
                  <a:pt x="148" y="242"/>
                </a:cubicBezTo>
                <a:cubicBezTo>
                  <a:pt x="147" y="242"/>
                  <a:pt x="146" y="242"/>
                  <a:pt x="145" y="242"/>
                </a:cubicBezTo>
                <a:cubicBezTo>
                  <a:pt x="144" y="242"/>
                  <a:pt x="143" y="241"/>
                  <a:pt x="141" y="241"/>
                </a:cubicBezTo>
                <a:cubicBezTo>
                  <a:pt x="141" y="241"/>
                  <a:pt x="140" y="241"/>
                  <a:pt x="139" y="241"/>
                </a:cubicBezTo>
                <a:cubicBezTo>
                  <a:pt x="137" y="241"/>
                  <a:pt x="135" y="241"/>
                  <a:pt x="133" y="241"/>
                </a:cubicBezTo>
                <a:lnTo>
                  <a:pt x="71" y="241"/>
                </a:lnTo>
                <a:cubicBezTo>
                  <a:pt x="32" y="241"/>
                  <a:pt x="0" y="273"/>
                  <a:pt x="0" y="313"/>
                </a:cubicBezTo>
                <a:lnTo>
                  <a:pt x="0" y="408"/>
                </a:lnTo>
                <a:lnTo>
                  <a:pt x="42" y="408"/>
                </a:lnTo>
                <a:lnTo>
                  <a:pt x="42" y="309"/>
                </a:lnTo>
                <a:lnTo>
                  <a:pt x="56" y="309"/>
                </a:lnTo>
                <a:lnTo>
                  <a:pt x="56" y="408"/>
                </a:lnTo>
                <a:lnTo>
                  <a:pt x="146" y="408"/>
                </a:lnTo>
                <a:lnTo>
                  <a:pt x="146" y="309"/>
                </a:lnTo>
                <a:lnTo>
                  <a:pt x="161" y="309"/>
                </a:lnTo>
                <a:lnTo>
                  <a:pt x="161" y="408"/>
                </a:lnTo>
                <a:lnTo>
                  <a:pt x="204" y="408"/>
                </a:lnTo>
                <a:lnTo>
                  <a:pt x="204" y="313"/>
                </a:lnTo>
                <a:cubicBezTo>
                  <a:pt x="204" y="297"/>
                  <a:pt x="200" y="283"/>
                  <a:pt x="192" y="272"/>
                </a:cubicBezTo>
                <a:cubicBezTo>
                  <a:pt x="192" y="272"/>
                  <a:pt x="192" y="272"/>
                  <a:pt x="192" y="272"/>
                </a:cubicBezTo>
                <a:close/>
                <a:moveTo>
                  <a:pt x="355" y="241"/>
                </a:moveTo>
                <a:lnTo>
                  <a:pt x="355" y="241"/>
                </a:lnTo>
                <a:lnTo>
                  <a:pt x="294" y="241"/>
                </a:lnTo>
                <a:cubicBezTo>
                  <a:pt x="292" y="241"/>
                  <a:pt x="290" y="241"/>
                  <a:pt x="288" y="241"/>
                </a:cubicBezTo>
                <a:cubicBezTo>
                  <a:pt x="287" y="241"/>
                  <a:pt x="286" y="241"/>
                  <a:pt x="285" y="241"/>
                </a:cubicBezTo>
                <a:cubicBezTo>
                  <a:pt x="284" y="241"/>
                  <a:pt x="283" y="242"/>
                  <a:pt x="281" y="242"/>
                </a:cubicBezTo>
                <a:cubicBezTo>
                  <a:pt x="280" y="242"/>
                  <a:pt x="280" y="242"/>
                  <a:pt x="279" y="242"/>
                </a:cubicBezTo>
                <a:cubicBezTo>
                  <a:pt x="277" y="243"/>
                  <a:pt x="276" y="243"/>
                  <a:pt x="274" y="244"/>
                </a:cubicBezTo>
                <a:cubicBezTo>
                  <a:pt x="263" y="247"/>
                  <a:pt x="254" y="252"/>
                  <a:pt x="245" y="260"/>
                </a:cubicBezTo>
                <a:cubicBezTo>
                  <a:pt x="245" y="260"/>
                  <a:pt x="245" y="260"/>
                  <a:pt x="245" y="260"/>
                </a:cubicBezTo>
                <a:cubicBezTo>
                  <a:pt x="243" y="262"/>
                  <a:pt x="242" y="263"/>
                  <a:pt x="240" y="265"/>
                </a:cubicBezTo>
                <a:cubicBezTo>
                  <a:pt x="240" y="265"/>
                  <a:pt x="240" y="266"/>
                  <a:pt x="240" y="266"/>
                </a:cubicBezTo>
                <a:cubicBezTo>
                  <a:pt x="229" y="278"/>
                  <a:pt x="222" y="295"/>
                  <a:pt x="222" y="313"/>
                </a:cubicBezTo>
                <a:lnTo>
                  <a:pt x="222" y="408"/>
                </a:lnTo>
                <a:lnTo>
                  <a:pt x="264" y="408"/>
                </a:lnTo>
                <a:lnTo>
                  <a:pt x="264" y="309"/>
                </a:lnTo>
                <a:lnTo>
                  <a:pt x="279" y="309"/>
                </a:lnTo>
                <a:lnTo>
                  <a:pt x="279" y="408"/>
                </a:lnTo>
                <a:lnTo>
                  <a:pt x="369" y="408"/>
                </a:lnTo>
                <a:lnTo>
                  <a:pt x="369" y="309"/>
                </a:lnTo>
                <a:lnTo>
                  <a:pt x="384" y="309"/>
                </a:lnTo>
                <a:lnTo>
                  <a:pt x="384" y="408"/>
                </a:lnTo>
                <a:lnTo>
                  <a:pt x="427" y="408"/>
                </a:lnTo>
                <a:lnTo>
                  <a:pt x="427" y="313"/>
                </a:lnTo>
                <a:cubicBezTo>
                  <a:pt x="427" y="273"/>
                  <a:pt x="395" y="241"/>
                  <a:pt x="355" y="241"/>
                </a:cubicBezTo>
                <a:close/>
                <a:moveTo>
                  <a:pt x="102" y="231"/>
                </a:moveTo>
                <a:lnTo>
                  <a:pt x="102" y="231"/>
                </a:lnTo>
                <a:cubicBezTo>
                  <a:pt x="108" y="231"/>
                  <a:pt x="114" y="230"/>
                  <a:pt x="119" y="228"/>
                </a:cubicBezTo>
                <a:cubicBezTo>
                  <a:pt x="119" y="228"/>
                  <a:pt x="119" y="228"/>
                  <a:pt x="119" y="228"/>
                </a:cubicBezTo>
                <a:cubicBezTo>
                  <a:pt x="122" y="227"/>
                  <a:pt x="124" y="226"/>
                  <a:pt x="126" y="224"/>
                </a:cubicBezTo>
                <a:cubicBezTo>
                  <a:pt x="126" y="224"/>
                  <a:pt x="126" y="224"/>
                  <a:pt x="126" y="224"/>
                </a:cubicBezTo>
                <a:cubicBezTo>
                  <a:pt x="129" y="223"/>
                  <a:pt x="131" y="221"/>
                  <a:pt x="133" y="220"/>
                </a:cubicBezTo>
                <a:cubicBezTo>
                  <a:pt x="133" y="220"/>
                  <a:pt x="133" y="220"/>
                  <a:pt x="133" y="220"/>
                </a:cubicBezTo>
                <a:cubicBezTo>
                  <a:pt x="137" y="216"/>
                  <a:pt x="140" y="212"/>
                  <a:pt x="143" y="208"/>
                </a:cubicBezTo>
                <a:cubicBezTo>
                  <a:pt x="143" y="207"/>
                  <a:pt x="143" y="207"/>
                  <a:pt x="143" y="207"/>
                </a:cubicBezTo>
                <a:cubicBezTo>
                  <a:pt x="144" y="205"/>
                  <a:pt x="145" y="203"/>
                  <a:pt x="146" y="200"/>
                </a:cubicBezTo>
                <a:cubicBezTo>
                  <a:pt x="146" y="200"/>
                  <a:pt x="147" y="200"/>
                  <a:pt x="147" y="199"/>
                </a:cubicBezTo>
                <a:cubicBezTo>
                  <a:pt x="148" y="197"/>
                  <a:pt x="148" y="195"/>
                  <a:pt x="149" y="192"/>
                </a:cubicBezTo>
                <a:cubicBezTo>
                  <a:pt x="149" y="192"/>
                  <a:pt x="149" y="192"/>
                  <a:pt x="149" y="191"/>
                </a:cubicBezTo>
                <a:cubicBezTo>
                  <a:pt x="149" y="189"/>
                  <a:pt x="150" y="186"/>
                  <a:pt x="150" y="183"/>
                </a:cubicBezTo>
                <a:cubicBezTo>
                  <a:pt x="150" y="181"/>
                  <a:pt x="149" y="179"/>
                  <a:pt x="149" y="177"/>
                </a:cubicBezTo>
                <a:cubicBezTo>
                  <a:pt x="149" y="176"/>
                  <a:pt x="149" y="176"/>
                  <a:pt x="149" y="175"/>
                </a:cubicBezTo>
                <a:cubicBezTo>
                  <a:pt x="148" y="173"/>
                  <a:pt x="148" y="171"/>
                  <a:pt x="147" y="169"/>
                </a:cubicBezTo>
                <a:cubicBezTo>
                  <a:pt x="147" y="169"/>
                  <a:pt x="147" y="169"/>
                  <a:pt x="147" y="169"/>
                </a:cubicBezTo>
                <a:cubicBezTo>
                  <a:pt x="147" y="167"/>
                  <a:pt x="146" y="165"/>
                  <a:pt x="145" y="164"/>
                </a:cubicBezTo>
                <a:cubicBezTo>
                  <a:pt x="145" y="163"/>
                  <a:pt x="145" y="163"/>
                  <a:pt x="145" y="162"/>
                </a:cubicBezTo>
                <a:cubicBezTo>
                  <a:pt x="144" y="161"/>
                  <a:pt x="143" y="159"/>
                  <a:pt x="142" y="157"/>
                </a:cubicBezTo>
                <a:lnTo>
                  <a:pt x="142" y="157"/>
                </a:lnTo>
                <a:cubicBezTo>
                  <a:pt x="140" y="155"/>
                  <a:pt x="139" y="154"/>
                  <a:pt x="138" y="152"/>
                </a:cubicBezTo>
                <a:cubicBezTo>
                  <a:pt x="137" y="152"/>
                  <a:pt x="137" y="151"/>
                  <a:pt x="137" y="151"/>
                </a:cubicBezTo>
                <a:cubicBezTo>
                  <a:pt x="136" y="150"/>
                  <a:pt x="134" y="148"/>
                  <a:pt x="133" y="147"/>
                </a:cubicBezTo>
                <a:cubicBezTo>
                  <a:pt x="133" y="147"/>
                  <a:pt x="133" y="147"/>
                  <a:pt x="132" y="147"/>
                </a:cubicBezTo>
                <a:cubicBezTo>
                  <a:pt x="131" y="146"/>
                  <a:pt x="129" y="144"/>
                  <a:pt x="127" y="143"/>
                </a:cubicBezTo>
                <a:cubicBezTo>
                  <a:pt x="127" y="143"/>
                  <a:pt x="127" y="143"/>
                  <a:pt x="126" y="143"/>
                </a:cubicBezTo>
                <a:cubicBezTo>
                  <a:pt x="125" y="142"/>
                  <a:pt x="123" y="141"/>
                  <a:pt x="121" y="140"/>
                </a:cubicBezTo>
                <a:cubicBezTo>
                  <a:pt x="121" y="140"/>
                  <a:pt x="121" y="140"/>
                  <a:pt x="121" y="140"/>
                </a:cubicBezTo>
                <a:cubicBezTo>
                  <a:pt x="115" y="137"/>
                  <a:pt x="109" y="136"/>
                  <a:pt x="102" y="136"/>
                </a:cubicBezTo>
                <a:cubicBezTo>
                  <a:pt x="76" y="136"/>
                  <a:pt x="54" y="157"/>
                  <a:pt x="54" y="183"/>
                </a:cubicBezTo>
                <a:cubicBezTo>
                  <a:pt x="54" y="210"/>
                  <a:pt x="76" y="231"/>
                  <a:pt x="102" y="231"/>
                </a:cubicBezTo>
                <a:close/>
              </a:path>
            </a:pathLst>
          </a:custGeom>
          <a:solidFill>
            <a:schemeClr val="accent2"/>
          </a:solidFill>
          <a:ln w="9525">
            <a:noFill/>
            <a:round/>
          </a:ln>
          <a:effectLst/>
        </p:spPr>
        <p:txBody>
          <a:bodyPr vert="horz" wrap="square" lIns="91440" tIns="45720" rIns="91440" bIns="45720" numCol="1" anchor="t" anchorCtr="0" compatLnSpc="1"/>
          <a:lstStyle/>
          <a:p>
            <a:endParaRPr lang="zh-CN" altLang="en-US">
              <a:solidFill>
                <a:schemeClr val="accent1"/>
              </a:solidFill>
            </a:endParaRPr>
          </a:p>
        </p:txBody>
      </p:sp>
      <p:sp>
        <p:nvSpPr>
          <p:cNvPr id="19" name="Freeform 15"/>
          <p:cNvSpPr>
            <a:spLocks noEditPoints="1"/>
          </p:cNvSpPr>
          <p:nvPr/>
        </p:nvSpPr>
        <p:spPr bwMode="auto">
          <a:xfrm>
            <a:off x="5366548" y="1183447"/>
            <a:ext cx="407194" cy="328246"/>
          </a:xfrm>
          <a:custGeom>
            <a:avLst/>
            <a:gdLst>
              <a:gd name="T0" fmla="*/ 147 w 400"/>
              <a:gd name="T1" fmla="*/ 158 h 313"/>
              <a:gd name="T2" fmla="*/ 204 w 400"/>
              <a:gd name="T3" fmla="*/ 129 h 313"/>
              <a:gd name="T4" fmla="*/ 311 w 400"/>
              <a:gd name="T5" fmla="*/ 111 h 313"/>
              <a:gd name="T6" fmla="*/ 341 w 400"/>
              <a:gd name="T7" fmla="*/ 67 h 313"/>
              <a:gd name="T8" fmla="*/ 297 w 400"/>
              <a:gd name="T9" fmla="*/ 97 h 313"/>
              <a:gd name="T10" fmla="*/ 204 w 400"/>
              <a:gd name="T11" fmla="*/ 102 h 313"/>
              <a:gd name="T12" fmla="*/ 400 w 400"/>
              <a:gd name="T13" fmla="*/ 42 h 313"/>
              <a:gd name="T14" fmla="*/ 243 w 400"/>
              <a:gd name="T15" fmla="*/ 16 h 313"/>
              <a:gd name="T16" fmla="*/ 228 w 400"/>
              <a:gd name="T17" fmla="*/ 0 h 313"/>
              <a:gd name="T18" fmla="*/ 80 w 400"/>
              <a:gd name="T19" fmla="*/ 16 h 313"/>
              <a:gd name="T20" fmla="*/ 91 w 400"/>
              <a:gd name="T21" fmla="*/ 42 h 313"/>
              <a:gd name="T22" fmla="*/ 113 w 400"/>
              <a:gd name="T23" fmla="*/ 71 h 313"/>
              <a:gd name="T24" fmla="*/ 368 w 400"/>
              <a:gd name="T25" fmla="*/ 42 h 313"/>
              <a:gd name="T26" fmla="*/ 185 w 400"/>
              <a:gd name="T27" fmla="*/ 205 h 313"/>
              <a:gd name="T28" fmla="*/ 368 w 400"/>
              <a:gd name="T29" fmla="*/ 214 h 313"/>
              <a:gd name="T30" fmla="*/ 188 w 400"/>
              <a:gd name="T31" fmla="*/ 223 h 313"/>
              <a:gd name="T32" fmla="*/ 189 w 400"/>
              <a:gd name="T33" fmla="*/ 249 h 313"/>
              <a:gd name="T34" fmla="*/ 228 w 400"/>
              <a:gd name="T35" fmla="*/ 311 h 313"/>
              <a:gd name="T36" fmla="*/ 243 w 400"/>
              <a:gd name="T37" fmla="*/ 249 h 313"/>
              <a:gd name="T38" fmla="*/ 315 w 400"/>
              <a:gd name="T39" fmla="*/ 309 h 313"/>
              <a:gd name="T40" fmla="*/ 308 w 400"/>
              <a:gd name="T41" fmla="*/ 249 h 313"/>
              <a:gd name="T42" fmla="*/ 400 w 400"/>
              <a:gd name="T43" fmla="*/ 223 h 313"/>
              <a:gd name="T44" fmla="*/ 390 w 400"/>
              <a:gd name="T45" fmla="*/ 42 h 313"/>
              <a:gd name="T46" fmla="*/ 84 w 400"/>
              <a:gd name="T47" fmla="*/ 162 h 313"/>
              <a:gd name="T48" fmla="*/ 123 w 400"/>
              <a:gd name="T49" fmla="*/ 123 h 313"/>
              <a:gd name="T50" fmla="*/ 45 w 400"/>
              <a:gd name="T51" fmla="*/ 123 h 313"/>
              <a:gd name="T52" fmla="*/ 109 w 400"/>
              <a:gd name="T53" fmla="*/ 170 h 313"/>
              <a:gd name="T54" fmla="*/ 94 w 400"/>
              <a:gd name="T55" fmla="*/ 170 h 313"/>
              <a:gd name="T56" fmla="*/ 98 w 400"/>
              <a:gd name="T57" fmla="*/ 177 h 313"/>
              <a:gd name="T58" fmla="*/ 102 w 400"/>
              <a:gd name="T59" fmla="*/ 266 h 313"/>
              <a:gd name="T60" fmla="*/ 67 w 400"/>
              <a:gd name="T61" fmla="*/ 266 h 313"/>
              <a:gd name="T62" fmla="*/ 71 w 400"/>
              <a:gd name="T63" fmla="*/ 177 h 313"/>
              <a:gd name="T64" fmla="*/ 76 w 400"/>
              <a:gd name="T65" fmla="*/ 170 h 313"/>
              <a:gd name="T66" fmla="*/ 0 w 400"/>
              <a:gd name="T67" fmla="*/ 228 h 313"/>
              <a:gd name="T68" fmla="*/ 34 w 400"/>
              <a:gd name="T69" fmla="*/ 313 h 313"/>
              <a:gd name="T70" fmla="*/ 46 w 400"/>
              <a:gd name="T71" fmla="*/ 226 h 313"/>
              <a:gd name="T72" fmla="*/ 120 w 400"/>
              <a:gd name="T73" fmla="*/ 313 h 313"/>
              <a:gd name="T74" fmla="*/ 132 w 400"/>
              <a:gd name="T75" fmla="*/ 226 h 313"/>
              <a:gd name="T76" fmla="*/ 167 w 400"/>
              <a:gd name="T77" fmla="*/ 313 h 313"/>
              <a:gd name="T78" fmla="*/ 109 w 400"/>
              <a:gd name="T79" fmla="*/ 17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0" h="313">
                <a:moveTo>
                  <a:pt x="204" y="102"/>
                </a:moveTo>
                <a:lnTo>
                  <a:pt x="147" y="158"/>
                </a:lnTo>
                <a:cubicBezTo>
                  <a:pt x="153" y="162"/>
                  <a:pt x="158" y="166"/>
                  <a:pt x="163" y="170"/>
                </a:cubicBezTo>
                <a:lnTo>
                  <a:pt x="204" y="129"/>
                </a:lnTo>
                <a:lnTo>
                  <a:pt x="248" y="174"/>
                </a:lnTo>
                <a:lnTo>
                  <a:pt x="311" y="111"/>
                </a:lnTo>
                <a:lnTo>
                  <a:pt x="321" y="135"/>
                </a:lnTo>
                <a:lnTo>
                  <a:pt x="341" y="67"/>
                </a:lnTo>
                <a:lnTo>
                  <a:pt x="272" y="87"/>
                </a:lnTo>
                <a:lnTo>
                  <a:pt x="297" y="97"/>
                </a:lnTo>
                <a:lnTo>
                  <a:pt x="248" y="146"/>
                </a:lnTo>
                <a:lnTo>
                  <a:pt x="204" y="102"/>
                </a:lnTo>
                <a:close/>
                <a:moveTo>
                  <a:pt x="400" y="42"/>
                </a:moveTo>
                <a:lnTo>
                  <a:pt x="400" y="42"/>
                </a:lnTo>
                <a:lnTo>
                  <a:pt x="400" y="16"/>
                </a:lnTo>
                <a:lnTo>
                  <a:pt x="243" y="16"/>
                </a:lnTo>
                <a:lnTo>
                  <a:pt x="243" y="0"/>
                </a:lnTo>
                <a:lnTo>
                  <a:pt x="228" y="0"/>
                </a:lnTo>
                <a:lnTo>
                  <a:pt x="228" y="16"/>
                </a:lnTo>
                <a:lnTo>
                  <a:pt x="80" y="16"/>
                </a:lnTo>
                <a:lnTo>
                  <a:pt x="80" y="42"/>
                </a:lnTo>
                <a:lnTo>
                  <a:pt x="91" y="42"/>
                </a:lnTo>
                <a:lnTo>
                  <a:pt x="91" y="64"/>
                </a:lnTo>
                <a:cubicBezTo>
                  <a:pt x="99" y="65"/>
                  <a:pt x="106" y="67"/>
                  <a:pt x="113" y="71"/>
                </a:cubicBezTo>
                <a:lnTo>
                  <a:pt x="113" y="42"/>
                </a:lnTo>
                <a:lnTo>
                  <a:pt x="368" y="42"/>
                </a:lnTo>
                <a:lnTo>
                  <a:pt x="368" y="205"/>
                </a:lnTo>
                <a:lnTo>
                  <a:pt x="185" y="205"/>
                </a:lnTo>
                <a:cubicBezTo>
                  <a:pt x="186" y="208"/>
                  <a:pt x="187" y="211"/>
                  <a:pt x="187" y="214"/>
                </a:cubicBezTo>
                <a:lnTo>
                  <a:pt x="368" y="214"/>
                </a:lnTo>
                <a:lnTo>
                  <a:pt x="368" y="223"/>
                </a:lnTo>
                <a:lnTo>
                  <a:pt x="188" y="223"/>
                </a:lnTo>
                <a:cubicBezTo>
                  <a:pt x="188" y="225"/>
                  <a:pt x="189" y="226"/>
                  <a:pt x="189" y="228"/>
                </a:cubicBezTo>
                <a:lnTo>
                  <a:pt x="189" y="249"/>
                </a:lnTo>
                <a:lnTo>
                  <a:pt x="228" y="249"/>
                </a:lnTo>
                <a:lnTo>
                  <a:pt x="228" y="311"/>
                </a:lnTo>
                <a:lnTo>
                  <a:pt x="243" y="311"/>
                </a:lnTo>
                <a:lnTo>
                  <a:pt x="243" y="249"/>
                </a:lnTo>
                <a:lnTo>
                  <a:pt x="292" y="249"/>
                </a:lnTo>
                <a:lnTo>
                  <a:pt x="315" y="309"/>
                </a:lnTo>
                <a:lnTo>
                  <a:pt x="330" y="305"/>
                </a:lnTo>
                <a:lnTo>
                  <a:pt x="308" y="249"/>
                </a:lnTo>
                <a:lnTo>
                  <a:pt x="400" y="249"/>
                </a:lnTo>
                <a:lnTo>
                  <a:pt x="400" y="223"/>
                </a:lnTo>
                <a:lnTo>
                  <a:pt x="390" y="223"/>
                </a:lnTo>
                <a:lnTo>
                  <a:pt x="390" y="42"/>
                </a:lnTo>
                <a:lnTo>
                  <a:pt x="400" y="42"/>
                </a:lnTo>
                <a:close/>
                <a:moveTo>
                  <a:pt x="84" y="162"/>
                </a:moveTo>
                <a:lnTo>
                  <a:pt x="84" y="162"/>
                </a:lnTo>
                <a:cubicBezTo>
                  <a:pt x="105" y="162"/>
                  <a:pt x="123" y="144"/>
                  <a:pt x="123" y="123"/>
                </a:cubicBezTo>
                <a:cubicBezTo>
                  <a:pt x="123" y="101"/>
                  <a:pt x="105" y="84"/>
                  <a:pt x="84" y="84"/>
                </a:cubicBezTo>
                <a:cubicBezTo>
                  <a:pt x="62" y="84"/>
                  <a:pt x="45" y="101"/>
                  <a:pt x="45" y="123"/>
                </a:cubicBezTo>
                <a:cubicBezTo>
                  <a:pt x="45" y="144"/>
                  <a:pt x="62" y="162"/>
                  <a:pt x="84" y="162"/>
                </a:cubicBezTo>
                <a:close/>
                <a:moveTo>
                  <a:pt x="109" y="170"/>
                </a:moveTo>
                <a:lnTo>
                  <a:pt x="109" y="170"/>
                </a:lnTo>
                <a:lnTo>
                  <a:pt x="94" y="170"/>
                </a:lnTo>
                <a:lnTo>
                  <a:pt x="97" y="171"/>
                </a:lnTo>
                <a:cubicBezTo>
                  <a:pt x="98" y="172"/>
                  <a:pt x="99" y="175"/>
                  <a:pt x="98" y="177"/>
                </a:cubicBezTo>
                <a:lnTo>
                  <a:pt x="93" y="190"/>
                </a:lnTo>
                <a:lnTo>
                  <a:pt x="102" y="266"/>
                </a:lnTo>
                <a:lnTo>
                  <a:pt x="85" y="282"/>
                </a:lnTo>
                <a:lnTo>
                  <a:pt x="67" y="266"/>
                </a:lnTo>
                <a:lnTo>
                  <a:pt x="77" y="190"/>
                </a:lnTo>
                <a:lnTo>
                  <a:pt x="71" y="177"/>
                </a:lnTo>
                <a:cubicBezTo>
                  <a:pt x="71" y="175"/>
                  <a:pt x="71" y="172"/>
                  <a:pt x="73" y="171"/>
                </a:cubicBezTo>
                <a:lnTo>
                  <a:pt x="76" y="170"/>
                </a:lnTo>
                <a:lnTo>
                  <a:pt x="59" y="170"/>
                </a:lnTo>
                <a:cubicBezTo>
                  <a:pt x="26" y="170"/>
                  <a:pt x="0" y="196"/>
                  <a:pt x="0" y="228"/>
                </a:cubicBezTo>
                <a:lnTo>
                  <a:pt x="0" y="313"/>
                </a:lnTo>
                <a:lnTo>
                  <a:pt x="34" y="313"/>
                </a:lnTo>
                <a:lnTo>
                  <a:pt x="34" y="226"/>
                </a:lnTo>
                <a:lnTo>
                  <a:pt x="46" y="226"/>
                </a:lnTo>
                <a:lnTo>
                  <a:pt x="46" y="313"/>
                </a:lnTo>
                <a:lnTo>
                  <a:pt x="120" y="313"/>
                </a:lnTo>
                <a:lnTo>
                  <a:pt x="120" y="226"/>
                </a:lnTo>
                <a:lnTo>
                  <a:pt x="132" y="226"/>
                </a:lnTo>
                <a:lnTo>
                  <a:pt x="132" y="313"/>
                </a:lnTo>
                <a:lnTo>
                  <a:pt x="167" y="313"/>
                </a:lnTo>
                <a:lnTo>
                  <a:pt x="167" y="228"/>
                </a:lnTo>
                <a:cubicBezTo>
                  <a:pt x="167" y="196"/>
                  <a:pt x="141" y="170"/>
                  <a:pt x="109" y="170"/>
                </a:cubicBezTo>
                <a:close/>
              </a:path>
            </a:pathLst>
          </a:custGeom>
          <a:solidFill>
            <a:schemeClr val="accent2"/>
          </a:solidFill>
          <a:ln w="9525">
            <a:noFill/>
            <a:round/>
          </a:ln>
          <a:effectLst/>
        </p:spPr>
        <p:txBody>
          <a:bodyPr vert="horz" wrap="square" lIns="91440" tIns="45720" rIns="91440" bIns="45720" numCol="1" anchor="t" anchorCtr="0" compatLnSpc="1"/>
          <a:lstStyle/>
          <a:p>
            <a:endParaRPr lang="zh-CN" altLang="en-US">
              <a:solidFill>
                <a:schemeClr val="accent1"/>
              </a:solidFill>
            </a:endParaRPr>
          </a:p>
        </p:txBody>
      </p:sp>
      <p:sp>
        <p:nvSpPr>
          <p:cNvPr id="20" name="Freeform 16"/>
          <p:cNvSpPr>
            <a:spLocks noEditPoints="1"/>
          </p:cNvSpPr>
          <p:nvPr/>
        </p:nvSpPr>
        <p:spPr bwMode="auto">
          <a:xfrm>
            <a:off x="6266674" y="1190831"/>
            <a:ext cx="324086" cy="329608"/>
          </a:xfrm>
          <a:custGeom>
            <a:avLst/>
            <a:gdLst>
              <a:gd name="T0" fmla="*/ 324 w 358"/>
              <a:gd name="T1" fmla="*/ 306 h 355"/>
              <a:gd name="T2" fmla="*/ 287 w 358"/>
              <a:gd name="T3" fmla="*/ 306 h 355"/>
              <a:gd name="T4" fmla="*/ 235 w 358"/>
              <a:gd name="T5" fmla="*/ 207 h 355"/>
              <a:gd name="T6" fmla="*/ 229 w 358"/>
              <a:gd name="T7" fmla="*/ 226 h 355"/>
              <a:gd name="T8" fmla="*/ 201 w 358"/>
              <a:gd name="T9" fmla="*/ 248 h 355"/>
              <a:gd name="T10" fmla="*/ 294 w 358"/>
              <a:gd name="T11" fmla="*/ 351 h 355"/>
              <a:gd name="T12" fmla="*/ 353 w 358"/>
              <a:gd name="T13" fmla="*/ 311 h 355"/>
              <a:gd name="T14" fmla="*/ 310 w 358"/>
              <a:gd name="T15" fmla="*/ 265 h 355"/>
              <a:gd name="T16" fmla="*/ 244 w 358"/>
              <a:gd name="T17" fmla="*/ 211 h 355"/>
              <a:gd name="T18" fmla="*/ 129 w 358"/>
              <a:gd name="T19" fmla="*/ 126 h 355"/>
              <a:gd name="T20" fmla="*/ 149 w 358"/>
              <a:gd name="T21" fmla="*/ 121 h 355"/>
              <a:gd name="T22" fmla="*/ 154 w 358"/>
              <a:gd name="T23" fmla="*/ 102 h 355"/>
              <a:gd name="T24" fmla="*/ 159 w 358"/>
              <a:gd name="T25" fmla="*/ 83 h 355"/>
              <a:gd name="T26" fmla="*/ 69 w 358"/>
              <a:gd name="T27" fmla="*/ 8 h 355"/>
              <a:gd name="T28" fmla="*/ 57 w 358"/>
              <a:gd name="T29" fmla="*/ 101 h 355"/>
              <a:gd name="T30" fmla="*/ 0 w 358"/>
              <a:gd name="T31" fmla="*/ 77 h 355"/>
              <a:gd name="T32" fmla="*/ 106 w 358"/>
              <a:gd name="T33" fmla="*/ 153 h 355"/>
              <a:gd name="T34" fmla="*/ 120 w 358"/>
              <a:gd name="T35" fmla="*/ 136 h 355"/>
              <a:gd name="T36" fmla="*/ 345 w 358"/>
              <a:gd name="T37" fmla="*/ 35 h 355"/>
              <a:gd name="T38" fmla="*/ 297 w 358"/>
              <a:gd name="T39" fmla="*/ 1 h 355"/>
              <a:gd name="T40" fmla="*/ 168 w 358"/>
              <a:gd name="T41" fmla="*/ 116 h 355"/>
              <a:gd name="T42" fmla="*/ 150 w 358"/>
              <a:gd name="T43" fmla="*/ 142 h 355"/>
              <a:gd name="T44" fmla="*/ 134 w 358"/>
              <a:gd name="T45" fmla="*/ 150 h 355"/>
              <a:gd name="T46" fmla="*/ 136 w 358"/>
              <a:gd name="T47" fmla="*/ 199 h 355"/>
              <a:gd name="T48" fmla="*/ 32 w 358"/>
              <a:gd name="T49" fmla="*/ 289 h 355"/>
              <a:gd name="T50" fmla="*/ 20 w 358"/>
              <a:gd name="T51" fmla="*/ 355 h 355"/>
              <a:gd name="T52" fmla="*/ 74 w 358"/>
              <a:gd name="T53" fmla="*/ 301 h 355"/>
              <a:gd name="T54" fmla="*/ 159 w 358"/>
              <a:gd name="T55" fmla="*/ 222 h 355"/>
              <a:gd name="T56" fmla="*/ 206 w 358"/>
              <a:gd name="T57" fmla="*/ 222 h 355"/>
              <a:gd name="T58" fmla="*/ 220 w 358"/>
              <a:gd name="T59" fmla="*/ 192 h 355"/>
              <a:gd name="T60" fmla="*/ 240 w 358"/>
              <a:gd name="T61" fmla="*/ 188 h 355"/>
              <a:gd name="T62" fmla="*/ 345 w 358"/>
              <a:gd name="T63" fmla="*/ 3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8" h="355">
                <a:moveTo>
                  <a:pt x="305" y="288"/>
                </a:moveTo>
                <a:cubicBezTo>
                  <a:pt x="316" y="288"/>
                  <a:pt x="324" y="296"/>
                  <a:pt x="324" y="306"/>
                </a:cubicBezTo>
                <a:cubicBezTo>
                  <a:pt x="324" y="316"/>
                  <a:pt x="316" y="325"/>
                  <a:pt x="305" y="325"/>
                </a:cubicBezTo>
                <a:cubicBezTo>
                  <a:pt x="295" y="325"/>
                  <a:pt x="287" y="316"/>
                  <a:pt x="287" y="306"/>
                </a:cubicBezTo>
                <a:cubicBezTo>
                  <a:pt x="287" y="296"/>
                  <a:pt x="295" y="288"/>
                  <a:pt x="305" y="288"/>
                </a:cubicBezTo>
                <a:close/>
                <a:moveTo>
                  <a:pt x="235" y="207"/>
                </a:moveTo>
                <a:lnTo>
                  <a:pt x="239" y="216"/>
                </a:lnTo>
                <a:lnTo>
                  <a:pt x="229" y="226"/>
                </a:lnTo>
                <a:lnTo>
                  <a:pt x="220" y="235"/>
                </a:lnTo>
                <a:cubicBezTo>
                  <a:pt x="215" y="241"/>
                  <a:pt x="208" y="245"/>
                  <a:pt x="201" y="248"/>
                </a:cubicBezTo>
                <a:lnTo>
                  <a:pt x="264" y="311"/>
                </a:lnTo>
                <a:lnTo>
                  <a:pt x="294" y="351"/>
                </a:lnTo>
                <a:lnTo>
                  <a:pt x="309" y="355"/>
                </a:lnTo>
                <a:lnTo>
                  <a:pt x="353" y="311"/>
                </a:lnTo>
                <a:lnTo>
                  <a:pt x="349" y="295"/>
                </a:lnTo>
                <a:lnTo>
                  <a:pt x="310" y="265"/>
                </a:lnTo>
                <a:lnTo>
                  <a:pt x="250" y="205"/>
                </a:lnTo>
                <a:lnTo>
                  <a:pt x="244" y="211"/>
                </a:lnTo>
                <a:lnTo>
                  <a:pt x="235" y="207"/>
                </a:lnTo>
                <a:close/>
                <a:moveTo>
                  <a:pt x="129" y="126"/>
                </a:moveTo>
                <a:lnTo>
                  <a:pt x="140" y="116"/>
                </a:lnTo>
                <a:lnTo>
                  <a:pt x="149" y="121"/>
                </a:lnTo>
                <a:lnTo>
                  <a:pt x="144" y="112"/>
                </a:lnTo>
                <a:lnTo>
                  <a:pt x="154" y="102"/>
                </a:lnTo>
                <a:lnTo>
                  <a:pt x="155" y="101"/>
                </a:lnTo>
                <a:cubicBezTo>
                  <a:pt x="158" y="95"/>
                  <a:pt x="159" y="89"/>
                  <a:pt x="159" y="83"/>
                </a:cubicBezTo>
                <a:cubicBezTo>
                  <a:pt x="159" y="41"/>
                  <a:pt x="119" y="0"/>
                  <a:pt x="76" y="1"/>
                </a:cubicBezTo>
                <a:cubicBezTo>
                  <a:pt x="76" y="1"/>
                  <a:pt x="72" y="6"/>
                  <a:pt x="69" y="8"/>
                </a:cubicBezTo>
                <a:cubicBezTo>
                  <a:pt x="103" y="42"/>
                  <a:pt x="100" y="37"/>
                  <a:pt x="100" y="57"/>
                </a:cubicBezTo>
                <a:cubicBezTo>
                  <a:pt x="100" y="74"/>
                  <a:pt x="73" y="101"/>
                  <a:pt x="57" y="101"/>
                </a:cubicBezTo>
                <a:cubicBezTo>
                  <a:pt x="35" y="101"/>
                  <a:pt x="42" y="104"/>
                  <a:pt x="8" y="70"/>
                </a:cubicBezTo>
                <a:cubicBezTo>
                  <a:pt x="5" y="72"/>
                  <a:pt x="0" y="77"/>
                  <a:pt x="0" y="77"/>
                </a:cubicBezTo>
                <a:cubicBezTo>
                  <a:pt x="1" y="119"/>
                  <a:pt x="40" y="160"/>
                  <a:pt x="83" y="160"/>
                </a:cubicBezTo>
                <a:cubicBezTo>
                  <a:pt x="90" y="160"/>
                  <a:pt x="98" y="157"/>
                  <a:pt x="106" y="153"/>
                </a:cubicBezTo>
                <a:lnTo>
                  <a:pt x="108" y="155"/>
                </a:lnTo>
                <a:cubicBezTo>
                  <a:pt x="111" y="148"/>
                  <a:pt x="115" y="141"/>
                  <a:pt x="120" y="136"/>
                </a:cubicBezTo>
                <a:lnTo>
                  <a:pt x="129" y="126"/>
                </a:lnTo>
                <a:close/>
                <a:moveTo>
                  <a:pt x="345" y="35"/>
                </a:moveTo>
                <a:lnTo>
                  <a:pt x="321" y="10"/>
                </a:lnTo>
                <a:cubicBezTo>
                  <a:pt x="314" y="4"/>
                  <a:pt x="306" y="1"/>
                  <a:pt x="297" y="1"/>
                </a:cubicBezTo>
                <a:cubicBezTo>
                  <a:pt x="289" y="1"/>
                  <a:pt x="280" y="4"/>
                  <a:pt x="273" y="10"/>
                </a:cubicBezTo>
                <a:lnTo>
                  <a:pt x="168" y="116"/>
                </a:lnTo>
                <a:cubicBezTo>
                  <a:pt x="171" y="122"/>
                  <a:pt x="169" y="131"/>
                  <a:pt x="164" y="136"/>
                </a:cubicBezTo>
                <a:cubicBezTo>
                  <a:pt x="161" y="140"/>
                  <a:pt x="155" y="142"/>
                  <a:pt x="150" y="142"/>
                </a:cubicBezTo>
                <a:cubicBezTo>
                  <a:pt x="148" y="142"/>
                  <a:pt x="145" y="141"/>
                  <a:pt x="143" y="140"/>
                </a:cubicBezTo>
                <a:lnTo>
                  <a:pt x="134" y="150"/>
                </a:lnTo>
                <a:cubicBezTo>
                  <a:pt x="121" y="163"/>
                  <a:pt x="121" y="184"/>
                  <a:pt x="134" y="197"/>
                </a:cubicBezTo>
                <a:lnTo>
                  <a:pt x="136" y="199"/>
                </a:lnTo>
                <a:lnTo>
                  <a:pt x="54" y="281"/>
                </a:lnTo>
                <a:lnTo>
                  <a:pt x="32" y="289"/>
                </a:lnTo>
                <a:lnTo>
                  <a:pt x="0" y="335"/>
                </a:lnTo>
                <a:lnTo>
                  <a:pt x="20" y="355"/>
                </a:lnTo>
                <a:lnTo>
                  <a:pt x="66" y="323"/>
                </a:lnTo>
                <a:lnTo>
                  <a:pt x="74" y="301"/>
                </a:lnTo>
                <a:lnTo>
                  <a:pt x="156" y="219"/>
                </a:lnTo>
                <a:lnTo>
                  <a:pt x="159" y="222"/>
                </a:lnTo>
                <a:cubicBezTo>
                  <a:pt x="165" y="228"/>
                  <a:pt x="174" y="231"/>
                  <a:pt x="182" y="231"/>
                </a:cubicBezTo>
                <a:cubicBezTo>
                  <a:pt x="191" y="231"/>
                  <a:pt x="200" y="228"/>
                  <a:pt x="206" y="222"/>
                </a:cubicBezTo>
                <a:lnTo>
                  <a:pt x="215" y="212"/>
                </a:lnTo>
                <a:cubicBezTo>
                  <a:pt x="212" y="206"/>
                  <a:pt x="215" y="197"/>
                  <a:pt x="220" y="192"/>
                </a:cubicBezTo>
                <a:cubicBezTo>
                  <a:pt x="223" y="188"/>
                  <a:pt x="229" y="186"/>
                  <a:pt x="234" y="186"/>
                </a:cubicBezTo>
                <a:cubicBezTo>
                  <a:pt x="236" y="186"/>
                  <a:pt x="238" y="187"/>
                  <a:pt x="240" y="188"/>
                </a:cubicBezTo>
                <a:lnTo>
                  <a:pt x="345" y="82"/>
                </a:lnTo>
                <a:cubicBezTo>
                  <a:pt x="358" y="69"/>
                  <a:pt x="358" y="48"/>
                  <a:pt x="345" y="35"/>
                </a:cubicBezTo>
                <a:close/>
              </a:path>
            </a:pathLst>
          </a:custGeom>
          <a:solidFill>
            <a:schemeClr val="accent2"/>
          </a:solidFill>
          <a:ln w="9525">
            <a:noFill/>
            <a:round/>
          </a:ln>
          <a:effectLst/>
        </p:spPr>
        <p:txBody>
          <a:bodyPr vert="horz" wrap="square" lIns="91440" tIns="45720" rIns="91440" bIns="45720" numCol="1" anchor="t" anchorCtr="0" compatLnSpc="1"/>
          <a:lstStyle/>
          <a:p>
            <a:endParaRPr lang="zh-CN" altLang="en-US">
              <a:solidFill>
                <a:schemeClr val="accent1"/>
              </a:solidFill>
            </a:endParaRPr>
          </a:p>
        </p:txBody>
      </p:sp>
      <p:sp>
        <p:nvSpPr>
          <p:cNvPr id="22" name="Freeform 17"/>
          <p:cNvSpPr>
            <a:spLocks noEditPoints="1"/>
          </p:cNvSpPr>
          <p:nvPr/>
        </p:nvSpPr>
        <p:spPr bwMode="auto">
          <a:xfrm>
            <a:off x="7121635" y="1187284"/>
            <a:ext cx="325292" cy="357990"/>
          </a:xfrm>
          <a:custGeom>
            <a:avLst/>
            <a:gdLst>
              <a:gd name="T0" fmla="*/ 117 w 387"/>
              <a:gd name="T1" fmla="*/ 63 h 412"/>
              <a:gd name="T2" fmla="*/ 253 w 387"/>
              <a:gd name="T3" fmla="*/ 46 h 412"/>
              <a:gd name="T4" fmla="*/ 204 w 387"/>
              <a:gd name="T5" fmla="*/ 28 h 412"/>
              <a:gd name="T6" fmla="*/ 148 w 387"/>
              <a:gd name="T7" fmla="*/ 28 h 412"/>
              <a:gd name="T8" fmla="*/ 99 w 387"/>
              <a:gd name="T9" fmla="*/ 46 h 412"/>
              <a:gd name="T10" fmla="*/ 318 w 387"/>
              <a:gd name="T11" fmla="*/ 357 h 412"/>
              <a:gd name="T12" fmla="*/ 324 w 387"/>
              <a:gd name="T13" fmla="*/ 345 h 412"/>
              <a:gd name="T14" fmla="*/ 301 w 387"/>
              <a:gd name="T15" fmla="*/ 268 h 412"/>
              <a:gd name="T16" fmla="*/ 287 w 387"/>
              <a:gd name="T17" fmla="*/ 268 h 412"/>
              <a:gd name="T18" fmla="*/ 287 w 387"/>
              <a:gd name="T19" fmla="*/ 327 h 412"/>
              <a:gd name="T20" fmla="*/ 288 w 387"/>
              <a:gd name="T21" fmla="*/ 328 h 412"/>
              <a:gd name="T22" fmla="*/ 288 w 387"/>
              <a:gd name="T23" fmla="*/ 330 h 412"/>
              <a:gd name="T24" fmla="*/ 289 w 387"/>
              <a:gd name="T25" fmla="*/ 331 h 412"/>
              <a:gd name="T26" fmla="*/ 368 w 387"/>
              <a:gd name="T27" fmla="*/ 272 h 412"/>
              <a:gd name="T28" fmla="*/ 294 w 387"/>
              <a:gd name="T29" fmla="*/ 233 h 412"/>
              <a:gd name="T30" fmla="*/ 277 w 387"/>
              <a:gd name="T31" fmla="*/ 411 h 412"/>
              <a:gd name="T32" fmla="*/ 382 w 387"/>
              <a:gd name="T33" fmla="*/ 339 h 412"/>
              <a:gd name="T34" fmla="*/ 369 w 387"/>
              <a:gd name="T35" fmla="*/ 337 h 412"/>
              <a:gd name="T36" fmla="*/ 294 w 387"/>
              <a:gd name="T37" fmla="*/ 398 h 412"/>
              <a:gd name="T38" fmla="*/ 220 w 387"/>
              <a:gd name="T39" fmla="*/ 308 h 412"/>
              <a:gd name="T40" fmla="*/ 308 w 387"/>
              <a:gd name="T41" fmla="*/ 248 h 412"/>
              <a:gd name="T42" fmla="*/ 369 w 387"/>
              <a:gd name="T43" fmla="*/ 337 h 412"/>
              <a:gd name="T44" fmla="*/ 130 w 387"/>
              <a:gd name="T45" fmla="*/ 336 h 412"/>
              <a:gd name="T46" fmla="*/ 221 w 387"/>
              <a:gd name="T47" fmla="*/ 245 h 412"/>
              <a:gd name="T48" fmla="*/ 240 w 387"/>
              <a:gd name="T49" fmla="*/ 231 h 412"/>
              <a:gd name="T50" fmla="*/ 334 w 387"/>
              <a:gd name="T51" fmla="*/ 140 h 412"/>
              <a:gd name="T52" fmla="*/ 338 w 387"/>
              <a:gd name="T53" fmla="*/ 226 h 412"/>
              <a:gd name="T54" fmla="*/ 352 w 387"/>
              <a:gd name="T55" fmla="*/ 231 h 412"/>
              <a:gd name="T56" fmla="*/ 352 w 387"/>
              <a:gd name="T57" fmla="*/ 95 h 412"/>
              <a:gd name="T58" fmla="*/ 19 w 387"/>
              <a:gd name="T59" fmla="*/ 77 h 412"/>
              <a:gd name="T60" fmla="*/ 0 w 387"/>
              <a:gd name="T61" fmla="*/ 144 h 412"/>
              <a:gd name="T62" fmla="*/ 0 w 387"/>
              <a:gd name="T63" fmla="*/ 245 h 412"/>
              <a:gd name="T64" fmla="*/ 0 w 387"/>
              <a:gd name="T65" fmla="*/ 343 h 412"/>
              <a:gd name="T66" fmla="*/ 195 w 387"/>
              <a:gd name="T67" fmla="*/ 361 h 412"/>
              <a:gd name="T68" fmla="*/ 15 w 387"/>
              <a:gd name="T69" fmla="*/ 144 h 412"/>
              <a:gd name="T70" fmla="*/ 19 w 387"/>
              <a:gd name="T71" fmla="*/ 140 h 412"/>
              <a:gd name="T72" fmla="*/ 115 w 387"/>
              <a:gd name="T73" fmla="*/ 231 h 412"/>
              <a:gd name="T74" fmla="*/ 15 w 387"/>
              <a:gd name="T75" fmla="*/ 144 h 412"/>
              <a:gd name="T76" fmla="*/ 115 w 387"/>
              <a:gd name="T77" fmla="*/ 245 h 412"/>
              <a:gd name="T78" fmla="*/ 19 w 387"/>
              <a:gd name="T79" fmla="*/ 336 h 412"/>
              <a:gd name="T80" fmla="*/ 15 w 387"/>
              <a:gd name="T81" fmla="*/ 245 h 412"/>
              <a:gd name="T82" fmla="*/ 130 w 387"/>
              <a:gd name="T83" fmla="*/ 231 h 412"/>
              <a:gd name="T84" fmla="*/ 130 w 387"/>
              <a:gd name="T85" fmla="*/ 140 h 412"/>
              <a:gd name="T86" fmla="*/ 226 w 387"/>
              <a:gd name="T87" fmla="*/ 231 h 412"/>
              <a:gd name="T88" fmla="*/ 233 w 387"/>
              <a:gd name="T89" fmla="*/ 95 h 412"/>
              <a:gd name="T90" fmla="*/ 246 w 387"/>
              <a:gd name="T91" fmla="*/ 107 h 412"/>
              <a:gd name="T92" fmla="*/ 221 w 387"/>
              <a:gd name="T93" fmla="*/ 107 h 412"/>
              <a:gd name="T94" fmla="*/ 123 w 387"/>
              <a:gd name="T95" fmla="*/ 95 h 412"/>
              <a:gd name="T96" fmla="*/ 135 w 387"/>
              <a:gd name="T97" fmla="*/ 107 h 412"/>
              <a:gd name="T98" fmla="*/ 110 w 387"/>
              <a:gd name="T99" fmla="*/ 10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7" h="412">
                <a:moveTo>
                  <a:pt x="99" y="46"/>
                </a:moveTo>
                <a:cubicBezTo>
                  <a:pt x="99" y="55"/>
                  <a:pt x="107" y="63"/>
                  <a:pt x="117" y="63"/>
                </a:cubicBezTo>
                <a:lnTo>
                  <a:pt x="236" y="63"/>
                </a:lnTo>
                <a:cubicBezTo>
                  <a:pt x="246" y="63"/>
                  <a:pt x="253" y="55"/>
                  <a:pt x="253" y="46"/>
                </a:cubicBezTo>
                <a:cubicBezTo>
                  <a:pt x="253" y="36"/>
                  <a:pt x="246" y="28"/>
                  <a:pt x="236" y="28"/>
                </a:cubicBezTo>
                <a:lnTo>
                  <a:pt x="204" y="28"/>
                </a:lnTo>
                <a:cubicBezTo>
                  <a:pt x="204" y="13"/>
                  <a:pt x="192" y="0"/>
                  <a:pt x="176" y="0"/>
                </a:cubicBezTo>
                <a:cubicBezTo>
                  <a:pt x="161" y="0"/>
                  <a:pt x="148" y="13"/>
                  <a:pt x="148" y="28"/>
                </a:cubicBezTo>
                <a:lnTo>
                  <a:pt x="117" y="28"/>
                </a:lnTo>
                <a:cubicBezTo>
                  <a:pt x="107" y="28"/>
                  <a:pt x="99" y="36"/>
                  <a:pt x="99" y="46"/>
                </a:cubicBezTo>
                <a:close/>
                <a:moveTo>
                  <a:pt x="313" y="355"/>
                </a:moveTo>
                <a:cubicBezTo>
                  <a:pt x="315" y="356"/>
                  <a:pt x="317" y="357"/>
                  <a:pt x="318" y="357"/>
                </a:cubicBezTo>
                <a:cubicBezTo>
                  <a:pt x="320" y="357"/>
                  <a:pt x="322" y="356"/>
                  <a:pt x="324" y="355"/>
                </a:cubicBezTo>
                <a:cubicBezTo>
                  <a:pt x="326" y="352"/>
                  <a:pt x="326" y="348"/>
                  <a:pt x="324" y="345"/>
                </a:cubicBezTo>
                <a:lnTo>
                  <a:pt x="301" y="323"/>
                </a:lnTo>
                <a:lnTo>
                  <a:pt x="301" y="268"/>
                </a:lnTo>
                <a:cubicBezTo>
                  <a:pt x="301" y="264"/>
                  <a:pt x="298" y="260"/>
                  <a:pt x="294" y="260"/>
                </a:cubicBezTo>
                <a:cubicBezTo>
                  <a:pt x="290" y="260"/>
                  <a:pt x="287" y="264"/>
                  <a:pt x="287" y="268"/>
                </a:cubicBezTo>
                <a:lnTo>
                  <a:pt x="287" y="326"/>
                </a:lnTo>
                <a:cubicBezTo>
                  <a:pt x="287" y="326"/>
                  <a:pt x="287" y="327"/>
                  <a:pt x="287" y="327"/>
                </a:cubicBezTo>
                <a:cubicBezTo>
                  <a:pt x="287" y="327"/>
                  <a:pt x="287" y="327"/>
                  <a:pt x="287" y="328"/>
                </a:cubicBezTo>
                <a:cubicBezTo>
                  <a:pt x="287" y="328"/>
                  <a:pt x="287" y="328"/>
                  <a:pt x="288" y="328"/>
                </a:cubicBezTo>
                <a:cubicBezTo>
                  <a:pt x="288" y="329"/>
                  <a:pt x="288" y="329"/>
                  <a:pt x="288" y="329"/>
                </a:cubicBezTo>
                <a:cubicBezTo>
                  <a:pt x="288" y="329"/>
                  <a:pt x="288" y="329"/>
                  <a:pt x="288" y="330"/>
                </a:cubicBezTo>
                <a:cubicBezTo>
                  <a:pt x="288" y="330"/>
                  <a:pt x="289" y="330"/>
                  <a:pt x="289" y="331"/>
                </a:cubicBezTo>
                <a:cubicBezTo>
                  <a:pt x="289" y="331"/>
                  <a:pt x="289" y="331"/>
                  <a:pt x="289" y="331"/>
                </a:cubicBezTo>
                <a:lnTo>
                  <a:pt x="313" y="355"/>
                </a:lnTo>
                <a:close/>
                <a:moveTo>
                  <a:pt x="368" y="272"/>
                </a:moveTo>
                <a:cubicBezTo>
                  <a:pt x="355" y="252"/>
                  <a:pt x="335" y="239"/>
                  <a:pt x="311" y="234"/>
                </a:cubicBezTo>
                <a:cubicBezTo>
                  <a:pt x="305" y="233"/>
                  <a:pt x="300" y="233"/>
                  <a:pt x="294" y="233"/>
                </a:cubicBezTo>
                <a:cubicBezTo>
                  <a:pt x="251" y="233"/>
                  <a:pt x="214" y="264"/>
                  <a:pt x="206" y="306"/>
                </a:cubicBezTo>
                <a:cubicBezTo>
                  <a:pt x="197" y="354"/>
                  <a:pt x="229" y="401"/>
                  <a:pt x="277" y="411"/>
                </a:cubicBezTo>
                <a:cubicBezTo>
                  <a:pt x="283" y="412"/>
                  <a:pt x="289" y="412"/>
                  <a:pt x="294" y="412"/>
                </a:cubicBezTo>
                <a:cubicBezTo>
                  <a:pt x="337" y="412"/>
                  <a:pt x="374" y="382"/>
                  <a:pt x="382" y="339"/>
                </a:cubicBezTo>
                <a:cubicBezTo>
                  <a:pt x="387" y="316"/>
                  <a:pt x="382" y="292"/>
                  <a:pt x="368" y="272"/>
                </a:cubicBezTo>
                <a:close/>
                <a:moveTo>
                  <a:pt x="369" y="337"/>
                </a:moveTo>
                <a:lnTo>
                  <a:pt x="369" y="337"/>
                </a:lnTo>
                <a:cubicBezTo>
                  <a:pt x="362" y="372"/>
                  <a:pt x="330" y="398"/>
                  <a:pt x="294" y="398"/>
                </a:cubicBezTo>
                <a:cubicBezTo>
                  <a:pt x="289" y="398"/>
                  <a:pt x="285" y="398"/>
                  <a:pt x="280" y="397"/>
                </a:cubicBezTo>
                <a:cubicBezTo>
                  <a:pt x="239" y="389"/>
                  <a:pt x="212" y="349"/>
                  <a:pt x="220" y="308"/>
                </a:cubicBezTo>
                <a:cubicBezTo>
                  <a:pt x="227" y="273"/>
                  <a:pt x="258" y="247"/>
                  <a:pt x="294" y="247"/>
                </a:cubicBezTo>
                <a:cubicBezTo>
                  <a:pt x="299" y="247"/>
                  <a:pt x="304" y="247"/>
                  <a:pt x="308" y="248"/>
                </a:cubicBezTo>
                <a:cubicBezTo>
                  <a:pt x="328" y="252"/>
                  <a:pt x="345" y="263"/>
                  <a:pt x="357" y="280"/>
                </a:cubicBezTo>
                <a:cubicBezTo>
                  <a:pt x="368" y="297"/>
                  <a:pt x="372" y="317"/>
                  <a:pt x="369" y="337"/>
                </a:cubicBezTo>
                <a:close/>
                <a:moveTo>
                  <a:pt x="189" y="336"/>
                </a:moveTo>
                <a:lnTo>
                  <a:pt x="130" y="336"/>
                </a:lnTo>
                <a:lnTo>
                  <a:pt x="130" y="245"/>
                </a:lnTo>
                <a:lnTo>
                  <a:pt x="221" y="245"/>
                </a:lnTo>
                <a:cubicBezTo>
                  <a:pt x="227" y="240"/>
                  <a:pt x="234" y="235"/>
                  <a:pt x="241" y="231"/>
                </a:cubicBezTo>
                <a:lnTo>
                  <a:pt x="240" y="231"/>
                </a:lnTo>
                <a:lnTo>
                  <a:pt x="240" y="140"/>
                </a:lnTo>
                <a:lnTo>
                  <a:pt x="334" y="140"/>
                </a:lnTo>
                <a:cubicBezTo>
                  <a:pt x="336" y="140"/>
                  <a:pt x="338" y="142"/>
                  <a:pt x="338" y="144"/>
                </a:cubicBezTo>
                <a:lnTo>
                  <a:pt x="338" y="226"/>
                </a:lnTo>
                <a:cubicBezTo>
                  <a:pt x="343" y="228"/>
                  <a:pt x="348" y="231"/>
                  <a:pt x="352" y="234"/>
                </a:cubicBezTo>
                <a:lnTo>
                  <a:pt x="352" y="231"/>
                </a:lnTo>
                <a:lnTo>
                  <a:pt x="352" y="144"/>
                </a:lnTo>
                <a:lnTo>
                  <a:pt x="352" y="95"/>
                </a:lnTo>
                <a:cubicBezTo>
                  <a:pt x="352" y="85"/>
                  <a:pt x="344" y="77"/>
                  <a:pt x="334" y="77"/>
                </a:cubicBezTo>
                <a:lnTo>
                  <a:pt x="19" y="77"/>
                </a:lnTo>
                <a:cubicBezTo>
                  <a:pt x="8" y="77"/>
                  <a:pt x="0" y="85"/>
                  <a:pt x="0" y="95"/>
                </a:cubicBezTo>
                <a:lnTo>
                  <a:pt x="0" y="144"/>
                </a:lnTo>
                <a:lnTo>
                  <a:pt x="0" y="231"/>
                </a:lnTo>
                <a:lnTo>
                  <a:pt x="0" y="245"/>
                </a:lnTo>
                <a:lnTo>
                  <a:pt x="0" y="332"/>
                </a:lnTo>
                <a:lnTo>
                  <a:pt x="0" y="343"/>
                </a:lnTo>
                <a:cubicBezTo>
                  <a:pt x="0" y="353"/>
                  <a:pt x="8" y="361"/>
                  <a:pt x="19" y="361"/>
                </a:cubicBezTo>
                <a:lnTo>
                  <a:pt x="195" y="361"/>
                </a:lnTo>
                <a:cubicBezTo>
                  <a:pt x="192" y="353"/>
                  <a:pt x="190" y="345"/>
                  <a:pt x="189" y="336"/>
                </a:cubicBezTo>
                <a:close/>
                <a:moveTo>
                  <a:pt x="15" y="144"/>
                </a:moveTo>
                <a:lnTo>
                  <a:pt x="15" y="144"/>
                </a:lnTo>
                <a:cubicBezTo>
                  <a:pt x="15" y="142"/>
                  <a:pt x="16" y="140"/>
                  <a:pt x="19" y="140"/>
                </a:cubicBezTo>
                <a:lnTo>
                  <a:pt x="115" y="140"/>
                </a:lnTo>
                <a:lnTo>
                  <a:pt x="115" y="231"/>
                </a:lnTo>
                <a:lnTo>
                  <a:pt x="15" y="231"/>
                </a:lnTo>
                <a:lnTo>
                  <a:pt x="15" y="144"/>
                </a:lnTo>
                <a:close/>
                <a:moveTo>
                  <a:pt x="115" y="245"/>
                </a:moveTo>
                <a:lnTo>
                  <a:pt x="115" y="245"/>
                </a:lnTo>
                <a:lnTo>
                  <a:pt x="115" y="336"/>
                </a:lnTo>
                <a:lnTo>
                  <a:pt x="19" y="336"/>
                </a:lnTo>
                <a:cubicBezTo>
                  <a:pt x="16" y="336"/>
                  <a:pt x="15" y="334"/>
                  <a:pt x="15" y="332"/>
                </a:cubicBezTo>
                <a:lnTo>
                  <a:pt x="15" y="245"/>
                </a:lnTo>
                <a:lnTo>
                  <a:pt x="115" y="245"/>
                </a:lnTo>
                <a:close/>
                <a:moveTo>
                  <a:pt x="130" y="231"/>
                </a:moveTo>
                <a:lnTo>
                  <a:pt x="130" y="231"/>
                </a:lnTo>
                <a:lnTo>
                  <a:pt x="130" y="140"/>
                </a:lnTo>
                <a:lnTo>
                  <a:pt x="226" y="140"/>
                </a:lnTo>
                <a:lnTo>
                  <a:pt x="226" y="231"/>
                </a:lnTo>
                <a:lnTo>
                  <a:pt x="130" y="231"/>
                </a:lnTo>
                <a:close/>
                <a:moveTo>
                  <a:pt x="233" y="95"/>
                </a:moveTo>
                <a:lnTo>
                  <a:pt x="233" y="95"/>
                </a:lnTo>
                <a:cubicBezTo>
                  <a:pt x="240" y="95"/>
                  <a:pt x="246" y="101"/>
                  <a:pt x="246" y="107"/>
                </a:cubicBezTo>
                <a:cubicBezTo>
                  <a:pt x="246" y="114"/>
                  <a:pt x="240" y="120"/>
                  <a:pt x="233" y="120"/>
                </a:cubicBezTo>
                <a:cubicBezTo>
                  <a:pt x="226" y="120"/>
                  <a:pt x="221" y="114"/>
                  <a:pt x="221" y="107"/>
                </a:cubicBezTo>
                <a:cubicBezTo>
                  <a:pt x="221" y="101"/>
                  <a:pt x="226" y="95"/>
                  <a:pt x="233" y="95"/>
                </a:cubicBezTo>
                <a:close/>
                <a:moveTo>
                  <a:pt x="123" y="95"/>
                </a:moveTo>
                <a:lnTo>
                  <a:pt x="123" y="95"/>
                </a:lnTo>
                <a:cubicBezTo>
                  <a:pt x="129" y="95"/>
                  <a:pt x="135" y="101"/>
                  <a:pt x="135" y="107"/>
                </a:cubicBezTo>
                <a:cubicBezTo>
                  <a:pt x="135" y="114"/>
                  <a:pt x="129" y="120"/>
                  <a:pt x="123" y="120"/>
                </a:cubicBezTo>
                <a:cubicBezTo>
                  <a:pt x="116" y="120"/>
                  <a:pt x="110" y="114"/>
                  <a:pt x="110" y="107"/>
                </a:cubicBezTo>
                <a:cubicBezTo>
                  <a:pt x="110" y="101"/>
                  <a:pt x="116" y="95"/>
                  <a:pt x="123" y="95"/>
                </a:cubicBezTo>
                <a:close/>
              </a:path>
            </a:pathLst>
          </a:custGeom>
          <a:solidFill>
            <a:schemeClr val="accent2"/>
          </a:solidFill>
          <a:ln w="9525">
            <a:noFill/>
            <a:round/>
          </a:ln>
          <a:effectLst/>
        </p:spPr>
        <p:txBody>
          <a:bodyPr vert="horz" wrap="square" lIns="91440" tIns="45720" rIns="91440" bIns="45720" numCol="1" anchor="t" anchorCtr="0" compatLnSpc="1"/>
          <a:lstStyle/>
          <a:p>
            <a:endParaRPr lang="zh-CN" altLang="en-US">
              <a:solidFill>
                <a:schemeClr val="accent1"/>
              </a:solidFill>
            </a:endParaRPr>
          </a:p>
        </p:txBody>
      </p:sp>
      <p:cxnSp>
        <p:nvCxnSpPr>
          <p:cNvPr id="24" name="直接连接符 23"/>
          <p:cNvCxnSpPr/>
          <p:nvPr/>
        </p:nvCxnSpPr>
        <p:spPr bwMode="auto">
          <a:xfrm>
            <a:off x="1345853" y="1373938"/>
            <a:ext cx="3024336" cy="0"/>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直接连接符 27"/>
          <p:cNvCxnSpPr/>
          <p:nvPr/>
        </p:nvCxnSpPr>
        <p:spPr bwMode="auto">
          <a:xfrm>
            <a:off x="1345853" y="1373938"/>
            <a:ext cx="0" cy="4286774"/>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直接连接符 28"/>
          <p:cNvCxnSpPr/>
          <p:nvPr/>
        </p:nvCxnSpPr>
        <p:spPr bwMode="auto">
          <a:xfrm>
            <a:off x="10850909" y="1373938"/>
            <a:ext cx="0" cy="4286774"/>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 name="直接连接符 29"/>
          <p:cNvCxnSpPr/>
          <p:nvPr/>
        </p:nvCxnSpPr>
        <p:spPr bwMode="auto">
          <a:xfrm>
            <a:off x="1361012" y="5660712"/>
            <a:ext cx="9489897" cy="0"/>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直接连接符 30"/>
          <p:cNvCxnSpPr/>
          <p:nvPr/>
        </p:nvCxnSpPr>
        <p:spPr bwMode="auto">
          <a:xfrm>
            <a:off x="7610549" y="1373938"/>
            <a:ext cx="3234768" cy="0"/>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2" name="矩形: 圆角 31"/>
          <p:cNvSpPr/>
          <p:nvPr/>
        </p:nvSpPr>
        <p:spPr bwMode="auto">
          <a:xfrm>
            <a:off x="3597744" y="5448402"/>
            <a:ext cx="5001274" cy="424620"/>
          </a:xfrm>
          <a:prstGeom prst="roundRect">
            <a:avLst>
              <a:gd name="adj" fmla="val 50000"/>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r"/>
            <a:endParaRPr lang="zh-CN" altLang="en-US" sz="2000">
              <a:solidFill>
                <a:schemeClr val="bg1"/>
              </a:solidFill>
              <a:latin typeface="+mn-lt"/>
              <a:ea typeface="+mn-ea"/>
              <a:cs typeface="+mn-ea"/>
              <a:sym typeface="+mn-lt"/>
            </a:endParaRPr>
          </a:p>
        </p:txBody>
      </p:sp>
      <p:sp>
        <p:nvSpPr>
          <p:cNvPr id="33" name="TextBox 82"/>
          <p:cNvSpPr txBox="1"/>
          <p:nvPr/>
        </p:nvSpPr>
        <p:spPr>
          <a:xfrm>
            <a:off x="3759688" y="5450951"/>
            <a:ext cx="4580574" cy="400110"/>
          </a:xfrm>
          <a:prstGeom prst="rect">
            <a:avLst/>
          </a:prstGeom>
          <a:noFill/>
        </p:spPr>
        <p:txBody>
          <a:bodyPr wrap="square" rtlCol="0">
            <a:spAutoFit/>
          </a:bodyPr>
          <a:lstStyle/>
          <a:p>
            <a:pPr algn="ctr" defTabSz="913765">
              <a:defRPr/>
            </a:pPr>
            <a:r>
              <a:rPr lang="zh-CN" altLang="en-US" sz="2000">
                <a:solidFill>
                  <a:schemeClr val="accent2"/>
                </a:solidFill>
                <a:latin typeface="+mn-lt"/>
                <a:ea typeface="+mn-ea"/>
                <a:cs typeface="+mn-ea"/>
                <a:sym typeface="+mn-lt"/>
              </a:rPr>
              <a:t>这里可以输入公司</a:t>
            </a:r>
            <a:r>
              <a:rPr lang="en-US" altLang="zh-CN" sz="2000">
                <a:solidFill>
                  <a:schemeClr val="accent2"/>
                </a:solidFill>
                <a:latin typeface="+mn-lt"/>
                <a:ea typeface="+mn-ea"/>
                <a:cs typeface="+mn-ea"/>
                <a:sym typeface="+mn-lt"/>
              </a:rPr>
              <a:t>/</a:t>
            </a:r>
            <a:r>
              <a:rPr lang="zh-CN" altLang="en-US" sz="2000">
                <a:solidFill>
                  <a:schemeClr val="accent2"/>
                </a:solidFill>
                <a:latin typeface="+mn-lt"/>
                <a:ea typeface="+mn-ea"/>
                <a:cs typeface="+mn-ea"/>
                <a:sym typeface="+mn-lt"/>
              </a:rPr>
              <a:t>团队名称</a:t>
            </a:r>
            <a:endParaRPr lang="zh-CN" altLang="en-US" sz="2000" dirty="0">
              <a:solidFill>
                <a:schemeClr val="accent2"/>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7846">
        <p:blinds dir="vert"/>
      </p:transition>
    </mc:Choice>
    <mc:Fallback>
      <p:transition spd="slow" advTm="7846">
        <p:blinds dir="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圆角 4"/>
          <p:cNvSpPr/>
          <p:nvPr/>
        </p:nvSpPr>
        <p:spPr bwMode="auto">
          <a:xfrm>
            <a:off x="1059382" y="927362"/>
            <a:ext cx="10009112" cy="5040560"/>
          </a:xfrm>
          <a:prstGeom prst="roundRect">
            <a:avLst>
              <a:gd name="adj" fmla="val 1690"/>
            </a:avLst>
          </a:prstGeom>
          <a:no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 name="矩形: 圆角 2"/>
          <p:cNvSpPr/>
          <p:nvPr/>
        </p:nvSpPr>
        <p:spPr bwMode="auto">
          <a:xfrm>
            <a:off x="1707453" y="711338"/>
            <a:ext cx="1766249" cy="507504"/>
          </a:xfrm>
          <a:prstGeom prst="roundRect">
            <a:avLst>
              <a:gd name="adj" fmla="val 50000"/>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r"/>
            <a:endParaRPr lang="zh-CN" altLang="en-US" sz="2000">
              <a:solidFill>
                <a:schemeClr val="bg1"/>
              </a:solidFill>
              <a:latin typeface="+mn-lt"/>
              <a:ea typeface="+mn-ea"/>
              <a:cs typeface="+mn-ea"/>
            </a:endParaRPr>
          </a:p>
        </p:txBody>
      </p:sp>
      <p:sp>
        <p:nvSpPr>
          <p:cNvPr id="6" name="文本框 5"/>
          <p:cNvSpPr txBox="1"/>
          <p:nvPr/>
        </p:nvSpPr>
        <p:spPr>
          <a:xfrm>
            <a:off x="2190467" y="734257"/>
            <a:ext cx="800219" cy="461665"/>
          </a:xfrm>
          <a:prstGeom prst="rect">
            <a:avLst/>
          </a:prstGeom>
          <a:noFill/>
        </p:spPr>
        <p:txBody>
          <a:bodyPr wrap="none" rtlCol="0">
            <a:spAutoFit/>
          </a:bodyPr>
          <a:lstStyle/>
          <a:p>
            <a:r>
              <a:rPr lang="zh-CN" altLang="en-US" sz="2400">
                <a:solidFill>
                  <a:schemeClr val="bg1"/>
                </a:solidFill>
                <a:latin typeface="+mj-ea"/>
                <a:ea typeface="+mj-ea"/>
              </a:rPr>
              <a:t>前言</a:t>
            </a:r>
            <a:endParaRPr lang="zh-CN" altLang="en-US" sz="2400">
              <a:solidFill>
                <a:schemeClr val="bg1"/>
              </a:solidFill>
              <a:latin typeface="+mj-ea"/>
              <a:ea typeface="+mj-ea"/>
            </a:endParaRPr>
          </a:p>
        </p:txBody>
      </p:sp>
      <p:sp>
        <p:nvSpPr>
          <p:cNvPr id="40" name="TextBox 9"/>
          <p:cNvSpPr>
            <a:spLocks noChangeArrowheads="1"/>
          </p:cNvSpPr>
          <p:nvPr/>
        </p:nvSpPr>
        <p:spPr bwMode="auto">
          <a:xfrm>
            <a:off x="1665472" y="1650498"/>
            <a:ext cx="8702717" cy="332398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indent="539750" algn="just" eaLnBrk="1" hangingPunct="1">
              <a:lnSpc>
                <a:spcPts val="3600"/>
              </a:lnSpc>
              <a:spcAft>
                <a:spcPts val="0"/>
              </a:spcAft>
            </a:pPr>
            <a:r>
              <a:rPr lang="zh-CN" altLang="en-US" sz="2000">
                <a:solidFill>
                  <a:schemeClr val="accent1"/>
                </a:solidFill>
                <a:latin typeface="微软雅黑 Light" panose="020B0502040204020203" pitchFamily="34" charset="-122"/>
                <a:ea typeface="微软雅黑 Light" panose="020B0502040204020203" pitchFamily="34" charset="-122"/>
                <a:sym typeface="微软雅黑" panose="020B0503020204020204" pitchFamily="34" charset="-122"/>
              </a:rPr>
              <a:t>时光飞驰，我自去年</a:t>
            </a:r>
            <a:r>
              <a:rPr lang="en-US" altLang="zh-CN" sz="2000">
                <a:solidFill>
                  <a:schemeClr val="accent1"/>
                </a:solidFill>
                <a:latin typeface="微软雅黑 Light" panose="020B0502040204020203" pitchFamily="34" charset="-122"/>
                <a:ea typeface="微软雅黑 Light" panose="020B0502040204020203" pitchFamily="34" charset="-122"/>
                <a:sym typeface="微软雅黑" panose="020B0503020204020204" pitchFamily="34" charset="-122"/>
              </a:rPr>
              <a:t>XX</a:t>
            </a:r>
            <a:r>
              <a:rPr lang="zh-CN" altLang="en-US" sz="2000">
                <a:solidFill>
                  <a:schemeClr val="accent1"/>
                </a:solidFill>
                <a:latin typeface="微软雅黑 Light" panose="020B0502040204020203" pitchFamily="34" charset="-122"/>
                <a:ea typeface="微软雅黑 Light" panose="020B0502040204020203" pitchFamily="34" charset="-122"/>
                <a:sym typeface="微软雅黑" panose="020B0503020204020204" pitchFamily="34" charset="-122"/>
              </a:rPr>
              <a:t>月</a:t>
            </a:r>
            <a:r>
              <a:rPr lang="en-US" altLang="zh-CN" sz="2000">
                <a:solidFill>
                  <a:schemeClr val="accent1"/>
                </a:solidFill>
                <a:latin typeface="微软雅黑 Light" panose="020B0502040204020203" pitchFamily="34" charset="-122"/>
                <a:ea typeface="微软雅黑 Light" panose="020B0502040204020203" pitchFamily="34" charset="-122"/>
                <a:sym typeface="微软雅黑" panose="020B0503020204020204" pitchFamily="34" charset="-122"/>
              </a:rPr>
              <a:t>XX</a:t>
            </a:r>
            <a:r>
              <a:rPr lang="zh-CN" altLang="en-US" sz="2000">
                <a:solidFill>
                  <a:schemeClr val="accent1"/>
                </a:solidFill>
                <a:latin typeface="微软雅黑 Light" panose="020B0502040204020203" pitchFamily="34" charset="-122"/>
                <a:ea typeface="微软雅黑 Light" panose="020B0502040204020203" pitchFamily="34" charset="-122"/>
                <a:sym typeface="微软雅黑" panose="020B0503020204020204" pitchFamily="34" charset="-122"/>
              </a:rPr>
              <a:t>日来到某某岗位，转眼已愉快地度过了快六个月。在公司领导的正确引领和各位同事们的关心下，我以积极进取的工作热情和踏实勤勉的工作态度，认真履职，大胆负责，较好地完成了领导交办的工作任务。</a:t>
            </a:r>
            <a:endParaRPr lang="zh-CN" altLang="en-US" sz="2000">
              <a:solidFill>
                <a:schemeClr val="accent1"/>
              </a:solidFill>
              <a:latin typeface="微软雅黑 Light" panose="020B0502040204020203" pitchFamily="34" charset="-122"/>
              <a:ea typeface="微软雅黑 Light" panose="020B0502040204020203" pitchFamily="34" charset="-122"/>
              <a:sym typeface="微软雅黑" panose="020B0503020204020204" pitchFamily="34" charset="-122"/>
            </a:endParaRPr>
          </a:p>
          <a:p>
            <a:pPr indent="539750" algn="just" eaLnBrk="1" hangingPunct="1">
              <a:lnSpc>
                <a:spcPts val="3600"/>
              </a:lnSpc>
              <a:spcAft>
                <a:spcPts val="0"/>
              </a:spcAft>
            </a:pPr>
            <a:r>
              <a:rPr lang="zh-CN" altLang="en-US" sz="2000">
                <a:solidFill>
                  <a:schemeClr val="accent1"/>
                </a:solidFill>
                <a:latin typeface="微软雅黑 Light" panose="020B0502040204020203" pitchFamily="34" charset="-122"/>
                <a:ea typeface="微软雅黑 Light" panose="020B0502040204020203" pitchFamily="34" charset="-122"/>
                <a:sym typeface="微软雅黑" panose="020B0503020204020204" pitchFamily="34" charset="-122"/>
              </a:rPr>
              <a:t>入职以来，我努力实践着自己的诺言，力争做到更高、更强、更优。下面，我就这六个月的工作情况向各位领导与同事作个简要汇报，以接受大家评议。</a:t>
            </a:r>
            <a:endParaRPr lang="zh-CN" altLang="en-US" sz="2000" dirty="0">
              <a:solidFill>
                <a:schemeClr val="accent1"/>
              </a:solidFill>
              <a:latin typeface="微软雅黑 Light" panose="020B0502040204020203" pitchFamily="34" charset="-122"/>
              <a:ea typeface="微软雅黑 Light" panose="020B0502040204020203" pitchFamily="34" charset="-122"/>
              <a:sym typeface="微软雅黑" panose="020B0503020204020204" pitchFamily="34" charset="-122"/>
            </a:endParaRPr>
          </a:p>
        </p:txBody>
      </p:sp>
      <p:sp>
        <p:nvSpPr>
          <p:cNvPr id="41" name="矩形 40"/>
          <p:cNvSpPr/>
          <p:nvPr/>
        </p:nvSpPr>
        <p:spPr bwMode="auto">
          <a:xfrm>
            <a:off x="6164877" y="5052880"/>
            <a:ext cx="1108147" cy="1108147"/>
          </a:xfrm>
          <a:prstGeom prst="rect">
            <a:avLst/>
          </a:prstGeom>
          <a:blipFill>
            <a:blip r:embed="rId1"/>
            <a:stretch>
              <a:fillRect/>
            </a:stretch>
          </a:blip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effectLst/>
              <a:latin typeface="+mn-lt"/>
              <a:ea typeface="+mn-ea"/>
              <a:cs typeface="+mn-ea"/>
              <a:sym typeface="+mn-lt"/>
            </a:endParaRPr>
          </a:p>
        </p:txBody>
      </p:sp>
      <p:sp>
        <p:nvSpPr>
          <p:cNvPr id="42" name="矩形 41"/>
          <p:cNvSpPr/>
          <p:nvPr/>
        </p:nvSpPr>
        <p:spPr bwMode="auto">
          <a:xfrm>
            <a:off x="7693607" y="5052880"/>
            <a:ext cx="1108147" cy="1108147"/>
          </a:xfrm>
          <a:prstGeom prst="rect">
            <a:avLst/>
          </a:prstGeom>
          <a:blipFill>
            <a:blip r:embed="rId2" cstate="email"/>
            <a:stretch>
              <a:fillRect/>
            </a:stretch>
          </a:blip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effectLst/>
              <a:latin typeface="+mn-lt"/>
              <a:ea typeface="+mn-ea"/>
              <a:cs typeface="+mn-ea"/>
              <a:sym typeface="+mn-lt"/>
            </a:endParaRPr>
          </a:p>
        </p:txBody>
      </p:sp>
      <p:sp>
        <p:nvSpPr>
          <p:cNvPr id="43" name="矩形 42"/>
          <p:cNvSpPr/>
          <p:nvPr/>
        </p:nvSpPr>
        <p:spPr bwMode="auto">
          <a:xfrm>
            <a:off x="9208687" y="5052880"/>
            <a:ext cx="1108147" cy="1108147"/>
          </a:xfrm>
          <a:prstGeom prst="rect">
            <a:avLst/>
          </a:prstGeom>
          <a:blipFill>
            <a:blip r:embed="rId3"/>
            <a:stretch>
              <a:fillRect/>
            </a:stretch>
          </a:blip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effectLst/>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advTm="8726">
        <p14:prism/>
      </p:transition>
    </mc:Choice>
    <mc:Fallback>
      <p:transition spd="slow" advTm="8726">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13" name="Freeform 16"/>
          <p:cNvSpPr/>
          <p:nvPr/>
        </p:nvSpPr>
        <p:spPr bwMode="auto">
          <a:xfrm>
            <a:off x="3987398" y="2050468"/>
            <a:ext cx="4174686" cy="4807532"/>
          </a:xfrm>
          <a:custGeom>
            <a:avLst/>
            <a:gdLst>
              <a:gd name="T0" fmla="*/ 182 w 1008"/>
              <a:gd name="T1" fmla="*/ 844 h 1161"/>
              <a:gd name="T2" fmla="*/ 126 w 1008"/>
              <a:gd name="T3" fmla="*/ 1161 h 1161"/>
              <a:gd name="T4" fmla="*/ 625 w 1008"/>
              <a:gd name="T5" fmla="*/ 1161 h 1161"/>
              <a:gd name="T6" fmla="*/ 657 w 1008"/>
              <a:gd name="T7" fmla="*/ 1026 h 1161"/>
              <a:gd name="T8" fmla="*/ 860 w 1008"/>
              <a:gd name="T9" fmla="*/ 1004 h 1161"/>
              <a:gd name="T10" fmla="*/ 901 w 1008"/>
              <a:gd name="T11" fmla="*/ 939 h 1161"/>
              <a:gd name="T12" fmla="*/ 906 w 1008"/>
              <a:gd name="T13" fmla="*/ 875 h 1161"/>
              <a:gd name="T14" fmla="*/ 914 w 1008"/>
              <a:gd name="T15" fmla="*/ 824 h 1161"/>
              <a:gd name="T16" fmla="*/ 930 w 1008"/>
              <a:gd name="T17" fmla="*/ 766 h 1161"/>
              <a:gd name="T18" fmla="*/ 951 w 1008"/>
              <a:gd name="T19" fmla="*/ 723 h 1161"/>
              <a:gd name="T20" fmla="*/ 1000 w 1008"/>
              <a:gd name="T21" fmla="*/ 683 h 1161"/>
              <a:gd name="T22" fmla="*/ 929 w 1008"/>
              <a:gd name="T23" fmla="*/ 575 h 1161"/>
              <a:gd name="T24" fmla="*/ 886 w 1008"/>
              <a:gd name="T25" fmla="*/ 501 h 1161"/>
              <a:gd name="T26" fmla="*/ 905 w 1008"/>
              <a:gd name="T27" fmla="*/ 443 h 1161"/>
              <a:gd name="T28" fmla="*/ 476 w 1008"/>
              <a:gd name="T29" fmla="*/ 0 h 1161"/>
              <a:gd name="T30" fmla="*/ 0 w 1008"/>
              <a:gd name="T31" fmla="*/ 437 h 1161"/>
              <a:gd name="T32" fmla="*/ 182 w 1008"/>
              <a:gd name="T33" fmla="*/ 844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08" h="1161">
                <a:moveTo>
                  <a:pt x="182" y="844"/>
                </a:moveTo>
                <a:cubicBezTo>
                  <a:pt x="225" y="938"/>
                  <a:pt x="164" y="1066"/>
                  <a:pt x="126" y="1161"/>
                </a:cubicBezTo>
                <a:cubicBezTo>
                  <a:pt x="275" y="1161"/>
                  <a:pt x="625" y="1161"/>
                  <a:pt x="625" y="1161"/>
                </a:cubicBezTo>
                <a:cubicBezTo>
                  <a:pt x="625" y="1161"/>
                  <a:pt x="626" y="1054"/>
                  <a:pt x="657" y="1026"/>
                </a:cubicBezTo>
                <a:cubicBezTo>
                  <a:pt x="688" y="999"/>
                  <a:pt x="826" y="1016"/>
                  <a:pt x="860" y="1004"/>
                </a:cubicBezTo>
                <a:cubicBezTo>
                  <a:pt x="894" y="993"/>
                  <a:pt x="907" y="966"/>
                  <a:pt x="901" y="939"/>
                </a:cubicBezTo>
                <a:cubicBezTo>
                  <a:pt x="895" y="913"/>
                  <a:pt x="887" y="891"/>
                  <a:pt x="906" y="875"/>
                </a:cubicBezTo>
                <a:cubicBezTo>
                  <a:pt x="925" y="860"/>
                  <a:pt x="928" y="844"/>
                  <a:pt x="914" y="824"/>
                </a:cubicBezTo>
                <a:cubicBezTo>
                  <a:pt x="947" y="811"/>
                  <a:pt x="944" y="785"/>
                  <a:pt x="930" y="766"/>
                </a:cubicBezTo>
                <a:cubicBezTo>
                  <a:pt x="915" y="747"/>
                  <a:pt x="916" y="730"/>
                  <a:pt x="951" y="723"/>
                </a:cubicBezTo>
                <a:cubicBezTo>
                  <a:pt x="986" y="716"/>
                  <a:pt x="1008" y="703"/>
                  <a:pt x="1000" y="683"/>
                </a:cubicBezTo>
                <a:cubicBezTo>
                  <a:pt x="992" y="663"/>
                  <a:pt x="957" y="611"/>
                  <a:pt x="929" y="575"/>
                </a:cubicBezTo>
                <a:cubicBezTo>
                  <a:pt x="901" y="540"/>
                  <a:pt x="884" y="511"/>
                  <a:pt x="886" y="501"/>
                </a:cubicBezTo>
                <a:cubicBezTo>
                  <a:pt x="889" y="491"/>
                  <a:pt x="905" y="470"/>
                  <a:pt x="905" y="443"/>
                </a:cubicBezTo>
                <a:cubicBezTo>
                  <a:pt x="905" y="366"/>
                  <a:pt x="816" y="0"/>
                  <a:pt x="476" y="0"/>
                </a:cubicBezTo>
                <a:cubicBezTo>
                  <a:pt x="137" y="0"/>
                  <a:pt x="0" y="182"/>
                  <a:pt x="0" y="437"/>
                </a:cubicBezTo>
                <a:cubicBezTo>
                  <a:pt x="0" y="635"/>
                  <a:pt x="140" y="750"/>
                  <a:pt x="182" y="844"/>
                </a:cubicBezTo>
                <a:close/>
              </a:path>
            </a:pathLst>
          </a:custGeom>
          <a:gradFill flip="none" rotWithShape="1">
            <a:gsLst>
              <a:gs pos="0">
                <a:srgbClr val="4C4746"/>
              </a:gs>
              <a:gs pos="47000">
                <a:schemeClr val="bg2"/>
              </a:gs>
              <a:gs pos="100000">
                <a:srgbClr val="726968"/>
              </a:gs>
            </a:gsLst>
            <a:lin ang="16200000" scaled="0"/>
            <a:tileRect/>
          </a:gradFill>
          <a:ln w="12700" cap="flat">
            <a:noFill/>
            <a:prstDash val="solid"/>
            <a:miter lim="800000"/>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en-US">
              <a:solidFill>
                <a:schemeClr val="bg1"/>
              </a:solidFill>
              <a:latin typeface="+mn-lt"/>
              <a:ea typeface="+mn-ea"/>
              <a:cs typeface="+mn-ea"/>
            </a:endParaRPr>
          </a:p>
        </p:txBody>
      </p:sp>
      <p:sp>
        <p:nvSpPr>
          <p:cNvPr id="14" name="Freeform 18"/>
          <p:cNvSpPr/>
          <p:nvPr/>
        </p:nvSpPr>
        <p:spPr bwMode="auto">
          <a:xfrm>
            <a:off x="4427735" y="2442863"/>
            <a:ext cx="2802671" cy="1404095"/>
          </a:xfrm>
          <a:custGeom>
            <a:avLst/>
            <a:gdLst>
              <a:gd name="T0" fmla="*/ 0 w 643"/>
              <a:gd name="T1" fmla="*/ 322 h 322"/>
              <a:gd name="T2" fmla="*/ 322 w 643"/>
              <a:gd name="T3" fmla="*/ 0 h 322"/>
              <a:gd name="T4" fmla="*/ 643 w 643"/>
              <a:gd name="T5" fmla="*/ 322 h 322"/>
            </a:gdLst>
            <a:ahLst/>
            <a:cxnLst>
              <a:cxn ang="0">
                <a:pos x="T0" y="T1"/>
              </a:cxn>
              <a:cxn ang="0">
                <a:pos x="T2" y="T3"/>
              </a:cxn>
              <a:cxn ang="0">
                <a:pos x="T4" y="T5"/>
              </a:cxn>
            </a:cxnLst>
            <a:rect l="0" t="0" r="r" b="b"/>
            <a:pathLst>
              <a:path w="643" h="322">
                <a:moveTo>
                  <a:pt x="0" y="322"/>
                </a:moveTo>
                <a:cubicBezTo>
                  <a:pt x="0" y="145"/>
                  <a:pt x="144" y="0"/>
                  <a:pt x="322" y="0"/>
                </a:cubicBezTo>
                <a:cubicBezTo>
                  <a:pt x="499" y="0"/>
                  <a:pt x="643" y="145"/>
                  <a:pt x="643" y="322"/>
                </a:cubicBezTo>
              </a:path>
            </a:pathLst>
          </a:custGeom>
          <a:noFill/>
          <a:ln w="9525" cap="flat">
            <a:solidFill>
              <a:schemeClr val="accent2"/>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lstStyle/>
          <a:p>
            <a:pPr algn="ctr"/>
            <a:endParaRPr lang="en-US" sz="1405"/>
          </a:p>
        </p:txBody>
      </p:sp>
      <p:sp>
        <p:nvSpPr>
          <p:cNvPr id="15" name="椭圆 14"/>
          <p:cNvSpPr/>
          <p:nvPr/>
        </p:nvSpPr>
        <p:spPr bwMode="auto">
          <a:xfrm>
            <a:off x="4182159" y="3469835"/>
            <a:ext cx="515858" cy="515858"/>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2000">
                <a:solidFill>
                  <a:schemeClr val="bg1"/>
                </a:solidFill>
                <a:latin typeface="+mn-lt"/>
                <a:ea typeface="+mn-ea"/>
                <a:cs typeface="+mn-ea"/>
              </a:rPr>
              <a:t>1</a:t>
            </a:r>
            <a:endParaRPr lang="zh-CN" altLang="en-US" sz="2000">
              <a:solidFill>
                <a:schemeClr val="bg1"/>
              </a:solidFill>
              <a:latin typeface="+mn-lt"/>
              <a:ea typeface="+mn-ea"/>
              <a:cs typeface="+mn-ea"/>
            </a:endParaRPr>
          </a:p>
        </p:txBody>
      </p:sp>
      <p:sp>
        <p:nvSpPr>
          <p:cNvPr id="17" name="椭圆 16"/>
          <p:cNvSpPr/>
          <p:nvPr/>
        </p:nvSpPr>
        <p:spPr bwMode="auto">
          <a:xfrm>
            <a:off x="4791400" y="2467873"/>
            <a:ext cx="515858" cy="515858"/>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2000">
                <a:solidFill>
                  <a:schemeClr val="bg1"/>
                </a:solidFill>
                <a:latin typeface="+mn-lt"/>
                <a:ea typeface="+mn-ea"/>
                <a:cs typeface="+mn-ea"/>
              </a:rPr>
              <a:t>2</a:t>
            </a:r>
            <a:endParaRPr lang="zh-CN" altLang="en-US" sz="2000">
              <a:solidFill>
                <a:schemeClr val="bg1"/>
              </a:solidFill>
              <a:latin typeface="+mn-lt"/>
              <a:ea typeface="+mn-ea"/>
              <a:cs typeface="+mn-ea"/>
            </a:endParaRPr>
          </a:p>
        </p:txBody>
      </p:sp>
      <p:sp>
        <p:nvSpPr>
          <p:cNvPr id="19" name="椭圆 18"/>
          <p:cNvSpPr/>
          <p:nvPr/>
        </p:nvSpPr>
        <p:spPr bwMode="auto">
          <a:xfrm>
            <a:off x="6342966" y="2466884"/>
            <a:ext cx="515858" cy="515858"/>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2000">
                <a:solidFill>
                  <a:schemeClr val="bg1"/>
                </a:solidFill>
                <a:latin typeface="+mn-lt"/>
                <a:ea typeface="+mn-ea"/>
                <a:cs typeface="+mn-ea"/>
              </a:rPr>
              <a:t>3</a:t>
            </a:r>
            <a:endParaRPr lang="zh-CN" altLang="en-US" sz="2000">
              <a:solidFill>
                <a:schemeClr val="bg1"/>
              </a:solidFill>
              <a:latin typeface="+mn-lt"/>
              <a:ea typeface="+mn-ea"/>
              <a:cs typeface="+mn-ea"/>
            </a:endParaRPr>
          </a:p>
        </p:txBody>
      </p:sp>
      <p:sp>
        <p:nvSpPr>
          <p:cNvPr id="20" name="椭圆 19"/>
          <p:cNvSpPr/>
          <p:nvPr/>
        </p:nvSpPr>
        <p:spPr bwMode="auto">
          <a:xfrm>
            <a:off x="6979949" y="3619961"/>
            <a:ext cx="515858" cy="515858"/>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2000">
                <a:solidFill>
                  <a:schemeClr val="bg1"/>
                </a:solidFill>
                <a:latin typeface="+mn-lt"/>
                <a:ea typeface="+mn-ea"/>
                <a:cs typeface="+mn-ea"/>
              </a:rPr>
              <a:t>4</a:t>
            </a:r>
            <a:endParaRPr lang="zh-CN" altLang="en-US" sz="2000">
              <a:solidFill>
                <a:schemeClr val="bg1"/>
              </a:solidFill>
              <a:latin typeface="+mn-lt"/>
              <a:ea typeface="+mn-ea"/>
              <a:cs typeface="+mn-ea"/>
            </a:endParaRPr>
          </a:p>
        </p:txBody>
      </p:sp>
      <p:sp>
        <p:nvSpPr>
          <p:cNvPr id="21" name="文本框 19"/>
          <p:cNvSpPr txBox="1">
            <a:spLocks noChangeArrowheads="1"/>
          </p:cNvSpPr>
          <p:nvPr>
            <p:custDataLst>
              <p:tags r:id="rId2"/>
            </p:custDataLst>
          </p:nvPr>
        </p:nvSpPr>
        <p:spPr bwMode="auto">
          <a:xfrm>
            <a:off x="840649" y="2644880"/>
            <a:ext cx="2073366"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defRPr/>
            </a:pPr>
            <a:r>
              <a:rPr lang="zh-CN" altLang="en-US" sz="3200">
                <a:solidFill>
                  <a:schemeClr val="accent1"/>
                </a:solidFill>
                <a:latin typeface="微软雅黑" panose="020B0503020204020204" pitchFamily="34" charset="-122"/>
                <a:ea typeface="微软雅黑" panose="020B0503020204020204" pitchFamily="34" charset="-122"/>
              </a:rPr>
              <a:t>工作回顾</a:t>
            </a:r>
            <a:endParaRPr lang="zh-CN" altLang="en-US" sz="3200">
              <a:solidFill>
                <a:schemeClr val="accent1"/>
              </a:solidFill>
              <a:latin typeface="微软雅黑" panose="020B0503020204020204" pitchFamily="34" charset="-122"/>
              <a:ea typeface="微软雅黑" panose="020B0503020204020204" pitchFamily="34" charset="-122"/>
            </a:endParaRPr>
          </a:p>
        </p:txBody>
      </p:sp>
      <p:sp>
        <p:nvSpPr>
          <p:cNvPr id="22" name="文本框 19"/>
          <p:cNvSpPr txBox="1">
            <a:spLocks noChangeArrowheads="1"/>
          </p:cNvSpPr>
          <p:nvPr>
            <p:custDataLst>
              <p:tags r:id="rId3"/>
            </p:custDataLst>
          </p:nvPr>
        </p:nvSpPr>
        <p:spPr bwMode="auto">
          <a:xfrm>
            <a:off x="840649" y="4219215"/>
            <a:ext cx="2073366"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defRPr/>
            </a:pPr>
            <a:r>
              <a:rPr lang="zh-CN" altLang="en-US" sz="3200">
                <a:solidFill>
                  <a:schemeClr val="accent1"/>
                </a:solidFill>
                <a:latin typeface="微软雅黑" panose="020B0503020204020204" pitchFamily="34" charset="-122"/>
                <a:ea typeface="微软雅黑" panose="020B0503020204020204" pitchFamily="34" charset="-122"/>
              </a:rPr>
              <a:t>自我剖析</a:t>
            </a:r>
            <a:endParaRPr lang="zh-CN" altLang="en-US" sz="3200">
              <a:solidFill>
                <a:schemeClr val="accent1"/>
              </a:solidFill>
              <a:latin typeface="微软雅黑" panose="020B0503020204020204" pitchFamily="34" charset="-122"/>
              <a:ea typeface="微软雅黑" panose="020B0503020204020204" pitchFamily="34" charset="-122"/>
            </a:endParaRPr>
          </a:p>
        </p:txBody>
      </p:sp>
      <p:sp>
        <p:nvSpPr>
          <p:cNvPr id="24" name="文本框 19"/>
          <p:cNvSpPr txBox="1">
            <a:spLocks noChangeArrowheads="1"/>
          </p:cNvSpPr>
          <p:nvPr>
            <p:custDataLst>
              <p:tags r:id="rId4"/>
            </p:custDataLst>
          </p:nvPr>
        </p:nvSpPr>
        <p:spPr bwMode="auto">
          <a:xfrm>
            <a:off x="9124840" y="2644880"/>
            <a:ext cx="2073366"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defRPr/>
            </a:pPr>
            <a:r>
              <a:rPr lang="zh-CN" altLang="en-US" sz="3200">
                <a:solidFill>
                  <a:schemeClr val="accent1"/>
                </a:solidFill>
                <a:latin typeface="微软雅黑" panose="020B0503020204020204" pitchFamily="34" charset="-122"/>
                <a:ea typeface="微软雅黑" panose="020B0503020204020204" pitchFamily="34" charset="-122"/>
              </a:rPr>
              <a:t>工作感悟</a:t>
            </a:r>
            <a:endParaRPr lang="zh-CN" altLang="en-US" sz="3200">
              <a:solidFill>
                <a:schemeClr val="accent1"/>
              </a:solidFill>
              <a:latin typeface="微软雅黑" panose="020B0503020204020204" pitchFamily="34" charset="-122"/>
              <a:ea typeface="微软雅黑" panose="020B0503020204020204" pitchFamily="34" charset="-122"/>
            </a:endParaRPr>
          </a:p>
        </p:txBody>
      </p:sp>
      <p:sp>
        <p:nvSpPr>
          <p:cNvPr id="25" name="文本框 19"/>
          <p:cNvSpPr txBox="1">
            <a:spLocks noChangeArrowheads="1"/>
          </p:cNvSpPr>
          <p:nvPr>
            <p:custDataLst>
              <p:tags r:id="rId5"/>
            </p:custDataLst>
          </p:nvPr>
        </p:nvSpPr>
        <p:spPr bwMode="auto">
          <a:xfrm>
            <a:off x="9124840" y="4219215"/>
            <a:ext cx="2073366"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defRPr/>
            </a:pPr>
            <a:r>
              <a:rPr lang="zh-CN" altLang="en-US" sz="3200">
                <a:solidFill>
                  <a:schemeClr val="accent1"/>
                </a:solidFill>
                <a:latin typeface="微软雅黑" panose="020B0503020204020204" pitchFamily="34" charset="-122"/>
                <a:ea typeface="微软雅黑" panose="020B0503020204020204" pitchFamily="34" charset="-122"/>
              </a:rPr>
              <a:t>工作规划</a:t>
            </a:r>
            <a:endParaRPr lang="zh-CN" altLang="en-US" sz="3200">
              <a:solidFill>
                <a:schemeClr val="accent1"/>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2963215" y="2614832"/>
            <a:ext cx="596809" cy="614823"/>
            <a:chOff x="2963215" y="2344026"/>
            <a:chExt cx="596809" cy="614823"/>
          </a:xfrm>
        </p:grpSpPr>
        <p:sp>
          <p:nvSpPr>
            <p:cNvPr id="28" name="矩形: 圆角 27"/>
            <p:cNvSpPr/>
            <p:nvPr/>
          </p:nvSpPr>
          <p:spPr bwMode="auto">
            <a:xfrm>
              <a:off x="2963215" y="2344026"/>
              <a:ext cx="596809" cy="596809"/>
            </a:xfrm>
            <a:prstGeom prst="roundRect">
              <a:avLst>
                <a:gd name="adj" fmla="val 7520"/>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800">
                <a:solidFill>
                  <a:schemeClr val="bg1"/>
                </a:solidFill>
                <a:latin typeface="+mn-lt"/>
                <a:ea typeface="+mn-ea"/>
                <a:cs typeface="+mn-ea"/>
              </a:endParaRPr>
            </a:p>
          </p:txBody>
        </p:sp>
        <p:sp>
          <p:nvSpPr>
            <p:cNvPr id="29" name="文本框 28"/>
            <p:cNvSpPr txBox="1"/>
            <p:nvPr/>
          </p:nvSpPr>
          <p:spPr>
            <a:xfrm>
              <a:off x="3042766" y="2374074"/>
              <a:ext cx="425116" cy="584775"/>
            </a:xfrm>
            <a:prstGeom prst="rect">
              <a:avLst/>
            </a:prstGeom>
            <a:noFill/>
            <a:ln w="12700" cap="flat">
              <a:no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lgn="r">
                <a:defRPr sz="2000">
                  <a:solidFill>
                    <a:schemeClr val="bg1"/>
                  </a:solidFill>
                  <a:latin typeface="+mn-lt"/>
                  <a:ea typeface="+mn-ea"/>
                  <a:cs typeface="+mn-ea"/>
                </a:defRPr>
              </a:lvl1pPr>
            </a:lstStyle>
            <a:p>
              <a:pPr algn="ctr"/>
              <a:r>
                <a:rPr lang="en-US" altLang="zh-CN" sz="2800"/>
                <a:t>1</a:t>
              </a:r>
              <a:endParaRPr lang="zh-CN" altLang="en-US" sz="2800"/>
            </a:p>
          </p:txBody>
        </p:sp>
      </p:grpSp>
      <p:grpSp>
        <p:nvGrpSpPr>
          <p:cNvPr id="30" name="组合 29"/>
          <p:cNvGrpSpPr/>
          <p:nvPr/>
        </p:nvGrpSpPr>
        <p:grpSpPr>
          <a:xfrm>
            <a:off x="2963215" y="4189167"/>
            <a:ext cx="596809" cy="601175"/>
            <a:chOff x="2963215" y="3394903"/>
            <a:chExt cx="596809" cy="601175"/>
          </a:xfrm>
        </p:grpSpPr>
        <p:sp>
          <p:nvSpPr>
            <p:cNvPr id="31" name="矩形: 圆角 30"/>
            <p:cNvSpPr/>
            <p:nvPr/>
          </p:nvSpPr>
          <p:spPr bwMode="auto">
            <a:xfrm>
              <a:off x="2963215" y="3394903"/>
              <a:ext cx="596809" cy="596809"/>
            </a:xfrm>
            <a:prstGeom prst="roundRect">
              <a:avLst>
                <a:gd name="adj" fmla="val 7520"/>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800">
                <a:solidFill>
                  <a:schemeClr val="bg1"/>
                </a:solidFill>
                <a:latin typeface="+mn-lt"/>
                <a:ea typeface="+mn-ea"/>
                <a:cs typeface="+mn-ea"/>
              </a:endParaRPr>
            </a:p>
          </p:txBody>
        </p:sp>
        <p:sp>
          <p:nvSpPr>
            <p:cNvPr id="32" name="文本框 31"/>
            <p:cNvSpPr txBox="1"/>
            <p:nvPr/>
          </p:nvSpPr>
          <p:spPr>
            <a:xfrm>
              <a:off x="3042766" y="3411303"/>
              <a:ext cx="425116" cy="584775"/>
            </a:xfrm>
            <a:prstGeom prst="rect">
              <a:avLst/>
            </a:prstGeom>
            <a:noFill/>
            <a:ln w="12700" cap="flat">
              <a:no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lgn="r">
                <a:defRPr sz="2000">
                  <a:solidFill>
                    <a:schemeClr val="bg1"/>
                  </a:solidFill>
                  <a:latin typeface="+mn-lt"/>
                  <a:ea typeface="+mn-ea"/>
                  <a:cs typeface="+mn-ea"/>
                </a:defRPr>
              </a:lvl1pPr>
            </a:lstStyle>
            <a:p>
              <a:pPr algn="ctr"/>
              <a:r>
                <a:rPr lang="en-US" altLang="zh-CN" sz="2800"/>
                <a:t>2</a:t>
              </a:r>
              <a:endParaRPr lang="zh-CN" altLang="en-US" sz="2800"/>
            </a:p>
          </p:txBody>
        </p:sp>
      </p:grpSp>
      <p:grpSp>
        <p:nvGrpSpPr>
          <p:cNvPr id="36" name="组合 35"/>
          <p:cNvGrpSpPr/>
          <p:nvPr/>
        </p:nvGrpSpPr>
        <p:grpSpPr>
          <a:xfrm>
            <a:off x="8463263" y="2614832"/>
            <a:ext cx="596809" cy="614823"/>
            <a:chOff x="8463263" y="2344026"/>
            <a:chExt cx="596809" cy="614823"/>
          </a:xfrm>
        </p:grpSpPr>
        <p:sp>
          <p:nvSpPr>
            <p:cNvPr id="37" name="矩形: 圆角 36"/>
            <p:cNvSpPr/>
            <p:nvPr/>
          </p:nvSpPr>
          <p:spPr bwMode="auto">
            <a:xfrm>
              <a:off x="8463263" y="2344026"/>
              <a:ext cx="596809" cy="596809"/>
            </a:xfrm>
            <a:prstGeom prst="roundRect">
              <a:avLst>
                <a:gd name="adj" fmla="val 7520"/>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800">
                <a:solidFill>
                  <a:schemeClr val="bg1"/>
                </a:solidFill>
                <a:latin typeface="+mn-lt"/>
                <a:ea typeface="+mn-ea"/>
                <a:cs typeface="+mn-ea"/>
              </a:endParaRPr>
            </a:p>
          </p:txBody>
        </p:sp>
        <p:sp>
          <p:nvSpPr>
            <p:cNvPr id="38" name="文本框 37"/>
            <p:cNvSpPr txBox="1"/>
            <p:nvPr/>
          </p:nvSpPr>
          <p:spPr>
            <a:xfrm>
              <a:off x="8556462" y="2374074"/>
              <a:ext cx="425116" cy="584775"/>
            </a:xfrm>
            <a:prstGeom prst="rect">
              <a:avLst/>
            </a:prstGeom>
            <a:noFill/>
            <a:ln w="12700" cap="flat">
              <a:no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lgn="r">
                <a:defRPr sz="2000">
                  <a:solidFill>
                    <a:schemeClr val="bg1"/>
                  </a:solidFill>
                  <a:latin typeface="+mn-lt"/>
                  <a:ea typeface="+mn-ea"/>
                  <a:cs typeface="+mn-ea"/>
                </a:defRPr>
              </a:lvl1pPr>
            </a:lstStyle>
            <a:p>
              <a:pPr algn="ctr"/>
              <a:r>
                <a:rPr lang="en-US" altLang="zh-CN" sz="2800"/>
                <a:t>3</a:t>
              </a:r>
              <a:endParaRPr lang="zh-CN" altLang="en-US" sz="2800"/>
            </a:p>
          </p:txBody>
        </p:sp>
      </p:grpSp>
      <p:grpSp>
        <p:nvGrpSpPr>
          <p:cNvPr id="39" name="组合 38"/>
          <p:cNvGrpSpPr/>
          <p:nvPr/>
        </p:nvGrpSpPr>
        <p:grpSpPr>
          <a:xfrm>
            <a:off x="8463263" y="4189167"/>
            <a:ext cx="596809" cy="601175"/>
            <a:chOff x="8463263" y="3394903"/>
            <a:chExt cx="596809" cy="601175"/>
          </a:xfrm>
        </p:grpSpPr>
        <p:sp>
          <p:nvSpPr>
            <p:cNvPr id="40" name="矩形: 圆角 39"/>
            <p:cNvSpPr/>
            <p:nvPr/>
          </p:nvSpPr>
          <p:spPr bwMode="auto">
            <a:xfrm>
              <a:off x="8463263" y="3394903"/>
              <a:ext cx="596809" cy="596809"/>
            </a:xfrm>
            <a:prstGeom prst="roundRect">
              <a:avLst>
                <a:gd name="adj" fmla="val 7520"/>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800">
                <a:solidFill>
                  <a:schemeClr val="bg1"/>
                </a:solidFill>
                <a:latin typeface="+mn-lt"/>
                <a:ea typeface="+mn-ea"/>
                <a:cs typeface="+mn-ea"/>
              </a:endParaRPr>
            </a:p>
          </p:txBody>
        </p:sp>
        <p:sp>
          <p:nvSpPr>
            <p:cNvPr id="41" name="文本框 40"/>
            <p:cNvSpPr txBox="1"/>
            <p:nvPr/>
          </p:nvSpPr>
          <p:spPr>
            <a:xfrm>
              <a:off x="8556462" y="3411303"/>
              <a:ext cx="425116" cy="584775"/>
            </a:xfrm>
            <a:prstGeom prst="rect">
              <a:avLst/>
            </a:prstGeom>
            <a:noFill/>
            <a:ln w="12700" cap="flat">
              <a:no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lgn="r">
                <a:defRPr sz="2000">
                  <a:solidFill>
                    <a:schemeClr val="bg1"/>
                  </a:solidFill>
                  <a:latin typeface="+mn-lt"/>
                  <a:ea typeface="+mn-ea"/>
                  <a:cs typeface="+mn-ea"/>
                </a:defRPr>
              </a:lvl1pPr>
            </a:lstStyle>
            <a:p>
              <a:pPr algn="ctr"/>
              <a:r>
                <a:rPr lang="en-US" altLang="zh-CN" sz="2800"/>
                <a:t>4</a:t>
              </a:r>
              <a:endParaRPr lang="zh-CN" altLang="en-US" sz="2800"/>
            </a:p>
          </p:txBody>
        </p:sp>
      </p:grpSp>
      <p:sp>
        <p:nvSpPr>
          <p:cNvPr id="45" name="Freeform 239"/>
          <p:cNvSpPr>
            <a:spLocks noEditPoints="1" noChangeArrowheads="1"/>
          </p:cNvSpPr>
          <p:nvPr/>
        </p:nvSpPr>
        <p:spPr bwMode="auto">
          <a:xfrm>
            <a:off x="5533401" y="3712580"/>
            <a:ext cx="813422" cy="813422"/>
          </a:xfrm>
          <a:custGeom>
            <a:avLst/>
            <a:gdLst>
              <a:gd name="T0" fmla="*/ 2147483646 w 2116"/>
              <a:gd name="T1" fmla="*/ 1262169863 h 2116"/>
              <a:gd name="T2" fmla="*/ 2147483646 w 2116"/>
              <a:gd name="T3" fmla="*/ 1059407178 h 2116"/>
              <a:gd name="T4" fmla="*/ 2147483646 w 2116"/>
              <a:gd name="T5" fmla="*/ 782257393 h 2116"/>
              <a:gd name="T6" fmla="*/ 2147483646 w 2116"/>
              <a:gd name="T7" fmla="*/ 683875654 h 2116"/>
              <a:gd name="T8" fmla="*/ 2147483646 w 2116"/>
              <a:gd name="T9" fmla="*/ 365933012 h 2116"/>
              <a:gd name="T10" fmla="*/ 1857261195 w 2116"/>
              <a:gd name="T11" fmla="*/ 385130037 h 2116"/>
              <a:gd name="T12" fmla="*/ 1756479555 w 2116"/>
              <a:gd name="T13" fmla="*/ 95982932 h 2116"/>
              <a:gd name="T14" fmla="*/ 1480530267 w 2116"/>
              <a:gd name="T15" fmla="*/ 229158320 h 2116"/>
              <a:gd name="T16" fmla="*/ 1262169863 w 2116"/>
              <a:gd name="T17" fmla="*/ 0 h 2116"/>
              <a:gd name="T18" fmla="*/ 1060606582 w 2116"/>
              <a:gd name="T19" fmla="*/ 229158320 h 2116"/>
              <a:gd name="T20" fmla="*/ 783456796 w 2116"/>
              <a:gd name="T21" fmla="*/ 93583030 h 2116"/>
              <a:gd name="T22" fmla="*/ 683875654 w 2116"/>
              <a:gd name="T23" fmla="*/ 385130037 h 2116"/>
              <a:gd name="T24" fmla="*/ 365933012 w 2116"/>
              <a:gd name="T25" fmla="*/ 376730928 h 2116"/>
              <a:gd name="T26" fmla="*/ 386329440 w 2116"/>
              <a:gd name="T27" fmla="*/ 681475752 h 2116"/>
              <a:gd name="T28" fmla="*/ 97182336 w 2116"/>
              <a:gd name="T29" fmla="*/ 782257393 h 2116"/>
              <a:gd name="T30" fmla="*/ 230357723 w 2116"/>
              <a:gd name="T31" fmla="*/ 1058206680 h 2116"/>
              <a:gd name="T32" fmla="*/ 0 w 2116"/>
              <a:gd name="T33" fmla="*/ 1276567084 h 2116"/>
              <a:gd name="T34" fmla="*/ 229158320 w 2116"/>
              <a:gd name="T35" fmla="*/ 1479329769 h 2116"/>
              <a:gd name="T36" fmla="*/ 93583030 w 2116"/>
              <a:gd name="T37" fmla="*/ 1755280151 h 2116"/>
              <a:gd name="T38" fmla="*/ 385130037 w 2116"/>
              <a:gd name="T39" fmla="*/ 1854861293 h 2116"/>
              <a:gd name="T40" fmla="*/ 376730928 w 2116"/>
              <a:gd name="T41" fmla="*/ 2147483646 h 2116"/>
              <a:gd name="T42" fmla="*/ 682675155 w 2116"/>
              <a:gd name="T43" fmla="*/ 2147483646 h 2116"/>
              <a:gd name="T44" fmla="*/ 783456796 w 2116"/>
              <a:gd name="T45" fmla="*/ 2147483646 h 2116"/>
              <a:gd name="T46" fmla="*/ 1058206680 w 2116"/>
              <a:gd name="T47" fmla="*/ 2147483646 h 2116"/>
              <a:gd name="T48" fmla="*/ 1276567084 w 2116"/>
              <a:gd name="T49" fmla="*/ 2147483646 h 2116"/>
              <a:gd name="T50" fmla="*/ 1479329769 w 2116"/>
              <a:gd name="T51" fmla="*/ 2147483646 h 2116"/>
              <a:gd name="T52" fmla="*/ 1756479555 w 2116"/>
              <a:gd name="T53" fmla="*/ 2147483646 h 2116"/>
              <a:gd name="T54" fmla="*/ 1854861293 w 2116"/>
              <a:gd name="T55" fmla="*/ 2147483646 h 2116"/>
              <a:gd name="T56" fmla="*/ 2147483646 w 2116"/>
              <a:gd name="T57" fmla="*/ 2147483646 h 2116"/>
              <a:gd name="T58" fmla="*/ 2147483646 w 2116"/>
              <a:gd name="T59" fmla="*/ 1856061792 h 2116"/>
              <a:gd name="T60" fmla="*/ 2147483646 w 2116"/>
              <a:gd name="T61" fmla="*/ 1755280151 h 2116"/>
              <a:gd name="T62" fmla="*/ 2147483646 w 2116"/>
              <a:gd name="T63" fmla="*/ 1480530267 h 2116"/>
              <a:gd name="T64" fmla="*/ 1629302279 w 2116"/>
              <a:gd name="T65" fmla="*/ 2002434997 h 2116"/>
              <a:gd name="T66" fmla="*/ 910634072 w 2116"/>
              <a:gd name="T67" fmla="*/ 536301950 h 2116"/>
              <a:gd name="T68" fmla="*/ 1629302279 w 2116"/>
              <a:gd name="T69" fmla="*/ 2002434997 h 211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116"/>
              <a:gd name="T106" fmla="*/ 0 h 2116"/>
              <a:gd name="T107" fmla="*/ 2116 w 2116"/>
              <a:gd name="T108" fmla="*/ 2116 h 211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r"/>
            <a:endParaRPr lang="zh-CN" altLang="en-US" sz="2000">
              <a:solidFill>
                <a:schemeClr val="bg1"/>
              </a:solidFill>
              <a:latin typeface="+mn-lt"/>
              <a:ea typeface="+mn-ea"/>
              <a:cs typeface="+mn-ea"/>
            </a:endParaRPr>
          </a:p>
        </p:txBody>
      </p:sp>
      <p:sp>
        <p:nvSpPr>
          <p:cNvPr id="46" name="Freeform 240"/>
          <p:cNvSpPr>
            <a:spLocks noEditPoints="1" noChangeArrowheads="1"/>
          </p:cNvSpPr>
          <p:nvPr/>
        </p:nvSpPr>
        <p:spPr bwMode="auto">
          <a:xfrm>
            <a:off x="5109529" y="3179928"/>
            <a:ext cx="716086" cy="716087"/>
          </a:xfrm>
          <a:custGeom>
            <a:avLst/>
            <a:gdLst>
              <a:gd name="T0" fmla="*/ 2147483646 w 1840"/>
              <a:gd name="T1" fmla="*/ 1155559799 h 1840"/>
              <a:gd name="T2" fmla="*/ 2016235029 w 1840"/>
              <a:gd name="T3" fmla="*/ 968560309 h 1840"/>
              <a:gd name="T4" fmla="*/ 2146895336 w 1840"/>
              <a:gd name="T5" fmla="*/ 736010363 h 1840"/>
              <a:gd name="T6" fmla="*/ 1891569068 w 1840"/>
              <a:gd name="T7" fmla="*/ 624529772 h 1840"/>
              <a:gd name="T8" fmla="*/ 1920338641 w 1840"/>
              <a:gd name="T9" fmla="*/ 360812515 h 1840"/>
              <a:gd name="T10" fmla="*/ 1653025871 w 1840"/>
              <a:gd name="T11" fmla="*/ 363210253 h 1840"/>
              <a:gd name="T12" fmla="*/ 1579903616 w 1840"/>
              <a:gd name="T13" fmla="*/ 107883984 h 1840"/>
              <a:gd name="T14" fmla="*/ 1322180704 w 1840"/>
              <a:gd name="T15" fmla="*/ 207376980 h 1840"/>
              <a:gd name="T16" fmla="*/ 1155559799 w 1840"/>
              <a:gd name="T17" fmla="*/ 0 h 1840"/>
              <a:gd name="T18" fmla="*/ 968560309 w 1840"/>
              <a:gd name="T19" fmla="*/ 190595002 h 1840"/>
              <a:gd name="T20" fmla="*/ 734811494 w 1840"/>
              <a:gd name="T21" fmla="*/ 58736921 h 1840"/>
              <a:gd name="T22" fmla="*/ 624529772 w 1840"/>
              <a:gd name="T23" fmla="*/ 314063190 h 1840"/>
              <a:gd name="T24" fmla="*/ 360812515 w 1840"/>
              <a:gd name="T25" fmla="*/ 286492485 h 1840"/>
              <a:gd name="T26" fmla="*/ 363210253 w 1840"/>
              <a:gd name="T27" fmla="*/ 552606386 h 1840"/>
              <a:gd name="T28" fmla="*/ 106685115 w 1840"/>
              <a:gd name="T29" fmla="*/ 625728641 h 1840"/>
              <a:gd name="T30" fmla="*/ 207376980 w 1840"/>
              <a:gd name="T31" fmla="*/ 883451553 h 1840"/>
              <a:gd name="T32" fmla="*/ 0 w 1840"/>
              <a:gd name="T33" fmla="*/ 1051271327 h 1840"/>
              <a:gd name="T34" fmla="*/ 190595002 w 1840"/>
              <a:gd name="T35" fmla="*/ 1237071948 h 1840"/>
              <a:gd name="T36" fmla="*/ 58736921 w 1840"/>
              <a:gd name="T37" fmla="*/ 1470820763 h 1840"/>
              <a:gd name="T38" fmla="*/ 314063190 w 1840"/>
              <a:gd name="T39" fmla="*/ 1582301354 h 1840"/>
              <a:gd name="T40" fmla="*/ 286492485 w 1840"/>
              <a:gd name="T41" fmla="*/ 1846018612 h 1840"/>
              <a:gd name="T42" fmla="*/ 552606386 w 1840"/>
              <a:gd name="T43" fmla="*/ 1843620874 h 1840"/>
              <a:gd name="T44" fmla="*/ 625728641 w 1840"/>
              <a:gd name="T45" fmla="*/ 2098947142 h 1840"/>
              <a:gd name="T46" fmla="*/ 883451553 w 1840"/>
              <a:gd name="T47" fmla="*/ 1999453052 h 1840"/>
              <a:gd name="T48" fmla="*/ 1050072458 w 1840"/>
              <a:gd name="T49" fmla="*/ 2147483646 h 1840"/>
              <a:gd name="T50" fmla="*/ 1237071948 w 1840"/>
              <a:gd name="T51" fmla="*/ 2016235029 h 1840"/>
              <a:gd name="T52" fmla="*/ 1470820763 w 1840"/>
              <a:gd name="T53" fmla="*/ 2146895336 h 1840"/>
              <a:gd name="T54" fmla="*/ 1581102485 w 1840"/>
              <a:gd name="T55" fmla="*/ 1892767937 h 1840"/>
              <a:gd name="T56" fmla="*/ 1846018612 w 1840"/>
              <a:gd name="T57" fmla="*/ 1920338641 h 1840"/>
              <a:gd name="T58" fmla="*/ 1843620874 w 1840"/>
              <a:gd name="T59" fmla="*/ 1654223646 h 1840"/>
              <a:gd name="T60" fmla="*/ 2098947142 w 1840"/>
              <a:gd name="T61" fmla="*/ 1579903616 h 1840"/>
              <a:gd name="T62" fmla="*/ 1999453052 w 1840"/>
              <a:gd name="T63" fmla="*/ 1323379573 h 1840"/>
              <a:gd name="T64" fmla="*/ 1295808869 w 1840"/>
              <a:gd name="T65" fmla="*/ 1786082822 h 1840"/>
              <a:gd name="T66" fmla="*/ 909823388 w 1840"/>
              <a:gd name="T67" fmla="*/ 420748305 h 1840"/>
              <a:gd name="T68" fmla="*/ 1295808869 w 1840"/>
              <a:gd name="T69" fmla="*/ 1786082822 h 18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40"/>
              <a:gd name="T106" fmla="*/ 0 h 1840"/>
              <a:gd name="T107" fmla="*/ 1840 w 1840"/>
              <a:gd name="T108" fmla="*/ 1840 h 18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r"/>
            <a:endParaRPr lang="zh-CN" altLang="en-US" sz="2000">
              <a:solidFill>
                <a:schemeClr val="bg1"/>
              </a:solidFill>
              <a:latin typeface="+mn-lt"/>
              <a:ea typeface="+mn-ea"/>
              <a:cs typeface="+mn-ea"/>
            </a:endParaRPr>
          </a:p>
        </p:txBody>
      </p:sp>
      <p:sp>
        <p:nvSpPr>
          <p:cNvPr id="47" name="Freeform 241"/>
          <p:cNvSpPr>
            <a:spLocks noEditPoints="1" noChangeArrowheads="1"/>
          </p:cNvSpPr>
          <p:nvPr/>
        </p:nvSpPr>
        <p:spPr bwMode="auto">
          <a:xfrm>
            <a:off x="5813940" y="3069676"/>
            <a:ext cx="629165" cy="629850"/>
          </a:xfrm>
          <a:custGeom>
            <a:avLst/>
            <a:gdLst>
              <a:gd name="T0" fmla="*/ 1597797940 w 1335"/>
              <a:gd name="T1" fmla="*/ 838420400 h 1335"/>
              <a:gd name="T2" fmla="*/ 1460159764 w 1335"/>
              <a:gd name="T3" fmla="*/ 702881009 h 1335"/>
              <a:gd name="T4" fmla="*/ 1555908393 w 1335"/>
              <a:gd name="T5" fmla="*/ 533758497 h 1335"/>
              <a:gd name="T6" fmla="*/ 1370396449 w 1335"/>
              <a:gd name="T7" fmla="*/ 453394036 h 1335"/>
              <a:gd name="T8" fmla="*/ 1390742800 w 1335"/>
              <a:gd name="T9" fmla="*/ 261481570 h 1335"/>
              <a:gd name="T10" fmla="*/ 1198048697 w 1335"/>
              <a:gd name="T11" fmla="*/ 262680811 h 1335"/>
              <a:gd name="T12" fmla="*/ 1144190708 w 1335"/>
              <a:gd name="T13" fmla="*/ 77964884 h 1335"/>
              <a:gd name="T14" fmla="*/ 958678764 w 1335"/>
              <a:gd name="T15" fmla="*/ 149932470 h 1335"/>
              <a:gd name="T16" fmla="*/ 836599562 w 1335"/>
              <a:gd name="T17" fmla="*/ 0 h 1335"/>
              <a:gd name="T18" fmla="*/ 701355074 w 1335"/>
              <a:gd name="T19" fmla="*/ 137937872 h 1335"/>
              <a:gd name="T20" fmla="*/ 532598949 w 1335"/>
              <a:gd name="T21" fmla="*/ 41981092 h 1335"/>
              <a:gd name="T22" fmla="*/ 452410388 w 1335"/>
              <a:gd name="T23" fmla="*/ 227896259 h 1335"/>
              <a:gd name="T24" fmla="*/ 260914222 w 1335"/>
              <a:gd name="T25" fmla="*/ 207505881 h 1335"/>
              <a:gd name="T26" fmla="*/ 263307911 w 1335"/>
              <a:gd name="T27" fmla="*/ 400618683 h 1335"/>
              <a:gd name="T28" fmla="*/ 77794873 w 1335"/>
              <a:gd name="T29" fmla="*/ 454594372 h 1335"/>
              <a:gd name="T30" fmla="*/ 149606618 w 1335"/>
              <a:gd name="T31" fmla="*/ 641708780 h 1335"/>
              <a:gd name="T32" fmla="*/ 0 w 1335"/>
              <a:gd name="T33" fmla="*/ 762853997 h 1335"/>
              <a:gd name="T34" fmla="*/ 137638176 w 1335"/>
              <a:gd name="T35" fmla="*/ 898393388 h 1335"/>
              <a:gd name="T36" fmla="*/ 41889547 w 1335"/>
              <a:gd name="T37" fmla="*/ 1067515899 h 1335"/>
              <a:gd name="T38" fmla="*/ 227401491 w 1335"/>
              <a:gd name="T39" fmla="*/ 1147880360 h 1335"/>
              <a:gd name="T40" fmla="*/ 207055140 w 1335"/>
              <a:gd name="T41" fmla="*/ 1339792827 h 1335"/>
              <a:gd name="T42" fmla="*/ 399749243 w 1335"/>
              <a:gd name="T43" fmla="*/ 1338593586 h 1335"/>
              <a:gd name="T44" fmla="*/ 453607232 w 1335"/>
              <a:gd name="T45" fmla="*/ 1523309513 h 1335"/>
              <a:gd name="T46" fmla="*/ 640316020 w 1335"/>
              <a:gd name="T47" fmla="*/ 1451341927 h 1335"/>
              <a:gd name="T48" fmla="*/ 761198378 w 1335"/>
              <a:gd name="T49" fmla="*/ 1601274397 h 1335"/>
              <a:gd name="T50" fmla="*/ 896442866 w 1335"/>
              <a:gd name="T51" fmla="*/ 1463336525 h 1335"/>
              <a:gd name="T52" fmla="*/ 1065198991 w 1335"/>
              <a:gd name="T53" fmla="*/ 1558094065 h 1335"/>
              <a:gd name="T54" fmla="*/ 1145387552 w 1335"/>
              <a:gd name="T55" fmla="*/ 1373378138 h 1335"/>
              <a:gd name="T56" fmla="*/ 1336883718 w 1335"/>
              <a:gd name="T57" fmla="*/ 1393768516 h 1335"/>
              <a:gd name="T58" fmla="*/ 1335686873 w 1335"/>
              <a:gd name="T59" fmla="*/ 1200655714 h 1335"/>
              <a:gd name="T60" fmla="*/ 1521199912 w 1335"/>
              <a:gd name="T61" fmla="*/ 1146680024 h 1335"/>
              <a:gd name="T62" fmla="*/ 1448191322 w 1335"/>
              <a:gd name="T63" fmla="*/ 960764857 h 1335"/>
              <a:gd name="T64" fmla="*/ 928757659 w 1335"/>
              <a:gd name="T65" fmla="*/ 1259429461 h 1335"/>
              <a:gd name="T66" fmla="*/ 670237125 w 1335"/>
              <a:gd name="T67" fmla="*/ 343044177 h 1335"/>
              <a:gd name="T68" fmla="*/ 928757659 w 1335"/>
              <a:gd name="T69" fmla="*/ 1259429461 h 133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335"/>
              <a:gd name="T106" fmla="*/ 0 h 1335"/>
              <a:gd name="T107" fmla="*/ 1335 w 1335"/>
              <a:gd name="T108" fmla="*/ 1335 h 133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r"/>
            <a:endParaRPr lang="zh-CN" altLang="en-US" sz="2000">
              <a:solidFill>
                <a:schemeClr val="bg1"/>
              </a:solidFill>
              <a:latin typeface="+mn-lt"/>
              <a:ea typeface="+mn-ea"/>
              <a:cs typeface="+mn-ea"/>
            </a:endParaRPr>
          </a:p>
        </p:txBody>
      </p:sp>
      <p:sp>
        <p:nvSpPr>
          <p:cNvPr id="48" name="任意多边形: 形状 47"/>
          <p:cNvSpPr/>
          <p:nvPr/>
        </p:nvSpPr>
        <p:spPr bwMode="auto">
          <a:xfrm>
            <a:off x="3924527" y="-8574"/>
            <a:ext cx="4347709" cy="718257"/>
          </a:xfrm>
          <a:custGeom>
            <a:avLst/>
            <a:gdLst>
              <a:gd name="connsiteX0" fmla="*/ 0 w 4347709"/>
              <a:gd name="connsiteY0" fmla="*/ 0 h 718257"/>
              <a:gd name="connsiteX1" fmla="*/ 4347709 w 4347709"/>
              <a:gd name="connsiteY1" fmla="*/ 0 h 718257"/>
              <a:gd name="connsiteX2" fmla="*/ 4014397 w 4347709"/>
              <a:gd name="connsiteY2" fmla="*/ 718257 h 718257"/>
              <a:gd name="connsiteX3" fmla="*/ 333312 w 4347709"/>
              <a:gd name="connsiteY3" fmla="*/ 718257 h 718257"/>
            </a:gdLst>
            <a:ahLst/>
            <a:cxnLst>
              <a:cxn ang="0">
                <a:pos x="connsiteX0" y="connsiteY0"/>
              </a:cxn>
              <a:cxn ang="0">
                <a:pos x="connsiteX1" y="connsiteY1"/>
              </a:cxn>
              <a:cxn ang="0">
                <a:pos x="connsiteX2" y="connsiteY2"/>
              </a:cxn>
              <a:cxn ang="0">
                <a:pos x="connsiteX3" y="connsiteY3"/>
              </a:cxn>
            </a:cxnLst>
            <a:rect l="l" t="t" r="r" b="b"/>
            <a:pathLst>
              <a:path w="4347709" h="718257">
                <a:moveTo>
                  <a:pt x="0" y="0"/>
                </a:moveTo>
                <a:lnTo>
                  <a:pt x="4347709" y="0"/>
                </a:lnTo>
                <a:lnTo>
                  <a:pt x="4014397" y="718257"/>
                </a:lnTo>
                <a:lnTo>
                  <a:pt x="333312" y="718257"/>
                </a:lnTo>
                <a:close/>
              </a:path>
            </a:pathLst>
          </a:custGeom>
          <a:gradFill>
            <a:gsLst>
              <a:gs pos="0">
                <a:srgbClr val="1F95BF"/>
              </a:gs>
              <a:gs pos="48000">
                <a:schemeClr val="tx2"/>
              </a:gs>
              <a:gs pos="100000">
                <a:srgbClr val="2EB0DE"/>
              </a:gs>
            </a:gsLst>
            <a:lin ang="16200000" scaled="1"/>
          </a:gradFill>
          <a:ln w="12700" cap="flat">
            <a:noFill/>
            <a:prstDash val="solid"/>
            <a:miter lim="800000"/>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r"/>
            <a:endParaRPr lang="zh-CN" altLang="en-US" sz="2000">
              <a:solidFill>
                <a:schemeClr val="bg1"/>
              </a:solidFill>
              <a:latin typeface="+mn-lt"/>
              <a:ea typeface="+mn-ea"/>
              <a:cs typeface="+mn-ea"/>
            </a:endParaRPr>
          </a:p>
        </p:txBody>
      </p:sp>
      <p:grpSp>
        <p:nvGrpSpPr>
          <p:cNvPr id="49" name="组合 48"/>
          <p:cNvGrpSpPr/>
          <p:nvPr/>
        </p:nvGrpSpPr>
        <p:grpSpPr>
          <a:xfrm>
            <a:off x="4854490" y="232012"/>
            <a:ext cx="2560792" cy="298818"/>
            <a:chOff x="-4560684" y="2708798"/>
            <a:chExt cx="3890868" cy="454025"/>
          </a:xfrm>
        </p:grpSpPr>
        <p:sp>
          <p:nvSpPr>
            <p:cNvPr id="50" name="Freeform 18"/>
            <p:cNvSpPr>
              <a:spLocks noEditPoints="1"/>
            </p:cNvSpPr>
            <p:nvPr/>
          </p:nvSpPr>
          <p:spPr bwMode="auto">
            <a:xfrm>
              <a:off x="-4560684" y="2708798"/>
              <a:ext cx="1303338" cy="454025"/>
            </a:xfrm>
            <a:custGeom>
              <a:avLst/>
              <a:gdLst>
                <a:gd name="T0" fmla="*/ 0 w 1712"/>
                <a:gd name="T1" fmla="*/ 102 h 595"/>
                <a:gd name="T2" fmla="*/ 96 w 1712"/>
                <a:gd name="T3" fmla="*/ 1 h 595"/>
                <a:gd name="T4" fmla="*/ 561 w 1712"/>
                <a:gd name="T5" fmla="*/ 9 h 595"/>
                <a:gd name="T6" fmla="*/ 613 w 1712"/>
                <a:gd name="T7" fmla="*/ 496 h 595"/>
                <a:gd name="T8" fmla="*/ 520 w 1712"/>
                <a:gd name="T9" fmla="*/ 595 h 595"/>
                <a:gd name="T10" fmla="*/ 41 w 1712"/>
                <a:gd name="T11" fmla="*/ 583 h 595"/>
                <a:gd name="T12" fmla="*/ 0 w 1712"/>
                <a:gd name="T13" fmla="*/ 494 h 595"/>
                <a:gd name="T14" fmla="*/ 64 w 1712"/>
                <a:gd name="T15" fmla="*/ 410 h 595"/>
                <a:gd name="T16" fmla="*/ 74 w 1712"/>
                <a:gd name="T17" fmla="*/ 518 h 595"/>
                <a:gd name="T18" fmla="*/ 113 w 1712"/>
                <a:gd name="T19" fmla="*/ 530 h 595"/>
                <a:gd name="T20" fmla="*/ 531 w 1712"/>
                <a:gd name="T21" fmla="*/ 525 h 595"/>
                <a:gd name="T22" fmla="*/ 549 w 1712"/>
                <a:gd name="T23" fmla="*/ 410 h 595"/>
                <a:gd name="T24" fmla="*/ 549 w 1712"/>
                <a:gd name="T25" fmla="*/ 345 h 595"/>
                <a:gd name="T26" fmla="*/ 64 w 1712"/>
                <a:gd name="T27" fmla="*/ 239 h 595"/>
                <a:gd name="T28" fmla="*/ 64 w 1712"/>
                <a:gd name="T29" fmla="*/ 174 h 595"/>
                <a:gd name="T30" fmla="*/ 549 w 1712"/>
                <a:gd name="T31" fmla="*/ 107 h 595"/>
                <a:gd name="T32" fmla="*/ 119 w 1712"/>
                <a:gd name="T33" fmla="*/ 67 h 595"/>
                <a:gd name="T34" fmla="*/ 64 w 1712"/>
                <a:gd name="T35" fmla="*/ 174 h 595"/>
                <a:gd name="T36" fmla="*/ 1065 w 1712"/>
                <a:gd name="T37" fmla="*/ 211 h 595"/>
                <a:gd name="T38" fmla="*/ 1622 w 1712"/>
                <a:gd name="T39" fmla="*/ 172 h 595"/>
                <a:gd name="T40" fmla="*/ 1088 w 1712"/>
                <a:gd name="T41" fmla="*/ 107 h 595"/>
                <a:gd name="T42" fmla="*/ 1614 w 1712"/>
                <a:gd name="T43" fmla="*/ 80 h 595"/>
                <a:gd name="T44" fmla="*/ 1084 w 1712"/>
                <a:gd name="T45" fmla="*/ 65 h 595"/>
                <a:gd name="T46" fmla="*/ 1585 w 1712"/>
                <a:gd name="T47" fmla="*/ 0 h 595"/>
                <a:gd name="T48" fmla="*/ 1687 w 1712"/>
                <a:gd name="T49" fmla="*/ 82 h 595"/>
                <a:gd name="T50" fmla="*/ 1712 w 1712"/>
                <a:gd name="T51" fmla="*/ 211 h 595"/>
                <a:gd name="T52" fmla="*/ 1440 w 1712"/>
                <a:gd name="T53" fmla="*/ 276 h 595"/>
                <a:gd name="T54" fmla="*/ 1416 w 1712"/>
                <a:gd name="T55" fmla="*/ 569 h 595"/>
                <a:gd name="T56" fmla="*/ 1341 w 1712"/>
                <a:gd name="T57" fmla="*/ 595 h 595"/>
                <a:gd name="T58" fmla="*/ 1267 w 1712"/>
                <a:gd name="T59" fmla="*/ 531 h 595"/>
                <a:gd name="T60" fmla="*/ 1358 w 1712"/>
                <a:gd name="T61" fmla="*/ 525 h 595"/>
                <a:gd name="T62" fmla="*/ 1376 w 1712"/>
                <a:gd name="T63" fmla="*/ 276 h 595"/>
                <a:gd name="T64" fmla="*/ 1067 w 1712"/>
                <a:gd name="T65" fmla="*/ 595 h 595"/>
                <a:gd name="T66" fmla="*/ 1106 w 1712"/>
                <a:gd name="T67" fmla="*/ 519 h 595"/>
                <a:gd name="T68" fmla="*/ 1156 w 1712"/>
                <a:gd name="T69" fmla="*/ 406 h 595"/>
                <a:gd name="T70" fmla="*/ 1214 w 1712"/>
                <a:gd name="T71" fmla="*/ 445 h 595"/>
                <a:gd name="T72" fmla="*/ 1117 w 1712"/>
                <a:gd name="T73" fmla="*/ 586 h 595"/>
                <a:gd name="T74" fmla="*/ 1073 w 1712"/>
                <a:gd name="T75" fmla="*/ 375 h 595"/>
                <a:gd name="T76" fmla="*/ 1254 w 1712"/>
                <a:gd name="T77" fmla="*/ 313 h 595"/>
                <a:gd name="T78" fmla="*/ 1073 w 1712"/>
                <a:gd name="T79" fmla="*/ 375 h 595"/>
                <a:gd name="T80" fmla="*/ 1528 w 1712"/>
                <a:gd name="T81" fmla="*/ 313 h 595"/>
                <a:gd name="T82" fmla="*/ 1709 w 1712"/>
                <a:gd name="T83" fmla="*/ 375 h 595"/>
                <a:gd name="T84" fmla="*/ 1552 w 1712"/>
                <a:gd name="T85" fmla="*/ 406 h 595"/>
                <a:gd name="T86" fmla="*/ 1641 w 1712"/>
                <a:gd name="T87" fmla="*/ 463 h 595"/>
                <a:gd name="T88" fmla="*/ 1712 w 1712"/>
                <a:gd name="T89" fmla="*/ 529 h 595"/>
                <a:gd name="T90" fmla="*/ 1661 w 1712"/>
                <a:gd name="T91" fmla="*/ 586 h 595"/>
                <a:gd name="T92" fmla="*/ 1565 w 1712"/>
                <a:gd name="T93" fmla="*/ 447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12" h="595">
                  <a:moveTo>
                    <a:pt x="0" y="494"/>
                  </a:moveTo>
                  <a:lnTo>
                    <a:pt x="0" y="102"/>
                  </a:lnTo>
                  <a:cubicBezTo>
                    <a:pt x="0" y="67"/>
                    <a:pt x="9" y="41"/>
                    <a:pt x="26" y="25"/>
                  </a:cubicBezTo>
                  <a:cubicBezTo>
                    <a:pt x="44" y="9"/>
                    <a:pt x="67" y="1"/>
                    <a:pt x="96" y="1"/>
                  </a:cubicBezTo>
                  <a:lnTo>
                    <a:pt x="511" y="1"/>
                  </a:lnTo>
                  <a:cubicBezTo>
                    <a:pt x="533" y="1"/>
                    <a:pt x="550" y="4"/>
                    <a:pt x="561" y="9"/>
                  </a:cubicBezTo>
                  <a:cubicBezTo>
                    <a:pt x="596" y="24"/>
                    <a:pt x="613" y="53"/>
                    <a:pt x="613" y="95"/>
                  </a:cubicBezTo>
                  <a:lnTo>
                    <a:pt x="613" y="496"/>
                  </a:lnTo>
                  <a:cubicBezTo>
                    <a:pt x="613" y="522"/>
                    <a:pt x="609" y="541"/>
                    <a:pt x="601" y="554"/>
                  </a:cubicBezTo>
                  <a:cubicBezTo>
                    <a:pt x="582" y="581"/>
                    <a:pt x="555" y="595"/>
                    <a:pt x="520" y="595"/>
                  </a:cubicBezTo>
                  <a:lnTo>
                    <a:pt x="100" y="595"/>
                  </a:lnTo>
                  <a:cubicBezTo>
                    <a:pt x="73" y="595"/>
                    <a:pt x="53" y="591"/>
                    <a:pt x="41" y="583"/>
                  </a:cubicBezTo>
                  <a:cubicBezTo>
                    <a:pt x="27" y="573"/>
                    <a:pt x="16" y="561"/>
                    <a:pt x="9" y="547"/>
                  </a:cubicBezTo>
                  <a:cubicBezTo>
                    <a:pt x="3" y="534"/>
                    <a:pt x="0" y="517"/>
                    <a:pt x="0" y="494"/>
                  </a:cubicBezTo>
                  <a:close/>
                  <a:moveTo>
                    <a:pt x="549" y="410"/>
                  </a:moveTo>
                  <a:lnTo>
                    <a:pt x="64" y="410"/>
                  </a:lnTo>
                  <a:lnTo>
                    <a:pt x="64" y="491"/>
                  </a:lnTo>
                  <a:cubicBezTo>
                    <a:pt x="64" y="502"/>
                    <a:pt x="67" y="511"/>
                    <a:pt x="74" y="518"/>
                  </a:cubicBezTo>
                  <a:cubicBezTo>
                    <a:pt x="80" y="524"/>
                    <a:pt x="87" y="528"/>
                    <a:pt x="96" y="529"/>
                  </a:cubicBezTo>
                  <a:cubicBezTo>
                    <a:pt x="98" y="530"/>
                    <a:pt x="104" y="530"/>
                    <a:pt x="113" y="530"/>
                  </a:cubicBezTo>
                  <a:lnTo>
                    <a:pt x="496" y="530"/>
                  </a:lnTo>
                  <a:cubicBezTo>
                    <a:pt x="514" y="530"/>
                    <a:pt x="526" y="528"/>
                    <a:pt x="531" y="525"/>
                  </a:cubicBezTo>
                  <a:cubicBezTo>
                    <a:pt x="543" y="517"/>
                    <a:pt x="549" y="504"/>
                    <a:pt x="549" y="488"/>
                  </a:cubicBezTo>
                  <a:lnTo>
                    <a:pt x="549" y="410"/>
                  </a:lnTo>
                  <a:close/>
                  <a:moveTo>
                    <a:pt x="64" y="345"/>
                  </a:moveTo>
                  <a:lnTo>
                    <a:pt x="549" y="345"/>
                  </a:lnTo>
                  <a:lnTo>
                    <a:pt x="549" y="239"/>
                  </a:lnTo>
                  <a:lnTo>
                    <a:pt x="64" y="239"/>
                  </a:lnTo>
                  <a:lnTo>
                    <a:pt x="64" y="345"/>
                  </a:lnTo>
                  <a:close/>
                  <a:moveTo>
                    <a:pt x="64" y="174"/>
                  </a:moveTo>
                  <a:lnTo>
                    <a:pt x="549" y="174"/>
                  </a:lnTo>
                  <a:lnTo>
                    <a:pt x="549" y="107"/>
                  </a:lnTo>
                  <a:cubicBezTo>
                    <a:pt x="549" y="80"/>
                    <a:pt x="534" y="67"/>
                    <a:pt x="504" y="67"/>
                  </a:cubicBezTo>
                  <a:lnTo>
                    <a:pt x="119" y="67"/>
                  </a:lnTo>
                  <a:cubicBezTo>
                    <a:pt x="82" y="67"/>
                    <a:pt x="64" y="79"/>
                    <a:pt x="64" y="103"/>
                  </a:cubicBezTo>
                  <a:lnTo>
                    <a:pt x="64" y="174"/>
                  </a:lnTo>
                  <a:close/>
                  <a:moveTo>
                    <a:pt x="1065" y="276"/>
                  </a:moveTo>
                  <a:lnTo>
                    <a:pt x="1065" y="211"/>
                  </a:lnTo>
                  <a:lnTo>
                    <a:pt x="1622" y="211"/>
                  </a:lnTo>
                  <a:lnTo>
                    <a:pt x="1622" y="172"/>
                  </a:lnTo>
                  <a:lnTo>
                    <a:pt x="1088" y="172"/>
                  </a:lnTo>
                  <a:lnTo>
                    <a:pt x="1088" y="107"/>
                  </a:lnTo>
                  <a:lnTo>
                    <a:pt x="1622" y="107"/>
                  </a:lnTo>
                  <a:cubicBezTo>
                    <a:pt x="1621" y="94"/>
                    <a:pt x="1618" y="85"/>
                    <a:pt x="1614" y="80"/>
                  </a:cubicBezTo>
                  <a:cubicBezTo>
                    <a:pt x="1606" y="70"/>
                    <a:pt x="1590" y="65"/>
                    <a:pt x="1565" y="65"/>
                  </a:cubicBezTo>
                  <a:lnTo>
                    <a:pt x="1084" y="65"/>
                  </a:lnTo>
                  <a:lnTo>
                    <a:pt x="1084" y="0"/>
                  </a:lnTo>
                  <a:lnTo>
                    <a:pt x="1585" y="0"/>
                  </a:lnTo>
                  <a:cubicBezTo>
                    <a:pt x="1619" y="0"/>
                    <a:pt x="1644" y="8"/>
                    <a:pt x="1661" y="25"/>
                  </a:cubicBezTo>
                  <a:cubicBezTo>
                    <a:pt x="1678" y="41"/>
                    <a:pt x="1687" y="60"/>
                    <a:pt x="1687" y="82"/>
                  </a:cubicBezTo>
                  <a:lnTo>
                    <a:pt x="1687" y="211"/>
                  </a:lnTo>
                  <a:lnTo>
                    <a:pt x="1712" y="211"/>
                  </a:lnTo>
                  <a:lnTo>
                    <a:pt x="1712" y="276"/>
                  </a:lnTo>
                  <a:lnTo>
                    <a:pt x="1440" y="276"/>
                  </a:lnTo>
                  <a:lnTo>
                    <a:pt x="1440" y="502"/>
                  </a:lnTo>
                  <a:cubicBezTo>
                    <a:pt x="1440" y="529"/>
                    <a:pt x="1432" y="552"/>
                    <a:pt x="1416" y="569"/>
                  </a:cubicBezTo>
                  <a:cubicBezTo>
                    <a:pt x="1406" y="579"/>
                    <a:pt x="1397" y="586"/>
                    <a:pt x="1387" y="589"/>
                  </a:cubicBezTo>
                  <a:cubicBezTo>
                    <a:pt x="1375" y="593"/>
                    <a:pt x="1360" y="595"/>
                    <a:pt x="1341" y="595"/>
                  </a:cubicBezTo>
                  <a:lnTo>
                    <a:pt x="1267" y="595"/>
                  </a:lnTo>
                  <a:lnTo>
                    <a:pt x="1267" y="531"/>
                  </a:lnTo>
                  <a:lnTo>
                    <a:pt x="1318" y="531"/>
                  </a:lnTo>
                  <a:cubicBezTo>
                    <a:pt x="1339" y="531"/>
                    <a:pt x="1352" y="529"/>
                    <a:pt x="1358" y="525"/>
                  </a:cubicBezTo>
                  <a:cubicBezTo>
                    <a:pt x="1370" y="517"/>
                    <a:pt x="1376" y="506"/>
                    <a:pt x="1376" y="490"/>
                  </a:cubicBezTo>
                  <a:lnTo>
                    <a:pt x="1376" y="276"/>
                  </a:lnTo>
                  <a:lnTo>
                    <a:pt x="1065" y="276"/>
                  </a:lnTo>
                  <a:close/>
                  <a:moveTo>
                    <a:pt x="1067" y="595"/>
                  </a:moveTo>
                  <a:lnTo>
                    <a:pt x="1067" y="529"/>
                  </a:lnTo>
                  <a:cubicBezTo>
                    <a:pt x="1085" y="529"/>
                    <a:pt x="1098" y="525"/>
                    <a:pt x="1106" y="519"/>
                  </a:cubicBezTo>
                  <a:cubicBezTo>
                    <a:pt x="1117" y="512"/>
                    <a:pt x="1126" y="497"/>
                    <a:pt x="1133" y="475"/>
                  </a:cubicBezTo>
                  <a:lnTo>
                    <a:pt x="1156" y="406"/>
                  </a:lnTo>
                  <a:lnTo>
                    <a:pt x="1226" y="406"/>
                  </a:lnTo>
                  <a:lnTo>
                    <a:pt x="1214" y="445"/>
                  </a:lnTo>
                  <a:cubicBezTo>
                    <a:pt x="1200" y="489"/>
                    <a:pt x="1189" y="517"/>
                    <a:pt x="1181" y="530"/>
                  </a:cubicBezTo>
                  <a:cubicBezTo>
                    <a:pt x="1164" y="557"/>
                    <a:pt x="1143" y="576"/>
                    <a:pt x="1117" y="586"/>
                  </a:cubicBezTo>
                  <a:cubicBezTo>
                    <a:pt x="1105" y="591"/>
                    <a:pt x="1088" y="594"/>
                    <a:pt x="1067" y="595"/>
                  </a:cubicBezTo>
                  <a:close/>
                  <a:moveTo>
                    <a:pt x="1073" y="375"/>
                  </a:moveTo>
                  <a:lnTo>
                    <a:pt x="1073" y="313"/>
                  </a:lnTo>
                  <a:lnTo>
                    <a:pt x="1254" y="313"/>
                  </a:lnTo>
                  <a:lnTo>
                    <a:pt x="1254" y="375"/>
                  </a:lnTo>
                  <a:lnTo>
                    <a:pt x="1073" y="375"/>
                  </a:lnTo>
                  <a:close/>
                  <a:moveTo>
                    <a:pt x="1528" y="375"/>
                  </a:moveTo>
                  <a:lnTo>
                    <a:pt x="1528" y="313"/>
                  </a:lnTo>
                  <a:lnTo>
                    <a:pt x="1709" y="313"/>
                  </a:lnTo>
                  <a:lnTo>
                    <a:pt x="1709" y="375"/>
                  </a:lnTo>
                  <a:lnTo>
                    <a:pt x="1528" y="375"/>
                  </a:lnTo>
                  <a:close/>
                  <a:moveTo>
                    <a:pt x="1552" y="406"/>
                  </a:moveTo>
                  <a:lnTo>
                    <a:pt x="1622" y="406"/>
                  </a:lnTo>
                  <a:lnTo>
                    <a:pt x="1641" y="463"/>
                  </a:lnTo>
                  <a:cubicBezTo>
                    <a:pt x="1652" y="494"/>
                    <a:pt x="1663" y="514"/>
                    <a:pt x="1675" y="522"/>
                  </a:cubicBezTo>
                  <a:cubicBezTo>
                    <a:pt x="1683" y="527"/>
                    <a:pt x="1695" y="529"/>
                    <a:pt x="1712" y="529"/>
                  </a:cubicBezTo>
                  <a:lnTo>
                    <a:pt x="1712" y="595"/>
                  </a:lnTo>
                  <a:cubicBezTo>
                    <a:pt x="1690" y="594"/>
                    <a:pt x="1673" y="591"/>
                    <a:pt x="1661" y="586"/>
                  </a:cubicBezTo>
                  <a:cubicBezTo>
                    <a:pt x="1635" y="575"/>
                    <a:pt x="1614" y="557"/>
                    <a:pt x="1598" y="531"/>
                  </a:cubicBezTo>
                  <a:cubicBezTo>
                    <a:pt x="1589" y="517"/>
                    <a:pt x="1578" y="488"/>
                    <a:pt x="1565" y="447"/>
                  </a:cubicBezTo>
                  <a:lnTo>
                    <a:pt x="1552" y="406"/>
                  </a:lnTo>
                  <a:close/>
                </a:path>
              </a:pathLst>
            </a:cu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j-ea"/>
                <a:ea typeface="+mj-ea"/>
              </a:endParaRPr>
            </a:p>
          </p:txBody>
        </p:sp>
        <p:sp>
          <p:nvSpPr>
            <p:cNvPr id="51" name="Freeform 19"/>
            <p:cNvSpPr>
              <a:spLocks noEditPoints="1"/>
            </p:cNvSpPr>
            <p:nvPr/>
          </p:nvSpPr>
          <p:spPr bwMode="auto">
            <a:xfrm>
              <a:off x="-3002903" y="2752956"/>
              <a:ext cx="2333087" cy="408716"/>
            </a:xfrm>
            <a:custGeom>
              <a:avLst/>
              <a:gdLst>
                <a:gd name="T0" fmla="*/ 28 w 1713"/>
                <a:gd name="T1" fmla="*/ 214 h 299"/>
                <a:gd name="T2" fmla="*/ 88 w 1713"/>
                <a:gd name="T3" fmla="*/ 28 h 299"/>
                <a:gd name="T4" fmla="*/ 177 w 1713"/>
                <a:gd name="T5" fmla="*/ 0 h 299"/>
                <a:gd name="T6" fmla="*/ 0 w 1713"/>
                <a:gd name="T7" fmla="*/ 78 h 299"/>
                <a:gd name="T8" fmla="*/ 89 w 1713"/>
                <a:gd name="T9" fmla="*/ 299 h 299"/>
                <a:gd name="T10" fmla="*/ 179 w 1713"/>
                <a:gd name="T11" fmla="*/ 269 h 299"/>
                <a:gd name="T12" fmla="*/ 353 w 1713"/>
                <a:gd name="T13" fmla="*/ 269 h 299"/>
                <a:gd name="T14" fmla="*/ 251 w 1713"/>
                <a:gd name="T15" fmla="*/ 250 h 299"/>
                <a:gd name="T16" fmla="*/ 268 w 1713"/>
                <a:gd name="T17" fmla="*/ 28 h 299"/>
                <a:gd name="T18" fmla="*/ 370 w 1713"/>
                <a:gd name="T19" fmla="*/ 50 h 299"/>
                <a:gd name="T20" fmla="*/ 353 w 1713"/>
                <a:gd name="T21" fmla="*/ 269 h 299"/>
                <a:gd name="T22" fmla="*/ 222 w 1713"/>
                <a:gd name="T23" fmla="*/ 262 h 299"/>
                <a:gd name="T24" fmla="*/ 370 w 1713"/>
                <a:gd name="T25" fmla="*/ 299 h 299"/>
                <a:gd name="T26" fmla="*/ 400 w 1713"/>
                <a:gd name="T27" fmla="*/ 32 h 299"/>
                <a:gd name="T28" fmla="*/ 251 w 1713"/>
                <a:gd name="T29" fmla="*/ 0 h 299"/>
                <a:gd name="T30" fmla="*/ 619 w 1713"/>
                <a:gd name="T31" fmla="*/ 299 h 299"/>
                <a:gd name="T32" fmla="*/ 586 w 1713"/>
                <a:gd name="T33" fmla="*/ 0 h 299"/>
                <a:gd name="T34" fmla="*/ 449 w 1713"/>
                <a:gd name="T35" fmla="*/ 32 h 299"/>
                <a:gd name="T36" fmla="*/ 588 w 1713"/>
                <a:gd name="T37" fmla="*/ 299 h 299"/>
                <a:gd name="T38" fmla="*/ 449 w 1713"/>
                <a:gd name="T39" fmla="*/ 49 h 299"/>
                <a:gd name="T40" fmla="*/ 482 w 1713"/>
                <a:gd name="T41" fmla="*/ 299 h 299"/>
                <a:gd name="T42" fmla="*/ 449 w 1713"/>
                <a:gd name="T43" fmla="*/ 49 h 299"/>
                <a:gd name="T44" fmla="*/ 776 w 1713"/>
                <a:gd name="T45" fmla="*/ 28 h 299"/>
                <a:gd name="T46" fmla="*/ 847 w 1713"/>
                <a:gd name="T47" fmla="*/ 0 h 299"/>
                <a:gd name="T48" fmla="*/ 670 w 1713"/>
                <a:gd name="T49" fmla="*/ 28 h 299"/>
                <a:gd name="T50" fmla="*/ 746 w 1713"/>
                <a:gd name="T51" fmla="*/ 299 h 299"/>
                <a:gd name="T52" fmla="*/ 1034 w 1713"/>
                <a:gd name="T53" fmla="*/ 134 h 299"/>
                <a:gd name="T54" fmla="*/ 932 w 1713"/>
                <a:gd name="T55" fmla="*/ 164 h 299"/>
                <a:gd name="T56" fmla="*/ 1034 w 1713"/>
                <a:gd name="T57" fmla="*/ 134 h 299"/>
                <a:gd name="T58" fmla="*/ 913 w 1713"/>
                <a:gd name="T59" fmla="*/ 28 h 299"/>
                <a:gd name="T60" fmla="*/ 1063 w 1713"/>
                <a:gd name="T61" fmla="*/ 0 h 299"/>
                <a:gd name="T62" fmla="*/ 885 w 1713"/>
                <a:gd name="T63" fmla="*/ 28 h 299"/>
                <a:gd name="T64" fmla="*/ 913 w 1713"/>
                <a:gd name="T65" fmla="*/ 299 h 299"/>
                <a:gd name="T66" fmla="*/ 1063 w 1713"/>
                <a:gd name="T67" fmla="*/ 269 h 299"/>
                <a:gd name="T68" fmla="*/ 1270 w 1713"/>
                <a:gd name="T69" fmla="*/ 299 h 299"/>
                <a:gd name="T70" fmla="*/ 1237 w 1713"/>
                <a:gd name="T71" fmla="*/ 0 h 299"/>
                <a:gd name="T72" fmla="*/ 1099 w 1713"/>
                <a:gd name="T73" fmla="*/ 32 h 299"/>
                <a:gd name="T74" fmla="*/ 1238 w 1713"/>
                <a:gd name="T75" fmla="*/ 299 h 299"/>
                <a:gd name="T76" fmla="*/ 1099 w 1713"/>
                <a:gd name="T77" fmla="*/ 49 h 299"/>
                <a:gd name="T78" fmla="*/ 1132 w 1713"/>
                <a:gd name="T79" fmla="*/ 299 h 299"/>
                <a:gd name="T80" fmla="*/ 1099 w 1713"/>
                <a:gd name="T81" fmla="*/ 49 h 299"/>
                <a:gd name="T82" fmla="*/ 1426 w 1713"/>
                <a:gd name="T83" fmla="*/ 28 h 299"/>
                <a:gd name="T84" fmla="*/ 1498 w 1713"/>
                <a:gd name="T85" fmla="*/ 0 h 299"/>
                <a:gd name="T86" fmla="*/ 1320 w 1713"/>
                <a:gd name="T87" fmla="*/ 28 h 299"/>
                <a:gd name="T88" fmla="*/ 1396 w 1713"/>
                <a:gd name="T89" fmla="*/ 299 h 299"/>
                <a:gd name="T90" fmla="*/ 1624 w 1713"/>
                <a:gd name="T91" fmla="*/ 269 h 299"/>
                <a:gd name="T92" fmla="*/ 1535 w 1713"/>
                <a:gd name="T93" fmla="*/ 299 h 299"/>
                <a:gd name="T94" fmla="*/ 1713 w 1713"/>
                <a:gd name="T95" fmla="*/ 220 h 299"/>
                <a:gd name="T96" fmla="*/ 1603 w 1713"/>
                <a:gd name="T97" fmla="*/ 120 h 299"/>
                <a:gd name="T98" fmla="*/ 1624 w 1713"/>
                <a:gd name="T99" fmla="*/ 28 h 299"/>
                <a:gd name="T100" fmla="*/ 1713 w 1713"/>
                <a:gd name="T101" fmla="*/ 0 h 299"/>
                <a:gd name="T102" fmla="*/ 1535 w 1713"/>
                <a:gd name="T103" fmla="*/ 78 h 299"/>
                <a:gd name="T104" fmla="*/ 1645 w 1713"/>
                <a:gd name="T105" fmla="*/ 175 h 299"/>
                <a:gd name="T106" fmla="*/ 1624 w 1713"/>
                <a:gd name="T107" fmla="*/ 26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13" h="299">
                  <a:moveTo>
                    <a:pt x="88" y="269"/>
                  </a:moveTo>
                  <a:cubicBezTo>
                    <a:pt x="48" y="269"/>
                    <a:pt x="28" y="250"/>
                    <a:pt x="28" y="214"/>
                  </a:cubicBezTo>
                  <a:lnTo>
                    <a:pt x="28" y="79"/>
                  </a:lnTo>
                  <a:cubicBezTo>
                    <a:pt x="28" y="45"/>
                    <a:pt x="48" y="28"/>
                    <a:pt x="88" y="28"/>
                  </a:cubicBezTo>
                  <a:lnTo>
                    <a:pt x="177" y="28"/>
                  </a:lnTo>
                  <a:lnTo>
                    <a:pt x="177" y="0"/>
                  </a:lnTo>
                  <a:lnTo>
                    <a:pt x="89" y="0"/>
                  </a:lnTo>
                  <a:cubicBezTo>
                    <a:pt x="29" y="0"/>
                    <a:pt x="0" y="26"/>
                    <a:pt x="0" y="78"/>
                  </a:cubicBezTo>
                  <a:lnTo>
                    <a:pt x="0" y="221"/>
                  </a:lnTo>
                  <a:cubicBezTo>
                    <a:pt x="0" y="273"/>
                    <a:pt x="29" y="299"/>
                    <a:pt x="89" y="299"/>
                  </a:cubicBezTo>
                  <a:lnTo>
                    <a:pt x="179" y="299"/>
                  </a:lnTo>
                  <a:lnTo>
                    <a:pt x="179" y="269"/>
                  </a:lnTo>
                  <a:lnTo>
                    <a:pt x="88" y="269"/>
                  </a:lnTo>
                  <a:close/>
                  <a:moveTo>
                    <a:pt x="353" y="269"/>
                  </a:moveTo>
                  <a:lnTo>
                    <a:pt x="269" y="269"/>
                  </a:lnTo>
                  <a:cubicBezTo>
                    <a:pt x="257" y="269"/>
                    <a:pt x="251" y="263"/>
                    <a:pt x="251" y="250"/>
                  </a:cubicBezTo>
                  <a:lnTo>
                    <a:pt x="251" y="48"/>
                  </a:lnTo>
                  <a:cubicBezTo>
                    <a:pt x="251" y="35"/>
                    <a:pt x="257" y="28"/>
                    <a:pt x="268" y="28"/>
                  </a:cubicBezTo>
                  <a:lnTo>
                    <a:pt x="353" y="28"/>
                  </a:lnTo>
                  <a:cubicBezTo>
                    <a:pt x="364" y="28"/>
                    <a:pt x="370" y="35"/>
                    <a:pt x="370" y="50"/>
                  </a:cubicBezTo>
                  <a:lnTo>
                    <a:pt x="370" y="249"/>
                  </a:lnTo>
                  <a:cubicBezTo>
                    <a:pt x="370" y="262"/>
                    <a:pt x="364" y="269"/>
                    <a:pt x="353" y="269"/>
                  </a:cubicBezTo>
                  <a:close/>
                  <a:moveTo>
                    <a:pt x="222" y="33"/>
                  </a:moveTo>
                  <a:lnTo>
                    <a:pt x="222" y="262"/>
                  </a:lnTo>
                  <a:cubicBezTo>
                    <a:pt x="222" y="287"/>
                    <a:pt x="233" y="299"/>
                    <a:pt x="254" y="299"/>
                  </a:cubicBezTo>
                  <a:lnTo>
                    <a:pt x="370" y="299"/>
                  </a:lnTo>
                  <a:cubicBezTo>
                    <a:pt x="390" y="299"/>
                    <a:pt x="400" y="288"/>
                    <a:pt x="400" y="267"/>
                  </a:cubicBezTo>
                  <a:lnTo>
                    <a:pt x="400" y="32"/>
                  </a:lnTo>
                  <a:cubicBezTo>
                    <a:pt x="398" y="13"/>
                    <a:pt x="387" y="2"/>
                    <a:pt x="369" y="0"/>
                  </a:cubicBezTo>
                  <a:lnTo>
                    <a:pt x="251" y="0"/>
                  </a:lnTo>
                  <a:cubicBezTo>
                    <a:pt x="232" y="0"/>
                    <a:pt x="222" y="11"/>
                    <a:pt x="222" y="33"/>
                  </a:cubicBezTo>
                  <a:close/>
                  <a:moveTo>
                    <a:pt x="619" y="299"/>
                  </a:moveTo>
                  <a:lnTo>
                    <a:pt x="619" y="32"/>
                  </a:lnTo>
                  <a:cubicBezTo>
                    <a:pt x="619" y="11"/>
                    <a:pt x="608" y="0"/>
                    <a:pt x="586" y="0"/>
                  </a:cubicBezTo>
                  <a:lnTo>
                    <a:pt x="449" y="0"/>
                  </a:lnTo>
                  <a:lnTo>
                    <a:pt x="449" y="32"/>
                  </a:lnTo>
                  <a:lnTo>
                    <a:pt x="588" y="32"/>
                  </a:lnTo>
                  <a:lnTo>
                    <a:pt x="588" y="299"/>
                  </a:lnTo>
                  <a:lnTo>
                    <a:pt x="619" y="299"/>
                  </a:lnTo>
                  <a:close/>
                  <a:moveTo>
                    <a:pt x="449" y="49"/>
                  </a:moveTo>
                  <a:lnTo>
                    <a:pt x="449" y="299"/>
                  </a:lnTo>
                  <a:lnTo>
                    <a:pt x="482" y="299"/>
                  </a:lnTo>
                  <a:lnTo>
                    <a:pt x="482" y="49"/>
                  </a:lnTo>
                  <a:lnTo>
                    <a:pt x="449" y="49"/>
                  </a:lnTo>
                  <a:close/>
                  <a:moveTo>
                    <a:pt x="776" y="299"/>
                  </a:moveTo>
                  <a:lnTo>
                    <a:pt x="776" y="28"/>
                  </a:lnTo>
                  <a:lnTo>
                    <a:pt x="847" y="28"/>
                  </a:lnTo>
                  <a:lnTo>
                    <a:pt x="847" y="0"/>
                  </a:lnTo>
                  <a:lnTo>
                    <a:pt x="670" y="0"/>
                  </a:lnTo>
                  <a:lnTo>
                    <a:pt x="670" y="28"/>
                  </a:lnTo>
                  <a:lnTo>
                    <a:pt x="746" y="28"/>
                  </a:lnTo>
                  <a:lnTo>
                    <a:pt x="746" y="299"/>
                  </a:lnTo>
                  <a:lnTo>
                    <a:pt x="776" y="299"/>
                  </a:lnTo>
                  <a:close/>
                  <a:moveTo>
                    <a:pt x="1034" y="134"/>
                  </a:moveTo>
                  <a:lnTo>
                    <a:pt x="932" y="134"/>
                  </a:lnTo>
                  <a:lnTo>
                    <a:pt x="932" y="164"/>
                  </a:lnTo>
                  <a:lnTo>
                    <a:pt x="1034" y="164"/>
                  </a:lnTo>
                  <a:lnTo>
                    <a:pt x="1034" y="134"/>
                  </a:lnTo>
                  <a:close/>
                  <a:moveTo>
                    <a:pt x="913" y="269"/>
                  </a:moveTo>
                  <a:lnTo>
                    <a:pt x="913" y="28"/>
                  </a:lnTo>
                  <a:lnTo>
                    <a:pt x="1063" y="28"/>
                  </a:lnTo>
                  <a:lnTo>
                    <a:pt x="1063" y="0"/>
                  </a:lnTo>
                  <a:lnTo>
                    <a:pt x="913" y="0"/>
                  </a:lnTo>
                  <a:cubicBezTo>
                    <a:pt x="894" y="0"/>
                    <a:pt x="885" y="9"/>
                    <a:pt x="885" y="28"/>
                  </a:cubicBezTo>
                  <a:lnTo>
                    <a:pt x="885" y="270"/>
                  </a:lnTo>
                  <a:cubicBezTo>
                    <a:pt x="885" y="289"/>
                    <a:pt x="894" y="299"/>
                    <a:pt x="913" y="299"/>
                  </a:cubicBezTo>
                  <a:lnTo>
                    <a:pt x="1063" y="299"/>
                  </a:lnTo>
                  <a:lnTo>
                    <a:pt x="1063" y="269"/>
                  </a:lnTo>
                  <a:lnTo>
                    <a:pt x="913" y="269"/>
                  </a:lnTo>
                  <a:close/>
                  <a:moveTo>
                    <a:pt x="1270" y="299"/>
                  </a:moveTo>
                  <a:lnTo>
                    <a:pt x="1270" y="32"/>
                  </a:lnTo>
                  <a:cubicBezTo>
                    <a:pt x="1270" y="11"/>
                    <a:pt x="1259" y="0"/>
                    <a:pt x="1237" y="0"/>
                  </a:cubicBezTo>
                  <a:lnTo>
                    <a:pt x="1099" y="0"/>
                  </a:lnTo>
                  <a:lnTo>
                    <a:pt x="1099" y="32"/>
                  </a:lnTo>
                  <a:lnTo>
                    <a:pt x="1238" y="32"/>
                  </a:lnTo>
                  <a:lnTo>
                    <a:pt x="1238" y="299"/>
                  </a:lnTo>
                  <a:lnTo>
                    <a:pt x="1270" y="299"/>
                  </a:lnTo>
                  <a:close/>
                  <a:moveTo>
                    <a:pt x="1099" y="49"/>
                  </a:moveTo>
                  <a:lnTo>
                    <a:pt x="1099" y="299"/>
                  </a:lnTo>
                  <a:lnTo>
                    <a:pt x="1132" y="299"/>
                  </a:lnTo>
                  <a:lnTo>
                    <a:pt x="1132" y="49"/>
                  </a:lnTo>
                  <a:lnTo>
                    <a:pt x="1099" y="49"/>
                  </a:lnTo>
                  <a:close/>
                  <a:moveTo>
                    <a:pt x="1426" y="299"/>
                  </a:moveTo>
                  <a:lnTo>
                    <a:pt x="1426" y="28"/>
                  </a:lnTo>
                  <a:lnTo>
                    <a:pt x="1498" y="28"/>
                  </a:lnTo>
                  <a:lnTo>
                    <a:pt x="1498" y="0"/>
                  </a:lnTo>
                  <a:lnTo>
                    <a:pt x="1320" y="0"/>
                  </a:lnTo>
                  <a:lnTo>
                    <a:pt x="1320" y="28"/>
                  </a:lnTo>
                  <a:lnTo>
                    <a:pt x="1396" y="28"/>
                  </a:lnTo>
                  <a:lnTo>
                    <a:pt x="1396" y="299"/>
                  </a:lnTo>
                  <a:lnTo>
                    <a:pt x="1426" y="299"/>
                  </a:lnTo>
                  <a:close/>
                  <a:moveTo>
                    <a:pt x="1624" y="269"/>
                  </a:moveTo>
                  <a:lnTo>
                    <a:pt x="1535" y="269"/>
                  </a:lnTo>
                  <a:lnTo>
                    <a:pt x="1535" y="299"/>
                  </a:lnTo>
                  <a:lnTo>
                    <a:pt x="1624" y="299"/>
                  </a:lnTo>
                  <a:cubicBezTo>
                    <a:pt x="1684" y="299"/>
                    <a:pt x="1713" y="272"/>
                    <a:pt x="1713" y="220"/>
                  </a:cubicBezTo>
                  <a:cubicBezTo>
                    <a:pt x="1713" y="188"/>
                    <a:pt x="1700" y="166"/>
                    <a:pt x="1672" y="153"/>
                  </a:cubicBezTo>
                  <a:lnTo>
                    <a:pt x="1603" y="120"/>
                  </a:lnTo>
                  <a:cubicBezTo>
                    <a:pt x="1577" y="108"/>
                    <a:pt x="1564" y="94"/>
                    <a:pt x="1564" y="79"/>
                  </a:cubicBezTo>
                  <a:cubicBezTo>
                    <a:pt x="1564" y="45"/>
                    <a:pt x="1584" y="28"/>
                    <a:pt x="1624" y="28"/>
                  </a:cubicBezTo>
                  <a:lnTo>
                    <a:pt x="1713" y="28"/>
                  </a:lnTo>
                  <a:lnTo>
                    <a:pt x="1713" y="0"/>
                  </a:lnTo>
                  <a:lnTo>
                    <a:pt x="1624" y="0"/>
                  </a:lnTo>
                  <a:cubicBezTo>
                    <a:pt x="1565" y="0"/>
                    <a:pt x="1535" y="26"/>
                    <a:pt x="1535" y="78"/>
                  </a:cubicBezTo>
                  <a:cubicBezTo>
                    <a:pt x="1535" y="102"/>
                    <a:pt x="1548" y="123"/>
                    <a:pt x="1574" y="140"/>
                  </a:cubicBezTo>
                  <a:cubicBezTo>
                    <a:pt x="1585" y="145"/>
                    <a:pt x="1609" y="157"/>
                    <a:pt x="1645" y="175"/>
                  </a:cubicBezTo>
                  <a:cubicBezTo>
                    <a:pt x="1670" y="187"/>
                    <a:pt x="1683" y="201"/>
                    <a:pt x="1683" y="215"/>
                  </a:cubicBezTo>
                  <a:cubicBezTo>
                    <a:pt x="1683" y="251"/>
                    <a:pt x="1663" y="269"/>
                    <a:pt x="1624" y="269"/>
                  </a:cubicBezTo>
                  <a:close/>
                </a:path>
              </a:pathLst>
            </a:cu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j-ea"/>
                <a:ea typeface="+mj-ea"/>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000" advTm="4203">
        <p15:prstTrans prst="curtains"/>
      </p:transition>
    </mc:Choice>
    <mc:Fallback>
      <p:transition spd="slow" advTm="4203">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矩形 64"/>
          <p:cNvSpPr/>
          <p:nvPr/>
        </p:nvSpPr>
        <p:spPr bwMode="auto">
          <a:xfrm>
            <a:off x="0" y="1061030"/>
            <a:ext cx="3434085" cy="1575173"/>
          </a:xfrm>
          <a:prstGeom prst="rect">
            <a:avLst/>
          </a:prstGeom>
          <a:gradFill>
            <a:gsLst>
              <a:gs pos="0">
                <a:srgbClr val="1F95BF"/>
              </a:gs>
              <a:gs pos="48000">
                <a:schemeClr val="tx2"/>
              </a:gs>
              <a:gs pos="100000">
                <a:srgbClr val="2EB0DE"/>
              </a:gs>
            </a:gsLst>
            <a:lin ang="16200000" scaled="1"/>
          </a:gradFill>
          <a:ln w="12700" cap="flat">
            <a:noFill/>
            <a:prstDash val="solid"/>
            <a:miter lim="800000"/>
          </a:ln>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endParaRPr>
          </a:p>
        </p:txBody>
      </p:sp>
      <p:sp>
        <p:nvSpPr>
          <p:cNvPr id="66" name="矩形 65"/>
          <p:cNvSpPr/>
          <p:nvPr/>
        </p:nvSpPr>
        <p:spPr bwMode="auto">
          <a:xfrm>
            <a:off x="3521122" y="1061030"/>
            <a:ext cx="345011" cy="1575173"/>
          </a:xfrm>
          <a:prstGeom prst="rect">
            <a:avLst/>
          </a:prstGeom>
          <a:gradFill flip="none" rotWithShape="1">
            <a:gsLst>
              <a:gs pos="0">
                <a:srgbClr val="4C4746"/>
              </a:gs>
              <a:gs pos="47000">
                <a:schemeClr val="bg2"/>
              </a:gs>
              <a:gs pos="100000">
                <a:srgbClr val="726968"/>
              </a:gs>
            </a:gsLst>
            <a:lin ang="16200000" scaled="0"/>
            <a:tileRect/>
          </a:gradFill>
          <a:ln w="12700" cap="flat">
            <a:noFill/>
            <a:prstDash val="solid"/>
            <a:miter lim="800000"/>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a:solidFill>
                <a:schemeClr val="bg1"/>
              </a:solidFill>
              <a:latin typeface="+mn-lt"/>
              <a:ea typeface="+mn-ea"/>
              <a:cs typeface="+mn-ea"/>
            </a:endParaRPr>
          </a:p>
        </p:txBody>
      </p:sp>
      <p:sp>
        <p:nvSpPr>
          <p:cNvPr id="67" name="文本框 66"/>
          <p:cNvSpPr txBox="1"/>
          <p:nvPr/>
        </p:nvSpPr>
        <p:spPr>
          <a:xfrm>
            <a:off x="1066656" y="1913836"/>
            <a:ext cx="1125052" cy="584775"/>
          </a:xfrm>
          <a:prstGeom prst="rect">
            <a:avLst/>
          </a:prstGeom>
          <a:noFill/>
        </p:spPr>
        <p:txBody>
          <a:bodyPr wrap="none" rtlCol="0">
            <a:spAutoFit/>
          </a:bodyPr>
          <a:lstStyle/>
          <a:p>
            <a:pPr algn="r"/>
            <a:r>
              <a:rPr lang="en-US" altLang="zh-CN" sz="3200">
                <a:solidFill>
                  <a:schemeClr val="accent2"/>
                </a:solidFill>
                <a:latin typeface="微软雅黑 Light" panose="020B0502040204020203" pitchFamily="34" charset="-122"/>
                <a:ea typeface="微软雅黑 Light" panose="020B0502040204020203" pitchFamily="34" charset="-122"/>
              </a:rPr>
              <a:t>PART</a:t>
            </a:r>
            <a:endParaRPr lang="zh-CN" altLang="en-US" sz="3200" dirty="0">
              <a:solidFill>
                <a:schemeClr val="accent2"/>
              </a:solidFill>
              <a:latin typeface="微软雅黑 Light" panose="020B0502040204020203" pitchFamily="34" charset="-122"/>
              <a:ea typeface="微软雅黑 Light" panose="020B0502040204020203" pitchFamily="34" charset="-122"/>
            </a:endParaRPr>
          </a:p>
        </p:txBody>
      </p:sp>
      <p:sp>
        <p:nvSpPr>
          <p:cNvPr id="68" name="文本框 67"/>
          <p:cNvSpPr txBox="1">
            <a:spLocks noChangeArrowheads="1"/>
          </p:cNvSpPr>
          <p:nvPr>
            <p:custDataLst>
              <p:tags r:id="rId1"/>
            </p:custDataLst>
          </p:nvPr>
        </p:nvSpPr>
        <p:spPr bwMode="auto">
          <a:xfrm>
            <a:off x="4082157" y="1290883"/>
            <a:ext cx="6735121" cy="941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defRPr/>
            </a:pPr>
            <a:r>
              <a:rPr lang="zh-CN" altLang="en-US" sz="6600" b="1">
                <a:solidFill>
                  <a:schemeClr val="accent1"/>
                </a:solidFill>
                <a:latin typeface="+mn-ea"/>
                <a:ea typeface="+mn-ea"/>
              </a:rPr>
              <a:t>工作回顾</a:t>
            </a:r>
            <a:endParaRPr lang="zh-CN" altLang="en-US" sz="6600" b="1" dirty="0">
              <a:solidFill>
                <a:schemeClr val="accent1"/>
              </a:solidFill>
              <a:latin typeface="+mn-ea"/>
              <a:ea typeface="+mn-ea"/>
            </a:endParaRPr>
          </a:p>
        </p:txBody>
      </p:sp>
      <p:sp>
        <p:nvSpPr>
          <p:cNvPr id="69" name="文本框 68"/>
          <p:cNvSpPr txBox="1"/>
          <p:nvPr/>
        </p:nvSpPr>
        <p:spPr>
          <a:xfrm>
            <a:off x="2380610" y="1052708"/>
            <a:ext cx="745718" cy="1862048"/>
          </a:xfrm>
          <a:prstGeom prst="rect">
            <a:avLst/>
          </a:prstGeom>
          <a:noFill/>
        </p:spPr>
        <p:txBody>
          <a:bodyPr wrap="none" rtlCol="0">
            <a:spAutoFit/>
          </a:bodyPr>
          <a:lstStyle/>
          <a:p>
            <a:pPr algn="ctr"/>
            <a:r>
              <a:rPr lang="en-US" altLang="zh-CN" sz="11500" dirty="0">
                <a:solidFill>
                  <a:schemeClr val="accent2"/>
                </a:solidFill>
                <a:latin typeface="Impact" panose="020B0806030902050204" pitchFamily="34" charset="0"/>
                <a:ea typeface="DFKai-SB" pitchFamily="1" charset="-120"/>
              </a:rPr>
              <a:t>1</a:t>
            </a:r>
            <a:endParaRPr lang="zh-CN" altLang="en-US" sz="11500" dirty="0">
              <a:solidFill>
                <a:schemeClr val="accent2"/>
              </a:solidFill>
              <a:latin typeface="Impact" panose="020B0806030902050204" pitchFamily="34" charset="0"/>
              <a:ea typeface="DFKai-SB" pitchFamily="1" charset="-120"/>
            </a:endParaRPr>
          </a:p>
        </p:txBody>
      </p:sp>
      <p:sp>
        <p:nvSpPr>
          <p:cNvPr id="70" name="TextBox 65"/>
          <p:cNvSpPr txBox="1"/>
          <p:nvPr/>
        </p:nvSpPr>
        <p:spPr>
          <a:xfrm>
            <a:off x="4560379" y="2861287"/>
            <a:ext cx="1895734" cy="369332"/>
          </a:xfrm>
          <a:prstGeom prst="rect">
            <a:avLst/>
          </a:prstGeom>
          <a:noFill/>
        </p:spPr>
        <p:txBody>
          <a:bodyPr wrap="square" rtlCol="0">
            <a:spAutoFit/>
          </a:bodyPr>
          <a:lstStyle/>
          <a:p>
            <a:pPr>
              <a:defRPr/>
            </a:pPr>
            <a:r>
              <a:rPr lang="zh-CN" altLang="en-US">
                <a:solidFill>
                  <a:schemeClr val="accent1"/>
                </a:solidFill>
                <a:latin typeface="+mj-ea"/>
                <a:ea typeface="+mj-ea"/>
              </a:rPr>
              <a:t>岗位职责</a:t>
            </a:r>
            <a:endParaRPr lang="zh-CN" altLang="en-US" dirty="0">
              <a:solidFill>
                <a:schemeClr val="accent1"/>
              </a:solidFill>
              <a:latin typeface="+mj-ea"/>
              <a:ea typeface="+mj-ea"/>
            </a:endParaRPr>
          </a:p>
        </p:txBody>
      </p:sp>
      <p:sp>
        <p:nvSpPr>
          <p:cNvPr id="71" name="TextBox 66"/>
          <p:cNvSpPr txBox="1"/>
          <p:nvPr/>
        </p:nvSpPr>
        <p:spPr>
          <a:xfrm>
            <a:off x="7538540" y="2861287"/>
            <a:ext cx="2548115" cy="369332"/>
          </a:xfrm>
          <a:prstGeom prst="rect">
            <a:avLst/>
          </a:prstGeom>
          <a:noFill/>
        </p:spPr>
        <p:txBody>
          <a:bodyPr wrap="square" rtlCol="0">
            <a:spAutoFit/>
          </a:bodyPr>
          <a:lstStyle>
            <a:defPPr>
              <a:defRPr lang="zh-CN"/>
            </a:defPPr>
            <a:lvl1pPr>
              <a:defRPr sz="2000">
                <a:solidFill>
                  <a:srgbClr val="F8F8F8"/>
                </a:solidFill>
                <a:latin typeface="+mn-ea"/>
                <a:ea typeface="+mn-ea"/>
              </a:defRPr>
            </a:lvl1pPr>
          </a:lstStyle>
          <a:p>
            <a:pPr>
              <a:defRPr/>
            </a:pPr>
            <a:r>
              <a:rPr lang="zh-CN" altLang="en-US" sz="1800">
                <a:solidFill>
                  <a:schemeClr val="accent1"/>
                </a:solidFill>
                <a:latin typeface="+mj-ea"/>
                <a:ea typeface="+mj-ea"/>
              </a:rPr>
              <a:t>工作完成情况</a:t>
            </a:r>
            <a:endParaRPr lang="zh-CN" altLang="en-US" sz="1800" dirty="0">
              <a:solidFill>
                <a:schemeClr val="accent1"/>
              </a:solidFill>
              <a:latin typeface="+mj-ea"/>
              <a:ea typeface="+mj-ea"/>
            </a:endParaRPr>
          </a:p>
        </p:txBody>
      </p:sp>
      <p:sp>
        <p:nvSpPr>
          <p:cNvPr id="72" name="TextBox 69"/>
          <p:cNvSpPr txBox="1"/>
          <p:nvPr/>
        </p:nvSpPr>
        <p:spPr>
          <a:xfrm>
            <a:off x="4541545" y="3311294"/>
            <a:ext cx="2126362" cy="369332"/>
          </a:xfrm>
          <a:prstGeom prst="rect">
            <a:avLst/>
          </a:prstGeom>
          <a:noFill/>
        </p:spPr>
        <p:txBody>
          <a:bodyPr wrap="square" rtlCol="0">
            <a:spAutoFit/>
          </a:bodyPr>
          <a:lstStyle>
            <a:defPPr>
              <a:defRPr lang="zh-CN"/>
            </a:defPPr>
            <a:lvl1pPr>
              <a:defRPr sz="2000">
                <a:solidFill>
                  <a:srgbClr val="F8F8F8"/>
                </a:solidFill>
                <a:latin typeface="+mn-ea"/>
                <a:ea typeface="+mn-ea"/>
              </a:defRPr>
            </a:lvl1pPr>
          </a:lstStyle>
          <a:p>
            <a:pPr>
              <a:defRPr/>
            </a:pPr>
            <a:r>
              <a:rPr lang="zh-CN" altLang="en-US" sz="1800">
                <a:solidFill>
                  <a:schemeClr val="accent1"/>
                </a:solidFill>
                <a:latin typeface="+mj-ea"/>
                <a:ea typeface="+mj-ea"/>
              </a:rPr>
              <a:t>自主学习情况</a:t>
            </a:r>
            <a:endParaRPr lang="zh-CN" altLang="en-US" sz="1800" dirty="0">
              <a:solidFill>
                <a:schemeClr val="accent1"/>
              </a:solidFill>
              <a:latin typeface="+mj-ea"/>
              <a:ea typeface="+mj-ea"/>
            </a:endParaRPr>
          </a:p>
        </p:txBody>
      </p:sp>
      <p:sp>
        <p:nvSpPr>
          <p:cNvPr id="73" name="TextBox 70"/>
          <p:cNvSpPr txBox="1"/>
          <p:nvPr/>
        </p:nvSpPr>
        <p:spPr>
          <a:xfrm>
            <a:off x="7508149" y="3311294"/>
            <a:ext cx="2478663" cy="369332"/>
          </a:xfrm>
          <a:prstGeom prst="rect">
            <a:avLst/>
          </a:prstGeom>
          <a:noFill/>
        </p:spPr>
        <p:txBody>
          <a:bodyPr wrap="square" rtlCol="0">
            <a:spAutoFit/>
          </a:bodyPr>
          <a:lstStyle>
            <a:defPPr>
              <a:defRPr lang="zh-CN"/>
            </a:defPPr>
            <a:lvl1pPr>
              <a:defRPr sz="2000">
                <a:solidFill>
                  <a:schemeClr val="accent1"/>
                </a:solidFill>
                <a:latin typeface="+mj-ea"/>
                <a:ea typeface="+mj-ea"/>
              </a:defRPr>
            </a:lvl1pPr>
          </a:lstStyle>
          <a:p>
            <a:r>
              <a:rPr lang="zh-CN" altLang="en-US" sz="1800"/>
              <a:t>微信公众号运营</a:t>
            </a:r>
            <a:endParaRPr lang="zh-CN" altLang="en-US" sz="1800" dirty="0"/>
          </a:p>
        </p:txBody>
      </p:sp>
      <p:sp>
        <p:nvSpPr>
          <p:cNvPr id="74" name="Freeform 18"/>
          <p:cNvSpPr>
            <a:spLocks noEditPoints="1"/>
          </p:cNvSpPr>
          <p:nvPr/>
        </p:nvSpPr>
        <p:spPr bwMode="auto">
          <a:xfrm>
            <a:off x="4273258" y="3346427"/>
            <a:ext cx="268288" cy="268288"/>
          </a:xfrm>
          <a:custGeom>
            <a:avLst/>
            <a:gdLst>
              <a:gd name="T0" fmla="*/ 117 w 235"/>
              <a:gd name="T1" fmla="*/ 0 h 234"/>
              <a:gd name="T2" fmla="*/ 235 w 235"/>
              <a:gd name="T3" fmla="*/ 117 h 234"/>
              <a:gd name="T4" fmla="*/ 117 w 235"/>
              <a:gd name="T5" fmla="*/ 234 h 234"/>
              <a:gd name="T6" fmla="*/ 0 w 235"/>
              <a:gd name="T7" fmla="*/ 117 h 234"/>
              <a:gd name="T8" fmla="*/ 117 w 235"/>
              <a:gd name="T9" fmla="*/ 0 h 234"/>
              <a:gd name="T10" fmla="*/ 99 w 235"/>
              <a:gd name="T11" fmla="*/ 199 h 234"/>
              <a:gd name="T12" fmla="*/ 135 w 235"/>
              <a:gd name="T13" fmla="*/ 199 h 234"/>
              <a:gd name="T14" fmla="*/ 135 w 235"/>
              <a:gd name="T15" fmla="*/ 136 h 234"/>
              <a:gd name="T16" fmla="*/ 199 w 235"/>
              <a:gd name="T17" fmla="*/ 136 h 234"/>
              <a:gd name="T18" fmla="*/ 199 w 235"/>
              <a:gd name="T19" fmla="*/ 99 h 234"/>
              <a:gd name="T20" fmla="*/ 135 w 235"/>
              <a:gd name="T21" fmla="*/ 99 h 234"/>
              <a:gd name="T22" fmla="*/ 135 w 235"/>
              <a:gd name="T23" fmla="*/ 35 h 234"/>
              <a:gd name="T24" fmla="*/ 99 w 235"/>
              <a:gd name="T25" fmla="*/ 35 h 234"/>
              <a:gd name="T26" fmla="*/ 99 w 235"/>
              <a:gd name="T27" fmla="*/ 99 h 234"/>
              <a:gd name="T28" fmla="*/ 35 w 235"/>
              <a:gd name="T29" fmla="*/ 99 h 234"/>
              <a:gd name="T30" fmla="*/ 35 w 235"/>
              <a:gd name="T31" fmla="*/ 136 h 234"/>
              <a:gd name="T32" fmla="*/ 99 w 235"/>
              <a:gd name="T33" fmla="*/ 136 h 234"/>
              <a:gd name="T34" fmla="*/ 99 w 235"/>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5" h="234">
                <a:moveTo>
                  <a:pt x="117" y="0"/>
                </a:moveTo>
                <a:cubicBezTo>
                  <a:pt x="182" y="0"/>
                  <a:pt x="235" y="52"/>
                  <a:pt x="235" y="117"/>
                </a:cubicBezTo>
                <a:cubicBezTo>
                  <a:pt x="235" y="182"/>
                  <a:pt x="182" y="234"/>
                  <a:pt x="117" y="234"/>
                </a:cubicBezTo>
                <a:cubicBezTo>
                  <a:pt x="53" y="234"/>
                  <a:pt x="0" y="182"/>
                  <a:pt x="0" y="117"/>
                </a:cubicBezTo>
                <a:cubicBezTo>
                  <a:pt x="0" y="52"/>
                  <a:pt x="53"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2"/>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chemeClr val="accent1"/>
              </a:solidFill>
              <a:effectLst/>
              <a:uLnTx/>
              <a:uFillTx/>
              <a:latin typeface="+mj-ea"/>
              <a:ea typeface="+mj-ea"/>
            </a:endParaRPr>
          </a:p>
        </p:txBody>
      </p:sp>
      <p:sp>
        <p:nvSpPr>
          <p:cNvPr id="75" name="Freeform 19"/>
          <p:cNvSpPr>
            <a:spLocks noEditPoints="1"/>
          </p:cNvSpPr>
          <p:nvPr/>
        </p:nvSpPr>
        <p:spPr bwMode="auto">
          <a:xfrm>
            <a:off x="7239862" y="3346427"/>
            <a:ext cx="268288" cy="268288"/>
          </a:xfrm>
          <a:custGeom>
            <a:avLst/>
            <a:gdLst>
              <a:gd name="T0" fmla="*/ 117 w 235"/>
              <a:gd name="T1" fmla="*/ 0 h 234"/>
              <a:gd name="T2" fmla="*/ 235 w 235"/>
              <a:gd name="T3" fmla="*/ 117 h 234"/>
              <a:gd name="T4" fmla="*/ 117 w 235"/>
              <a:gd name="T5" fmla="*/ 234 h 234"/>
              <a:gd name="T6" fmla="*/ 0 w 235"/>
              <a:gd name="T7" fmla="*/ 117 h 234"/>
              <a:gd name="T8" fmla="*/ 117 w 235"/>
              <a:gd name="T9" fmla="*/ 0 h 234"/>
              <a:gd name="T10" fmla="*/ 99 w 235"/>
              <a:gd name="T11" fmla="*/ 199 h 234"/>
              <a:gd name="T12" fmla="*/ 135 w 235"/>
              <a:gd name="T13" fmla="*/ 199 h 234"/>
              <a:gd name="T14" fmla="*/ 135 w 235"/>
              <a:gd name="T15" fmla="*/ 136 h 234"/>
              <a:gd name="T16" fmla="*/ 199 w 235"/>
              <a:gd name="T17" fmla="*/ 136 h 234"/>
              <a:gd name="T18" fmla="*/ 199 w 235"/>
              <a:gd name="T19" fmla="*/ 98 h 234"/>
              <a:gd name="T20" fmla="*/ 135 w 235"/>
              <a:gd name="T21" fmla="*/ 98 h 234"/>
              <a:gd name="T22" fmla="*/ 135 w 235"/>
              <a:gd name="T23" fmla="*/ 35 h 234"/>
              <a:gd name="T24" fmla="*/ 99 w 235"/>
              <a:gd name="T25" fmla="*/ 35 h 234"/>
              <a:gd name="T26" fmla="*/ 99 w 235"/>
              <a:gd name="T27" fmla="*/ 98 h 234"/>
              <a:gd name="T28" fmla="*/ 35 w 235"/>
              <a:gd name="T29" fmla="*/ 98 h 234"/>
              <a:gd name="T30" fmla="*/ 35 w 235"/>
              <a:gd name="T31" fmla="*/ 136 h 234"/>
              <a:gd name="T32" fmla="*/ 99 w 235"/>
              <a:gd name="T33" fmla="*/ 136 h 234"/>
              <a:gd name="T34" fmla="*/ 99 w 235"/>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5" h="234">
                <a:moveTo>
                  <a:pt x="117" y="0"/>
                </a:moveTo>
                <a:cubicBezTo>
                  <a:pt x="182" y="0"/>
                  <a:pt x="235" y="52"/>
                  <a:pt x="235" y="117"/>
                </a:cubicBezTo>
                <a:cubicBezTo>
                  <a:pt x="235" y="182"/>
                  <a:pt x="182" y="234"/>
                  <a:pt x="117" y="234"/>
                </a:cubicBezTo>
                <a:cubicBezTo>
                  <a:pt x="53" y="234"/>
                  <a:pt x="0" y="182"/>
                  <a:pt x="0" y="117"/>
                </a:cubicBezTo>
                <a:cubicBezTo>
                  <a:pt x="0" y="52"/>
                  <a:pt x="53"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bg2"/>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chemeClr val="accent1"/>
              </a:solidFill>
              <a:effectLst/>
              <a:uLnTx/>
              <a:uFillTx/>
              <a:latin typeface="+mj-ea"/>
              <a:ea typeface="+mj-ea"/>
            </a:endParaRPr>
          </a:p>
        </p:txBody>
      </p:sp>
      <p:sp>
        <p:nvSpPr>
          <p:cNvPr id="76" name="Freeform 21"/>
          <p:cNvSpPr>
            <a:spLocks noEditPoints="1"/>
          </p:cNvSpPr>
          <p:nvPr/>
        </p:nvSpPr>
        <p:spPr bwMode="auto">
          <a:xfrm>
            <a:off x="4273258" y="2896420"/>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2"/>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chemeClr val="accent1"/>
              </a:solidFill>
              <a:effectLst/>
              <a:uLnTx/>
              <a:uFillTx/>
              <a:latin typeface="+mj-ea"/>
              <a:ea typeface="+mj-ea"/>
            </a:endParaRPr>
          </a:p>
        </p:txBody>
      </p:sp>
      <p:sp>
        <p:nvSpPr>
          <p:cNvPr id="77" name="Freeform 22"/>
          <p:cNvSpPr>
            <a:spLocks noEditPoints="1"/>
          </p:cNvSpPr>
          <p:nvPr/>
        </p:nvSpPr>
        <p:spPr bwMode="auto">
          <a:xfrm>
            <a:off x="7239862" y="2896420"/>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8 h 234"/>
              <a:gd name="T20" fmla="*/ 135 w 234"/>
              <a:gd name="T21" fmla="*/ 98 h 234"/>
              <a:gd name="T22" fmla="*/ 135 w 234"/>
              <a:gd name="T23" fmla="*/ 35 h 234"/>
              <a:gd name="T24" fmla="*/ 99 w 234"/>
              <a:gd name="T25" fmla="*/ 35 h 234"/>
              <a:gd name="T26" fmla="*/ 99 w 234"/>
              <a:gd name="T27" fmla="*/ 98 h 234"/>
              <a:gd name="T28" fmla="*/ 35 w 234"/>
              <a:gd name="T29" fmla="*/ 98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bg2"/>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chemeClr val="accent1"/>
              </a:solidFill>
              <a:effectLst/>
              <a:uLnTx/>
              <a:uFillTx/>
              <a:latin typeface="+mj-ea"/>
              <a:ea typeface="+mj-ea"/>
            </a:endParaRPr>
          </a:p>
        </p:txBody>
      </p:sp>
      <p:sp>
        <p:nvSpPr>
          <p:cNvPr id="78" name="TextBox 70"/>
          <p:cNvSpPr txBox="1"/>
          <p:nvPr/>
        </p:nvSpPr>
        <p:spPr>
          <a:xfrm>
            <a:off x="4554545" y="3779064"/>
            <a:ext cx="2126361" cy="369332"/>
          </a:xfrm>
          <a:prstGeom prst="rect">
            <a:avLst/>
          </a:prstGeom>
          <a:noFill/>
        </p:spPr>
        <p:txBody>
          <a:bodyPr wrap="square" rtlCol="0">
            <a:spAutoFit/>
          </a:bodyPr>
          <a:lstStyle>
            <a:defPPr>
              <a:defRPr lang="zh-CN"/>
            </a:defPPr>
            <a:lvl1pPr>
              <a:defRPr sz="2000">
                <a:solidFill>
                  <a:schemeClr val="accent1"/>
                </a:solidFill>
                <a:latin typeface="+mj-ea"/>
                <a:ea typeface="+mj-ea"/>
              </a:defRPr>
            </a:lvl1pPr>
          </a:lstStyle>
          <a:p>
            <a:r>
              <a:rPr lang="zh-CN" altLang="en-US" sz="1800"/>
              <a:t>参与制定学习计划</a:t>
            </a:r>
            <a:endParaRPr lang="zh-CN" altLang="en-US" sz="1800" dirty="0"/>
          </a:p>
        </p:txBody>
      </p:sp>
      <p:sp>
        <p:nvSpPr>
          <p:cNvPr id="79" name="Freeform 19"/>
          <p:cNvSpPr>
            <a:spLocks noEditPoints="1"/>
          </p:cNvSpPr>
          <p:nvPr/>
        </p:nvSpPr>
        <p:spPr bwMode="auto">
          <a:xfrm>
            <a:off x="4273258" y="3814197"/>
            <a:ext cx="268288" cy="268288"/>
          </a:xfrm>
          <a:custGeom>
            <a:avLst/>
            <a:gdLst>
              <a:gd name="T0" fmla="*/ 117 w 235"/>
              <a:gd name="T1" fmla="*/ 0 h 234"/>
              <a:gd name="T2" fmla="*/ 235 w 235"/>
              <a:gd name="T3" fmla="*/ 117 h 234"/>
              <a:gd name="T4" fmla="*/ 117 w 235"/>
              <a:gd name="T5" fmla="*/ 234 h 234"/>
              <a:gd name="T6" fmla="*/ 0 w 235"/>
              <a:gd name="T7" fmla="*/ 117 h 234"/>
              <a:gd name="T8" fmla="*/ 117 w 235"/>
              <a:gd name="T9" fmla="*/ 0 h 234"/>
              <a:gd name="T10" fmla="*/ 99 w 235"/>
              <a:gd name="T11" fmla="*/ 199 h 234"/>
              <a:gd name="T12" fmla="*/ 135 w 235"/>
              <a:gd name="T13" fmla="*/ 199 h 234"/>
              <a:gd name="T14" fmla="*/ 135 w 235"/>
              <a:gd name="T15" fmla="*/ 136 h 234"/>
              <a:gd name="T16" fmla="*/ 199 w 235"/>
              <a:gd name="T17" fmla="*/ 136 h 234"/>
              <a:gd name="T18" fmla="*/ 199 w 235"/>
              <a:gd name="T19" fmla="*/ 98 h 234"/>
              <a:gd name="T20" fmla="*/ 135 w 235"/>
              <a:gd name="T21" fmla="*/ 98 h 234"/>
              <a:gd name="T22" fmla="*/ 135 w 235"/>
              <a:gd name="T23" fmla="*/ 35 h 234"/>
              <a:gd name="T24" fmla="*/ 99 w 235"/>
              <a:gd name="T25" fmla="*/ 35 h 234"/>
              <a:gd name="T26" fmla="*/ 99 w 235"/>
              <a:gd name="T27" fmla="*/ 98 h 234"/>
              <a:gd name="T28" fmla="*/ 35 w 235"/>
              <a:gd name="T29" fmla="*/ 98 h 234"/>
              <a:gd name="T30" fmla="*/ 35 w 235"/>
              <a:gd name="T31" fmla="*/ 136 h 234"/>
              <a:gd name="T32" fmla="*/ 99 w 235"/>
              <a:gd name="T33" fmla="*/ 136 h 234"/>
              <a:gd name="T34" fmla="*/ 99 w 235"/>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5" h="234">
                <a:moveTo>
                  <a:pt x="117" y="0"/>
                </a:moveTo>
                <a:cubicBezTo>
                  <a:pt x="182" y="0"/>
                  <a:pt x="235" y="52"/>
                  <a:pt x="235" y="117"/>
                </a:cubicBezTo>
                <a:cubicBezTo>
                  <a:pt x="235" y="182"/>
                  <a:pt x="182" y="234"/>
                  <a:pt x="117" y="234"/>
                </a:cubicBezTo>
                <a:cubicBezTo>
                  <a:pt x="53" y="234"/>
                  <a:pt x="0" y="182"/>
                  <a:pt x="0" y="117"/>
                </a:cubicBezTo>
                <a:cubicBezTo>
                  <a:pt x="0" y="52"/>
                  <a:pt x="53"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bg2"/>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chemeClr val="accent1"/>
              </a:solidFill>
              <a:effectLst/>
              <a:uLnTx/>
              <a:uFillTx/>
              <a:latin typeface="+mj-ea"/>
              <a:ea typeface="+mj-ea"/>
            </a:endParaRPr>
          </a:p>
        </p:txBody>
      </p:sp>
      <p:sp>
        <p:nvSpPr>
          <p:cNvPr id="80" name="矩形 79"/>
          <p:cNvSpPr/>
          <p:nvPr/>
        </p:nvSpPr>
        <p:spPr bwMode="auto">
          <a:xfrm>
            <a:off x="4082158" y="5377218"/>
            <a:ext cx="8114606" cy="121660"/>
          </a:xfrm>
          <a:prstGeom prst="rect">
            <a:avLst/>
          </a:prstGeom>
          <a:gradFill>
            <a:gsLst>
              <a:gs pos="0">
                <a:srgbClr val="1F95BF"/>
              </a:gs>
              <a:gs pos="48000">
                <a:schemeClr val="tx2"/>
              </a:gs>
              <a:gs pos="100000">
                <a:srgbClr val="2EB0DE"/>
              </a:gs>
            </a:gsLst>
            <a:lin ang="16200000" scaled="1"/>
          </a:gradFill>
          <a:ln w="12700" cap="flat">
            <a:noFill/>
            <a:prstDash val="solid"/>
            <a:miter lim="800000"/>
          </a:ln>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endParaRPr>
          </a:p>
        </p:txBody>
      </p:sp>
      <p:sp>
        <p:nvSpPr>
          <p:cNvPr id="85" name="TextBox 70"/>
          <p:cNvSpPr txBox="1"/>
          <p:nvPr/>
        </p:nvSpPr>
        <p:spPr>
          <a:xfrm>
            <a:off x="7506293" y="3779064"/>
            <a:ext cx="2126361" cy="369332"/>
          </a:xfrm>
          <a:prstGeom prst="rect">
            <a:avLst/>
          </a:prstGeom>
          <a:noFill/>
        </p:spPr>
        <p:txBody>
          <a:bodyPr wrap="square" rtlCol="0">
            <a:spAutoFit/>
          </a:bodyPr>
          <a:lstStyle>
            <a:defPPr>
              <a:defRPr lang="zh-CN"/>
            </a:defPPr>
            <a:lvl1pPr>
              <a:defRPr sz="2000">
                <a:solidFill>
                  <a:schemeClr val="accent1"/>
                </a:solidFill>
                <a:latin typeface="+mj-ea"/>
                <a:ea typeface="+mj-ea"/>
              </a:defRPr>
            </a:lvl1pPr>
          </a:lstStyle>
          <a:p>
            <a:r>
              <a:rPr lang="zh-CN" altLang="en-US" sz="1800">
                <a:cs typeface="+mn-ea"/>
                <a:sym typeface="+mn-lt"/>
              </a:rPr>
              <a:t>其他工作</a:t>
            </a:r>
            <a:endParaRPr lang="zh-CN" altLang="en-US" sz="1800">
              <a:cs typeface="+mn-ea"/>
              <a:sym typeface="+mn-lt"/>
            </a:endParaRPr>
          </a:p>
        </p:txBody>
      </p:sp>
      <p:sp>
        <p:nvSpPr>
          <p:cNvPr id="86" name="Freeform 19"/>
          <p:cNvSpPr>
            <a:spLocks noEditPoints="1"/>
          </p:cNvSpPr>
          <p:nvPr/>
        </p:nvSpPr>
        <p:spPr bwMode="auto">
          <a:xfrm>
            <a:off x="7225006" y="3814197"/>
            <a:ext cx="268288" cy="268288"/>
          </a:xfrm>
          <a:custGeom>
            <a:avLst/>
            <a:gdLst>
              <a:gd name="T0" fmla="*/ 117 w 235"/>
              <a:gd name="T1" fmla="*/ 0 h 234"/>
              <a:gd name="T2" fmla="*/ 235 w 235"/>
              <a:gd name="T3" fmla="*/ 117 h 234"/>
              <a:gd name="T4" fmla="*/ 117 w 235"/>
              <a:gd name="T5" fmla="*/ 234 h 234"/>
              <a:gd name="T6" fmla="*/ 0 w 235"/>
              <a:gd name="T7" fmla="*/ 117 h 234"/>
              <a:gd name="T8" fmla="*/ 117 w 235"/>
              <a:gd name="T9" fmla="*/ 0 h 234"/>
              <a:gd name="T10" fmla="*/ 99 w 235"/>
              <a:gd name="T11" fmla="*/ 199 h 234"/>
              <a:gd name="T12" fmla="*/ 135 w 235"/>
              <a:gd name="T13" fmla="*/ 199 h 234"/>
              <a:gd name="T14" fmla="*/ 135 w 235"/>
              <a:gd name="T15" fmla="*/ 136 h 234"/>
              <a:gd name="T16" fmla="*/ 199 w 235"/>
              <a:gd name="T17" fmla="*/ 136 h 234"/>
              <a:gd name="T18" fmla="*/ 199 w 235"/>
              <a:gd name="T19" fmla="*/ 98 h 234"/>
              <a:gd name="T20" fmla="*/ 135 w 235"/>
              <a:gd name="T21" fmla="*/ 98 h 234"/>
              <a:gd name="T22" fmla="*/ 135 w 235"/>
              <a:gd name="T23" fmla="*/ 35 h 234"/>
              <a:gd name="T24" fmla="*/ 99 w 235"/>
              <a:gd name="T25" fmla="*/ 35 h 234"/>
              <a:gd name="T26" fmla="*/ 99 w 235"/>
              <a:gd name="T27" fmla="*/ 98 h 234"/>
              <a:gd name="T28" fmla="*/ 35 w 235"/>
              <a:gd name="T29" fmla="*/ 98 h 234"/>
              <a:gd name="T30" fmla="*/ 35 w 235"/>
              <a:gd name="T31" fmla="*/ 136 h 234"/>
              <a:gd name="T32" fmla="*/ 99 w 235"/>
              <a:gd name="T33" fmla="*/ 136 h 234"/>
              <a:gd name="T34" fmla="*/ 99 w 235"/>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5" h="234">
                <a:moveTo>
                  <a:pt x="117" y="0"/>
                </a:moveTo>
                <a:cubicBezTo>
                  <a:pt x="182" y="0"/>
                  <a:pt x="235" y="52"/>
                  <a:pt x="235" y="117"/>
                </a:cubicBezTo>
                <a:cubicBezTo>
                  <a:pt x="235" y="182"/>
                  <a:pt x="182" y="234"/>
                  <a:pt x="117" y="234"/>
                </a:cubicBezTo>
                <a:cubicBezTo>
                  <a:pt x="53" y="234"/>
                  <a:pt x="0" y="182"/>
                  <a:pt x="0" y="117"/>
                </a:cubicBezTo>
                <a:cubicBezTo>
                  <a:pt x="0" y="52"/>
                  <a:pt x="53"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bg2"/>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chemeClr val="accent1"/>
              </a:solidFill>
              <a:effectLst/>
              <a:uLnTx/>
              <a:uFillTx/>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advTm="8726">
        <p14:prism/>
      </p:transition>
    </mc:Choice>
    <mc:Fallback>
      <p:transition spd="slow" advTm="8726">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矩形 58"/>
          <p:cNvSpPr/>
          <p:nvPr/>
        </p:nvSpPr>
        <p:spPr>
          <a:xfrm>
            <a:off x="554965" y="247436"/>
            <a:ext cx="6324333" cy="492379"/>
          </a:xfrm>
          <a:prstGeom prst="rect">
            <a:avLst/>
          </a:prstGeom>
          <a:noFill/>
          <a:ln>
            <a:noFill/>
          </a:ln>
        </p:spPr>
        <p:txBody>
          <a:bodyPr vert="horz" wrap="square" lIns="0" tIns="0" rIns="0" bIns="0" numCol="1" anchor="t" anchorCtr="0" compatLnSpc="1">
            <a:spAutoFit/>
          </a:bodyPr>
          <a:lstStyle/>
          <a:p>
            <a:r>
              <a:rPr lang="zh-CN" altLang="en-US" sz="3200">
                <a:solidFill>
                  <a:schemeClr val="accent1"/>
                </a:solidFill>
                <a:latin typeface="+mn-lt"/>
                <a:ea typeface="+mn-ea"/>
                <a:cs typeface="+mn-ea"/>
                <a:sym typeface="+mn-lt"/>
              </a:rPr>
              <a:t>岗位职责</a:t>
            </a:r>
            <a:endParaRPr lang="zh-CN" altLang="en-US" sz="3200">
              <a:solidFill>
                <a:schemeClr val="accent1"/>
              </a:solidFill>
              <a:latin typeface="+mn-lt"/>
              <a:ea typeface="+mn-ea"/>
              <a:cs typeface="+mn-ea"/>
              <a:sym typeface="+mn-lt"/>
            </a:endParaRPr>
          </a:p>
        </p:txBody>
      </p:sp>
      <p:sp>
        <p:nvSpPr>
          <p:cNvPr id="4" name="矩形 3"/>
          <p:cNvSpPr/>
          <p:nvPr/>
        </p:nvSpPr>
        <p:spPr bwMode="auto">
          <a:xfrm>
            <a:off x="314326" y="266701"/>
            <a:ext cx="114300" cy="457200"/>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mn-lt"/>
              <a:ea typeface="+mn-ea"/>
              <a:cs typeface="+mn-ea"/>
              <a:sym typeface="+mn-lt"/>
            </a:endParaRPr>
          </a:p>
        </p:txBody>
      </p:sp>
      <p:sp>
        <p:nvSpPr>
          <p:cNvPr id="17" name="Oval 7"/>
          <p:cNvSpPr>
            <a:spLocks noChangeArrowheads="1"/>
          </p:cNvSpPr>
          <p:nvPr/>
        </p:nvSpPr>
        <p:spPr bwMode="auto">
          <a:xfrm>
            <a:off x="4048480" y="2716639"/>
            <a:ext cx="831850" cy="830262"/>
          </a:xfrm>
          <a:prstGeom prst="ellipse">
            <a:avLst/>
          </a:prstGeom>
          <a:gradFill flip="none" rotWithShape="1">
            <a:gsLst>
              <a:gs pos="0">
                <a:srgbClr val="4C4746"/>
              </a:gs>
              <a:gs pos="47000">
                <a:schemeClr val="bg2"/>
              </a:gs>
              <a:gs pos="100000">
                <a:srgbClr val="726968"/>
              </a:gs>
            </a:gsLst>
            <a:lin ang="16200000" scaled="0"/>
            <a:tileRect/>
          </a:gradFill>
          <a:ln w="1270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a:solidFill>
                <a:schemeClr val="bg1"/>
              </a:solidFill>
              <a:latin typeface="+mn-lt"/>
              <a:ea typeface="+mn-ea"/>
              <a:cs typeface="+mn-ea"/>
              <a:sym typeface="+mn-lt"/>
            </a:endParaRPr>
          </a:p>
        </p:txBody>
      </p:sp>
      <p:sp>
        <p:nvSpPr>
          <p:cNvPr id="18" name="Oval 6"/>
          <p:cNvSpPr>
            <a:spLocks noChangeArrowheads="1"/>
          </p:cNvSpPr>
          <p:nvPr/>
        </p:nvSpPr>
        <p:spPr bwMode="auto">
          <a:xfrm>
            <a:off x="4053697" y="1391077"/>
            <a:ext cx="831850" cy="831850"/>
          </a:xfrm>
          <a:prstGeom prst="ellipse">
            <a:avLst/>
          </a:prstGeom>
          <a:gradFill flip="none" rotWithShape="1">
            <a:gsLst>
              <a:gs pos="0">
                <a:srgbClr val="4C4746"/>
              </a:gs>
              <a:gs pos="47000">
                <a:schemeClr val="bg2"/>
              </a:gs>
              <a:gs pos="100000">
                <a:srgbClr val="726968"/>
              </a:gs>
            </a:gsLst>
            <a:lin ang="16200000" scaled="0"/>
            <a:tileRect/>
          </a:gradFill>
          <a:ln w="1270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a:solidFill>
                <a:schemeClr val="bg1"/>
              </a:solidFill>
              <a:latin typeface="+mn-lt"/>
              <a:ea typeface="+mn-ea"/>
              <a:cs typeface="+mn-ea"/>
              <a:sym typeface="+mn-lt"/>
            </a:endParaRPr>
          </a:p>
        </p:txBody>
      </p:sp>
      <p:sp>
        <p:nvSpPr>
          <p:cNvPr id="20" name="Oval 9"/>
          <p:cNvSpPr>
            <a:spLocks noChangeArrowheads="1"/>
          </p:cNvSpPr>
          <p:nvPr/>
        </p:nvSpPr>
        <p:spPr bwMode="auto">
          <a:xfrm>
            <a:off x="4049693" y="4172376"/>
            <a:ext cx="831850" cy="831850"/>
          </a:xfrm>
          <a:prstGeom prst="ellipse">
            <a:avLst/>
          </a:prstGeom>
          <a:gradFill flip="none" rotWithShape="1">
            <a:gsLst>
              <a:gs pos="0">
                <a:srgbClr val="4C4746"/>
              </a:gs>
              <a:gs pos="47000">
                <a:schemeClr val="bg2"/>
              </a:gs>
              <a:gs pos="100000">
                <a:srgbClr val="726968"/>
              </a:gs>
            </a:gsLst>
            <a:lin ang="16200000" scaled="0"/>
            <a:tileRect/>
          </a:gradFill>
          <a:ln w="1270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a:solidFill>
                <a:schemeClr val="bg1"/>
              </a:solidFill>
              <a:latin typeface="+mn-lt"/>
              <a:ea typeface="+mn-ea"/>
              <a:cs typeface="+mn-ea"/>
              <a:sym typeface="+mn-lt"/>
            </a:endParaRPr>
          </a:p>
        </p:txBody>
      </p:sp>
      <p:sp>
        <p:nvSpPr>
          <p:cNvPr id="21" name="Oval 8"/>
          <p:cNvSpPr>
            <a:spLocks noChangeArrowheads="1"/>
          </p:cNvSpPr>
          <p:nvPr/>
        </p:nvSpPr>
        <p:spPr bwMode="auto">
          <a:xfrm>
            <a:off x="4052806" y="5366176"/>
            <a:ext cx="831850" cy="830262"/>
          </a:xfrm>
          <a:prstGeom prst="ellipse">
            <a:avLst/>
          </a:prstGeom>
          <a:gradFill flip="none" rotWithShape="1">
            <a:gsLst>
              <a:gs pos="0">
                <a:srgbClr val="4C4746"/>
              </a:gs>
              <a:gs pos="47000">
                <a:schemeClr val="bg2"/>
              </a:gs>
              <a:gs pos="100000">
                <a:srgbClr val="726968"/>
              </a:gs>
            </a:gsLst>
            <a:lin ang="16200000" scaled="0"/>
            <a:tileRect/>
          </a:gradFill>
          <a:ln w="1270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a:solidFill>
                <a:schemeClr val="bg1"/>
              </a:solidFill>
              <a:latin typeface="+mn-lt"/>
              <a:ea typeface="+mn-ea"/>
              <a:cs typeface="+mn-ea"/>
              <a:sym typeface="+mn-lt"/>
            </a:endParaRPr>
          </a:p>
        </p:txBody>
      </p:sp>
      <p:sp>
        <p:nvSpPr>
          <p:cNvPr id="22" name="Oval 5"/>
          <p:cNvSpPr>
            <a:spLocks noChangeArrowheads="1"/>
          </p:cNvSpPr>
          <p:nvPr/>
        </p:nvSpPr>
        <p:spPr bwMode="auto">
          <a:xfrm>
            <a:off x="759056" y="2736156"/>
            <a:ext cx="2198788" cy="2198786"/>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sym typeface="+mn-lt"/>
            </a:endParaRPr>
          </a:p>
        </p:txBody>
      </p:sp>
      <p:sp>
        <p:nvSpPr>
          <p:cNvPr id="23" name="TextBox 26"/>
          <p:cNvSpPr txBox="1"/>
          <p:nvPr/>
        </p:nvSpPr>
        <p:spPr>
          <a:xfrm>
            <a:off x="1003356" y="4159522"/>
            <a:ext cx="1755776" cy="523220"/>
          </a:xfrm>
          <a:prstGeom prst="rect">
            <a:avLst/>
          </a:prstGeom>
          <a:noFill/>
        </p:spPr>
        <p:txBody>
          <a:bodyPr wrap="square" rtlCol="0">
            <a:spAutoFit/>
          </a:bodyPr>
          <a:lstStyle/>
          <a:p>
            <a:pPr algn="ctr"/>
            <a:r>
              <a:rPr lang="zh-CN" altLang="en-US" sz="2800" dirty="0">
                <a:solidFill>
                  <a:schemeClr val="accent2"/>
                </a:solidFill>
                <a:latin typeface="+mn-lt"/>
                <a:ea typeface="+mn-ea"/>
                <a:cs typeface="+mn-ea"/>
                <a:sym typeface="+mn-lt"/>
              </a:rPr>
              <a:t>行政助理</a:t>
            </a:r>
            <a:endParaRPr lang="zh-CN" altLang="en-US" sz="2800" dirty="0">
              <a:solidFill>
                <a:schemeClr val="accent2"/>
              </a:solidFill>
              <a:latin typeface="+mn-lt"/>
              <a:ea typeface="+mn-ea"/>
              <a:cs typeface="+mn-ea"/>
              <a:sym typeface="+mn-lt"/>
            </a:endParaRPr>
          </a:p>
        </p:txBody>
      </p:sp>
      <p:sp>
        <p:nvSpPr>
          <p:cNvPr id="27" name="TextBox 27"/>
          <p:cNvSpPr txBox="1"/>
          <p:nvPr/>
        </p:nvSpPr>
        <p:spPr>
          <a:xfrm>
            <a:off x="4947105" y="1297994"/>
            <a:ext cx="3738312" cy="400110"/>
          </a:xfrm>
          <a:prstGeom prst="rect">
            <a:avLst/>
          </a:prstGeom>
          <a:noFill/>
        </p:spPr>
        <p:txBody>
          <a:bodyPr wrap="square" rtlCol="0">
            <a:spAutoFit/>
          </a:bodyPr>
          <a:lstStyle/>
          <a:p>
            <a:r>
              <a:rPr lang="zh-CN" altLang="en-US" sz="2000" b="1" dirty="0">
                <a:solidFill>
                  <a:schemeClr val="accent1"/>
                </a:solidFill>
                <a:latin typeface="+mn-lt"/>
                <a:ea typeface="+mn-ea"/>
                <a:cs typeface="+mn-ea"/>
                <a:sym typeface="+mn-lt"/>
              </a:rPr>
              <a:t>协助部门领导完成日常工作</a:t>
            </a:r>
            <a:endParaRPr lang="zh-CN" altLang="en-US" sz="2000" b="1" dirty="0">
              <a:solidFill>
                <a:schemeClr val="accent1"/>
              </a:solidFill>
              <a:latin typeface="+mn-lt"/>
              <a:ea typeface="+mn-ea"/>
              <a:cs typeface="+mn-ea"/>
              <a:sym typeface="+mn-lt"/>
            </a:endParaRPr>
          </a:p>
        </p:txBody>
      </p:sp>
      <p:sp>
        <p:nvSpPr>
          <p:cNvPr id="28" name="TextBox 28"/>
          <p:cNvSpPr txBox="1"/>
          <p:nvPr/>
        </p:nvSpPr>
        <p:spPr>
          <a:xfrm>
            <a:off x="4947106" y="1656345"/>
            <a:ext cx="6298554" cy="707886"/>
          </a:xfrm>
          <a:prstGeom prst="rect">
            <a:avLst/>
          </a:prstGeom>
          <a:noFill/>
        </p:spPr>
        <p:txBody>
          <a:bodyPr wrap="square" rtlCol="0">
            <a:spAutoFit/>
          </a:bodyPr>
          <a:lstStyle/>
          <a:p>
            <a:r>
              <a:rPr lang="zh-CN" altLang="en-US" sz="2000" dirty="0">
                <a:solidFill>
                  <a:schemeClr val="accent1"/>
                </a:solidFill>
                <a:latin typeface="+mn-lt"/>
                <a:ea typeface="+mn-ea"/>
                <a:cs typeface="+mn-ea"/>
                <a:sym typeface="+mn-lt"/>
              </a:rPr>
              <a:t>协助部门领导的资料收集、整理、打印，领导交办的其他工作。</a:t>
            </a:r>
            <a:endParaRPr lang="zh-CN" altLang="en-US" sz="2000" dirty="0">
              <a:solidFill>
                <a:schemeClr val="accent1"/>
              </a:solidFill>
              <a:latin typeface="+mn-lt"/>
              <a:ea typeface="+mn-ea"/>
              <a:cs typeface="+mn-ea"/>
              <a:sym typeface="+mn-lt"/>
            </a:endParaRPr>
          </a:p>
        </p:txBody>
      </p:sp>
      <p:sp>
        <p:nvSpPr>
          <p:cNvPr id="29" name="TextBox 29"/>
          <p:cNvSpPr txBox="1"/>
          <p:nvPr/>
        </p:nvSpPr>
        <p:spPr>
          <a:xfrm>
            <a:off x="4947105" y="5402450"/>
            <a:ext cx="5256584" cy="400110"/>
          </a:xfrm>
          <a:prstGeom prst="rect">
            <a:avLst/>
          </a:prstGeom>
          <a:noFill/>
        </p:spPr>
        <p:txBody>
          <a:bodyPr wrap="square" rtlCol="0">
            <a:spAutoFit/>
          </a:bodyPr>
          <a:lstStyle/>
          <a:p>
            <a:r>
              <a:rPr lang="zh-CN" altLang="en-US" sz="2000" b="1" dirty="0">
                <a:solidFill>
                  <a:schemeClr val="accent1"/>
                </a:solidFill>
                <a:latin typeface="+mn-lt"/>
                <a:ea typeface="+mn-ea"/>
                <a:cs typeface="+mn-ea"/>
                <a:sym typeface="+mn-lt"/>
              </a:rPr>
              <a:t>负责部门的网站、微信微博管理工作</a:t>
            </a:r>
            <a:endParaRPr lang="zh-CN" altLang="en-US" sz="2000" b="1" dirty="0">
              <a:solidFill>
                <a:schemeClr val="accent1"/>
              </a:solidFill>
              <a:latin typeface="+mn-lt"/>
              <a:ea typeface="+mn-ea"/>
              <a:cs typeface="+mn-ea"/>
              <a:sym typeface="+mn-lt"/>
            </a:endParaRPr>
          </a:p>
        </p:txBody>
      </p:sp>
      <p:sp>
        <p:nvSpPr>
          <p:cNvPr id="30" name="TextBox 30"/>
          <p:cNvSpPr txBox="1"/>
          <p:nvPr/>
        </p:nvSpPr>
        <p:spPr>
          <a:xfrm>
            <a:off x="4947106" y="5709730"/>
            <a:ext cx="6298554" cy="400110"/>
          </a:xfrm>
          <a:prstGeom prst="rect">
            <a:avLst/>
          </a:prstGeom>
          <a:noFill/>
        </p:spPr>
        <p:txBody>
          <a:bodyPr wrap="square" rtlCol="0">
            <a:spAutoFit/>
          </a:bodyPr>
          <a:lstStyle/>
          <a:p>
            <a:r>
              <a:rPr lang="zh-CN" altLang="en-US" sz="2000" dirty="0">
                <a:solidFill>
                  <a:schemeClr val="accent1"/>
                </a:solidFill>
                <a:latin typeface="+mn-lt"/>
                <a:ea typeface="+mn-ea"/>
                <a:cs typeface="+mn-ea"/>
                <a:sym typeface="+mn-lt"/>
              </a:rPr>
              <a:t>负责管理本部门的网站、微信微博的更新与管理工作。</a:t>
            </a:r>
            <a:endParaRPr lang="zh-CN" altLang="en-US" sz="2000" dirty="0">
              <a:solidFill>
                <a:schemeClr val="accent1"/>
              </a:solidFill>
              <a:latin typeface="+mn-lt"/>
              <a:ea typeface="+mn-ea"/>
              <a:cs typeface="+mn-ea"/>
              <a:sym typeface="+mn-lt"/>
            </a:endParaRPr>
          </a:p>
        </p:txBody>
      </p:sp>
      <p:sp>
        <p:nvSpPr>
          <p:cNvPr id="31" name="TextBox 31"/>
          <p:cNvSpPr txBox="1"/>
          <p:nvPr/>
        </p:nvSpPr>
        <p:spPr>
          <a:xfrm>
            <a:off x="4947105" y="3971582"/>
            <a:ext cx="4103545" cy="400110"/>
          </a:xfrm>
          <a:prstGeom prst="rect">
            <a:avLst/>
          </a:prstGeom>
          <a:noFill/>
        </p:spPr>
        <p:txBody>
          <a:bodyPr wrap="square" rtlCol="0">
            <a:spAutoFit/>
          </a:bodyPr>
          <a:lstStyle/>
          <a:p>
            <a:r>
              <a:rPr lang="zh-CN" altLang="en-US" sz="2000" b="1" dirty="0">
                <a:solidFill>
                  <a:schemeClr val="accent1"/>
                </a:solidFill>
                <a:latin typeface="+mn-lt"/>
                <a:ea typeface="+mn-ea"/>
                <a:cs typeface="+mn-ea"/>
                <a:sym typeface="+mn-lt"/>
              </a:rPr>
              <a:t>组织部分会议并记录存档</a:t>
            </a:r>
            <a:endParaRPr lang="zh-CN" altLang="en-US" sz="2000" b="1" dirty="0">
              <a:solidFill>
                <a:schemeClr val="accent1"/>
              </a:solidFill>
              <a:latin typeface="+mn-lt"/>
              <a:ea typeface="+mn-ea"/>
              <a:cs typeface="+mn-ea"/>
              <a:sym typeface="+mn-lt"/>
            </a:endParaRPr>
          </a:p>
        </p:txBody>
      </p:sp>
      <p:sp>
        <p:nvSpPr>
          <p:cNvPr id="32" name="TextBox 32"/>
          <p:cNvSpPr txBox="1"/>
          <p:nvPr/>
        </p:nvSpPr>
        <p:spPr>
          <a:xfrm>
            <a:off x="4947106" y="4278862"/>
            <a:ext cx="6298554" cy="707886"/>
          </a:xfrm>
          <a:prstGeom prst="rect">
            <a:avLst/>
          </a:prstGeom>
          <a:noFill/>
        </p:spPr>
        <p:txBody>
          <a:bodyPr wrap="square" rtlCol="0">
            <a:spAutoFit/>
          </a:bodyPr>
          <a:lstStyle/>
          <a:p>
            <a:r>
              <a:rPr lang="zh-CN" altLang="en-US" sz="2000" dirty="0">
                <a:solidFill>
                  <a:schemeClr val="accent1"/>
                </a:solidFill>
                <a:latin typeface="+mn-lt"/>
                <a:ea typeface="+mn-ea"/>
                <a:cs typeface="+mn-ea"/>
                <a:sym typeface="+mn-lt"/>
              </a:rPr>
              <a:t>组织通知部门会议，打印会议材料，并对每次会做会议记录，整理会议纪要。</a:t>
            </a:r>
            <a:endParaRPr lang="zh-CN" altLang="en-US" sz="2000" dirty="0">
              <a:solidFill>
                <a:schemeClr val="accent1"/>
              </a:solidFill>
              <a:latin typeface="+mn-lt"/>
              <a:ea typeface="+mn-ea"/>
              <a:cs typeface="+mn-ea"/>
              <a:sym typeface="+mn-lt"/>
            </a:endParaRPr>
          </a:p>
        </p:txBody>
      </p:sp>
      <p:sp>
        <p:nvSpPr>
          <p:cNvPr id="33" name="TextBox 33"/>
          <p:cNvSpPr txBox="1"/>
          <p:nvPr/>
        </p:nvSpPr>
        <p:spPr>
          <a:xfrm>
            <a:off x="4947105" y="2538567"/>
            <a:ext cx="3959529" cy="400110"/>
          </a:xfrm>
          <a:prstGeom prst="rect">
            <a:avLst/>
          </a:prstGeom>
          <a:noFill/>
        </p:spPr>
        <p:txBody>
          <a:bodyPr wrap="square" rtlCol="0">
            <a:spAutoFit/>
          </a:bodyPr>
          <a:lstStyle>
            <a:defPPr>
              <a:defRPr lang="zh-CN"/>
            </a:defPPr>
            <a:lvl1pPr>
              <a:defRPr sz="2000" b="1">
                <a:solidFill>
                  <a:schemeClr val="accent1"/>
                </a:solidFill>
                <a:latin typeface="+mj-ea"/>
                <a:ea typeface="+mj-ea"/>
              </a:defRPr>
            </a:lvl1pPr>
          </a:lstStyle>
          <a:p>
            <a:r>
              <a:rPr lang="zh-CN" altLang="en-US" dirty="0">
                <a:latin typeface="+mn-lt"/>
                <a:ea typeface="+mn-ea"/>
                <a:cs typeface="+mn-ea"/>
                <a:sym typeface="+mn-lt"/>
              </a:rPr>
              <a:t>资料室管理</a:t>
            </a:r>
            <a:endParaRPr lang="zh-CN" altLang="en-US" dirty="0">
              <a:latin typeface="+mn-lt"/>
              <a:ea typeface="+mn-ea"/>
              <a:cs typeface="+mn-ea"/>
              <a:sym typeface="+mn-lt"/>
            </a:endParaRPr>
          </a:p>
        </p:txBody>
      </p:sp>
      <p:sp>
        <p:nvSpPr>
          <p:cNvPr id="34" name="TextBox 34"/>
          <p:cNvSpPr txBox="1"/>
          <p:nvPr/>
        </p:nvSpPr>
        <p:spPr>
          <a:xfrm>
            <a:off x="4947106" y="2845847"/>
            <a:ext cx="6298554" cy="707886"/>
          </a:xfrm>
          <a:prstGeom prst="rect">
            <a:avLst/>
          </a:prstGeom>
          <a:noFill/>
        </p:spPr>
        <p:txBody>
          <a:bodyPr wrap="square" rtlCol="0">
            <a:spAutoFit/>
          </a:bodyPr>
          <a:lstStyle/>
          <a:p>
            <a:r>
              <a:rPr lang="zh-CN" altLang="en-US" sz="2000" dirty="0">
                <a:solidFill>
                  <a:schemeClr val="accent1"/>
                </a:solidFill>
                <a:latin typeface="+mn-lt"/>
                <a:ea typeface="+mn-ea"/>
                <a:cs typeface="+mn-ea"/>
                <a:sym typeface="+mn-lt"/>
              </a:rPr>
              <a:t>资料室的管理工作，具体资料的存档，保管，资料室的日常维护工作。</a:t>
            </a:r>
            <a:endParaRPr lang="zh-CN" altLang="en-US" sz="2000" dirty="0">
              <a:solidFill>
                <a:schemeClr val="accent1"/>
              </a:solidFill>
              <a:latin typeface="+mn-lt"/>
              <a:ea typeface="+mn-ea"/>
              <a:cs typeface="+mn-ea"/>
              <a:sym typeface="+mn-lt"/>
            </a:endParaRPr>
          </a:p>
        </p:txBody>
      </p:sp>
      <p:sp>
        <p:nvSpPr>
          <p:cNvPr id="35" name="Freeform 5"/>
          <p:cNvSpPr>
            <a:spLocks noEditPoints="1"/>
          </p:cNvSpPr>
          <p:nvPr/>
        </p:nvSpPr>
        <p:spPr bwMode="auto">
          <a:xfrm>
            <a:off x="1394698" y="2983502"/>
            <a:ext cx="927502" cy="1176020"/>
          </a:xfrm>
          <a:custGeom>
            <a:avLst/>
            <a:gdLst>
              <a:gd name="T0" fmla="*/ 622 w 794"/>
              <a:gd name="T1" fmla="*/ 491 h 1018"/>
              <a:gd name="T2" fmla="*/ 481 w 794"/>
              <a:gd name="T3" fmla="*/ 612 h 1018"/>
              <a:gd name="T4" fmla="*/ 667 w 794"/>
              <a:gd name="T5" fmla="*/ 641 h 1018"/>
              <a:gd name="T6" fmla="*/ 672 w 794"/>
              <a:gd name="T7" fmla="*/ 487 h 1018"/>
              <a:gd name="T8" fmla="*/ 794 w 794"/>
              <a:gd name="T9" fmla="*/ 420 h 1018"/>
              <a:gd name="T10" fmla="*/ 747 w 794"/>
              <a:gd name="T11" fmla="*/ 487 h 1018"/>
              <a:gd name="T12" fmla="*/ 713 w 794"/>
              <a:gd name="T13" fmla="*/ 679 h 1018"/>
              <a:gd name="T14" fmla="*/ 631 w 794"/>
              <a:gd name="T15" fmla="*/ 709 h 1018"/>
              <a:gd name="T16" fmla="*/ 442 w 794"/>
              <a:gd name="T17" fmla="*/ 719 h 1018"/>
              <a:gd name="T18" fmla="*/ 627 w 794"/>
              <a:gd name="T19" fmla="*/ 911 h 1018"/>
              <a:gd name="T20" fmla="*/ 659 w 794"/>
              <a:gd name="T21" fmla="*/ 971 h 1018"/>
              <a:gd name="T22" fmla="*/ 565 w 794"/>
              <a:gd name="T23" fmla="*/ 971 h 1018"/>
              <a:gd name="T24" fmla="*/ 428 w 794"/>
              <a:gd name="T25" fmla="*/ 906 h 1018"/>
              <a:gd name="T26" fmla="*/ 456 w 794"/>
              <a:gd name="T27" fmla="*/ 971 h 1018"/>
              <a:gd name="T28" fmla="*/ 361 w 794"/>
              <a:gd name="T29" fmla="*/ 971 h 1018"/>
              <a:gd name="T30" fmla="*/ 381 w 794"/>
              <a:gd name="T31" fmla="*/ 905 h 1018"/>
              <a:gd name="T32" fmla="*/ 243 w 794"/>
              <a:gd name="T33" fmla="*/ 971 h 1018"/>
              <a:gd name="T34" fmla="*/ 148 w 794"/>
              <a:gd name="T35" fmla="*/ 971 h 1018"/>
              <a:gd name="T36" fmla="*/ 173 w 794"/>
              <a:gd name="T37" fmla="*/ 911 h 1018"/>
              <a:gd name="T38" fmla="*/ 346 w 794"/>
              <a:gd name="T39" fmla="*/ 719 h 1018"/>
              <a:gd name="T40" fmla="*/ 154 w 794"/>
              <a:gd name="T41" fmla="*/ 706 h 1018"/>
              <a:gd name="T42" fmla="*/ 81 w 794"/>
              <a:gd name="T43" fmla="*/ 679 h 1018"/>
              <a:gd name="T44" fmla="*/ 47 w 794"/>
              <a:gd name="T45" fmla="*/ 487 h 1018"/>
              <a:gd name="T46" fmla="*/ 0 w 794"/>
              <a:gd name="T47" fmla="*/ 420 h 1018"/>
              <a:gd name="T48" fmla="*/ 122 w 794"/>
              <a:gd name="T49" fmla="*/ 487 h 1018"/>
              <a:gd name="T50" fmla="*/ 127 w 794"/>
              <a:gd name="T51" fmla="*/ 641 h 1018"/>
              <a:gd name="T52" fmla="*/ 316 w 794"/>
              <a:gd name="T53" fmla="*/ 611 h 1018"/>
              <a:gd name="T54" fmla="*/ 168 w 794"/>
              <a:gd name="T55" fmla="*/ 491 h 1018"/>
              <a:gd name="T56" fmla="*/ 591 w 794"/>
              <a:gd name="T57" fmla="*/ 126 h 1018"/>
              <a:gd name="T58" fmla="*/ 494 w 794"/>
              <a:gd name="T59" fmla="*/ 168 h 1018"/>
              <a:gd name="T60" fmla="*/ 297 w 794"/>
              <a:gd name="T61" fmla="*/ 194 h 1018"/>
              <a:gd name="T62" fmla="*/ 287 w 794"/>
              <a:gd name="T63" fmla="*/ 273 h 1018"/>
              <a:gd name="T64" fmla="*/ 504 w 794"/>
              <a:gd name="T65" fmla="*/ 299 h 1018"/>
              <a:gd name="T66" fmla="*/ 287 w 794"/>
              <a:gd name="T67" fmla="*/ 273 h 1018"/>
              <a:gd name="T68" fmla="*/ 514 w 794"/>
              <a:gd name="T69" fmla="*/ 383 h 1018"/>
              <a:gd name="T70" fmla="*/ 277 w 794"/>
              <a:gd name="T71" fmla="*/ 409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94" h="1018">
                <a:moveTo>
                  <a:pt x="591" y="126"/>
                </a:moveTo>
                <a:cubicBezTo>
                  <a:pt x="601" y="248"/>
                  <a:pt x="611" y="370"/>
                  <a:pt x="622" y="491"/>
                </a:cubicBezTo>
                <a:cubicBezTo>
                  <a:pt x="607" y="518"/>
                  <a:pt x="550" y="536"/>
                  <a:pt x="481" y="544"/>
                </a:cubicBezTo>
                <a:lnTo>
                  <a:pt x="481" y="612"/>
                </a:lnTo>
                <a:cubicBezTo>
                  <a:pt x="548" y="619"/>
                  <a:pt x="604" y="634"/>
                  <a:pt x="624" y="657"/>
                </a:cubicBezTo>
                <a:lnTo>
                  <a:pt x="667" y="641"/>
                </a:lnTo>
                <a:lnTo>
                  <a:pt x="695" y="487"/>
                </a:lnTo>
                <a:lnTo>
                  <a:pt x="672" y="487"/>
                </a:lnTo>
                <a:lnTo>
                  <a:pt x="654" y="420"/>
                </a:lnTo>
                <a:lnTo>
                  <a:pt x="794" y="420"/>
                </a:lnTo>
                <a:lnTo>
                  <a:pt x="776" y="487"/>
                </a:lnTo>
                <a:lnTo>
                  <a:pt x="747" y="487"/>
                </a:lnTo>
                <a:lnTo>
                  <a:pt x="715" y="665"/>
                </a:lnTo>
                <a:lnTo>
                  <a:pt x="713" y="679"/>
                </a:lnTo>
                <a:lnTo>
                  <a:pt x="699" y="684"/>
                </a:lnTo>
                <a:lnTo>
                  <a:pt x="631" y="709"/>
                </a:lnTo>
                <a:lnTo>
                  <a:pt x="631" y="719"/>
                </a:lnTo>
                <a:lnTo>
                  <a:pt x="442" y="719"/>
                </a:lnTo>
                <a:lnTo>
                  <a:pt x="442" y="866"/>
                </a:lnTo>
                <a:cubicBezTo>
                  <a:pt x="504" y="871"/>
                  <a:pt x="565" y="887"/>
                  <a:pt x="627" y="911"/>
                </a:cubicBezTo>
                <a:lnTo>
                  <a:pt x="621" y="925"/>
                </a:lnTo>
                <a:cubicBezTo>
                  <a:pt x="643" y="929"/>
                  <a:pt x="659" y="948"/>
                  <a:pt x="659" y="971"/>
                </a:cubicBezTo>
                <a:cubicBezTo>
                  <a:pt x="659" y="997"/>
                  <a:pt x="638" y="1018"/>
                  <a:pt x="612" y="1018"/>
                </a:cubicBezTo>
                <a:cubicBezTo>
                  <a:pt x="586" y="1018"/>
                  <a:pt x="565" y="997"/>
                  <a:pt x="565" y="971"/>
                </a:cubicBezTo>
                <a:cubicBezTo>
                  <a:pt x="565" y="958"/>
                  <a:pt x="570" y="946"/>
                  <a:pt x="579" y="938"/>
                </a:cubicBezTo>
                <a:cubicBezTo>
                  <a:pt x="528" y="920"/>
                  <a:pt x="478" y="910"/>
                  <a:pt x="428" y="906"/>
                </a:cubicBezTo>
                <a:lnTo>
                  <a:pt x="430" y="929"/>
                </a:lnTo>
                <a:cubicBezTo>
                  <a:pt x="445" y="937"/>
                  <a:pt x="456" y="953"/>
                  <a:pt x="456" y="971"/>
                </a:cubicBezTo>
                <a:cubicBezTo>
                  <a:pt x="456" y="997"/>
                  <a:pt x="434" y="1018"/>
                  <a:pt x="408" y="1018"/>
                </a:cubicBezTo>
                <a:cubicBezTo>
                  <a:pt x="382" y="1018"/>
                  <a:pt x="361" y="997"/>
                  <a:pt x="361" y="971"/>
                </a:cubicBezTo>
                <a:cubicBezTo>
                  <a:pt x="361" y="954"/>
                  <a:pt x="370" y="940"/>
                  <a:pt x="383" y="931"/>
                </a:cubicBezTo>
                <a:lnTo>
                  <a:pt x="381" y="905"/>
                </a:lnTo>
                <a:cubicBezTo>
                  <a:pt x="330" y="907"/>
                  <a:pt x="278" y="916"/>
                  <a:pt x="226" y="935"/>
                </a:cubicBezTo>
                <a:cubicBezTo>
                  <a:pt x="236" y="943"/>
                  <a:pt x="243" y="956"/>
                  <a:pt x="243" y="971"/>
                </a:cubicBezTo>
                <a:cubicBezTo>
                  <a:pt x="243" y="997"/>
                  <a:pt x="222" y="1018"/>
                  <a:pt x="196" y="1018"/>
                </a:cubicBezTo>
                <a:cubicBezTo>
                  <a:pt x="170" y="1018"/>
                  <a:pt x="148" y="997"/>
                  <a:pt x="148" y="971"/>
                </a:cubicBezTo>
                <a:cubicBezTo>
                  <a:pt x="148" y="950"/>
                  <a:pt x="162" y="933"/>
                  <a:pt x="180" y="927"/>
                </a:cubicBezTo>
                <a:lnTo>
                  <a:pt x="173" y="911"/>
                </a:lnTo>
                <a:cubicBezTo>
                  <a:pt x="231" y="886"/>
                  <a:pt x="288" y="871"/>
                  <a:pt x="346" y="866"/>
                </a:cubicBezTo>
                <a:lnTo>
                  <a:pt x="346" y="719"/>
                </a:lnTo>
                <a:lnTo>
                  <a:pt x="154" y="719"/>
                </a:lnTo>
                <a:lnTo>
                  <a:pt x="154" y="706"/>
                </a:lnTo>
                <a:lnTo>
                  <a:pt x="95" y="684"/>
                </a:lnTo>
                <a:lnTo>
                  <a:pt x="81" y="679"/>
                </a:lnTo>
                <a:lnTo>
                  <a:pt x="78" y="665"/>
                </a:lnTo>
                <a:lnTo>
                  <a:pt x="47" y="487"/>
                </a:lnTo>
                <a:lnTo>
                  <a:pt x="17" y="487"/>
                </a:lnTo>
                <a:lnTo>
                  <a:pt x="0" y="420"/>
                </a:lnTo>
                <a:lnTo>
                  <a:pt x="139" y="420"/>
                </a:lnTo>
                <a:lnTo>
                  <a:pt x="122" y="487"/>
                </a:lnTo>
                <a:lnTo>
                  <a:pt x="99" y="487"/>
                </a:lnTo>
                <a:lnTo>
                  <a:pt x="127" y="641"/>
                </a:lnTo>
                <a:lnTo>
                  <a:pt x="163" y="654"/>
                </a:lnTo>
                <a:cubicBezTo>
                  <a:pt x="186" y="631"/>
                  <a:pt x="246" y="617"/>
                  <a:pt x="316" y="611"/>
                </a:cubicBezTo>
                <a:lnTo>
                  <a:pt x="316" y="546"/>
                </a:lnTo>
                <a:cubicBezTo>
                  <a:pt x="240" y="539"/>
                  <a:pt x="178" y="521"/>
                  <a:pt x="168" y="491"/>
                </a:cubicBezTo>
                <a:cubicBezTo>
                  <a:pt x="178" y="370"/>
                  <a:pt x="189" y="248"/>
                  <a:pt x="199" y="126"/>
                </a:cubicBezTo>
                <a:cubicBezTo>
                  <a:pt x="219" y="6"/>
                  <a:pt x="561" y="0"/>
                  <a:pt x="591" y="126"/>
                </a:cubicBezTo>
                <a:close/>
                <a:moveTo>
                  <a:pt x="297" y="168"/>
                </a:moveTo>
                <a:lnTo>
                  <a:pt x="494" y="168"/>
                </a:lnTo>
                <a:lnTo>
                  <a:pt x="494" y="194"/>
                </a:lnTo>
                <a:lnTo>
                  <a:pt x="297" y="194"/>
                </a:lnTo>
                <a:lnTo>
                  <a:pt x="297" y="168"/>
                </a:lnTo>
                <a:close/>
                <a:moveTo>
                  <a:pt x="287" y="273"/>
                </a:moveTo>
                <a:lnTo>
                  <a:pt x="504" y="273"/>
                </a:lnTo>
                <a:lnTo>
                  <a:pt x="504" y="299"/>
                </a:lnTo>
                <a:lnTo>
                  <a:pt x="287" y="299"/>
                </a:lnTo>
                <a:lnTo>
                  <a:pt x="287" y="273"/>
                </a:lnTo>
                <a:close/>
                <a:moveTo>
                  <a:pt x="277" y="383"/>
                </a:moveTo>
                <a:lnTo>
                  <a:pt x="514" y="383"/>
                </a:lnTo>
                <a:lnTo>
                  <a:pt x="514" y="409"/>
                </a:lnTo>
                <a:lnTo>
                  <a:pt x="277" y="409"/>
                </a:lnTo>
                <a:lnTo>
                  <a:pt x="277" y="383"/>
                </a:ln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accent2"/>
              </a:solidFill>
              <a:latin typeface="+mn-lt"/>
              <a:ea typeface="+mn-ea"/>
              <a:cs typeface="+mn-ea"/>
              <a:sym typeface="+mn-lt"/>
            </a:endParaRPr>
          </a:p>
        </p:txBody>
      </p:sp>
      <p:sp>
        <p:nvSpPr>
          <p:cNvPr id="36" name="TextBox 36"/>
          <p:cNvSpPr txBox="1"/>
          <p:nvPr/>
        </p:nvSpPr>
        <p:spPr>
          <a:xfrm>
            <a:off x="4260607" y="1514615"/>
            <a:ext cx="343364" cy="584775"/>
          </a:xfrm>
          <a:prstGeom prst="rect">
            <a:avLst/>
          </a:prstGeom>
          <a:noFill/>
        </p:spPr>
        <p:txBody>
          <a:bodyPr wrap="none" rtlCol="0">
            <a:spAutoFit/>
          </a:bodyPr>
          <a:lstStyle/>
          <a:p>
            <a:r>
              <a:rPr lang="en-US" altLang="zh-CN" sz="3200" b="1" dirty="0">
                <a:solidFill>
                  <a:schemeClr val="accent2"/>
                </a:solidFill>
                <a:latin typeface="+mn-lt"/>
                <a:ea typeface="+mn-ea"/>
                <a:cs typeface="+mn-ea"/>
                <a:sym typeface="+mn-lt"/>
              </a:rPr>
              <a:t>1</a:t>
            </a:r>
            <a:endParaRPr lang="zh-CN" altLang="en-US" sz="3200" b="1" dirty="0">
              <a:solidFill>
                <a:schemeClr val="accent2"/>
              </a:solidFill>
              <a:latin typeface="+mn-lt"/>
              <a:ea typeface="+mn-ea"/>
              <a:cs typeface="+mn-ea"/>
              <a:sym typeface="+mn-lt"/>
            </a:endParaRPr>
          </a:p>
        </p:txBody>
      </p:sp>
      <p:sp>
        <p:nvSpPr>
          <p:cNvPr id="37" name="TextBox 38"/>
          <p:cNvSpPr txBox="1"/>
          <p:nvPr/>
        </p:nvSpPr>
        <p:spPr>
          <a:xfrm>
            <a:off x="4243950" y="2844556"/>
            <a:ext cx="413896" cy="584775"/>
          </a:xfrm>
          <a:prstGeom prst="rect">
            <a:avLst/>
          </a:prstGeom>
          <a:noFill/>
        </p:spPr>
        <p:txBody>
          <a:bodyPr wrap="none" rtlCol="0">
            <a:spAutoFit/>
          </a:bodyPr>
          <a:lstStyle/>
          <a:p>
            <a:r>
              <a:rPr lang="en-US" altLang="zh-CN" sz="3200" b="1" dirty="0">
                <a:solidFill>
                  <a:schemeClr val="accent2"/>
                </a:solidFill>
                <a:latin typeface="+mn-lt"/>
                <a:ea typeface="+mn-ea"/>
                <a:cs typeface="+mn-ea"/>
                <a:sym typeface="+mn-lt"/>
              </a:rPr>
              <a:t>2</a:t>
            </a:r>
            <a:endParaRPr lang="zh-CN" altLang="en-US" sz="3200" b="1" dirty="0">
              <a:solidFill>
                <a:schemeClr val="accent2"/>
              </a:solidFill>
              <a:latin typeface="+mn-lt"/>
              <a:ea typeface="+mn-ea"/>
              <a:cs typeface="+mn-ea"/>
              <a:sym typeface="+mn-lt"/>
            </a:endParaRPr>
          </a:p>
        </p:txBody>
      </p:sp>
      <p:sp>
        <p:nvSpPr>
          <p:cNvPr id="38" name="TextBox 39"/>
          <p:cNvSpPr txBox="1"/>
          <p:nvPr/>
        </p:nvSpPr>
        <p:spPr>
          <a:xfrm>
            <a:off x="4260607" y="4297217"/>
            <a:ext cx="413896" cy="584775"/>
          </a:xfrm>
          <a:prstGeom prst="rect">
            <a:avLst/>
          </a:prstGeom>
          <a:noFill/>
        </p:spPr>
        <p:txBody>
          <a:bodyPr wrap="none" rtlCol="0">
            <a:spAutoFit/>
          </a:bodyPr>
          <a:lstStyle/>
          <a:p>
            <a:r>
              <a:rPr lang="en-US" altLang="zh-CN" sz="3200" b="1" dirty="0">
                <a:solidFill>
                  <a:schemeClr val="accent2"/>
                </a:solidFill>
                <a:latin typeface="+mn-lt"/>
                <a:ea typeface="+mn-ea"/>
                <a:cs typeface="+mn-ea"/>
                <a:sym typeface="+mn-lt"/>
              </a:rPr>
              <a:t>3</a:t>
            </a:r>
            <a:endParaRPr lang="zh-CN" altLang="en-US" sz="3200" b="1" dirty="0">
              <a:solidFill>
                <a:schemeClr val="accent2"/>
              </a:solidFill>
              <a:latin typeface="+mn-lt"/>
              <a:ea typeface="+mn-ea"/>
              <a:cs typeface="+mn-ea"/>
              <a:sym typeface="+mn-lt"/>
            </a:endParaRPr>
          </a:p>
        </p:txBody>
      </p:sp>
      <p:sp>
        <p:nvSpPr>
          <p:cNvPr id="39" name="TextBox 40"/>
          <p:cNvSpPr txBox="1"/>
          <p:nvPr/>
        </p:nvSpPr>
        <p:spPr>
          <a:xfrm>
            <a:off x="4243950" y="5483751"/>
            <a:ext cx="420308" cy="584775"/>
          </a:xfrm>
          <a:prstGeom prst="rect">
            <a:avLst/>
          </a:prstGeom>
          <a:noFill/>
        </p:spPr>
        <p:txBody>
          <a:bodyPr wrap="none" rtlCol="0">
            <a:spAutoFit/>
          </a:bodyPr>
          <a:lstStyle/>
          <a:p>
            <a:r>
              <a:rPr lang="en-US" altLang="zh-CN" sz="3200" b="1" dirty="0">
                <a:solidFill>
                  <a:schemeClr val="accent2"/>
                </a:solidFill>
                <a:latin typeface="+mn-lt"/>
                <a:ea typeface="+mn-ea"/>
                <a:cs typeface="+mn-ea"/>
                <a:sym typeface="+mn-lt"/>
              </a:rPr>
              <a:t>4</a:t>
            </a:r>
            <a:endParaRPr lang="zh-CN" altLang="en-US" sz="3200" b="1" dirty="0">
              <a:solidFill>
                <a:schemeClr val="accent2"/>
              </a:solidFill>
              <a:latin typeface="+mn-lt"/>
              <a:ea typeface="+mn-ea"/>
              <a:cs typeface="+mn-ea"/>
              <a:sym typeface="+mn-lt"/>
            </a:endParaRPr>
          </a:p>
        </p:txBody>
      </p:sp>
      <p:grpSp>
        <p:nvGrpSpPr>
          <p:cNvPr id="12" name="组合 11"/>
          <p:cNvGrpSpPr/>
          <p:nvPr/>
        </p:nvGrpSpPr>
        <p:grpSpPr>
          <a:xfrm>
            <a:off x="2967789" y="1819415"/>
            <a:ext cx="1026696" cy="3994484"/>
            <a:chOff x="2585010" y="1819415"/>
            <a:chExt cx="1425516" cy="3994484"/>
          </a:xfrm>
        </p:grpSpPr>
        <p:cxnSp>
          <p:nvCxnSpPr>
            <p:cNvPr id="3" name="直接连接符 2"/>
            <p:cNvCxnSpPr/>
            <p:nvPr/>
          </p:nvCxnSpPr>
          <p:spPr bwMode="auto">
            <a:xfrm>
              <a:off x="3290863" y="1828800"/>
              <a:ext cx="0" cy="397376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 name="直接连接符 5"/>
            <p:cNvCxnSpPr/>
            <p:nvPr/>
          </p:nvCxnSpPr>
          <p:spPr bwMode="auto">
            <a:xfrm>
              <a:off x="3290863" y="1819415"/>
              <a:ext cx="719663"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5" name="直接连接符 54"/>
            <p:cNvCxnSpPr/>
            <p:nvPr/>
          </p:nvCxnSpPr>
          <p:spPr bwMode="auto">
            <a:xfrm>
              <a:off x="3290863" y="3150910"/>
              <a:ext cx="719663"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6" name="直接连接符 55"/>
            <p:cNvCxnSpPr/>
            <p:nvPr/>
          </p:nvCxnSpPr>
          <p:spPr bwMode="auto">
            <a:xfrm>
              <a:off x="3290863" y="4594699"/>
              <a:ext cx="719663"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7" name="直接连接符 56"/>
            <p:cNvCxnSpPr/>
            <p:nvPr/>
          </p:nvCxnSpPr>
          <p:spPr bwMode="auto">
            <a:xfrm>
              <a:off x="3290863" y="5813899"/>
              <a:ext cx="719663"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8" name="直接连接符 57"/>
            <p:cNvCxnSpPr/>
            <p:nvPr/>
          </p:nvCxnSpPr>
          <p:spPr bwMode="auto">
            <a:xfrm>
              <a:off x="2585010" y="3872805"/>
              <a:ext cx="719663"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Tree>
  </p:cSld>
  <p:clrMapOvr>
    <a:masterClrMapping/>
  </p:clrMapOvr>
  <mc:AlternateContent xmlns:mc="http://schemas.openxmlformats.org/markup-compatibility/2006">
    <mc:Choice xmlns:p14="http://schemas.microsoft.com/office/powerpoint/2010/main" Requires="p14">
      <p:transition spd="slow" advTm="8726">
        <p14:prism/>
      </p:transition>
    </mc:Choice>
    <mc:Fallback>
      <p:transition spd="slow" advTm="8726">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矩形 58"/>
          <p:cNvSpPr/>
          <p:nvPr/>
        </p:nvSpPr>
        <p:spPr>
          <a:xfrm>
            <a:off x="554965" y="247436"/>
            <a:ext cx="6324333" cy="492379"/>
          </a:xfrm>
          <a:prstGeom prst="rect">
            <a:avLst/>
          </a:prstGeom>
          <a:noFill/>
          <a:ln>
            <a:noFill/>
          </a:ln>
        </p:spPr>
        <p:txBody>
          <a:bodyPr vert="horz" wrap="square" lIns="0" tIns="0" rIns="0" bIns="0" numCol="1" anchor="t" anchorCtr="0" compatLnSpc="1">
            <a:spAutoFit/>
          </a:bodyPr>
          <a:lstStyle/>
          <a:p>
            <a:r>
              <a:rPr lang="zh-CN" altLang="en-US" sz="3200">
                <a:solidFill>
                  <a:schemeClr val="accent1"/>
                </a:solidFill>
                <a:latin typeface="+mn-lt"/>
                <a:ea typeface="+mn-ea"/>
                <a:cs typeface="+mn-ea"/>
                <a:sym typeface="+mn-lt"/>
              </a:rPr>
              <a:t>工作完成情况</a:t>
            </a:r>
            <a:endParaRPr lang="zh-CN" altLang="en-US" sz="3200">
              <a:solidFill>
                <a:schemeClr val="accent1"/>
              </a:solidFill>
              <a:latin typeface="+mn-lt"/>
              <a:ea typeface="+mn-ea"/>
              <a:cs typeface="+mn-ea"/>
              <a:sym typeface="+mn-lt"/>
            </a:endParaRPr>
          </a:p>
        </p:txBody>
      </p:sp>
      <p:sp>
        <p:nvSpPr>
          <p:cNvPr id="4" name="矩形 3"/>
          <p:cNvSpPr/>
          <p:nvPr/>
        </p:nvSpPr>
        <p:spPr bwMode="auto">
          <a:xfrm>
            <a:off x="314326" y="266701"/>
            <a:ext cx="114300" cy="457200"/>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mn-lt"/>
              <a:ea typeface="+mn-ea"/>
              <a:cs typeface="+mn-ea"/>
              <a:sym typeface="+mn-lt"/>
            </a:endParaRPr>
          </a:p>
        </p:txBody>
      </p:sp>
      <p:sp>
        <p:nvSpPr>
          <p:cNvPr id="5" name="矩形 4"/>
          <p:cNvSpPr/>
          <p:nvPr/>
        </p:nvSpPr>
        <p:spPr>
          <a:xfrm>
            <a:off x="1345061" y="4338782"/>
            <a:ext cx="9794674" cy="19389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just">
              <a:lnSpc>
                <a:spcPct val="150000"/>
              </a:lnSpc>
            </a:pPr>
            <a:r>
              <a:rPr lang="zh-CN" altLang="en-US" sz="2000" dirty="0">
                <a:solidFill>
                  <a:schemeClr val="accent1"/>
                </a:solidFill>
                <a:latin typeface="+mn-lt"/>
                <a:ea typeface="+mn-ea"/>
                <a:cs typeface="+mn-ea"/>
                <a:sym typeface="+mn-lt"/>
              </a:rPr>
              <a:t>       在党委办工作期间，在领导和同事的指导帮助下，通过大量的思考和学习，立足于多看、多写、勤写、深思，坚持脚踏实地进行广泛收集信息，把握问题关键，抓问题本质，提炼总结；半年多来，全面完成工作报告</a:t>
            </a:r>
            <a:r>
              <a:rPr lang="en-US" altLang="zh-CN" sz="2000" dirty="0">
                <a:solidFill>
                  <a:schemeClr val="accent1"/>
                </a:solidFill>
                <a:latin typeface="+mn-lt"/>
                <a:ea typeface="+mn-ea"/>
                <a:cs typeface="+mn-ea"/>
                <a:sym typeface="+mn-lt"/>
              </a:rPr>
              <a:t>3</a:t>
            </a:r>
            <a:r>
              <a:rPr lang="zh-CN" altLang="en-US" sz="2000" dirty="0">
                <a:solidFill>
                  <a:schemeClr val="accent1"/>
                </a:solidFill>
                <a:latin typeface="+mn-lt"/>
                <a:ea typeface="+mn-ea"/>
                <a:cs typeface="+mn-ea"/>
                <a:sym typeface="+mn-lt"/>
              </a:rPr>
              <a:t>篇，领导讲话稿</a:t>
            </a:r>
            <a:r>
              <a:rPr lang="en-US" altLang="zh-CN" sz="2000" dirty="0">
                <a:solidFill>
                  <a:schemeClr val="accent1"/>
                </a:solidFill>
                <a:latin typeface="+mn-lt"/>
                <a:ea typeface="+mn-ea"/>
                <a:cs typeface="+mn-ea"/>
                <a:sym typeface="+mn-lt"/>
              </a:rPr>
              <a:t>7</a:t>
            </a:r>
            <a:r>
              <a:rPr lang="zh-CN" altLang="en-US" sz="2000" dirty="0">
                <a:solidFill>
                  <a:schemeClr val="accent1"/>
                </a:solidFill>
                <a:latin typeface="+mn-lt"/>
                <a:ea typeface="+mn-ea"/>
                <a:cs typeface="+mn-ea"/>
                <a:sym typeface="+mn-lt"/>
              </a:rPr>
              <a:t>篇，各类总结及其他材料</a:t>
            </a:r>
            <a:r>
              <a:rPr lang="en-US" altLang="zh-CN" sz="2000" dirty="0">
                <a:solidFill>
                  <a:schemeClr val="accent1"/>
                </a:solidFill>
                <a:latin typeface="+mn-lt"/>
                <a:ea typeface="+mn-ea"/>
                <a:cs typeface="+mn-ea"/>
                <a:sym typeface="+mn-lt"/>
              </a:rPr>
              <a:t>15</a:t>
            </a:r>
            <a:r>
              <a:rPr lang="zh-CN" altLang="en-US" sz="2000" dirty="0">
                <a:solidFill>
                  <a:schemeClr val="accent1"/>
                </a:solidFill>
                <a:latin typeface="+mn-lt"/>
                <a:ea typeface="+mn-ea"/>
                <a:cs typeface="+mn-ea"/>
                <a:sym typeface="+mn-lt"/>
              </a:rPr>
              <a:t>篇，新闻信息报道</a:t>
            </a:r>
            <a:r>
              <a:rPr lang="en-US" altLang="zh-CN" sz="2000" dirty="0">
                <a:solidFill>
                  <a:schemeClr val="accent1"/>
                </a:solidFill>
                <a:latin typeface="+mn-lt"/>
                <a:ea typeface="+mn-ea"/>
                <a:cs typeface="+mn-ea"/>
                <a:sym typeface="+mn-lt"/>
              </a:rPr>
              <a:t>24</a:t>
            </a:r>
            <a:r>
              <a:rPr lang="zh-CN" altLang="en-US" sz="2000" dirty="0">
                <a:solidFill>
                  <a:schemeClr val="accent1"/>
                </a:solidFill>
                <a:latin typeface="+mn-lt"/>
                <a:ea typeface="+mn-ea"/>
                <a:cs typeface="+mn-ea"/>
                <a:sym typeface="+mn-lt"/>
              </a:rPr>
              <a:t>多篇。</a:t>
            </a:r>
            <a:endParaRPr lang="zh-CN" altLang="en-US" sz="2000" dirty="0">
              <a:solidFill>
                <a:schemeClr val="accent1"/>
              </a:solidFill>
              <a:latin typeface="+mn-lt"/>
              <a:ea typeface="+mn-ea"/>
              <a:cs typeface="+mn-ea"/>
              <a:sym typeface="+mn-lt"/>
            </a:endParaRPr>
          </a:p>
        </p:txBody>
      </p:sp>
      <p:sp>
        <p:nvSpPr>
          <p:cNvPr id="6" name="椭圆 5"/>
          <p:cNvSpPr/>
          <p:nvPr/>
        </p:nvSpPr>
        <p:spPr bwMode="auto">
          <a:xfrm>
            <a:off x="1588316" y="1940105"/>
            <a:ext cx="1728192" cy="1728192"/>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sym typeface="+mn-lt"/>
            </a:endParaRPr>
          </a:p>
        </p:txBody>
      </p:sp>
      <p:sp>
        <p:nvSpPr>
          <p:cNvPr id="7" name="矩形 6"/>
          <p:cNvSpPr/>
          <p:nvPr/>
        </p:nvSpPr>
        <p:spPr>
          <a:xfrm>
            <a:off x="1850703" y="2162792"/>
            <a:ext cx="1107996" cy="369332"/>
          </a:xfrm>
          <a:prstGeom prst="rect">
            <a:avLst/>
          </a:prstGeom>
        </p:spPr>
        <p:txBody>
          <a:bodyPr wrap="none">
            <a:spAutoFit/>
          </a:bodyPr>
          <a:lstStyle/>
          <a:p>
            <a:r>
              <a:rPr lang="zh-CN" altLang="en-US" dirty="0">
                <a:solidFill>
                  <a:schemeClr val="accent2"/>
                </a:solidFill>
                <a:latin typeface="+mn-lt"/>
                <a:ea typeface="+mn-ea"/>
                <a:cs typeface="+mn-ea"/>
                <a:sym typeface="+mn-lt"/>
              </a:rPr>
              <a:t>工作报告</a:t>
            </a:r>
            <a:endParaRPr lang="zh-CN" altLang="en-US" dirty="0">
              <a:solidFill>
                <a:schemeClr val="accent2"/>
              </a:solidFill>
              <a:latin typeface="+mn-lt"/>
              <a:ea typeface="+mn-ea"/>
              <a:cs typeface="+mn-ea"/>
              <a:sym typeface="+mn-lt"/>
            </a:endParaRPr>
          </a:p>
        </p:txBody>
      </p:sp>
      <p:sp>
        <p:nvSpPr>
          <p:cNvPr id="8" name="矩形 7"/>
          <p:cNvSpPr/>
          <p:nvPr/>
        </p:nvSpPr>
        <p:spPr>
          <a:xfrm>
            <a:off x="2119404" y="2399289"/>
            <a:ext cx="612668" cy="1015663"/>
          </a:xfrm>
          <a:prstGeom prst="rect">
            <a:avLst/>
          </a:prstGeom>
        </p:spPr>
        <p:txBody>
          <a:bodyPr wrap="none">
            <a:spAutoFit/>
          </a:bodyPr>
          <a:lstStyle/>
          <a:p>
            <a:r>
              <a:rPr lang="en-US" altLang="zh-CN" sz="6000" b="1" dirty="0">
                <a:solidFill>
                  <a:schemeClr val="accent2"/>
                </a:solidFill>
                <a:latin typeface="+mn-lt"/>
                <a:ea typeface="+mn-ea"/>
                <a:cs typeface="+mn-ea"/>
                <a:sym typeface="+mn-lt"/>
              </a:rPr>
              <a:t>3</a:t>
            </a:r>
            <a:endParaRPr lang="zh-CN" altLang="en-US" sz="6000" b="1" dirty="0">
              <a:solidFill>
                <a:schemeClr val="accent2"/>
              </a:solidFill>
              <a:latin typeface="+mn-lt"/>
              <a:ea typeface="+mn-ea"/>
              <a:cs typeface="+mn-ea"/>
              <a:sym typeface="+mn-lt"/>
            </a:endParaRPr>
          </a:p>
        </p:txBody>
      </p:sp>
      <p:sp>
        <p:nvSpPr>
          <p:cNvPr id="9" name="矩形 8"/>
          <p:cNvSpPr/>
          <p:nvPr/>
        </p:nvSpPr>
        <p:spPr>
          <a:xfrm>
            <a:off x="2243063" y="3250787"/>
            <a:ext cx="415498" cy="369332"/>
          </a:xfrm>
          <a:prstGeom prst="rect">
            <a:avLst/>
          </a:prstGeom>
        </p:spPr>
        <p:txBody>
          <a:bodyPr wrap="none">
            <a:spAutoFit/>
          </a:bodyPr>
          <a:lstStyle/>
          <a:p>
            <a:r>
              <a:rPr lang="zh-CN" altLang="en-US" dirty="0">
                <a:solidFill>
                  <a:schemeClr val="accent2"/>
                </a:solidFill>
                <a:latin typeface="+mn-lt"/>
                <a:ea typeface="+mn-ea"/>
                <a:cs typeface="+mn-ea"/>
                <a:sym typeface="+mn-lt"/>
              </a:rPr>
              <a:t>篇</a:t>
            </a:r>
            <a:endParaRPr lang="zh-CN" altLang="en-US" dirty="0">
              <a:solidFill>
                <a:schemeClr val="accent2"/>
              </a:solidFill>
              <a:latin typeface="+mn-lt"/>
              <a:ea typeface="+mn-ea"/>
              <a:cs typeface="+mn-ea"/>
              <a:sym typeface="+mn-lt"/>
            </a:endParaRPr>
          </a:p>
        </p:txBody>
      </p:sp>
      <p:sp>
        <p:nvSpPr>
          <p:cNvPr id="10" name="椭圆 9"/>
          <p:cNvSpPr/>
          <p:nvPr/>
        </p:nvSpPr>
        <p:spPr bwMode="auto">
          <a:xfrm>
            <a:off x="3990322" y="1940105"/>
            <a:ext cx="1728192" cy="1728192"/>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sym typeface="+mn-lt"/>
            </a:endParaRPr>
          </a:p>
        </p:txBody>
      </p:sp>
      <p:sp>
        <p:nvSpPr>
          <p:cNvPr id="11" name="矩形 10"/>
          <p:cNvSpPr/>
          <p:nvPr/>
        </p:nvSpPr>
        <p:spPr>
          <a:xfrm>
            <a:off x="4252709" y="2162792"/>
            <a:ext cx="1107996" cy="369332"/>
          </a:xfrm>
          <a:prstGeom prst="rect">
            <a:avLst/>
          </a:prstGeom>
        </p:spPr>
        <p:txBody>
          <a:bodyPr wrap="none">
            <a:spAutoFit/>
          </a:bodyPr>
          <a:lstStyle/>
          <a:p>
            <a:r>
              <a:rPr lang="zh-CN" altLang="en-US" dirty="0">
                <a:solidFill>
                  <a:schemeClr val="accent2"/>
                </a:solidFill>
                <a:latin typeface="+mn-lt"/>
                <a:ea typeface="+mn-ea"/>
                <a:cs typeface="+mn-ea"/>
                <a:sym typeface="+mn-lt"/>
              </a:rPr>
              <a:t>领导讲话</a:t>
            </a:r>
            <a:endParaRPr lang="zh-CN" altLang="en-US" dirty="0">
              <a:solidFill>
                <a:schemeClr val="accent2"/>
              </a:solidFill>
              <a:latin typeface="+mn-lt"/>
              <a:ea typeface="+mn-ea"/>
              <a:cs typeface="+mn-ea"/>
              <a:sym typeface="+mn-lt"/>
            </a:endParaRPr>
          </a:p>
        </p:txBody>
      </p:sp>
      <p:sp>
        <p:nvSpPr>
          <p:cNvPr id="12" name="矩形 11"/>
          <p:cNvSpPr/>
          <p:nvPr/>
        </p:nvSpPr>
        <p:spPr>
          <a:xfrm>
            <a:off x="4521410" y="2399289"/>
            <a:ext cx="599844" cy="1015663"/>
          </a:xfrm>
          <a:prstGeom prst="rect">
            <a:avLst/>
          </a:prstGeom>
        </p:spPr>
        <p:txBody>
          <a:bodyPr wrap="none">
            <a:spAutoFit/>
          </a:bodyPr>
          <a:lstStyle/>
          <a:p>
            <a:r>
              <a:rPr lang="en-US" altLang="zh-CN" sz="6000" b="1" dirty="0">
                <a:solidFill>
                  <a:schemeClr val="accent2"/>
                </a:solidFill>
                <a:latin typeface="+mn-lt"/>
                <a:ea typeface="+mn-ea"/>
                <a:cs typeface="+mn-ea"/>
                <a:sym typeface="+mn-lt"/>
              </a:rPr>
              <a:t>7</a:t>
            </a:r>
            <a:endParaRPr lang="zh-CN" altLang="en-US" sz="6000" b="1" dirty="0">
              <a:solidFill>
                <a:schemeClr val="accent2"/>
              </a:solidFill>
              <a:latin typeface="+mn-lt"/>
              <a:ea typeface="+mn-ea"/>
              <a:cs typeface="+mn-ea"/>
              <a:sym typeface="+mn-lt"/>
            </a:endParaRPr>
          </a:p>
        </p:txBody>
      </p:sp>
      <p:sp>
        <p:nvSpPr>
          <p:cNvPr id="13" name="矩形 12"/>
          <p:cNvSpPr/>
          <p:nvPr/>
        </p:nvSpPr>
        <p:spPr>
          <a:xfrm>
            <a:off x="4645069" y="3250787"/>
            <a:ext cx="415498" cy="369332"/>
          </a:xfrm>
          <a:prstGeom prst="rect">
            <a:avLst/>
          </a:prstGeom>
        </p:spPr>
        <p:txBody>
          <a:bodyPr wrap="none">
            <a:spAutoFit/>
          </a:bodyPr>
          <a:lstStyle/>
          <a:p>
            <a:r>
              <a:rPr lang="zh-CN" altLang="en-US" dirty="0">
                <a:solidFill>
                  <a:schemeClr val="accent2"/>
                </a:solidFill>
                <a:latin typeface="+mn-lt"/>
                <a:ea typeface="+mn-ea"/>
                <a:cs typeface="+mn-ea"/>
                <a:sym typeface="+mn-lt"/>
              </a:rPr>
              <a:t>篇</a:t>
            </a:r>
            <a:endParaRPr lang="zh-CN" altLang="en-US" dirty="0">
              <a:solidFill>
                <a:schemeClr val="accent2"/>
              </a:solidFill>
              <a:latin typeface="+mn-lt"/>
              <a:ea typeface="+mn-ea"/>
              <a:cs typeface="+mn-ea"/>
              <a:sym typeface="+mn-lt"/>
            </a:endParaRPr>
          </a:p>
        </p:txBody>
      </p:sp>
      <p:sp>
        <p:nvSpPr>
          <p:cNvPr id="14" name="椭圆 13"/>
          <p:cNvSpPr/>
          <p:nvPr/>
        </p:nvSpPr>
        <p:spPr bwMode="auto">
          <a:xfrm>
            <a:off x="6392328" y="1940105"/>
            <a:ext cx="1728192" cy="1728192"/>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sym typeface="+mn-lt"/>
            </a:endParaRPr>
          </a:p>
        </p:txBody>
      </p:sp>
      <p:sp>
        <p:nvSpPr>
          <p:cNvPr id="15" name="矩形 14"/>
          <p:cNvSpPr/>
          <p:nvPr/>
        </p:nvSpPr>
        <p:spPr>
          <a:xfrm>
            <a:off x="6654716" y="2162792"/>
            <a:ext cx="1308371" cy="369332"/>
          </a:xfrm>
          <a:prstGeom prst="rect">
            <a:avLst/>
          </a:prstGeom>
        </p:spPr>
        <p:txBody>
          <a:bodyPr wrap="none">
            <a:spAutoFit/>
          </a:bodyPr>
          <a:lstStyle/>
          <a:p>
            <a:r>
              <a:rPr lang="zh-CN" altLang="en-US" dirty="0">
                <a:solidFill>
                  <a:schemeClr val="accent2"/>
                </a:solidFill>
                <a:latin typeface="+mn-lt"/>
                <a:ea typeface="+mn-ea"/>
                <a:cs typeface="+mn-ea"/>
                <a:sym typeface="+mn-lt"/>
              </a:rPr>
              <a:t>总结</a:t>
            </a:r>
            <a:r>
              <a:rPr lang="en-US" altLang="zh-CN" dirty="0">
                <a:solidFill>
                  <a:schemeClr val="accent2"/>
                </a:solidFill>
                <a:latin typeface="+mn-lt"/>
                <a:ea typeface="+mn-ea"/>
                <a:cs typeface="+mn-ea"/>
                <a:sym typeface="+mn-lt"/>
              </a:rPr>
              <a:t>&amp;</a:t>
            </a:r>
            <a:r>
              <a:rPr lang="zh-CN" altLang="en-US" dirty="0">
                <a:solidFill>
                  <a:schemeClr val="accent2"/>
                </a:solidFill>
                <a:latin typeface="+mn-lt"/>
                <a:ea typeface="+mn-ea"/>
                <a:cs typeface="+mn-ea"/>
                <a:sym typeface="+mn-lt"/>
              </a:rPr>
              <a:t>材料</a:t>
            </a:r>
            <a:endParaRPr lang="zh-CN" altLang="en-US" dirty="0">
              <a:solidFill>
                <a:schemeClr val="accent2"/>
              </a:solidFill>
              <a:latin typeface="+mn-lt"/>
              <a:ea typeface="+mn-ea"/>
              <a:cs typeface="+mn-ea"/>
              <a:sym typeface="+mn-lt"/>
            </a:endParaRPr>
          </a:p>
        </p:txBody>
      </p:sp>
      <p:sp>
        <p:nvSpPr>
          <p:cNvPr id="16" name="矩形 15"/>
          <p:cNvSpPr/>
          <p:nvPr/>
        </p:nvSpPr>
        <p:spPr>
          <a:xfrm>
            <a:off x="6688003" y="2399289"/>
            <a:ext cx="909223" cy="1015663"/>
          </a:xfrm>
          <a:prstGeom prst="rect">
            <a:avLst/>
          </a:prstGeom>
        </p:spPr>
        <p:txBody>
          <a:bodyPr wrap="none">
            <a:spAutoFit/>
          </a:bodyPr>
          <a:lstStyle/>
          <a:p>
            <a:r>
              <a:rPr lang="en-US" altLang="zh-CN" sz="6000" b="1" dirty="0">
                <a:solidFill>
                  <a:schemeClr val="accent2"/>
                </a:solidFill>
                <a:latin typeface="+mn-lt"/>
                <a:ea typeface="+mn-ea"/>
                <a:cs typeface="+mn-ea"/>
                <a:sym typeface="+mn-lt"/>
              </a:rPr>
              <a:t>16</a:t>
            </a:r>
            <a:endParaRPr lang="zh-CN" altLang="en-US" sz="6000" b="1" dirty="0">
              <a:solidFill>
                <a:schemeClr val="accent2"/>
              </a:solidFill>
              <a:latin typeface="+mn-lt"/>
              <a:ea typeface="+mn-ea"/>
              <a:cs typeface="+mn-ea"/>
              <a:sym typeface="+mn-lt"/>
            </a:endParaRPr>
          </a:p>
        </p:txBody>
      </p:sp>
      <p:sp>
        <p:nvSpPr>
          <p:cNvPr id="17" name="矩形 16"/>
          <p:cNvSpPr/>
          <p:nvPr/>
        </p:nvSpPr>
        <p:spPr>
          <a:xfrm>
            <a:off x="7047075" y="3250787"/>
            <a:ext cx="415498" cy="369332"/>
          </a:xfrm>
          <a:prstGeom prst="rect">
            <a:avLst/>
          </a:prstGeom>
        </p:spPr>
        <p:txBody>
          <a:bodyPr wrap="none">
            <a:spAutoFit/>
          </a:bodyPr>
          <a:lstStyle/>
          <a:p>
            <a:r>
              <a:rPr lang="zh-CN" altLang="en-US" dirty="0">
                <a:solidFill>
                  <a:schemeClr val="accent2"/>
                </a:solidFill>
                <a:latin typeface="+mn-lt"/>
                <a:ea typeface="+mn-ea"/>
                <a:cs typeface="+mn-ea"/>
                <a:sym typeface="+mn-lt"/>
              </a:rPr>
              <a:t>篇</a:t>
            </a:r>
            <a:endParaRPr lang="zh-CN" altLang="en-US" dirty="0">
              <a:solidFill>
                <a:schemeClr val="accent2"/>
              </a:solidFill>
              <a:latin typeface="+mn-lt"/>
              <a:ea typeface="+mn-ea"/>
              <a:cs typeface="+mn-ea"/>
              <a:sym typeface="+mn-lt"/>
            </a:endParaRPr>
          </a:p>
        </p:txBody>
      </p:sp>
      <p:sp>
        <p:nvSpPr>
          <p:cNvPr id="18" name="椭圆 17"/>
          <p:cNvSpPr/>
          <p:nvPr/>
        </p:nvSpPr>
        <p:spPr bwMode="auto">
          <a:xfrm>
            <a:off x="8768689" y="1940105"/>
            <a:ext cx="1728192" cy="1728192"/>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sym typeface="+mn-lt"/>
            </a:endParaRPr>
          </a:p>
        </p:txBody>
      </p:sp>
      <p:sp>
        <p:nvSpPr>
          <p:cNvPr id="19" name="矩形 18"/>
          <p:cNvSpPr/>
          <p:nvPr/>
        </p:nvSpPr>
        <p:spPr>
          <a:xfrm>
            <a:off x="8963371" y="2162792"/>
            <a:ext cx="1338828" cy="369332"/>
          </a:xfrm>
          <a:prstGeom prst="rect">
            <a:avLst/>
          </a:prstGeom>
        </p:spPr>
        <p:txBody>
          <a:bodyPr wrap="none">
            <a:spAutoFit/>
          </a:bodyPr>
          <a:lstStyle/>
          <a:p>
            <a:r>
              <a:rPr lang="zh-CN" altLang="en-US" dirty="0">
                <a:solidFill>
                  <a:schemeClr val="accent2"/>
                </a:solidFill>
                <a:latin typeface="+mn-lt"/>
                <a:ea typeface="+mn-ea"/>
                <a:cs typeface="+mn-ea"/>
                <a:sym typeface="+mn-lt"/>
              </a:rPr>
              <a:t>新闻信息稿</a:t>
            </a:r>
            <a:endParaRPr lang="zh-CN" altLang="en-US" dirty="0">
              <a:solidFill>
                <a:schemeClr val="accent2"/>
              </a:solidFill>
              <a:latin typeface="+mn-lt"/>
              <a:ea typeface="+mn-ea"/>
              <a:cs typeface="+mn-ea"/>
              <a:sym typeface="+mn-lt"/>
            </a:endParaRPr>
          </a:p>
        </p:txBody>
      </p:sp>
      <p:sp>
        <p:nvSpPr>
          <p:cNvPr id="20" name="矩形 19"/>
          <p:cNvSpPr/>
          <p:nvPr/>
        </p:nvSpPr>
        <p:spPr>
          <a:xfrm>
            <a:off x="9090008" y="2399289"/>
            <a:ext cx="1053494" cy="1015663"/>
          </a:xfrm>
          <a:prstGeom prst="rect">
            <a:avLst/>
          </a:prstGeom>
        </p:spPr>
        <p:txBody>
          <a:bodyPr wrap="none">
            <a:spAutoFit/>
          </a:bodyPr>
          <a:lstStyle/>
          <a:p>
            <a:r>
              <a:rPr lang="en-US" altLang="zh-CN" sz="6000" b="1" dirty="0">
                <a:solidFill>
                  <a:schemeClr val="accent2"/>
                </a:solidFill>
                <a:latin typeface="+mn-lt"/>
                <a:ea typeface="+mn-ea"/>
                <a:cs typeface="+mn-ea"/>
                <a:sym typeface="+mn-lt"/>
              </a:rPr>
              <a:t>24</a:t>
            </a:r>
            <a:endParaRPr lang="zh-CN" altLang="en-US" sz="6000" b="1" dirty="0">
              <a:solidFill>
                <a:schemeClr val="accent2"/>
              </a:solidFill>
              <a:latin typeface="+mn-lt"/>
              <a:ea typeface="+mn-ea"/>
              <a:cs typeface="+mn-ea"/>
              <a:sym typeface="+mn-lt"/>
            </a:endParaRPr>
          </a:p>
        </p:txBody>
      </p:sp>
      <p:sp>
        <p:nvSpPr>
          <p:cNvPr id="21" name="矩形 20"/>
          <p:cNvSpPr/>
          <p:nvPr/>
        </p:nvSpPr>
        <p:spPr>
          <a:xfrm>
            <a:off x="9449081" y="3250787"/>
            <a:ext cx="415498" cy="369332"/>
          </a:xfrm>
          <a:prstGeom prst="rect">
            <a:avLst/>
          </a:prstGeom>
        </p:spPr>
        <p:txBody>
          <a:bodyPr wrap="none">
            <a:spAutoFit/>
          </a:bodyPr>
          <a:lstStyle/>
          <a:p>
            <a:r>
              <a:rPr lang="zh-CN" altLang="en-US" dirty="0">
                <a:solidFill>
                  <a:schemeClr val="accent2"/>
                </a:solidFill>
                <a:latin typeface="+mn-lt"/>
                <a:ea typeface="+mn-ea"/>
                <a:cs typeface="+mn-ea"/>
                <a:sym typeface="+mn-lt"/>
              </a:rPr>
              <a:t>篇</a:t>
            </a:r>
            <a:endParaRPr lang="zh-CN" altLang="en-US" dirty="0">
              <a:solidFill>
                <a:schemeClr val="accent2"/>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advTm="8726">
        <p14:prism/>
      </p:transition>
    </mc:Choice>
    <mc:Fallback>
      <p:transition spd="slow" advTm="8726">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矩形 58"/>
          <p:cNvSpPr/>
          <p:nvPr/>
        </p:nvSpPr>
        <p:spPr>
          <a:xfrm>
            <a:off x="554965" y="247436"/>
            <a:ext cx="6324333" cy="492379"/>
          </a:xfrm>
          <a:prstGeom prst="rect">
            <a:avLst/>
          </a:prstGeom>
          <a:noFill/>
          <a:ln>
            <a:noFill/>
          </a:ln>
        </p:spPr>
        <p:txBody>
          <a:bodyPr vert="horz" wrap="square" lIns="0" tIns="0" rIns="0" bIns="0" numCol="1" anchor="t" anchorCtr="0" compatLnSpc="1">
            <a:spAutoFit/>
          </a:bodyPr>
          <a:lstStyle/>
          <a:p>
            <a:r>
              <a:rPr lang="zh-CN" altLang="en-US" sz="3200">
                <a:solidFill>
                  <a:schemeClr val="accent1"/>
                </a:solidFill>
                <a:latin typeface="+mn-lt"/>
                <a:ea typeface="+mn-ea"/>
                <a:cs typeface="+mn-ea"/>
                <a:sym typeface="+mn-lt"/>
              </a:rPr>
              <a:t>自主学习情况</a:t>
            </a:r>
            <a:endParaRPr lang="zh-CN" altLang="en-US" sz="3200">
              <a:solidFill>
                <a:schemeClr val="accent1"/>
              </a:solidFill>
              <a:latin typeface="+mn-lt"/>
              <a:ea typeface="+mn-ea"/>
              <a:cs typeface="+mn-ea"/>
              <a:sym typeface="+mn-lt"/>
            </a:endParaRPr>
          </a:p>
        </p:txBody>
      </p:sp>
      <p:sp>
        <p:nvSpPr>
          <p:cNvPr id="4" name="矩形 3"/>
          <p:cNvSpPr/>
          <p:nvPr/>
        </p:nvSpPr>
        <p:spPr bwMode="auto">
          <a:xfrm>
            <a:off x="314326" y="266701"/>
            <a:ext cx="114300" cy="457200"/>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mn-lt"/>
              <a:ea typeface="+mn-ea"/>
              <a:cs typeface="+mn-ea"/>
              <a:sym typeface="+mn-lt"/>
            </a:endParaRPr>
          </a:p>
        </p:txBody>
      </p:sp>
      <p:sp>
        <p:nvSpPr>
          <p:cNvPr id="5" name="TextBox 20"/>
          <p:cNvSpPr txBox="1"/>
          <p:nvPr/>
        </p:nvSpPr>
        <p:spPr>
          <a:xfrm>
            <a:off x="641141" y="1363418"/>
            <a:ext cx="3685853" cy="1477328"/>
          </a:xfrm>
          <a:prstGeom prst="rect">
            <a:avLst/>
          </a:prstGeom>
          <a:noFill/>
        </p:spPr>
        <p:txBody>
          <a:bodyPr wrap="square" rtlCol="0">
            <a:spAutoFit/>
          </a:bodyPr>
          <a:lstStyle>
            <a:defPPr>
              <a:defRPr lang="zh-CN"/>
            </a:defPPr>
            <a:lvl1pPr algn="just">
              <a:spcBef>
                <a:spcPts val="0"/>
              </a:spcBef>
              <a:spcAft>
                <a:spcPts val="0"/>
              </a:spcAft>
              <a:defRPr>
                <a:solidFill>
                  <a:schemeClr val="accent1"/>
                </a:solidFill>
                <a:latin typeface="微软雅黑" panose="020B0503020204020204" pitchFamily="34" charset="-122"/>
                <a:ea typeface="微软雅黑" panose="020B0503020204020204" pitchFamily="34" charset="-122"/>
              </a:defRPr>
            </a:lvl1pPr>
          </a:lstStyle>
          <a:p>
            <a:r>
              <a:rPr lang="zh-CN" altLang="en-US" dirty="0">
                <a:solidFill>
                  <a:srgbClr val="595959"/>
                </a:solidFill>
                <a:latin typeface="+mn-lt"/>
                <a:ea typeface="+mn-ea"/>
                <a:cs typeface="+mn-ea"/>
                <a:sym typeface="+mn-lt"/>
              </a:rPr>
              <a:t>在工作中熟悉工作内容、了解工作流程、掌握工作方法，领会工作</a:t>
            </a:r>
            <a:r>
              <a:rPr lang="zh-CN" altLang="en-US">
                <a:solidFill>
                  <a:srgbClr val="595959"/>
                </a:solidFill>
                <a:latin typeface="+mn-lt"/>
                <a:ea typeface="+mn-ea"/>
                <a:cs typeface="+mn-ea"/>
                <a:sym typeface="+mn-lt"/>
              </a:rPr>
              <a:t>思路，不</a:t>
            </a:r>
            <a:r>
              <a:rPr lang="zh-CN" altLang="en-US" dirty="0">
                <a:solidFill>
                  <a:srgbClr val="595959"/>
                </a:solidFill>
                <a:latin typeface="+mn-lt"/>
                <a:ea typeface="+mn-ea"/>
                <a:cs typeface="+mn-ea"/>
                <a:sym typeface="+mn-lt"/>
              </a:rPr>
              <a:t>懂就问，在解惑中成长，形成严格的工作笔记制度，常反思，常总结</a:t>
            </a:r>
            <a:endParaRPr lang="zh-CN" altLang="en-US" dirty="0">
              <a:solidFill>
                <a:srgbClr val="595959"/>
              </a:solidFill>
              <a:latin typeface="+mn-lt"/>
              <a:ea typeface="+mn-ea"/>
              <a:cs typeface="+mn-ea"/>
              <a:sym typeface="+mn-lt"/>
            </a:endParaRPr>
          </a:p>
        </p:txBody>
      </p:sp>
      <p:sp>
        <p:nvSpPr>
          <p:cNvPr id="6" name="TextBox 22"/>
          <p:cNvSpPr txBox="1"/>
          <p:nvPr/>
        </p:nvSpPr>
        <p:spPr>
          <a:xfrm>
            <a:off x="7398521" y="1561061"/>
            <a:ext cx="3769887" cy="923330"/>
          </a:xfrm>
          <a:prstGeom prst="rect">
            <a:avLst/>
          </a:prstGeom>
          <a:noFill/>
        </p:spPr>
        <p:txBody>
          <a:bodyPr wrap="square" rtlCol="0">
            <a:spAutoFit/>
          </a:bodyPr>
          <a:lstStyle>
            <a:defPPr>
              <a:defRPr lang="zh-CN"/>
            </a:defPPr>
            <a:lvl1pPr>
              <a:defRPr>
                <a:solidFill>
                  <a:schemeClr val="bg2"/>
                </a:solidFill>
                <a:latin typeface="+mn-ea"/>
                <a:ea typeface="+mn-ea"/>
              </a:defRPr>
            </a:lvl1pPr>
          </a:lstStyle>
          <a:p>
            <a:pPr algn="just"/>
            <a:r>
              <a:rPr lang="zh-CN" altLang="en-US" dirty="0">
                <a:solidFill>
                  <a:srgbClr val="595959"/>
                </a:solidFill>
                <a:latin typeface="+mn-lt"/>
                <a:cs typeface="+mn-ea"/>
                <a:sym typeface="+mn-lt"/>
              </a:rPr>
              <a:t>在三个月里读完了</a:t>
            </a:r>
            <a:r>
              <a:rPr lang="en-US" altLang="zh-CN" dirty="0">
                <a:solidFill>
                  <a:srgbClr val="595959"/>
                </a:solidFill>
                <a:latin typeface="+mn-lt"/>
                <a:cs typeface="+mn-ea"/>
                <a:sym typeface="+mn-lt"/>
              </a:rPr>
              <a:t>《</a:t>
            </a:r>
            <a:r>
              <a:rPr lang="zh-CN" altLang="en-US" dirty="0">
                <a:solidFill>
                  <a:srgbClr val="595959"/>
                </a:solidFill>
                <a:latin typeface="+mn-lt"/>
                <a:cs typeface="+mn-ea"/>
                <a:sym typeface="+mn-lt"/>
              </a:rPr>
              <a:t>博弈论</a:t>
            </a:r>
            <a:r>
              <a:rPr lang="en-US" altLang="zh-CN" dirty="0">
                <a:solidFill>
                  <a:srgbClr val="595959"/>
                </a:solidFill>
                <a:latin typeface="+mn-lt"/>
                <a:cs typeface="+mn-ea"/>
                <a:sym typeface="+mn-lt"/>
              </a:rPr>
              <a:t>》</a:t>
            </a:r>
            <a:r>
              <a:rPr lang="zh-CN" altLang="en-US" dirty="0">
                <a:solidFill>
                  <a:srgbClr val="595959"/>
                </a:solidFill>
                <a:latin typeface="+mn-lt"/>
                <a:cs typeface="+mn-ea"/>
                <a:sym typeface="+mn-lt"/>
              </a:rPr>
              <a:t>、</a:t>
            </a:r>
            <a:r>
              <a:rPr lang="en-US" altLang="zh-CN" dirty="0">
                <a:solidFill>
                  <a:srgbClr val="595959"/>
                </a:solidFill>
                <a:latin typeface="+mn-lt"/>
                <a:cs typeface="+mn-ea"/>
                <a:sym typeface="+mn-lt"/>
              </a:rPr>
              <a:t>《</a:t>
            </a:r>
            <a:r>
              <a:rPr lang="zh-CN" altLang="en-US" dirty="0">
                <a:solidFill>
                  <a:srgbClr val="595959"/>
                </a:solidFill>
                <a:latin typeface="+mn-lt"/>
                <a:cs typeface="+mn-ea"/>
                <a:sym typeface="+mn-lt"/>
              </a:rPr>
              <a:t>行政组织理论</a:t>
            </a:r>
            <a:r>
              <a:rPr lang="en-US" altLang="zh-CN" dirty="0">
                <a:solidFill>
                  <a:srgbClr val="595959"/>
                </a:solidFill>
                <a:latin typeface="+mn-lt"/>
                <a:cs typeface="+mn-ea"/>
                <a:sym typeface="+mn-lt"/>
              </a:rPr>
              <a:t>》</a:t>
            </a:r>
            <a:r>
              <a:rPr lang="zh-CN" altLang="en-US" dirty="0">
                <a:solidFill>
                  <a:srgbClr val="595959"/>
                </a:solidFill>
                <a:latin typeface="+mn-lt"/>
                <a:cs typeface="+mn-ea"/>
                <a:sym typeface="+mn-lt"/>
              </a:rPr>
              <a:t>、</a:t>
            </a:r>
            <a:r>
              <a:rPr lang="en-US" altLang="zh-CN" dirty="0">
                <a:solidFill>
                  <a:srgbClr val="595959"/>
                </a:solidFill>
                <a:latin typeface="+mn-lt"/>
                <a:cs typeface="+mn-ea"/>
                <a:sym typeface="+mn-lt"/>
              </a:rPr>
              <a:t>《</a:t>
            </a:r>
            <a:r>
              <a:rPr lang="zh-CN" altLang="en-US" dirty="0">
                <a:solidFill>
                  <a:srgbClr val="595959"/>
                </a:solidFill>
                <a:latin typeface="+mn-lt"/>
                <a:cs typeface="+mn-ea"/>
                <a:sym typeface="+mn-lt"/>
              </a:rPr>
              <a:t>现代管理学概述</a:t>
            </a:r>
            <a:r>
              <a:rPr lang="en-US" altLang="zh-CN" dirty="0">
                <a:solidFill>
                  <a:srgbClr val="595959"/>
                </a:solidFill>
                <a:latin typeface="+mn-lt"/>
                <a:cs typeface="+mn-ea"/>
                <a:sym typeface="+mn-lt"/>
              </a:rPr>
              <a:t>》</a:t>
            </a:r>
            <a:r>
              <a:rPr lang="zh-CN" altLang="en-US" dirty="0">
                <a:solidFill>
                  <a:srgbClr val="595959"/>
                </a:solidFill>
                <a:latin typeface="+mn-lt"/>
                <a:cs typeface="+mn-ea"/>
                <a:sym typeface="+mn-lt"/>
              </a:rPr>
              <a:t>等著作</a:t>
            </a:r>
            <a:endParaRPr lang="zh-CN" altLang="en-US" dirty="0">
              <a:solidFill>
                <a:srgbClr val="595959"/>
              </a:solidFill>
              <a:latin typeface="+mn-lt"/>
              <a:cs typeface="+mn-ea"/>
              <a:sym typeface="+mn-lt"/>
            </a:endParaRPr>
          </a:p>
        </p:txBody>
      </p:sp>
      <p:sp>
        <p:nvSpPr>
          <p:cNvPr id="7" name="TextBox 24"/>
          <p:cNvSpPr txBox="1"/>
          <p:nvPr/>
        </p:nvSpPr>
        <p:spPr>
          <a:xfrm>
            <a:off x="7664189" y="3739400"/>
            <a:ext cx="3504218" cy="646331"/>
          </a:xfrm>
          <a:prstGeom prst="rect">
            <a:avLst/>
          </a:prstGeom>
          <a:noFill/>
        </p:spPr>
        <p:txBody>
          <a:bodyPr wrap="square" rtlCol="0">
            <a:spAutoFit/>
          </a:bodyPr>
          <a:lstStyle>
            <a:defPPr>
              <a:defRPr lang="zh-CN"/>
            </a:defPPr>
            <a:lvl1pPr>
              <a:defRPr>
                <a:solidFill>
                  <a:schemeClr val="bg2"/>
                </a:solidFill>
                <a:latin typeface="+mn-ea"/>
                <a:ea typeface="+mn-ea"/>
              </a:defRPr>
            </a:lvl1pPr>
          </a:lstStyle>
          <a:p>
            <a:pPr algn="just">
              <a:spcBef>
                <a:spcPts val="0"/>
              </a:spcBef>
              <a:spcAft>
                <a:spcPts val="0"/>
              </a:spcAft>
            </a:pPr>
            <a:r>
              <a:rPr lang="zh-CN" altLang="en-US" dirty="0">
                <a:solidFill>
                  <a:schemeClr val="accent1"/>
                </a:solidFill>
                <a:latin typeface="+mn-lt"/>
                <a:cs typeface="+mn-ea"/>
                <a:sym typeface="+mn-lt"/>
              </a:rPr>
              <a:t>对中队生产运行的安全性可以全过程监控与纠偏，确保安全可控；</a:t>
            </a:r>
            <a:endParaRPr lang="en-US" altLang="zh-CN" dirty="0">
              <a:solidFill>
                <a:schemeClr val="accent1"/>
              </a:solidFill>
              <a:latin typeface="+mn-lt"/>
              <a:cs typeface="+mn-ea"/>
              <a:sym typeface="+mn-lt"/>
            </a:endParaRPr>
          </a:p>
        </p:txBody>
      </p:sp>
      <p:sp>
        <p:nvSpPr>
          <p:cNvPr id="8" name="TextBox 26"/>
          <p:cNvSpPr txBox="1"/>
          <p:nvPr/>
        </p:nvSpPr>
        <p:spPr>
          <a:xfrm>
            <a:off x="842592" y="4214817"/>
            <a:ext cx="2866759" cy="923330"/>
          </a:xfrm>
          <a:prstGeom prst="rect">
            <a:avLst/>
          </a:prstGeom>
          <a:noFill/>
        </p:spPr>
        <p:txBody>
          <a:bodyPr wrap="square" rtlCol="0">
            <a:spAutoFit/>
          </a:bodyPr>
          <a:lstStyle>
            <a:defPPr>
              <a:defRPr lang="zh-CN"/>
            </a:defPPr>
            <a:lvl1pPr algn="just">
              <a:spcBef>
                <a:spcPts val="0"/>
              </a:spcBef>
              <a:spcAft>
                <a:spcPts val="0"/>
              </a:spcAft>
              <a:defRPr>
                <a:solidFill>
                  <a:schemeClr val="accent1"/>
                </a:solidFill>
                <a:latin typeface="微软雅黑" panose="020B0503020204020204" pitchFamily="34" charset="-122"/>
                <a:ea typeface="微软雅黑" panose="020B0503020204020204" pitchFamily="34" charset="-122"/>
              </a:defRPr>
            </a:lvl1pPr>
          </a:lstStyle>
          <a:p>
            <a:r>
              <a:rPr lang="zh-CN" altLang="en-US" dirty="0">
                <a:solidFill>
                  <a:srgbClr val="595959"/>
                </a:solidFill>
                <a:latin typeface="+mn-lt"/>
                <a:ea typeface="+mn-ea"/>
                <a:cs typeface="+mn-ea"/>
                <a:sym typeface="+mn-lt"/>
              </a:rPr>
              <a:t>公司总经办会议、工程部周例会、资料员会议、评审会</a:t>
            </a:r>
            <a:endParaRPr lang="zh-CN" altLang="en-US" dirty="0">
              <a:solidFill>
                <a:srgbClr val="595959"/>
              </a:solidFill>
              <a:latin typeface="+mn-lt"/>
              <a:ea typeface="+mn-ea"/>
              <a:cs typeface="+mn-ea"/>
              <a:sym typeface="+mn-lt"/>
            </a:endParaRPr>
          </a:p>
        </p:txBody>
      </p:sp>
      <p:sp>
        <p:nvSpPr>
          <p:cNvPr id="9" name="TextBox 28"/>
          <p:cNvSpPr txBox="1"/>
          <p:nvPr/>
        </p:nvSpPr>
        <p:spPr>
          <a:xfrm>
            <a:off x="4046846" y="5769686"/>
            <a:ext cx="3368923" cy="646331"/>
          </a:xfrm>
          <a:prstGeom prst="rect">
            <a:avLst/>
          </a:prstGeom>
          <a:noFill/>
        </p:spPr>
        <p:txBody>
          <a:bodyPr wrap="square" rtlCol="0">
            <a:spAutoFit/>
          </a:bodyPr>
          <a:lstStyle>
            <a:defPPr>
              <a:defRPr lang="zh-CN"/>
            </a:defPPr>
            <a:lvl1pPr algn="r">
              <a:defRPr sz="1600">
                <a:solidFill>
                  <a:schemeClr val="bg2"/>
                </a:solidFill>
                <a:latin typeface="+mn-ea"/>
                <a:ea typeface="+mn-ea"/>
              </a:defRPr>
            </a:lvl1pPr>
          </a:lstStyle>
          <a:p>
            <a:pPr algn="just"/>
            <a:r>
              <a:rPr lang="en-US" altLang="zh-CN" sz="1800" dirty="0">
                <a:solidFill>
                  <a:srgbClr val="595959"/>
                </a:solidFill>
                <a:latin typeface="+mn-lt"/>
                <a:cs typeface="+mn-ea"/>
                <a:sym typeface="+mn-lt"/>
              </a:rPr>
              <a:t>OA</a:t>
            </a:r>
            <a:r>
              <a:rPr lang="zh-CN" altLang="en-US" sz="1800" dirty="0">
                <a:solidFill>
                  <a:srgbClr val="595959"/>
                </a:solidFill>
                <a:latin typeface="+mn-lt"/>
                <a:cs typeface="+mn-ea"/>
                <a:sym typeface="+mn-lt"/>
              </a:rPr>
              <a:t>平台制度文档学习、工作案例学习、</a:t>
            </a:r>
            <a:r>
              <a:rPr lang="en-US" altLang="zh-CN" sz="1800" dirty="0">
                <a:solidFill>
                  <a:srgbClr val="595959"/>
                </a:solidFill>
                <a:latin typeface="+mn-lt"/>
                <a:cs typeface="+mn-ea"/>
                <a:sym typeface="+mn-lt"/>
              </a:rPr>
              <a:t>E-LEARNIN</a:t>
            </a:r>
            <a:r>
              <a:rPr lang="zh-CN" altLang="en-US" sz="1800" dirty="0">
                <a:solidFill>
                  <a:srgbClr val="595959"/>
                </a:solidFill>
                <a:latin typeface="+mn-lt"/>
                <a:cs typeface="+mn-ea"/>
                <a:sym typeface="+mn-lt"/>
              </a:rPr>
              <a:t>学习</a:t>
            </a:r>
            <a:endParaRPr lang="zh-CN" altLang="en-US" sz="1800" dirty="0">
              <a:solidFill>
                <a:srgbClr val="595959"/>
              </a:solidFill>
              <a:latin typeface="+mn-lt"/>
              <a:cs typeface="+mn-ea"/>
              <a:sym typeface="+mn-lt"/>
            </a:endParaRPr>
          </a:p>
        </p:txBody>
      </p:sp>
      <p:sp>
        <p:nvSpPr>
          <p:cNvPr id="10" name="Freeform 5"/>
          <p:cNvSpPr/>
          <p:nvPr/>
        </p:nvSpPr>
        <p:spPr bwMode="auto">
          <a:xfrm>
            <a:off x="5684201" y="3088134"/>
            <a:ext cx="1804987" cy="2020888"/>
          </a:xfrm>
          <a:custGeom>
            <a:avLst/>
            <a:gdLst>
              <a:gd name="T0" fmla="*/ 0 w 2756"/>
              <a:gd name="T1" fmla="*/ 857 h 3101"/>
              <a:gd name="T2" fmla="*/ 2639 w 2756"/>
              <a:gd name="T3" fmla="*/ 0 h 3101"/>
              <a:gd name="T4" fmla="*/ 2756 w 2756"/>
              <a:gd name="T5" fmla="*/ 816 h 3101"/>
              <a:gd name="T6" fmla="*/ 1631 w 2756"/>
              <a:gd name="T7" fmla="*/ 3101 h 3101"/>
              <a:gd name="T8" fmla="*/ 0 w 2756"/>
              <a:gd name="T9" fmla="*/ 857 h 3101"/>
            </a:gdLst>
            <a:ahLst/>
            <a:cxnLst>
              <a:cxn ang="0">
                <a:pos x="T0" y="T1"/>
              </a:cxn>
              <a:cxn ang="0">
                <a:pos x="T2" y="T3"/>
              </a:cxn>
              <a:cxn ang="0">
                <a:pos x="T4" y="T5"/>
              </a:cxn>
              <a:cxn ang="0">
                <a:pos x="T6" y="T7"/>
              </a:cxn>
              <a:cxn ang="0">
                <a:pos x="T8" y="T9"/>
              </a:cxn>
            </a:cxnLst>
            <a:rect l="0" t="0" r="r" b="b"/>
            <a:pathLst>
              <a:path w="2756" h="3101">
                <a:moveTo>
                  <a:pt x="0" y="857"/>
                </a:moveTo>
                <a:lnTo>
                  <a:pt x="2639" y="0"/>
                </a:lnTo>
                <a:cubicBezTo>
                  <a:pt x="2715" y="259"/>
                  <a:pt x="2756" y="533"/>
                  <a:pt x="2756" y="816"/>
                </a:cubicBezTo>
                <a:cubicBezTo>
                  <a:pt x="2756" y="1746"/>
                  <a:pt x="2315" y="2574"/>
                  <a:pt x="1631" y="3101"/>
                </a:cubicBezTo>
                <a:lnTo>
                  <a:pt x="0" y="857"/>
                </a:lnTo>
                <a:close/>
              </a:path>
            </a:pathLst>
          </a:cu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sym typeface="+mn-lt"/>
            </a:endParaRPr>
          </a:p>
        </p:txBody>
      </p:sp>
      <p:sp>
        <p:nvSpPr>
          <p:cNvPr id="11" name="Freeform 6"/>
          <p:cNvSpPr/>
          <p:nvPr/>
        </p:nvSpPr>
        <p:spPr bwMode="auto">
          <a:xfrm>
            <a:off x="5650863" y="1740347"/>
            <a:ext cx="1730375" cy="1808163"/>
          </a:xfrm>
          <a:custGeom>
            <a:avLst/>
            <a:gdLst>
              <a:gd name="T0" fmla="*/ 0 w 2639"/>
              <a:gd name="T1" fmla="*/ 0 h 2774"/>
              <a:gd name="T2" fmla="*/ 2639 w 2639"/>
              <a:gd name="T3" fmla="*/ 1916 h 2774"/>
              <a:gd name="T4" fmla="*/ 0 w 2639"/>
              <a:gd name="T5" fmla="*/ 2774 h 2774"/>
              <a:gd name="T6" fmla="*/ 0 w 2639"/>
              <a:gd name="T7" fmla="*/ 0 h 2774"/>
            </a:gdLst>
            <a:ahLst/>
            <a:cxnLst>
              <a:cxn ang="0">
                <a:pos x="T0" y="T1"/>
              </a:cxn>
              <a:cxn ang="0">
                <a:pos x="T2" y="T3"/>
              </a:cxn>
              <a:cxn ang="0">
                <a:pos x="T4" y="T5"/>
              </a:cxn>
              <a:cxn ang="0">
                <a:pos x="T6" y="T7"/>
              </a:cxn>
            </a:cxnLst>
            <a:rect l="0" t="0" r="r" b="b"/>
            <a:pathLst>
              <a:path w="2639" h="2774">
                <a:moveTo>
                  <a:pt x="0" y="0"/>
                </a:moveTo>
                <a:cubicBezTo>
                  <a:pt x="1220" y="33"/>
                  <a:pt x="2250" y="823"/>
                  <a:pt x="2639" y="1916"/>
                </a:cubicBezTo>
                <a:lnTo>
                  <a:pt x="0" y="2774"/>
                </a:lnTo>
                <a:lnTo>
                  <a:pt x="0" y="0"/>
                </a:lnTo>
                <a:close/>
              </a:path>
            </a:pathLst>
          </a:cu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sym typeface="+mn-lt"/>
            </a:endParaRPr>
          </a:p>
        </p:txBody>
      </p:sp>
      <p:sp>
        <p:nvSpPr>
          <p:cNvPr id="12" name="Freeform 7"/>
          <p:cNvSpPr/>
          <p:nvPr/>
        </p:nvSpPr>
        <p:spPr bwMode="auto">
          <a:xfrm>
            <a:off x="4531676" y="3707259"/>
            <a:ext cx="2136775" cy="1792288"/>
          </a:xfrm>
          <a:custGeom>
            <a:avLst/>
            <a:gdLst>
              <a:gd name="T0" fmla="*/ 1630 w 3260"/>
              <a:gd name="T1" fmla="*/ 0 h 2749"/>
              <a:gd name="T2" fmla="*/ 3260 w 3260"/>
              <a:gd name="T3" fmla="*/ 2244 h 2749"/>
              <a:gd name="T4" fmla="*/ 1630 w 3260"/>
              <a:gd name="T5" fmla="*/ 2749 h 2749"/>
              <a:gd name="T6" fmla="*/ 0 w 3260"/>
              <a:gd name="T7" fmla="*/ 2244 h 2749"/>
              <a:gd name="T8" fmla="*/ 1630 w 3260"/>
              <a:gd name="T9" fmla="*/ 0 h 2749"/>
            </a:gdLst>
            <a:ahLst/>
            <a:cxnLst>
              <a:cxn ang="0">
                <a:pos x="T0" y="T1"/>
              </a:cxn>
              <a:cxn ang="0">
                <a:pos x="T2" y="T3"/>
              </a:cxn>
              <a:cxn ang="0">
                <a:pos x="T4" y="T5"/>
              </a:cxn>
              <a:cxn ang="0">
                <a:pos x="T6" y="T7"/>
              </a:cxn>
              <a:cxn ang="0">
                <a:pos x="T8" y="T9"/>
              </a:cxn>
            </a:cxnLst>
            <a:rect l="0" t="0" r="r" b="b"/>
            <a:pathLst>
              <a:path w="3260" h="2749">
                <a:moveTo>
                  <a:pt x="1630" y="0"/>
                </a:moveTo>
                <a:lnTo>
                  <a:pt x="3260" y="2244"/>
                </a:lnTo>
                <a:cubicBezTo>
                  <a:pt x="2797" y="2562"/>
                  <a:pt x="2235" y="2749"/>
                  <a:pt x="1630" y="2749"/>
                </a:cubicBezTo>
                <a:cubicBezTo>
                  <a:pt x="1025" y="2749"/>
                  <a:pt x="463" y="2562"/>
                  <a:pt x="0" y="2244"/>
                </a:cubicBezTo>
                <a:lnTo>
                  <a:pt x="1630" y="0"/>
                </a:lnTo>
                <a:close/>
              </a:path>
            </a:pathLst>
          </a:cu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sym typeface="+mn-lt"/>
            </a:endParaRPr>
          </a:p>
        </p:txBody>
      </p:sp>
      <p:sp>
        <p:nvSpPr>
          <p:cNvPr id="13" name="Freeform 8"/>
          <p:cNvSpPr/>
          <p:nvPr/>
        </p:nvSpPr>
        <p:spPr bwMode="auto">
          <a:xfrm>
            <a:off x="3709351" y="3088134"/>
            <a:ext cx="1806575" cy="2020888"/>
          </a:xfrm>
          <a:custGeom>
            <a:avLst/>
            <a:gdLst>
              <a:gd name="T0" fmla="*/ 2756 w 2756"/>
              <a:gd name="T1" fmla="*/ 857 h 3101"/>
              <a:gd name="T2" fmla="*/ 1125 w 2756"/>
              <a:gd name="T3" fmla="*/ 3101 h 3101"/>
              <a:gd name="T4" fmla="*/ 0 w 2756"/>
              <a:gd name="T5" fmla="*/ 816 h 3101"/>
              <a:gd name="T6" fmla="*/ 117 w 2756"/>
              <a:gd name="T7" fmla="*/ 0 h 3101"/>
              <a:gd name="T8" fmla="*/ 2756 w 2756"/>
              <a:gd name="T9" fmla="*/ 857 h 3101"/>
            </a:gdLst>
            <a:ahLst/>
            <a:cxnLst>
              <a:cxn ang="0">
                <a:pos x="T0" y="T1"/>
              </a:cxn>
              <a:cxn ang="0">
                <a:pos x="T2" y="T3"/>
              </a:cxn>
              <a:cxn ang="0">
                <a:pos x="T4" y="T5"/>
              </a:cxn>
              <a:cxn ang="0">
                <a:pos x="T6" y="T7"/>
              </a:cxn>
              <a:cxn ang="0">
                <a:pos x="T8" y="T9"/>
              </a:cxn>
            </a:cxnLst>
            <a:rect l="0" t="0" r="r" b="b"/>
            <a:pathLst>
              <a:path w="2756" h="3101">
                <a:moveTo>
                  <a:pt x="2756" y="857"/>
                </a:moveTo>
                <a:lnTo>
                  <a:pt x="1125" y="3101"/>
                </a:lnTo>
                <a:cubicBezTo>
                  <a:pt x="441" y="2574"/>
                  <a:pt x="0" y="1746"/>
                  <a:pt x="0" y="816"/>
                </a:cubicBezTo>
                <a:cubicBezTo>
                  <a:pt x="0" y="533"/>
                  <a:pt x="41" y="259"/>
                  <a:pt x="117" y="0"/>
                </a:cubicBezTo>
                <a:lnTo>
                  <a:pt x="2756" y="857"/>
                </a:lnTo>
                <a:close/>
              </a:path>
            </a:pathLst>
          </a:cu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sym typeface="+mn-lt"/>
            </a:endParaRPr>
          </a:p>
        </p:txBody>
      </p:sp>
      <p:sp>
        <p:nvSpPr>
          <p:cNvPr id="14" name="Freeform 9"/>
          <p:cNvSpPr/>
          <p:nvPr/>
        </p:nvSpPr>
        <p:spPr bwMode="auto">
          <a:xfrm>
            <a:off x="3818888" y="1740347"/>
            <a:ext cx="1728787" cy="1808163"/>
          </a:xfrm>
          <a:custGeom>
            <a:avLst/>
            <a:gdLst>
              <a:gd name="T0" fmla="*/ 2639 w 2639"/>
              <a:gd name="T1" fmla="*/ 2774 h 2774"/>
              <a:gd name="T2" fmla="*/ 0 w 2639"/>
              <a:gd name="T3" fmla="*/ 1916 h 2774"/>
              <a:gd name="T4" fmla="*/ 2639 w 2639"/>
              <a:gd name="T5" fmla="*/ 0 h 2774"/>
              <a:gd name="T6" fmla="*/ 2639 w 2639"/>
              <a:gd name="T7" fmla="*/ 2774 h 2774"/>
            </a:gdLst>
            <a:ahLst/>
            <a:cxnLst>
              <a:cxn ang="0">
                <a:pos x="T0" y="T1"/>
              </a:cxn>
              <a:cxn ang="0">
                <a:pos x="T2" y="T3"/>
              </a:cxn>
              <a:cxn ang="0">
                <a:pos x="T4" y="T5"/>
              </a:cxn>
              <a:cxn ang="0">
                <a:pos x="T6" y="T7"/>
              </a:cxn>
            </a:cxnLst>
            <a:rect l="0" t="0" r="r" b="b"/>
            <a:pathLst>
              <a:path w="2639" h="2774">
                <a:moveTo>
                  <a:pt x="2639" y="2774"/>
                </a:moveTo>
                <a:lnTo>
                  <a:pt x="0" y="1916"/>
                </a:lnTo>
                <a:cubicBezTo>
                  <a:pt x="389" y="823"/>
                  <a:pt x="1419" y="33"/>
                  <a:pt x="2639" y="0"/>
                </a:cubicBezTo>
                <a:lnTo>
                  <a:pt x="2639" y="2774"/>
                </a:lnTo>
                <a:close/>
              </a:path>
            </a:pathLst>
          </a:cu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sym typeface="+mn-lt"/>
            </a:endParaRPr>
          </a:p>
        </p:txBody>
      </p:sp>
      <p:sp>
        <p:nvSpPr>
          <p:cNvPr id="15" name="Oval 10"/>
          <p:cNvSpPr>
            <a:spLocks noChangeArrowheads="1"/>
          </p:cNvSpPr>
          <p:nvPr/>
        </p:nvSpPr>
        <p:spPr bwMode="auto">
          <a:xfrm>
            <a:off x="4606026" y="2631299"/>
            <a:ext cx="1988074" cy="1977296"/>
          </a:xfrm>
          <a:prstGeom prst="ellipse">
            <a:avLst/>
          </a:prstGeom>
          <a:gradFill flip="none" rotWithShape="1">
            <a:gsLst>
              <a:gs pos="0">
                <a:srgbClr val="4C4746"/>
              </a:gs>
              <a:gs pos="47000">
                <a:schemeClr val="bg2"/>
              </a:gs>
              <a:gs pos="100000">
                <a:srgbClr val="726968"/>
              </a:gs>
            </a:gsLst>
            <a:lin ang="16200000" scaled="0"/>
            <a:tileRect/>
          </a:gradFill>
          <a:ln w="1270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a:solidFill>
                <a:schemeClr val="bg1"/>
              </a:solidFill>
              <a:latin typeface="+mn-lt"/>
              <a:ea typeface="+mn-ea"/>
              <a:cs typeface="+mn-ea"/>
              <a:sym typeface="+mn-lt"/>
            </a:endParaRPr>
          </a:p>
        </p:txBody>
      </p:sp>
      <p:sp>
        <p:nvSpPr>
          <p:cNvPr id="16" name="文本框 15"/>
          <p:cNvSpPr txBox="1"/>
          <p:nvPr/>
        </p:nvSpPr>
        <p:spPr>
          <a:xfrm>
            <a:off x="6021601" y="2299282"/>
            <a:ext cx="847994" cy="400110"/>
          </a:xfrm>
          <a:prstGeom prst="rect">
            <a:avLst/>
          </a:prstGeom>
          <a:noFill/>
        </p:spPr>
        <p:txBody>
          <a:bodyPr wrap="square" rtlCol="0">
            <a:spAutoFit/>
          </a:bodyPr>
          <a:lstStyle/>
          <a:p>
            <a:pPr algn="ctr"/>
            <a:r>
              <a:rPr lang="zh-CN" altLang="en-US" sz="2000">
                <a:solidFill>
                  <a:schemeClr val="accent2"/>
                </a:solidFill>
                <a:latin typeface="+mn-lt"/>
                <a:ea typeface="+mn-ea"/>
                <a:cs typeface="+mn-ea"/>
                <a:sym typeface="+mn-lt"/>
              </a:rPr>
              <a:t>读书</a:t>
            </a:r>
            <a:endParaRPr lang="zh-CN" altLang="en-US" sz="2000">
              <a:solidFill>
                <a:schemeClr val="accent2"/>
              </a:solidFill>
              <a:latin typeface="+mn-lt"/>
              <a:ea typeface="+mn-ea"/>
              <a:cs typeface="+mn-ea"/>
              <a:sym typeface="+mn-lt"/>
            </a:endParaRPr>
          </a:p>
        </p:txBody>
      </p:sp>
      <p:sp>
        <p:nvSpPr>
          <p:cNvPr id="17" name="文本框 16"/>
          <p:cNvSpPr txBox="1"/>
          <p:nvPr/>
        </p:nvSpPr>
        <p:spPr>
          <a:xfrm>
            <a:off x="4253302" y="2287139"/>
            <a:ext cx="847994" cy="400110"/>
          </a:xfrm>
          <a:prstGeom prst="rect">
            <a:avLst/>
          </a:prstGeom>
          <a:noFill/>
        </p:spPr>
        <p:txBody>
          <a:bodyPr wrap="square" rtlCol="0">
            <a:spAutoFit/>
          </a:bodyPr>
          <a:lstStyle/>
          <a:p>
            <a:pPr algn="ctr"/>
            <a:r>
              <a:rPr lang="zh-CN" altLang="en-US" sz="2000">
                <a:solidFill>
                  <a:schemeClr val="accent2"/>
                </a:solidFill>
                <a:latin typeface="+mn-lt"/>
                <a:ea typeface="+mn-ea"/>
                <a:cs typeface="+mn-ea"/>
                <a:sym typeface="+mn-lt"/>
              </a:rPr>
              <a:t>工作</a:t>
            </a:r>
            <a:endParaRPr lang="zh-CN" altLang="en-US" sz="2000">
              <a:solidFill>
                <a:schemeClr val="accent2"/>
              </a:solidFill>
              <a:latin typeface="+mn-lt"/>
              <a:ea typeface="+mn-ea"/>
              <a:cs typeface="+mn-ea"/>
              <a:sym typeface="+mn-lt"/>
            </a:endParaRPr>
          </a:p>
        </p:txBody>
      </p:sp>
      <p:sp>
        <p:nvSpPr>
          <p:cNvPr id="18" name="文本框 17"/>
          <p:cNvSpPr txBox="1"/>
          <p:nvPr/>
        </p:nvSpPr>
        <p:spPr>
          <a:xfrm>
            <a:off x="3831456" y="3883061"/>
            <a:ext cx="847994" cy="400110"/>
          </a:xfrm>
          <a:prstGeom prst="rect">
            <a:avLst/>
          </a:prstGeom>
          <a:noFill/>
        </p:spPr>
        <p:txBody>
          <a:bodyPr wrap="square" rtlCol="0">
            <a:spAutoFit/>
          </a:bodyPr>
          <a:lstStyle/>
          <a:p>
            <a:pPr algn="ctr"/>
            <a:r>
              <a:rPr lang="zh-CN" altLang="en-US" sz="2000">
                <a:solidFill>
                  <a:schemeClr val="accent2"/>
                </a:solidFill>
                <a:latin typeface="+mn-lt"/>
                <a:ea typeface="+mn-ea"/>
                <a:cs typeface="+mn-ea"/>
                <a:sym typeface="+mn-lt"/>
              </a:rPr>
              <a:t>会议</a:t>
            </a:r>
            <a:endParaRPr lang="zh-CN" altLang="en-US" sz="2000">
              <a:solidFill>
                <a:schemeClr val="accent2"/>
              </a:solidFill>
              <a:latin typeface="+mn-lt"/>
              <a:ea typeface="+mn-ea"/>
              <a:cs typeface="+mn-ea"/>
              <a:sym typeface="+mn-lt"/>
            </a:endParaRPr>
          </a:p>
        </p:txBody>
      </p:sp>
      <p:sp>
        <p:nvSpPr>
          <p:cNvPr id="19" name="文本框 18"/>
          <p:cNvSpPr txBox="1"/>
          <p:nvPr/>
        </p:nvSpPr>
        <p:spPr>
          <a:xfrm>
            <a:off x="5173607" y="4875721"/>
            <a:ext cx="847994" cy="400110"/>
          </a:xfrm>
          <a:prstGeom prst="rect">
            <a:avLst/>
          </a:prstGeom>
          <a:noFill/>
        </p:spPr>
        <p:txBody>
          <a:bodyPr wrap="square" rtlCol="0">
            <a:spAutoFit/>
          </a:bodyPr>
          <a:lstStyle/>
          <a:p>
            <a:pPr algn="ctr"/>
            <a:r>
              <a:rPr lang="zh-CN" altLang="en-US" sz="2000">
                <a:solidFill>
                  <a:schemeClr val="accent2"/>
                </a:solidFill>
                <a:latin typeface="+mn-lt"/>
                <a:ea typeface="+mn-ea"/>
                <a:cs typeface="+mn-ea"/>
                <a:sym typeface="+mn-lt"/>
              </a:rPr>
              <a:t>网络</a:t>
            </a:r>
            <a:endParaRPr lang="zh-CN" altLang="en-US" sz="2000">
              <a:solidFill>
                <a:schemeClr val="accent2"/>
              </a:solidFill>
              <a:latin typeface="+mn-lt"/>
              <a:ea typeface="+mn-ea"/>
              <a:cs typeface="+mn-ea"/>
              <a:sym typeface="+mn-lt"/>
            </a:endParaRPr>
          </a:p>
        </p:txBody>
      </p:sp>
      <p:sp>
        <p:nvSpPr>
          <p:cNvPr id="20" name="文本框 19"/>
          <p:cNvSpPr txBox="1"/>
          <p:nvPr/>
        </p:nvSpPr>
        <p:spPr>
          <a:xfrm>
            <a:off x="6550526" y="3843328"/>
            <a:ext cx="847994" cy="400110"/>
          </a:xfrm>
          <a:prstGeom prst="rect">
            <a:avLst/>
          </a:prstGeom>
          <a:noFill/>
        </p:spPr>
        <p:txBody>
          <a:bodyPr wrap="square" rtlCol="0">
            <a:spAutoFit/>
          </a:bodyPr>
          <a:lstStyle/>
          <a:p>
            <a:pPr algn="ctr"/>
            <a:r>
              <a:rPr lang="zh-CN" altLang="en-US" sz="2000">
                <a:solidFill>
                  <a:schemeClr val="accent2"/>
                </a:solidFill>
                <a:latin typeface="+mn-lt"/>
                <a:ea typeface="+mn-ea"/>
                <a:cs typeface="+mn-ea"/>
                <a:sym typeface="+mn-lt"/>
              </a:rPr>
              <a:t>培训</a:t>
            </a:r>
            <a:endParaRPr lang="zh-CN" altLang="en-US" sz="2000">
              <a:solidFill>
                <a:schemeClr val="accent2"/>
              </a:solidFill>
              <a:latin typeface="+mn-lt"/>
              <a:ea typeface="+mn-ea"/>
              <a:cs typeface="+mn-ea"/>
              <a:sym typeface="+mn-lt"/>
            </a:endParaRPr>
          </a:p>
        </p:txBody>
      </p:sp>
      <p:sp>
        <p:nvSpPr>
          <p:cNvPr id="21" name="矩形 20"/>
          <p:cNvSpPr/>
          <p:nvPr/>
        </p:nvSpPr>
        <p:spPr>
          <a:xfrm>
            <a:off x="4789588" y="3645356"/>
            <a:ext cx="1676174" cy="830997"/>
          </a:xfrm>
          <a:prstGeom prst="rect">
            <a:avLst/>
          </a:prstGeom>
        </p:spPr>
        <p:txBody>
          <a:bodyPr wrap="square">
            <a:spAutoFit/>
          </a:bodyPr>
          <a:lstStyle/>
          <a:p>
            <a:pPr algn="ctr"/>
            <a:r>
              <a:rPr lang="zh-CN" altLang="en-US" sz="2400" dirty="0">
                <a:solidFill>
                  <a:schemeClr val="accent2"/>
                </a:solidFill>
                <a:latin typeface="+mn-lt"/>
                <a:ea typeface="+mn-ea"/>
                <a:cs typeface="+mn-ea"/>
                <a:sym typeface="+mn-lt"/>
              </a:rPr>
              <a:t>自主学习情况</a:t>
            </a:r>
            <a:endParaRPr lang="zh-CN" altLang="en-US" sz="2400" dirty="0">
              <a:solidFill>
                <a:schemeClr val="accent2"/>
              </a:solidFill>
              <a:latin typeface="+mn-lt"/>
              <a:ea typeface="+mn-ea"/>
              <a:cs typeface="+mn-ea"/>
              <a:sym typeface="+mn-lt"/>
            </a:endParaRPr>
          </a:p>
        </p:txBody>
      </p:sp>
      <p:sp>
        <p:nvSpPr>
          <p:cNvPr id="22" name="Freeform 5"/>
          <p:cNvSpPr>
            <a:spLocks noEditPoints="1"/>
          </p:cNvSpPr>
          <p:nvPr/>
        </p:nvSpPr>
        <p:spPr bwMode="auto">
          <a:xfrm>
            <a:off x="5263879" y="2855495"/>
            <a:ext cx="716292" cy="754816"/>
          </a:xfrm>
          <a:custGeom>
            <a:avLst/>
            <a:gdLst>
              <a:gd name="T0" fmla="*/ 616 w 1233"/>
              <a:gd name="T1" fmla="*/ 1247 h 1306"/>
              <a:gd name="T2" fmla="*/ 618 w 1233"/>
              <a:gd name="T3" fmla="*/ 722 h 1306"/>
              <a:gd name="T4" fmla="*/ 984 w 1233"/>
              <a:gd name="T5" fmla="*/ 654 h 1306"/>
              <a:gd name="T6" fmla="*/ 754 w 1233"/>
              <a:gd name="T7" fmla="*/ 745 h 1306"/>
              <a:gd name="T8" fmla="*/ 207 w 1233"/>
              <a:gd name="T9" fmla="*/ 465 h 1306"/>
              <a:gd name="T10" fmla="*/ 276 w 1233"/>
              <a:gd name="T11" fmla="*/ 473 h 1306"/>
              <a:gd name="T12" fmla="*/ 365 w 1233"/>
              <a:gd name="T13" fmla="*/ 482 h 1306"/>
              <a:gd name="T14" fmla="*/ 363 w 1233"/>
              <a:gd name="T15" fmla="*/ 422 h 1306"/>
              <a:gd name="T16" fmla="*/ 617 w 1233"/>
              <a:gd name="T17" fmla="*/ 658 h 1306"/>
              <a:gd name="T18" fmla="*/ 897 w 1233"/>
              <a:gd name="T19" fmla="*/ 454 h 1306"/>
              <a:gd name="T20" fmla="*/ 960 w 1233"/>
              <a:gd name="T21" fmla="*/ 443 h 1306"/>
              <a:gd name="T22" fmla="*/ 995 w 1233"/>
              <a:gd name="T23" fmla="*/ 457 h 1306"/>
              <a:gd name="T24" fmla="*/ 905 w 1233"/>
              <a:gd name="T25" fmla="*/ 556 h 1306"/>
              <a:gd name="T26" fmla="*/ 1063 w 1233"/>
              <a:gd name="T27" fmla="*/ 741 h 1306"/>
              <a:gd name="T28" fmla="*/ 1016 w 1233"/>
              <a:gd name="T29" fmla="*/ 572 h 1306"/>
              <a:gd name="T30" fmla="*/ 1016 w 1233"/>
              <a:gd name="T31" fmla="*/ 1086 h 1306"/>
              <a:gd name="T32" fmla="*/ 1073 w 1233"/>
              <a:gd name="T33" fmla="*/ 1074 h 1306"/>
              <a:gd name="T34" fmla="*/ 674 w 1233"/>
              <a:gd name="T35" fmla="*/ 1293 h 1306"/>
              <a:gd name="T36" fmla="*/ 619 w 1233"/>
              <a:gd name="T37" fmla="*/ 1305 h 1306"/>
              <a:gd name="T38" fmla="*/ 164 w 1233"/>
              <a:gd name="T39" fmla="*/ 1073 h 1306"/>
              <a:gd name="T40" fmla="*/ 221 w 1233"/>
              <a:gd name="T41" fmla="*/ 1086 h 1306"/>
              <a:gd name="T42" fmla="*/ 221 w 1233"/>
              <a:gd name="T43" fmla="*/ 572 h 1306"/>
              <a:gd name="T44" fmla="*/ 174 w 1233"/>
              <a:gd name="T45" fmla="*/ 741 h 1306"/>
              <a:gd name="T46" fmla="*/ 309 w 1233"/>
              <a:gd name="T47" fmla="*/ 547 h 1306"/>
              <a:gd name="T48" fmla="*/ 135 w 1233"/>
              <a:gd name="T49" fmla="*/ 869 h 1306"/>
              <a:gd name="T50" fmla="*/ 161 w 1233"/>
              <a:gd name="T51" fmla="*/ 920 h 1306"/>
              <a:gd name="T52" fmla="*/ 185 w 1233"/>
              <a:gd name="T53" fmla="*/ 968 h 1306"/>
              <a:gd name="T54" fmla="*/ 98 w 1233"/>
              <a:gd name="T55" fmla="*/ 1031 h 1306"/>
              <a:gd name="T56" fmla="*/ 60 w 1233"/>
              <a:gd name="T57" fmla="*/ 818 h 1306"/>
              <a:gd name="T58" fmla="*/ 118 w 1233"/>
              <a:gd name="T59" fmla="*/ 723 h 1306"/>
              <a:gd name="T60" fmla="*/ 1028 w 1233"/>
              <a:gd name="T61" fmla="*/ 827 h 1306"/>
              <a:gd name="T62" fmla="*/ 1007 w 1233"/>
              <a:gd name="T63" fmla="*/ 880 h 1306"/>
              <a:gd name="T64" fmla="*/ 989 w 1233"/>
              <a:gd name="T65" fmla="*/ 937 h 1306"/>
              <a:gd name="T66" fmla="*/ 979 w 1233"/>
              <a:gd name="T67" fmla="*/ 977 h 1306"/>
              <a:gd name="T68" fmla="*/ 1047 w 1233"/>
              <a:gd name="T69" fmla="*/ 789 h 1306"/>
              <a:gd name="T70" fmla="*/ 1116 w 1233"/>
              <a:gd name="T71" fmla="*/ 782 h 1306"/>
              <a:gd name="T72" fmla="*/ 613 w 1233"/>
              <a:gd name="T73" fmla="*/ 0 h 1306"/>
              <a:gd name="T74" fmla="*/ 909 w 1233"/>
              <a:gd name="T75" fmla="*/ 231 h 1306"/>
              <a:gd name="T76" fmla="*/ 856 w 1233"/>
              <a:gd name="T77" fmla="*/ 388 h 1306"/>
              <a:gd name="T78" fmla="*/ 794 w 1233"/>
              <a:gd name="T79" fmla="*/ 176 h 1306"/>
              <a:gd name="T80" fmla="*/ 423 w 1233"/>
              <a:gd name="T81" fmla="*/ 397 h 1306"/>
              <a:gd name="T82" fmla="*/ 332 w 1233"/>
              <a:gd name="T83" fmla="*/ 335 h 1306"/>
              <a:gd name="T84" fmla="*/ 432 w 1233"/>
              <a:gd name="T85" fmla="*/ 89 h 1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33" h="1306">
                <a:moveTo>
                  <a:pt x="579" y="718"/>
                </a:moveTo>
                <a:lnTo>
                  <a:pt x="579" y="1240"/>
                </a:lnTo>
                <a:cubicBezTo>
                  <a:pt x="591" y="1245"/>
                  <a:pt x="603" y="1248"/>
                  <a:pt x="616" y="1247"/>
                </a:cubicBezTo>
                <a:cubicBezTo>
                  <a:pt x="631" y="1246"/>
                  <a:pt x="645" y="1243"/>
                  <a:pt x="658" y="1237"/>
                </a:cubicBezTo>
                <a:lnTo>
                  <a:pt x="658" y="718"/>
                </a:lnTo>
                <a:cubicBezTo>
                  <a:pt x="645" y="721"/>
                  <a:pt x="631" y="722"/>
                  <a:pt x="618" y="722"/>
                </a:cubicBezTo>
                <a:cubicBezTo>
                  <a:pt x="604" y="722"/>
                  <a:pt x="591" y="721"/>
                  <a:pt x="579" y="718"/>
                </a:cubicBezTo>
                <a:close/>
                <a:moveTo>
                  <a:pt x="754" y="745"/>
                </a:moveTo>
                <a:lnTo>
                  <a:pt x="984" y="654"/>
                </a:lnTo>
                <a:lnTo>
                  <a:pt x="984" y="749"/>
                </a:lnTo>
                <a:lnTo>
                  <a:pt x="754" y="839"/>
                </a:lnTo>
                <a:lnTo>
                  <a:pt x="754" y="745"/>
                </a:lnTo>
                <a:close/>
                <a:moveTo>
                  <a:pt x="309" y="547"/>
                </a:moveTo>
                <a:lnTo>
                  <a:pt x="216" y="494"/>
                </a:lnTo>
                <a:cubicBezTo>
                  <a:pt x="205" y="488"/>
                  <a:pt x="202" y="475"/>
                  <a:pt x="207" y="465"/>
                </a:cubicBezTo>
                <a:cubicBezTo>
                  <a:pt x="213" y="455"/>
                  <a:pt x="226" y="451"/>
                  <a:pt x="236" y="457"/>
                </a:cubicBezTo>
                <a:lnTo>
                  <a:pt x="324" y="506"/>
                </a:lnTo>
                <a:lnTo>
                  <a:pt x="276" y="473"/>
                </a:lnTo>
                <a:cubicBezTo>
                  <a:pt x="267" y="466"/>
                  <a:pt x="265" y="452"/>
                  <a:pt x="271" y="443"/>
                </a:cubicBezTo>
                <a:cubicBezTo>
                  <a:pt x="278" y="433"/>
                  <a:pt x="291" y="431"/>
                  <a:pt x="301" y="438"/>
                </a:cubicBezTo>
                <a:lnTo>
                  <a:pt x="365" y="482"/>
                </a:lnTo>
                <a:lnTo>
                  <a:pt x="334" y="454"/>
                </a:lnTo>
                <a:cubicBezTo>
                  <a:pt x="325" y="445"/>
                  <a:pt x="325" y="432"/>
                  <a:pt x="333" y="423"/>
                </a:cubicBezTo>
                <a:cubicBezTo>
                  <a:pt x="341" y="415"/>
                  <a:pt x="355" y="414"/>
                  <a:pt x="363" y="422"/>
                </a:cubicBezTo>
                <a:lnTo>
                  <a:pt x="614" y="657"/>
                </a:lnTo>
                <a:cubicBezTo>
                  <a:pt x="614" y="658"/>
                  <a:pt x="615" y="659"/>
                  <a:pt x="616" y="659"/>
                </a:cubicBezTo>
                <a:cubicBezTo>
                  <a:pt x="616" y="659"/>
                  <a:pt x="617" y="658"/>
                  <a:pt x="617" y="658"/>
                </a:cubicBezTo>
                <a:lnTo>
                  <a:pt x="868" y="422"/>
                </a:lnTo>
                <a:cubicBezTo>
                  <a:pt x="877" y="414"/>
                  <a:pt x="890" y="415"/>
                  <a:pt x="898" y="423"/>
                </a:cubicBezTo>
                <a:cubicBezTo>
                  <a:pt x="906" y="432"/>
                  <a:pt x="906" y="445"/>
                  <a:pt x="897" y="454"/>
                </a:cubicBezTo>
                <a:lnTo>
                  <a:pt x="866" y="482"/>
                </a:lnTo>
                <a:lnTo>
                  <a:pt x="930" y="438"/>
                </a:lnTo>
                <a:cubicBezTo>
                  <a:pt x="940" y="431"/>
                  <a:pt x="953" y="433"/>
                  <a:pt x="960" y="443"/>
                </a:cubicBezTo>
                <a:cubicBezTo>
                  <a:pt x="967" y="452"/>
                  <a:pt x="964" y="466"/>
                  <a:pt x="955" y="473"/>
                </a:cubicBezTo>
                <a:lnTo>
                  <a:pt x="907" y="506"/>
                </a:lnTo>
                <a:lnTo>
                  <a:pt x="995" y="457"/>
                </a:lnTo>
                <a:cubicBezTo>
                  <a:pt x="1005" y="451"/>
                  <a:pt x="1018" y="455"/>
                  <a:pt x="1024" y="465"/>
                </a:cubicBezTo>
                <a:cubicBezTo>
                  <a:pt x="1030" y="475"/>
                  <a:pt x="1026" y="488"/>
                  <a:pt x="1016" y="494"/>
                </a:cubicBezTo>
                <a:lnTo>
                  <a:pt x="905" y="556"/>
                </a:lnTo>
                <a:lnTo>
                  <a:pt x="1073" y="485"/>
                </a:lnTo>
                <a:lnTo>
                  <a:pt x="1073" y="742"/>
                </a:lnTo>
                <a:cubicBezTo>
                  <a:pt x="1070" y="742"/>
                  <a:pt x="1066" y="741"/>
                  <a:pt x="1063" y="741"/>
                </a:cubicBezTo>
                <a:lnTo>
                  <a:pt x="1029" y="736"/>
                </a:lnTo>
                <a:lnTo>
                  <a:pt x="1016" y="762"/>
                </a:lnTo>
                <a:lnTo>
                  <a:pt x="1016" y="572"/>
                </a:lnTo>
                <a:lnTo>
                  <a:pt x="716" y="698"/>
                </a:lnTo>
                <a:lnTo>
                  <a:pt x="716" y="1213"/>
                </a:lnTo>
                <a:lnTo>
                  <a:pt x="1016" y="1086"/>
                </a:lnTo>
                <a:lnTo>
                  <a:pt x="1016" y="1050"/>
                </a:lnTo>
                <a:cubicBezTo>
                  <a:pt x="1027" y="1055"/>
                  <a:pt x="1038" y="1060"/>
                  <a:pt x="1047" y="1064"/>
                </a:cubicBezTo>
                <a:cubicBezTo>
                  <a:pt x="1055" y="1067"/>
                  <a:pt x="1064" y="1071"/>
                  <a:pt x="1073" y="1074"/>
                </a:cubicBezTo>
                <a:lnTo>
                  <a:pt x="1073" y="1125"/>
                </a:lnTo>
                <a:lnTo>
                  <a:pt x="699" y="1282"/>
                </a:lnTo>
                <a:cubicBezTo>
                  <a:pt x="691" y="1286"/>
                  <a:pt x="682" y="1290"/>
                  <a:pt x="674" y="1293"/>
                </a:cubicBezTo>
                <a:lnTo>
                  <a:pt x="658" y="1299"/>
                </a:lnTo>
                <a:lnTo>
                  <a:pt x="658" y="1298"/>
                </a:lnTo>
                <a:cubicBezTo>
                  <a:pt x="645" y="1302"/>
                  <a:pt x="632" y="1304"/>
                  <a:pt x="619" y="1305"/>
                </a:cubicBezTo>
                <a:cubicBezTo>
                  <a:pt x="589" y="1306"/>
                  <a:pt x="561" y="1298"/>
                  <a:pt x="536" y="1282"/>
                </a:cubicBezTo>
                <a:lnTo>
                  <a:pt x="164" y="1125"/>
                </a:lnTo>
                <a:lnTo>
                  <a:pt x="164" y="1073"/>
                </a:lnTo>
                <a:cubicBezTo>
                  <a:pt x="172" y="1071"/>
                  <a:pt x="181" y="1067"/>
                  <a:pt x="189" y="1064"/>
                </a:cubicBezTo>
                <a:cubicBezTo>
                  <a:pt x="199" y="1060"/>
                  <a:pt x="210" y="1055"/>
                  <a:pt x="221" y="1050"/>
                </a:cubicBezTo>
                <a:lnTo>
                  <a:pt x="221" y="1086"/>
                </a:lnTo>
                <a:lnTo>
                  <a:pt x="521" y="1213"/>
                </a:lnTo>
                <a:lnTo>
                  <a:pt x="521" y="698"/>
                </a:lnTo>
                <a:lnTo>
                  <a:pt x="221" y="572"/>
                </a:lnTo>
                <a:lnTo>
                  <a:pt x="221" y="762"/>
                </a:lnTo>
                <a:lnTo>
                  <a:pt x="208" y="736"/>
                </a:lnTo>
                <a:lnTo>
                  <a:pt x="174" y="741"/>
                </a:lnTo>
                <a:cubicBezTo>
                  <a:pt x="170" y="741"/>
                  <a:pt x="167" y="742"/>
                  <a:pt x="164" y="742"/>
                </a:cubicBezTo>
                <a:lnTo>
                  <a:pt x="164" y="485"/>
                </a:lnTo>
                <a:lnTo>
                  <a:pt x="309" y="547"/>
                </a:lnTo>
                <a:close/>
                <a:moveTo>
                  <a:pt x="187" y="789"/>
                </a:moveTo>
                <a:cubicBezTo>
                  <a:pt x="193" y="801"/>
                  <a:pt x="199" y="814"/>
                  <a:pt x="205" y="827"/>
                </a:cubicBezTo>
                <a:lnTo>
                  <a:pt x="135" y="869"/>
                </a:lnTo>
                <a:lnTo>
                  <a:pt x="210" y="839"/>
                </a:lnTo>
                <a:cubicBezTo>
                  <a:pt x="216" y="853"/>
                  <a:pt x="222" y="867"/>
                  <a:pt x="227" y="880"/>
                </a:cubicBezTo>
                <a:lnTo>
                  <a:pt x="161" y="920"/>
                </a:lnTo>
                <a:lnTo>
                  <a:pt x="231" y="892"/>
                </a:lnTo>
                <a:cubicBezTo>
                  <a:pt x="236" y="907"/>
                  <a:pt x="240" y="922"/>
                  <a:pt x="244" y="937"/>
                </a:cubicBezTo>
                <a:lnTo>
                  <a:pt x="185" y="968"/>
                </a:lnTo>
                <a:lnTo>
                  <a:pt x="247" y="944"/>
                </a:lnTo>
                <a:cubicBezTo>
                  <a:pt x="249" y="955"/>
                  <a:pt x="252" y="966"/>
                  <a:pt x="255" y="977"/>
                </a:cubicBezTo>
                <a:cubicBezTo>
                  <a:pt x="242" y="987"/>
                  <a:pt x="144" y="1048"/>
                  <a:pt x="98" y="1031"/>
                </a:cubicBezTo>
                <a:cubicBezTo>
                  <a:pt x="51" y="1014"/>
                  <a:pt x="4" y="948"/>
                  <a:pt x="2" y="889"/>
                </a:cubicBezTo>
                <a:cubicBezTo>
                  <a:pt x="0" y="830"/>
                  <a:pt x="153" y="794"/>
                  <a:pt x="187" y="789"/>
                </a:cubicBezTo>
                <a:close/>
                <a:moveTo>
                  <a:pt x="60" y="818"/>
                </a:moveTo>
                <a:lnTo>
                  <a:pt x="99" y="800"/>
                </a:lnTo>
                <a:lnTo>
                  <a:pt x="118" y="782"/>
                </a:lnTo>
                <a:lnTo>
                  <a:pt x="118" y="723"/>
                </a:lnTo>
                <a:cubicBezTo>
                  <a:pt x="84" y="737"/>
                  <a:pt x="69" y="773"/>
                  <a:pt x="60" y="818"/>
                </a:cubicBezTo>
                <a:close/>
                <a:moveTo>
                  <a:pt x="1047" y="789"/>
                </a:moveTo>
                <a:cubicBezTo>
                  <a:pt x="1040" y="801"/>
                  <a:pt x="1034" y="814"/>
                  <a:pt x="1028" y="827"/>
                </a:cubicBezTo>
                <a:lnTo>
                  <a:pt x="1098" y="869"/>
                </a:lnTo>
                <a:lnTo>
                  <a:pt x="1023" y="839"/>
                </a:lnTo>
                <a:cubicBezTo>
                  <a:pt x="1017" y="853"/>
                  <a:pt x="1012" y="867"/>
                  <a:pt x="1007" y="880"/>
                </a:cubicBezTo>
                <a:lnTo>
                  <a:pt x="1072" y="920"/>
                </a:lnTo>
                <a:lnTo>
                  <a:pt x="1003" y="892"/>
                </a:lnTo>
                <a:cubicBezTo>
                  <a:pt x="998" y="907"/>
                  <a:pt x="993" y="922"/>
                  <a:pt x="989" y="937"/>
                </a:cubicBezTo>
                <a:lnTo>
                  <a:pt x="1048" y="968"/>
                </a:lnTo>
                <a:lnTo>
                  <a:pt x="987" y="944"/>
                </a:lnTo>
                <a:cubicBezTo>
                  <a:pt x="984" y="955"/>
                  <a:pt x="981" y="966"/>
                  <a:pt x="979" y="977"/>
                </a:cubicBezTo>
                <a:cubicBezTo>
                  <a:pt x="992" y="987"/>
                  <a:pt x="1089" y="1048"/>
                  <a:pt x="1136" y="1031"/>
                </a:cubicBezTo>
                <a:cubicBezTo>
                  <a:pt x="1182" y="1014"/>
                  <a:pt x="1229" y="948"/>
                  <a:pt x="1231" y="889"/>
                </a:cubicBezTo>
                <a:cubicBezTo>
                  <a:pt x="1233" y="830"/>
                  <a:pt x="1080" y="794"/>
                  <a:pt x="1047" y="789"/>
                </a:cubicBezTo>
                <a:close/>
                <a:moveTo>
                  <a:pt x="1173" y="818"/>
                </a:moveTo>
                <a:lnTo>
                  <a:pt x="1134" y="800"/>
                </a:lnTo>
                <a:lnTo>
                  <a:pt x="1116" y="782"/>
                </a:lnTo>
                <a:lnTo>
                  <a:pt x="1115" y="723"/>
                </a:lnTo>
                <a:cubicBezTo>
                  <a:pt x="1149" y="737"/>
                  <a:pt x="1165" y="773"/>
                  <a:pt x="1173" y="818"/>
                </a:cubicBezTo>
                <a:close/>
                <a:moveTo>
                  <a:pt x="613" y="0"/>
                </a:moveTo>
                <a:cubicBezTo>
                  <a:pt x="684" y="0"/>
                  <a:pt x="749" y="34"/>
                  <a:pt x="795" y="89"/>
                </a:cubicBezTo>
                <a:cubicBezTo>
                  <a:pt x="825" y="125"/>
                  <a:pt x="847" y="170"/>
                  <a:pt x="859" y="220"/>
                </a:cubicBezTo>
                <a:cubicBezTo>
                  <a:pt x="877" y="215"/>
                  <a:pt x="902" y="213"/>
                  <a:pt x="909" y="231"/>
                </a:cubicBezTo>
                <a:cubicBezTo>
                  <a:pt x="920" y="261"/>
                  <a:pt x="914" y="327"/>
                  <a:pt x="894" y="335"/>
                </a:cubicBezTo>
                <a:cubicBezTo>
                  <a:pt x="887" y="338"/>
                  <a:pt x="876" y="338"/>
                  <a:pt x="866" y="337"/>
                </a:cubicBezTo>
                <a:cubicBezTo>
                  <a:pt x="864" y="354"/>
                  <a:pt x="861" y="372"/>
                  <a:pt x="856" y="388"/>
                </a:cubicBezTo>
                <a:cubicBezTo>
                  <a:pt x="839" y="391"/>
                  <a:pt x="821" y="394"/>
                  <a:pt x="804" y="398"/>
                </a:cubicBezTo>
                <a:cubicBezTo>
                  <a:pt x="814" y="367"/>
                  <a:pt x="820" y="334"/>
                  <a:pt x="820" y="299"/>
                </a:cubicBezTo>
                <a:cubicBezTo>
                  <a:pt x="820" y="254"/>
                  <a:pt x="811" y="213"/>
                  <a:pt x="794" y="176"/>
                </a:cubicBezTo>
                <a:cubicBezTo>
                  <a:pt x="654" y="286"/>
                  <a:pt x="474" y="207"/>
                  <a:pt x="428" y="186"/>
                </a:cubicBezTo>
                <a:cubicBezTo>
                  <a:pt x="414" y="219"/>
                  <a:pt x="406" y="258"/>
                  <a:pt x="406" y="299"/>
                </a:cubicBezTo>
                <a:cubicBezTo>
                  <a:pt x="406" y="334"/>
                  <a:pt x="412" y="367"/>
                  <a:pt x="423" y="397"/>
                </a:cubicBezTo>
                <a:cubicBezTo>
                  <a:pt x="405" y="394"/>
                  <a:pt x="388" y="391"/>
                  <a:pt x="370" y="388"/>
                </a:cubicBezTo>
                <a:cubicBezTo>
                  <a:pt x="365" y="371"/>
                  <a:pt x="362" y="354"/>
                  <a:pt x="360" y="337"/>
                </a:cubicBezTo>
                <a:cubicBezTo>
                  <a:pt x="350" y="338"/>
                  <a:pt x="339" y="338"/>
                  <a:pt x="332" y="335"/>
                </a:cubicBezTo>
                <a:cubicBezTo>
                  <a:pt x="312" y="327"/>
                  <a:pt x="306" y="261"/>
                  <a:pt x="318" y="231"/>
                </a:cubicBezTo>
                <a:cubicBezTo>
                  <a:pt x="325" y="213"/>
                  <a:pt x="349" y="215"/>
                  <a:pt x="367" y="220"/>
                </a:cubicBezTo>
                <a:cubicBezTo>
                  <a:pt x="379" y="170"/>
                  <a:pt x="401" y="125"/>
                  <a:pt x="432" y="89"/>
                </a:cubicBezTo>
                <a:cubicBezTo>
                  <a:pt x="478" y="34"/>
                  <a:pt x="542" y="0"/>
                  <a:pt x="613" y="0"/>
                </a:cubicBezTo>
                <a:close/>
              </a:path>
            </a:pathLst>
          </a:custGeom>
          <a:solidFill>
            <a:schemeClr val="accent2"/>
          </a:solidFill>
          <a:ln>
            <a:noFill/>
          </a:ln>
        </p:spPr>
        <p:txBody>
          <a:bodyPr vert="horz" wrap="square" lIns="91440" tIns="45720" rIns="91440" bIns="45720" numCol="1" anchor="t" anchorCtr="0" compatLnSpc="1"/>
          <a:lstStyle/>
          <a:p>
            <a:endParaRPr lang="zh-CN" altLang="en-US">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advTm="8726">
        <p14:prism/>
      </p:transition>
    </mc:Choice>
    <mc:Fallback>
      <p:transition spd="slow" advTm="8726">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矩形 58"/>
          <p:cNvSpPr/>
          <p:nvPr/>
        </p:nvSpPr>
        <p:spPr>
          <a:xfrm>
            <a:off x="554965" y="247436"/>
            <a:ext cx="6324333" cy="492379"/>
          </a:xfrm>
          <a:prstGeom prst="rect">
            <a:avLst/>
          </a:prstGeom>
          <a:noFill/>
          <a:ln>
            <a:noFill/>
          </a:ln>
        </p:spPr>
        <p:txBody>
          <a:bodyPr vert="horz" wrap="square" lIns="0" tIns="0" rIns="0" bIns="0" numCol="1" anchor="t" anchorCtr="0" compatLnSpc="1">
            <a:spAutoFit/>
          </a:bodyPr>
          <a:lstStyle/>
          <a:p>
            <a:r>
              <a:rPr lang="zh-CN" altLang="en-US" sz="3200">
                <a:solidFill>
                  <a:schemeClr val="accent1"/>
                </a:solidFill>
                <a:latin typeface="+mn-lt"/>
                <a:ea typeface="+mn-ea"/>
                <a:cs typeface="+mn-ea"/>
                <a:sym typeface="+mn-lt"/>
              </a:rPr>
              <a:t>微信公众号运营</a:t>
            </a:r>
            <a:endParaRPr lang="zh-CN" altLang="en-US" sz="3200">
              <a:solidFill>
                <a:schemeClr val="accent1"/>
              </a:solidFill>
              <a:latin typeface="+mn-lt"/>
              <a:ea typeface="+mn-ea"/>
              <a:cs typeface="+mn-ea"/>
              <a:sym typeface="+mn-lt"/>
            </a:endParaRPr>
          </a:p>
        </p:txBody>
      </p:sp>
      <p:sp>
        <p:nvSpPr>
          <p:cNvPr id="4" name="矩形 3"/>
          <p:cNvSpPr/>
          <p:nvPr/>
        </p:nvSpPr>
        <p:spPr bwMode="auto">
          <a:xfrm>
            <a:off x="314326" y="266701"/>
            <a:ext cx="114300" cy="457200"/>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mn-lt"/>
              <a:ea typeface="+mn-ea"/>
              <a:cs typeface="+mn-ea"/>
              <a:sym typeface="+mn-lt"/>
            </a:endParaRPr>
          </a:p>
        </p:txBody>
      </p:sp>
      <p:pic>
        <p:nvPicPr>
          <p:cNvPr id="5" name="Picture 2" descr="C:\Program Files\Tencent\QQ\Users\992620\FileRecv\MobileFile\Screenshot_2015-06-16-11-56-23.png"/>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1001821" y="1676474"/>
            <a:ext cx="2291578" cy="4074302"/>
          </a:xfrm>
          <a:prstGeom prst="rect">
            <a:avLst/>
          </a:prstGeom>
        </p:spPr>
      </p:pic>
      <p:pic>
        <p:nvPicPr>
          <p:cNvPr id="6" name="Picture 3" descr="C:\Program Files\Tencent\QQ\Users\992620\FileRecv\MobileFile\Screenshot_2015-06-10-10-07-47.png"/>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3387327" y="1676474"/>
            <a:ext cx="2291578" cy="4074302"/>
          </a:xfrm>
          <a:prstGeom prst="rect">
            <a:avLst/>
          </a:prstGeom>
        </p:spPr>
      </p:pic>
      <p:sp>
        <p:nvSpPr>
          <p:cNvPr id="7" name="Oval 5"/>
          <p:cNvSpPr>
            <a:spLocks noChangeArrowheads="1"/>
          </p:cNvSpPr>
          <p:nvPr/>
        </p:nvSpPr>
        <p:spPr bwMode="auto">
          <a:xfrm>
            <a:off x="6081962" y="1390677"/>
            <a:ext cx="1233238" cy="1218156"/>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sym typeface="+mn-lt"/>
            </a:endParaRPr>
          </a:p>
        </p:txBody>
      </p:sp>
      <p:sp>
        <p:nvSpPr>
          <p:cNvPr id="8" name="Oval 6"/>
          <p:cNvSpPr>
            <a:spLocks noChangeArrowheads="1"/>
          </p:cNvSpPr>
          <p:nvPr/>
        </p:nvSpPr>
        <p:spPr bwMode="auto">
          <a:xfrm>
            <a:off x="6081962" y="4817325"/>
            <a:ext cx="1233238" cy="1218156"/>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sym typeface="+mn-lt"/>
            </a:endParaRPr>
          </a:p>
        </p:txBody>
      </p:sp>
      <p:sp>
        <p:nvSpPr>
          <p:cNvPr id="9" name="TextBox 9"/>
          <p:cNvSpPr txBox="1"/>
          <p:nvPr/>
        </p:nvSpPr>
        <p:spPr>
          <a:xfrm>
            <a:off x="6118445" y="1756439"/>
            <a:ext cx="1163246" cy="584775"/>
          </a:xfrm>
          <a:prstGeom prst="rect">
            <a:avLst/>
          </a:prstGeom>
          <a:noFill/>
        </p:spPr>
        <p:txBody>
          <a:bodyPr wrap="square">
            <a:spAutoFit/>
          </a:bodyPr>
          <a:lstStyle/>
          <a:p>
            <a:pPr algn="ctr">
              <a:buFont typeface="Arial" panose="020B0604020202020204" pitchFamily="34" charset="0"/>
              <a:buNone/>
              <a:defRPr/>
            </a:pPr>
            <a:r>
              <a:rPr lang="en-US" altLang="zh-CN" sz="3200" dirty="0">
                <a:solidFill>
                  <a:schemeClr val="accent2"/>
                </a:solidFill>
                <a:latin typeface="+mn-lt"/>
                <a:ea typeface="+mn-ea"/>
                <a:cs typeface="+mn-ea"/>
                <a:sym typeface="+mn-lt"/>
              </a:rPr>
              <a:t>87</a:t>
            </a:r>
            <a:r>
              <a:rPr lang="zh-CN" altLang="en-US" sz="3200" dirty="0">
                <a:solidFill>
                  <a:schemeClr val="accent2"/>
                </a:solidFill>
                <a:latin typeface="+mn-lt"/>
                <a:ea typeface="+mn-ea"/>
                <a:cs typeface="+mn-ea"/>
                <a:sym typeface="+mn-lt"/>
              </a:rPr>
              <a:t>篇</a:t>
            </a:r>
            <a:endParaRPr lang="en-US" altLang="zh-CN" sz="3200" dirty="0">
              <a:solidFill>
                <a:schemeClr val="accent2"/>
              </a:solidFill>
              <a:latin typeface="+mn-lt"/>
              <a:ea typeface="+mn-ea"/>
              <a:cs typeface="+mn-ea"/>
              <a:sym typeface="+mn-lt"/>
            </a:endParaRPr>
          </a:p>
        </p:txBody>
      </p:sp>
      <p:sp>
        <p:nvSpPr>
          <p:cNvPr id="10" name="TextBox 10"/>
          <p:cNvSpPr txBox="1"/>
          <p:nvPr/>
        </p:nvSpPr>
        <p:spPr>
          <a:xfrm>
            <a:off x="7323831" y="1708976"/>
            <a:ext cx="3478524" cy="707886"/>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algn="just"/>
            <a:r>
              <a:rPr lang="zh-CN" altLang="en-US" sz="2000" dirty="0">
                <a:solidFill>
                  <a:schemeClr val="accent1"/>
                </a:solidFill>
                <a:latin typeface="+mn-lt"/>
                <a:ea typeface="+mn-ea"/>
                <a:cs typeface="+mn-ea"/>
                <a:sym typeface="+mn-lt"/>
              </a:rPr>
              <a:t>共计编辑微信公众号图文</a:t>
            </a:r>
            <a:r>
              <a:rPr lang="en-US" altLang="zh-CN" sz="2000" dirty="0">
                <a:solidFill>
                  <a:schemeClr val="accent1"/>
                </a:solidFill>
                <a:latin typeface="+mn-lt"/>
                <a:ea typeface="+mn-ea"/>
                <a:cs typeface="+mn-ea"/>
                <a:sym typeface="+mn-lt"/>
              </a:rPr>
              <a:t>87</a:t>
            </a:r>
            <a:r>
              <a:rPr lang="zh-CN" altLang="en-US" sz="2000" dirty="0">
                <a:solidFill>
                  <a:schemeClr val="accent1"/>
                </a:solidFill>
                <a:latin typeface="+mn-lt"/>
                <a:ea typeface="+mn-ea"/>
                <a:cs typeface="+mn-ea"/>
                <a:sym typeface="+mn-lt"/>
              </a:rPr>
              <a:t>篇。其中原创文章</a:t>
            </a:r>
            <a:r>
              <a:rPr lang="en-US" altLang="zh-CN" sz="2000" dirty="0">
                <a:solidFill>
                  <a:schemeClr val="accent1"/>
                </a:solidFill>
                <a:latin typeface="+mn-lt"/>
                <a:ea typeface="+mn-ea"/>
                <a:cs typeface="+mn-ea"/>
                <a:sym typeface="+mn-lt"/>
              </a:rPr>
              <a:t>45</a:t>
            </a:r>
            <a:r>
              <a:rPr lang="zh-CN" altLang="en-US" sz="2000" dirty="0">
                <a:solidFill>
                  <a:schemeClr val="accent1"/>
                </a:solidFill>
                <a:latin typeface="+mn-lt"/>
                <a:ea typeface="+mn-ea"/>
                <a:cs typeface="+mn-ea"/>
                <a:sym typeface="+mn-lt"/>
              </a:rPr>
              <a:t>篇</a:t>
            </a:r>
            <a:endParaRPr lang="zh-CN" altLang="en-US" sz="2000" dirty="0">
              <a:solidFill>
                <a:schemeClr val="accent1"/>
              </a:solidFill>
              <a:latin typeface="+mn-lt"/>
              <a:ea typeface="+mn-ea"/>
              <a:cs typeface="+mn-ea"/>
              <a:sym typeface="+mn-lt"/>
            </a:endParaRPr>
          </a:p>
        </p:txBody>
      </p:sp>
      <p:sp>
        <p:nvSpPr>
          <p:cNvPr id="11" name="TextBox 11"/>
          <p:cNvSpPr txBox="1"/>
          <p:nvPr/>
        </p:nvSpPr>
        <p:spPr>
          <a:xfrm>
            <a:off x="7323831" y="5061581"/>
            <a:ext cx="3478524" cy="707886"/>
          </a:xfrm>
          <a:prstGeom prst="rect">
            <a:avLst/>
          </a:prstGeom>
          <a:noFill/>
        </p:spPr>
        <p:txBody>
          <a:bodyPr wrap="square">
            <a:spAutoFit/>
          </a:bodyPr>
          <a:lstStyle>
            <a:defPPr>
              <a:defRPr lang="zh-CN"/>
            </a:defPPr>
            <a:lvl1pPr>
              <a:buNone/>
              <a:defRPr sz="2400">
                <a:solidFill>
                  <a:schemeClr val="accent1">
                    <a:lumMod val="50000"/>
                  </a:schemeClr>
                </a:solidFill>
                <a:latin typeface="微软雅黑" panose="020B0503020204020204" pitchFamily="34" charset="-122"/>
                <a:ea typeface="微软雅黑" panose="020B0503020204020204" pitchFamily="34" charset="-122"/>
              </a:defRPr>
            </a:lvl1pPr>
          </a:lstStyle>
          <a:p>
            <a:pPr algn="just"/>
            <a:r>
              <a:rPr lang="zh-CN" altLang="en-US" sz="2000" dirty="0">
                <a:solidFill>
                  <a:schemeClr val="accent1"/>
                </a:solidFill>
                <a:latin typeface="+mn-lt"/>
                <a:ea typeface="+mn-ea"/>
                <a:cs typeface="+mn-ea"/>
                <a:sym typeface="+mn-lt"/>
              </a:rPr>
              <a:t>编辑的资料在官网上每天下载人数达</a:t>
            </a:r>
            <a:r>
              <a:rPr lang="en-US" altLang="zh-CN" sz="2000" dirty="0">
                <a:solidFill>
                  <a:schemeClr val="accent1"/>
                </a:solidFill>
                <a:latin typeface="+mn-lt"/>
                <a:ea typeface="+mn-ea"/>
                <a:cs typeface="+mn-ea"/>
                <a:sym typeface="+mn-lt"/>
              </a:rPr>
              <a:t>3000</a:t>
            </a:r>
            <a:r>
              <a:rPr lang="zh-CN" altLang="en-US" sz="2000" dirty="0">
                <a:solidFill>
                  <a:schemeClr val="accent1"/>
                </a:solidFill>
                <a:latin typeface="+mn-lt"/>
                <a:ea typeface="+mn-ea"/>
                <a:cs typeface="+mn-ea"/>
                <a:sym typeface="+mn-lt"/>
              </a:rPr>
              <a:t>人次。</a:t>
            </a:r>
            <a:endParaRPr lang="zh-CN" altLang="en-US" sz="2000" dirty="0">
              <a:solidFill>
                <a:schemeClr val="accent1"/>
              </a:solidFill>
              <a:latin typeface="+mn-lt"/>
              <a:ea typeface="+mn-ea"/>
              <a:cs typeface="+mn-ea"/>
              <a:sym typeface="+mn-lt"/>
            </a:endParaRPr>
          </a:p>
        </p:txBody>
      </p:sp>
      <p:sp>
        <p:nvSpPr>
          <p:cNvPr id="12" name="TextBox 12"/>
          <p:cNvSpPr txBox="1"/>
          <p:nvPr/>
        </p:nvSpPr>
        <p:spPr>
          <a:xfrm>
            <a:off x="6104519" y="5017662"/>
            <a:ext cx="1163246" cy="861774"/>
          </a:xfrm>
          <a:prstGeom prst="rect">
            <a:avLst/>
          </a:prstGeom>
          <a:noFill/>
        </p:spPr>
        <p:txBody>
          <a:bodyPr wrap="square">
            <a:spAutoFit/>
          </a:bodyPr>
          <a:lstStyle/>
          <a:p>
            <a:pPr>
              <a:buFont typeface="Arial" panose="020B0604020202020204" pitchFamily="34" charset="0"/>
              <a:buNone/>
              <a:defRPr/>
            </a:pPr>
            <a:r>
              <a:rPr lang="en-US" altLang="zh-CN" sz="3000" dirty="0">
                <a:solidFill>
                  <a:schemeClr val="accent2"/>
                </a:solidFill>
                <a:latin typeface="+mn-lt"/>
                <a:ea typeface="+mn-ea"/>
                <a:cs typeface="+mn-ea"/>
                <a:sym typeface="+mn-lt"/>
              </a:rPr>
              <a:t>3000</a:t>
            </a:r>
            <a:endParaRPr lang="en-US" altLang="zh-CN" sz="3000" dirty="0">
              <a:solidFill>
                <a:schemeClr val="accent2"/>
              </a:solidFill>
              <a:latin typeface="+mn-lt"/>
              <a:ea typeface="+mn-ea"/>
              <a:cs typeface="+mn-ea"/>
              <a:sym typeface="+mn-lt"/>
            </a:endParaRPr>
          </a:p>
          <a:p>
            <a:pPr>
              <a:buFont typeface="Arial" panose="020B0604020202020204" pitchFamily="34" charset="0"/>
              <a:buNone/>
              <a:defRPr/>
            </a:pPr>
            <a:r>
              <a:rPr lang="zh-CN" altLang="en-US" sz="2000" dirty="0">
                <a:solidFill>
                  <a:schemeClr val="accent2"/>
                </a:solidFill>
                <a:latin typeface="+mn-lt"/>
                <a:ea typeface="+mn-ea"/>
                <a:cs typeface="+mn-ea"/>
                <a:sym typeface="+mn-lt"/>
              </a:rPr>
              <a:t>下载</a:t>
            </a:r>
            <a:r>
              <a:rPr lang="en-US" altLang="zh-CN" sz="2000" dirty="0">
                <a:solidFill>
                  <a:schemeClr val="accent2"/>
                </a:solidFill>
                <a:latin typeface="+mn-lt"/>
                <a:ea typeface="+mn-ea"/>
                <a:cs typeface="+mn-ea"/>
                <a:sym typeface="+mn-lt"/>
              </a:rPr>
              <a:t>/</a:t>
            </a:r>
            <a:r>
              <a:rPr lang="zh-CN" altLang="en-US" sz="2000" dirty="0">
                <a:solidFill>
                  <a:schemeClr val="accent2"/>
                </a:solidFill>
                <a:latin typeface="+mn-lt"/>
                <a:ea typeface="+mn-ea"/>
                <a:cs typeface="+mn-ea"/>
                <a:sym typeface="+mn-lt"/>
              </a:rPr>
              <a:t>天</a:t>
            </a:r>
            <a:endParaRPr lang="en-US" altLang="zh-CN" sz="2000" dirty="0">
              <a:solidFill>
                <a:schemeClr val="accent2"/>
              </a:solidFill>
              <a:latin typeface="+mn-lt"/>
              <a:ea typeface="+mn-ea"/>
              <a:cs typeface="+mn-ea"/>
              <a:sym typeface="+mn-lt"/>
            </a:endParaRPr>
          </a:p>
        </p:txBody>
      </p:sp>
      <p:sp>
        <p:nvSpPr>
          <p:cNvPr id="13" name="Oval 5"/>
          <p:cNvSpPr>
            <a:spLocks noChangeArrowheads="1"/>
          </p:cNvSpPr>
          <p:nvPr/>
        </p:nvSpPr>
        <p:spPr bwMode="auto">
          <a:xfrm>
            <a:off x="6081962" y="3090034"/>
            <a:ext cx="1233238" cy="1218156"/>
          </a:xfrm>
          <a:prstGeom prst="ellipse">
            <a:avLst/>
          </a:prstGeom>
          <a:gradFill flip="none" rotWithShape="1">
            <a:gsLst>
              <a:gs pos="0">
                <a:srgbClr val="4C4746"/>
              </a:gs>
              <a:gs pos="47000">
                <a:schemeClr val="bg2"/>
              </a:gs>
              <a:gs pos="100000">
                <a:srgbClr val="726968"/>
              </a:gs>
            </a:gsLst>
            <a:lin ang="16200000" scaled="0"/>
            <a:tileRect/>
          </a:gradFill>
          <a:ln w="1270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a:solidFill>
                <a:schemeClr val="bg1"/>
              </a:solidFill>
              <a:latin typeface="+mn-lt"/>
              <a:ea typeface="+mn-ea"/>
              <a:cs typeface="+mn-ea"/>
              <a:sym typeface="+mn-lt"/>
            </a:endParaRPr>
          </a:p>
        </p:txBody>
      </p:sp>
      <p:sp>
        <p:nvSpPr>
          <p:cNvPr id="14" name="TextBox 14"/>
          <p:cNvSpPr txBox="1"/>
          <p:nvPr/>
        </p:nvSpPr>
        <p:spPr>
          <a:xfrm>
            <a:off x="6090593" y="3295417"/>
            <a:ext cx="1191098" cy="954107"/>
          </a:xfrm>
          <a:prstGeom prst="rect">
            <a:avLst/>
          </a:prstGeom>
          <a:noFill/>
        </p:spPr>
        <p:txBody>
          <a:bodyPr wrap="square">
            <a:spAutoFit/>
          </a:bodyPr>
          <a:lstStyle/>
          <a:p>
            <a:pPr algn="ctr">
              <a:buFont typeface="Arial" panose="020B0604020202020204" pitchFamily="34" charset="0"/>
              <a:buNone/>
              <a:defRPr/>
            </a:pPr>
            <a:r>
              <a:rPr lang="en-US" altLang="zh-CN" sz="2800">
                <a:solidFill>
                  <a:schemeClr val="accent2"/>
                </a:solidFill>
                <a:latin typeface="+mn-lt"/>
                <a:ea typeface="+mn-ea"/>
                <a:cs typeface="+mn-ea"/>
                <a:sym typeface="+mn-lt"/>
              </a:rPr>
              <a:t>3060</a:t>
            </a:r>
            <a:r>
              <a:rPr lang="zh-CN" altLang="en-US" sz="2800" dirty="0">
                <a:solidFill>
                  <a:schemeClr val="accent2"/>
                </a:solidFill>
                <a:latin typeface="+mn-lt"/>
                <a:ea typeface="+mn-ea"/>
                <a:cs typeface="+mn-ea"/>
                <a:sym typeface="+mn-lt"/>
              </a:rPr>
              <a:t>人</a:t>
            </a:r>
            <a:endParaRPr lang="en-US" altLang="zh-CN" sz="2800" dirty="0">
              <a:solidFill>
                <a:schemeClr val="accent2"/>
              </a:solidFill>
              <a:latin typeface="+mn-lt"/>
              <a:ea typeface="+mn-ea"/>
              <a:cs typeface="+mn-ea"/>
              <a:sym typeface="+mn-lt"/>
            </a:endParaRPr>
          </a:p>
        </p:txBody>
      </p:sp>
      <p:sp>
        <p:nvSpPr>
          <p:cNvPr id="15" name="TextBox 15"/>
          <p:cNvSpPr txBox="1"/>
          <p:nvPr/>
        </p:nvSpPr>
        <p:spPr>
          <a:xfrm>
            <a:off x="7343101" y="3066877"/>
            <a:ext cx="3460871" cy="1015663"/>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algn="just"/>
            <a:r>
              <a:rPr lang="zh-CN" altLang="en-US" sz="2000" dirty="0">
                <a:solidFill>
                  <a:schemeClr val="accent1"/>
                </a:solidFill>
                <a:latin typeface="+mn-lt"/>
                <a:ea typeface="+mn-ea"/>
                <a:cs typeface="+mn-ea"/>
                <a:sym typeface="+mn-lt"/>
              </a:rPr>
              <a:t>经营微信公众号三个月时间，订阅人数增长了</a:t>
            </a:r>
            <a:r>
              <a:rPr lang="en-US" altLang="zh-CN" sz="2000" dirty="0">
                <a:solidFill>
                  <a:schemeClr val="accent1"/>
                </a:solidFill>
                <a:latin typeface="+mn-lt"/>
                <a:ea typeface="+mn-ea"/>
                <a:cs typeface="+mn-ea"/>
                <a:sym typeface="+mn-lt"/>
              </a:rPr>
              <a:t>3060</a:t>
            </a:r>
            <a:r>
              <a:rPr lang="zh-CN" altLang="en-US" sz="2000" dirty="0">
                <a:solidFill>
                  <a:schemeClr val="accent1"/>
                </a:solidFill>
                <a:latin typeface="+mn-lt"/>
                <a:ea typeface="+mn-ea"/>
                <a:cs typeface="+mn-ea"/>
                <a:sym typeface="+mn-lt"/>
              </a:rPr>
              <a:t>人，相当于过去</a:t>
            </a:r>
            <a:r>
              <a:rPr lang="en-US" altLang="zh-CN" sz="2000" dirty="0">
                <a:solidFill>
                  <a:schemeClr val="accent1"/>
                </a:solidFill>
                <a:latin typeface="+mn-lt"/>
                <a:ea typeface="+mn-ea"/>
                <a:cs typeface="+mn-ea"/>
                <a:sym typeface="+mn-lt"/>
              </a:rPr>
              <a:t>6</a:t>
            </a:r>
            <a:r>
              <a:rPr lang="zh-CN" altLang="en-US" sz="2000" dirty="0">
                <a:solidFill>
                  <a:schemeClr val="accent1"/>
                </a:solidFill>
                <a:latin typeface="+mn-lt"/>
                <a:ea typeface="+mn-ea"/>
                <a:cs typeface="+mn-ea"/>
                <a:sym typeface="+mn-lt"/>
              </a:rPr>
              <a:t>个月的增长量。</a:t>
            </a:r>
            <a:endParaRPr lang="zh-CN" altLang="en-US" sz="2000" dirty="0">
              <a:solidFill>
                <a:schemeClr val="accent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advTm="8726">
        <p14:prism/>
      </p:transition>
    </mc:Choice>
    <mc:Fallback>
      <p:transition spd="slow" advTm="8726">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矩形 58"/>
          <p:cNvSpPr/>
          <p:nvPr/>
        </p:nvSpPr>
        <p:spPr>
          <a:xfrm>
            <a:off x="554965" y="247436"/>
            <a:ext cx="6324333" cy="492379"/>
          </a:xfrm>
          <a:prstGeom prst="rect">
            <a:avLst/>
          </a:prstGeom>
          <a:noFill/>
          <a:ln>
            <a:noFill/>
          </a:ln>
        </p:spPr>
        <p:txBody>
          <a:bodyPr vert="horz" wrap="square" lIns="0" tIns="0" rIns="0" bIns="0" numCol="1" anchor="t" anchorCtr="0" compatLnSpc="1">
            <a:spAutoFit/>
          </a:bodyPr>
          <a:lstStyle/>
          <a:p>
            <a:r>
              <a:rPr lang="zh-CN" altLang="en-US" sz="3200">
                <a:solidFill>
                  <a:schemeClr val="accent1"/>
                </a:solidFill>
                <a:latin typeface="+mn-lt"/>
                <a:ea typeface="+mn-ea"/>
                <a:cs typeface="+mn-ea"/>
                <a:sym typeface="+mn-lt"/>
              </a:rPr>
              <a:t>参与制定学习计划</a:t>
            </a:r>
            <a:endParaRPr lang="zh-CN" altLang="en-US" sz="3200">
              <a:solidFill>
                <a:schemeClr val="accent1"/>
              </a:solidFill>
              <a:latin typeface="+mn-lt"/>
              <a:ea typeface="+mn-ea"/>
              <a:cs typeface="+mn-ea"/>
              <a:sym typeface="+mn-lt"/>
            </a:endParaRPr>
          </a:p>
        </p:txBody>
      </p:sp>
      <p:sp>
        <p:nvSpPr>
          <p:cNvPr id="4" name="矩形 3"/>
          <p:cNvSpPr/>
          <p:nvPr/>
        </p:nvSpPr>
        <p:spPr bwMode="auto">
          <a:xfrm>
            <a:off x="314326" y="266701"/>
            <a:ext cx="114300" cy="457200"/>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mn-lt"/>
              <a:ea typeface="+mn-ea"/>
              <a:cs typeface="+mn-ea"/>
              <a:sym typeface="+mn-lt"/>
            </a:endParaRPr>
          </a:p>
        </p:txBody>
      </p:sp>
      <p:sp>
        <p:nvSpPr>
          <p:cNvPr id="5" name="Freeform 5"/>
          <p:cNvSpPr>
            <a:spLocks noEditPoints="1"/>
          </p:cNvSpPr>
          <p:nvPr/>
        </p:nvSpPr>
        <p:spPr bwMode="auto">
          <a:xfrm>
            <a:off x="2314428" y="1340768"/>
            <a:ext cx="2148680" cy="2620992"/>
          </a:xfrm>
          <a:custGeom>
            <a:avLst/>
            <a:gdLst>
              <a:gd name="T0" fmla="*/ 517 w 3460"/>
              <a:gd name="T1" fmla="*/ 0 h 4224"/>
              <a:gd name="T2" fmla="*/ 3298 w 3460"/>
              <a:gd name="T3" fmla="*/ 0 h 4224"/>
              <a:gd name="T4" fmla="*/ 3460 w 3460"/>
              <a:gd name="T5" fmla="*/ 0 h 4224"/>
              <a:gd name="T6" fmla="*/ 3460 w 3460"/>
              <a:gd name="T7" fmla="*/ 163 h 4224"/>
              <a:gd name="T8" fmla="*/ 3460 w 3460"/>
              <a:gd name="T9" fmla="*/ 3730 h 4224"/>
              <a:gd name="T10" fmla="*/ 3460 w 3460"/>
              <a:gd name="T11" fmla="*/ 3893 h 4224"/>
              <a:gd name="T12" fmla="*/ 3298 w 3460"/>
              <a:gd name="T13" fmla="*/ 3893 h 4224"/>
              <a:gd name="T14" fmla="*/ 3183 w 3460"/>
              <a:gd name="T15" fmla="*/ 3893 h 4224"/>
              <a:gd name="T16" fmla="*/ 3183 w 3460"/>
              <a:gd name="T17" fmla="*/ 253 h 4224"/>
              <a:gd name="T18" fmla="*/ 355 w 3460"/>
              <a:gd name="T19" fmla="*/ 253 h 4224"/>
              <a:gd name="T20" fmla="*/ 355 w 3460"/>
              <a:gd name="T21" fmla="*/ 163 h 4224"/>
              <a:gd name="T22" fmla="*/ 355 w 3460"/>
              <a:gd name="T23" fmla="*/ 0 h 4224"/>
              <a:gd name="T24" fmla="*/ 517 w 3460"/>
              <a:gd name="T25" fmla="*/ 0 h 4224"/>
              <a:gd name="T26" fmla="*/ 163 w 3460"/>
              <a:gd name="T27" fmla="*/ 331 h 4224"/>
              <a:gd name="T28" fmla="*/ 2943 w 3460"/>
              <a:gd name="T29" fmla="*/ 331 h 4224"/>
              <a:gd name="T30" fmla="*/ 3106 w 3460"/>
              <a:gd name="T31" fmla="*/ 331 h 4224"/>
              <a:gd name="T32" fmla="*/ 3106 w 3460"/>
              <a:gd name="T33" fmla="*/ 494 h 4224"/>
              <a:gd name="T34" fmla="*/ 3106 w 3460"/>
              <a:gd name="T35" fmla="*/ 4061 h 4224"/>
              <a:gd name="T36" fmla="*/ 3106 w 3460"/>
              <a:gd name="T37" fmla="*/ 4224 h 4224"/>
              <a:gd name="T38" fmla="*/ 2943 w 3460"/>
              <a:gd name="T39" fmla="*/ 4224 h 4224"/>
              <a:gd name="T40" fmla="*/ 981 w 3460"/>
              <a:gd name="T41" fmla="*/ 4224 h 4224"/>
              <a:gd name="T42" fmla="*/ 928 w 3460"/>
              <a:gd name="T43" fmla="*/ 4224 h 4224"/>
              <a:gd name="T44" fmla="*/ 884 w 3460"/>
              <a:gd name="T45" fmla="*/ 4192 h 4224"/>
              <a:gd name="T46" fmla="*/ 66 w 3460"/>
              <a:gd name="T47" fmla="*/ 3583 h 4224"/>
              <a:gd name="T48" fmla="*/ 0 w 3460"/>
              <a:gd name="T49" fmla="*/ 3534 h 4224"/>
              <a:gd name="T50" fmla="*/ 0 w 3460"/>
              <a:gd name="T51" fmla="*/ 3452 h 4224"/>
              <a:gd name="T52" fmla="*/ 0 w 3460"/>
              <a:gd name="T53" fmla="*/ 494 h 4224"/>
              <a:gd name="T54" fmla="*/ 0 w 3460"/>
              <a:gd name="T55" fmla="*/ 331 h 4224"/>
              <a:gd name="T56" fmla="*/ 163 w 3460"/>
              <a:gd name="T57" fmla="*/ 331 h 4224"/>
              <a:gd name="T58" fmla="*/ 325 w 3460"/>
              <a:gd name="T59" fmla="*/ 3287 h 4224"/>
              <a:gd name="T60" fmla="*/ 325 w 3460"/>
              <a:gd name="T61" fmla="*/ 3287 h 4224"/>
              <a:gd name="T62" fmla="*/ 821 w 3460"/>
              <a:gd name="T63" fmla="*/ 3105 h 4224"/>
              <a:gd name="T64" fmla="*/ 891 w 3460"/>
              <a:gd name="T65" fmla="*/ 3079 h 4224"/>
              <a:gd name="T66" fmla="*/ 912 w 3460"/>
              <a:gd name="T67" fmla="*/ 3151 h 4224"/>
              <a:gd name="T68" fmla="*/ 1126 w 3460"/>
              <a:gd name="T69" fmla="*/ 3899 h 4224"/>
              <a:gd name="T70" fmla="*/ 2781 w 3460"/>
              <a:gd name="T71" fmla="*/ 3899 h 4224"/>
              <a:gd name="T72" fmla="*/ 2781 w 3460"/>
              <a:gd name="T73" fmla="*/ 657 h 4224"/>
              <a:gd name="T74" fmla="*/ 325 w 3460"/>
              <a:gd name="T75" fmla="*/ 657 h 4224"/>
              <a:gd name="T76" fmla="*/ 325 w 3460"/>
              <a:gd name="T77" fmla="*/ 3287 h 4224"/>
              <a:gd name="T78" fmla="*/ 966 w 3460"/>
              <a:gd name="T79" fmla="*/ 3849 h 4224"/>
              <a:gd name="T80" fmla="*/ 966 w 3460"/>
              <a:gd name="T81" fmla="*/ 3849 h 4224"/>
              <a:gd name="T82" fmla="*/ 798 w 3460"/>
              <a:gd name="T83" fmla="*/ 3261 h 4224"/>
              <a:gd name="T84" fmla="*/ 383 w 3460"/>
              <a:gd name="T85" fmla="*/ 3414 h 4224"/>
              <a:gd name="T86" fmla="*/ 966 w 3460"/>
              <a:gd name="T87" fmla="*/ 3849 h 4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460" h="4224">
                <a:moveTo>
                  <a:pt x="517" y="0"/>
                </a:moveTo>
                <a:lnTo>
                  <a:pt x="3298" y="0"/>
                </a:lnTo>
                <a:lnTo>
                  <a:pt x="3460" y="0"/>
                </a:lnTo>
                <a:lnTo>
                  <a:pt x="3460" y="163"/>
                </a:lnTo>
                <a:lnTo>
                  <a:pt x="3460" y="3730"/>
                </a:lnTo>
                <a:lnTo>
                  <a:pt x="3460" y="3893"/>
                </a:lnTo>
                <a:lnTo>
                  <a:pt x="3298" y="3893"/>
                </a:lnTo>
                <a:lnTo>
                  <a:pt x="3183" y="3893"/>
                </a:lnTo>
                <a:lnTo>
                  <a:pt x="3183" y="253"/>
                </a:lnTo>
                <a:lnTo>
                  <a:pt x="355" y="253"/>
                </a:lnTo>
                <a:lnTo>
                  <a:pt x="355" y="163"/>
                </a:lnTo>
                <a:lnTo>
                  <a:pt x="355" y="0"/>
                </a:lnTo>
                <a:lnTo>
                  <a:pt x="517" y="0"/>
                </a:lnTo>
                <a:close/>
                <a:moveTo>
                  <a:pt x="163" y="331"/>
                </a:moveTo>
                <a:lnTo>
                  <a:pt x="2943" y="331"/>
                </a:lnTo>
                <a:lnTo>
                  <a:pt x="3106" y="331"/>
                </a:lnTo>
                <a:lnTo>
                  <a:pt x="3106" y="494"/>
                </a:lnTo>
                <a:lnTo>
                  <a:pt x="3106" y="4061"/>
                </a:lnTo>
                <a:lnTo>
                  <a:pt x="3106" y="4224"/>
                </a:lnTo>
                <a:lnTo>
                  <a:pt x="2943" y="4224"/>
                </a:lnTo>
                <a:lnTo>
                  <a:pt x="981" y="4224"/>
                </a:lnTo>
                <a:lnTo>
                  <a:pt x="928" y="4224"/>
                </a:lnTo>
                <a:lnTo>
                  <a:pt x="884" y="4192"/>
                </a:lnTo>
                <a:lnTo>
                  <a:pt x="66" y="3583"/>
                </a:lnTo>
                <a:lnTo>
                  <a:pt x="0" y="3534"/>
                </a:lnTo>
                <a:lnTo>
                  <a:pt x="0" y="3452"/>
                </a:lnTo>
                <a:lnTo>
                  <a:pt x="0" y="494"/>
                </a:lnTo>
                <a:lnTo>
                  <a:pt x="0" y="331"/>
                </a:lnTo>
                <a:lnTo>
                  <a:pt x="163" y="331"/>
                </a:lnTo>
                <a:close/>
                <a:moveTo>
                  <a:pt x="325" y="3287"/>
                </a:moveTo>
                <a:lnTo>
                  <a:pt x="325" y="3287"/>
                </a:lnTo>
                <a:lnTo>
                  <a:pt x="821" y="3105"/>
                </a:lnTo>
                <a:lnTo>
                  <a:pt x="891" y="3079"/>
                </a:lnTo>
                <a:lnTo>
                  <a:pt x="912" y="3151"/>
                </a:lnTo>
                <a:lnTo>
                  <a:pt x="1126" y="3899"/>
                </a:lnTo>
                <a:lnTo>
                  <a:pt x="2781" y="3899"/>
                </a:lnTo>
                <a:lnTo>
                  <a:pt x="2781" y="657"/>
                </a:lnTo>
                <a:lnTo>
                  <a:pt x="325" y="657"/>
                </a:lnTo>
                <a:lnTo>
                  <a:pt x="325" y="3287"/>
                </a:lnTo>
                <a:close/>
                <a:moveTo>
                  <a:pt x="966" y="3849"/>
                </a:moveTo>
                <a:lnTo>
                  <a:pt x="966" y="3849"/>
                </a:lnTo>
                <a:lnTo>
                  <a:pt x="798" y="3261"/>
                </a:lnTo>
                <a:lnTo>
                  <a:pt x="383" y="3414"/>
                </a:lnTo>
                <a:lnTo>
                  <a:pt x="966" y="3849"/>
                </a:lnTo>
                <a:close/>
              </a:path>
            </a:pathLst>
          </a:cu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sym typeface="+mn-lt"/>
            </a:endParaRPr>
          </a:p>
        </p:txBody>
      </p:sp>
      <p:sp>
        <p:nvSpPr>
          <p:cNvPr id="6" name="Freeform 5"/>
          <p:cNvSpPr>
            <a:spLocks noEditPoints="1"/>
          </p:cNvSpPr>
          <p:nvPr/>
        </p:nvSpPr>
        <p:spPr bwMode="auto">
          <a:xfrm>
            <a:off x="7122911" y="1340768"/>
            <a:ext cx="2148680" cy="2620992"/>
          </a:xfrm>
          <a:custGeom>
            <a:avLst/>
            <a:gdLst>
              <a:gd name="T0" fmla="*/ 517 w 3460"/>
              <a:gd name="T1" fmla="*/ 0 h 4224"/>
              <a:gd name="T2" fmla="*/ 3298 w 3460"/>
              <a:gd name="T3" fmla="*/ 0 h 4224"/>
              <a:gd name="T4" fmla="*/ 3460 w 3460"/>
              <a:gd name="T5" fmla="*/ 0 h 4224"/>
              <a:gd name="T6" fmla="*/ 3460 w 3460"/>
              <a:gd name="T7" fmla="*/ 163 h 4224"/>
              <a:gd name="T8" fmla="*/ 3460 w 3460"/>
              <a:gd name="T9" fmla="*/ 3730 h 4224"/>
              <a:gd name="T10" fmla="*/ 3460 w 3460"/>
              <a:gd name="T11" fmla="*/ 3893 h 4224"/>
              <a:gd name="T12" fmla="*/ 3298 w 3460"/>
              <a:gd name="T13" fmla="*/ 3893 h 4224"/>
              <a:gd name="T14" fmla="*/ 3183 w 3460"/>
              <a:gd name="T15" fmla="*/ 3893 h 4224"/>
              <a:gd name="T16" fmla="*/ 3183 w 3460"/>
              <a:gd name="T17" fmla="*/ 253 h 4224"/>
              <a:gd name="T18" fmla="*/ 355 w 3460"/>
              <a:gd name="T19" fmla="*/ 253 h 4224"/>
              <a:gd name="T20" fmla="*/ 355 w 3460"/>
              <a:gd name="T21" fmla="*/ 163 h 4224"/>
              <a:gd name="T22" fmla="*/ 355 w 3460"/>
              <a:gd name="T23" fmla="*/ 0 h 4224"/>
              <a:gd name="T24" fmla="*/ 517 w 3460"/>
              <a:gd name="T25" fmla="*/ 0 h 4224"/>
              <a:gd name="T26" fmla="*/ 163 w 3460"/>
              <a:gd name="T27" fmla="*/ 331 h 4224"/>
              <a:gd name="T28" fmla="*/ 2943 w 3460"/>
              <a:gd name="T29" fmla="*/ 331 h 4224"/>
              <a:gd name="T30" fmla="*/ 3106 w 3460"/>
              <a:gd name="T31" fmla="*/ 331 h 4224"/>
              <a:gd name="T32" fmla="*/ 3106 w 3460"/>
              <a:gd name="T33" fmla="*/ 494 h 4224"/>
              <a:gd name="T34" fmla="*/ 3106 w 3460"/>
              <a:gd name="T35" fmla="*/ 4061 h 4224"/>
              <a:gd name="T36" fmla="*/ 3106 w 3460"/>
              <a:gd name="T37" fmla="*/ 4224 h 4224"/>
              <a:gd name="T38" fmla="*/ 2943 w 3460"/>
              <a:gd name="T39" fmla="*/ 4224 h 4224"/>
              <a:gd name="T40" fmla="*/ 981 w 3460"/>
              <a:gd name="T41" fmla="*/ 4224 h 4224"/>
              <a:gd name="T42" fmla="*/ 928 w 3460"/>
              <a:gd name="T43" fmla="*/ 4224 h 4224"/>
              <a:gd name="T44" fmla="*/ 884 w 3460"/>
              <a:gd name="T45" fmla="*/ 4192 h 4224"/>
              <a:gd name="T46" fmla="*/ 66 w 3460"/>
              <a:gd name="T47" fmla="*/ 3583 h 4224"/>
              <a:gd name="T48" fmla="*/ 0 w 3460"/>
              <a:gd name="T49" fmla="*/ 3534 h 4224"/>
              <a:gd name="T50" fmla="*/ 0 w 3460"/>
              <a:gd name="T51" fmla="*/ 3452 h 4224"/>
              <a:gd name="T52" fmla="*/ 0 w 3460"/>
              <a:gd name="T53" fmla="*/ 494 h 4224"/>
              <a:gd name="T54" fmla="*/ 0 w 3460"/>
              <a:gd name="T55" fmla="*/ 331 h 4224"/>
              <a:gd name="T56" fmla="*/ 163 w 3460"/>
              <a:gd name="T57" fmla="*/ 331 h 4224"/>
              <a:gd name="T58" fmla="*/ 325 w 3460"/>
              <a:gd name="T59" fmla="*/ 3287 h 4224"/>
              <a:gd name="T60" fmla="*/ 325 w 3460"/>
              <a:gd name="T61" fmla="*/ 3287 h 4224"/>
              <a:gd name="T62" fmla="*/ 821 w 3460"/>
              <a:gd name="T63" fmla="*/ 3105 h 4224"/>
              <a:gd name="T64" fmla="*/ 891 w 3460"/>
              <a:gd name="T65" fmla="*/ 3079 h 4224"/>
              <a:gd name="T66" fmla="*/ 912 w 3460"/>
              <a:gd name="T67" fmla="*/ 3151 h 4224"/>
              <a:gd name="T68" fmla="*/ 1126 w 3460"/>
              <a:gd name="T69" fmla="*/ 3899 h 4224"/>
              <a:gd name="T70" fmla="*/ 2781 w 3460"/>
              <a:gd name="T71" fmla="*/ 3899 h 4224"/>
              <a:gd name="T72" fmla="*/ 2781 w 3460"/>
              <a:gd name="T73" fmla="*/ 657 h 4224"/>
              <a:gd name="T74" fmla="*/ 325 w 3460"/>
              <a:gd name="T75" fmla="*/ 657 h 4224"/>
              <a:gd name="T76" fmla="*/ 325 w 3460"/>
              <a:gd name="T77" fmla="*/ 3287 h 4224"/>
              <a:gd name="T78" fmla="*/ 966 w 3460"/>
              <a:gd name="T79" fmla="*/ 3849 h 4224"/>
              <a:gd name="T80" fmla="*/ 966 w 3460"/>
              <a:gd name="T81" fmla="*/ 3849 h 4224"/>
              <a:gd name="T82" fmla="*/ 798 w 3460"/>
              <a:gd name="T83" fmla="*/ 3261 h 4224"/>
              <a:gd name="T84" fmla="*/ 383 w 3460"/>
              <a:gd name="T85" fmla="*/ 3414 h 4224"/>
              <a:gd name="T86" fmla="*/ 966 w 3460"/>
              <a:gd name="T87" fmla="*/ 3849 h 4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460" h="4224">
                <a:moveTo>
                  <a:pt x="517" y="0"/>
                </a:moveTo>
                <a:lnTo>
                  <a:pt x="3298" y="0"/>
                </a:lnTo>
                <a:lnTo>
                  <a:pt x="3460" y="0"/>
                </a:lnTo>
                <a:lnTo>
                  <a:pt x="3460" y="163"/>
                </a:lnTo>
                <a:lnTo>
                  <a:pt x="3460" y="3730"/>
                </a:lnTo>
                <a:lnTo>
                  <a:pt x="3460" y="3893"/>
                </a:lnTo>
                <a:lnTo>
                  <a:pt x="3298" y="3893"/>
                </a:lnTo>
                <a:lnTo>
                  <a:pt x="3183" y="3893"/>
                </a:lnTo>
                <a:lnTo>
                  <a:pt x="3183" y="253"/>
                </a:lnTo>
                <a:lnTo>
                  <a:pt x="355" y="253"/>
                </a:lnTo>
                <a:lnTo>
                  <a:pt x="355" y="163"/>
                </a:lnTo>
                <a:lnTo>
                  <a:pt x="355" y="0"/>
                </a:lnTo>
                <a:lnTo>
                  <a:pt x="517" y="0"/>
                </a:lnTo>
                <a:close/>
                <a:moveTo>
                  <a:pt x="163" y="331"/>
                </a:moveTo>
                <a:lnTo>
                  <a:pt x="2943" y="331"/>
                </a:lnTo>
                <a:lnTo>
                  <a:pt x="3106" y="331"/>
                </a:lnTo>
                <a:lnTo>
                  <a:pt x="3106" y="494"/>
                </a:lnTo>
                <a:lnTo>
                  <a:pt x="3106" y="4061"/>
                </a:lnTo>
                <a:lnTo>
                  <a:pt x="3106" y="4224"/>
                </a:lnTo>
                <a:lnTo>
                  <a:pt x="2943" y="4224"/>
                </a:lnTo>
                <a:lnTo>
                  <a:pt x="981" y="4224"/>
                </a:lnTo>
                <a:lnTo>
                  <a:pt x="928" y="4224"/>
                </a:lnTo>
                <a:lnTo>
                  <a:pt x="884" y="4192"/>
                </a:lnTo>
                <a:lnTo>
                  <a:pt x="66" y="3583"/>
                </a:lnTo>
                <a:lnTo>
                  <a:pt x="0" y="3534"/>
                </a:lnTo>
                <a:lnTo>
                  <a:pt x="0" y="3452"/>
                </a:lnTo>
                <a:lnTo>
                  <a:pt x="0" y="494"/>
                </a:lnTo>
                <a:lnTo>
                  <a:pt x="0" y="331"/>
                </a:lnTo>
                <a:lnTo>
                  <a:pt x="163" y="331"/>
                </a:lnTo>
                <a:close/>
                <a:moveTo>
                  <a:pt x="325" y="3287"/>
                </a:moveTo>
                <a:lnTo>
                  <a:pt x="325" y="3287"/>
                </a:lnTo>
                <a:lnTo>
                  <a:pt x="821" y="3105"/>
                </a:lnTo>
                <a:lnTo>
                  <a:pt x="891" y="3079"/>
                </a:lnTo>
                <a:lnTo>
                  <a:pt x="912" y="3151"/>
                </a:lnTo>
                <a:lnTo>
                  <a:pt x="1126" y="3899"/>
                </a:lnTo>
                <a:lnTo>
                  <a:pt x="2781" y="3899"/>
                </a:lnTo>
                <a:lnTo>
                  <a:pt x="2781" y="657"/>
                </a:lnTo>
                <a:lnTo>
                  <a:pt x="325" y="657"/>
                </a:lnTo>
                <a:lnTo>
                  <a:pt x="325" y="3287"/>
                </a:lnTo>
                <a:close/>
                <a:moveTo>
                  <a:pt x="966" y="3849"/>
                </a:moveTo>
                <a:lnTo>
                  <a:pt x="966" y="3849"/>
                </a:lnTo>
                <a:lnTo>
                  <a:pt x="798" y="3261"/>
                </a:lnTo>
                <a:lnTo>
                  <a:pt x="383" y="3414"/>
                </a:lnTo>
                <a:lnTo>
                  <a:pt x="966" y="3849"/>
                </a:lnTo>
                <a:close/>
              </a:path>
            </a:pathLst>
          </a:cu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sym typeface="+mn-lt"/>
            </a:endParaRPr>
          </a:p>
        </p:txBody>
      </p:sp>
      <p:sp>
        <p:nvSpPr>
          <p:cNvPr id="7" name="TextBox 9"/>
          <p:cNvSpPr txBox="1"/>
          <p:nvPr/>
        </p:nvSpPr>
        <p:spPr>
          <a:xfrm>
            <a:off x="2490943" y="2174700"/>
            <a:ext cx="1530809" cy="707886"/>
          </a:xfrm>
          <a:prstGeom prst="rect">
            <a:avLst/>
          </a:prstGeom>
          <a:noFill/>
        </p:spPr>
        <p:txBody>
          <a:bodyPr wrap="square" rtlCol="0">
            <a:spAutoFit/>
          </a:bodyPr>
          <a:lstStyle/>
          <a:p>
            <a:pPr algn="ctr"/>
            <a:r>
              <a:rPr lang="en-US" altLang="zh-CN" sz="2000" dirty="0">
                <a:solidFill>
                  <a:schemeClr val="accent1"/>
                </a:solidFill>
                <a:latin typeface="+mn-lt"/>
                <a:ea typeface="+mn-ea"/>
                <a:cs typeface="+mn-ea"/>
                <a:sym typeface="+mn-lt"/>
              </a:rPr>
              <a:t>《</a:t>
            </a:r>
            <a:r>
              <a:rPr lang="zh-CN" altLang="en-US" sz="2000" dirty="0">
                <a:solidFill>
                  <a:schemeClr val="accent1"/>
                </a:solidFill>
                <a:latin typeface="+mn-lt"/>
                <a:ea typeface="+mn-ea"/>
                <a:cs typeface="+mn-ea"/>
                <a:sym typeface="+mn-lt"/>
              </a:rPr>
              <a:t>中心组学习计划</a:t>
            </a:r>
            <a:r>
              <a:rPr lang="en-US" altLang="zh-CN" sz="2000" dirty="0">
                <a:solidFill>
                  <a:schemeClr val="accent1"/>
                </a:solidFill>
                <a:latin typeface="+mn-lt"/>
                <a:ea typeface="+mn-ea"/>
                <a:cs typeface="+mn-ea"/>
                <a:sym typeface="+mn-lt"/>
              </a:rPr>
              <a:t>》</a:t>
            </a:r>
            <a:endParaRPr lang="zh-CN" altLang="en-US" sz="2000" dirty="0">
              <a:solidFill>
                <a:schemeClr val="accent1"/>
              </a:solidFill>
              <a:latin typeface="+mn-lt"/>
              <a:ea typeface="+mn-ea"/>
              <a:cs typeface="+mn-ea"/>
              <a:sym typeface="+mn-lt"/>
            </a:endParaRPr>
          </a:p>
        </p:txBody>
      </p:sp>
      <p:sp>
        <p:nvSpPr>
          <p:cNvPr id="8" name="TextBox 10"/>
          <p:cNvSpPr txBox="1"/>
          <p:nvPr/>
        </p:nvSpPr>
        <p:spPr>
          <a:xfrm>
            <a:off x="7315479" y="2174700"/>
            <a:ext cx="1530809" cy="707886"/>
          </a:xfrm>
          <a:prstGeom prst="rect">
            <a:avLst/>
          </a:prstGeom>
          <a:noFill/>
        </p:spPr>
        <p:txBody>
          <a:bodyPr wrap="square" rtlCol="0">
            <a:spAutoFit/>
          </a:bodyPr>
          <a:lstStyle/>
          <a:p>
            <a:pPr algn="ctr"/>
            <a:r>
              <a:rPr lang="en-US" altLang="zh-CN" sz="2000" dirty="0">
                <a:solidFill>
                  <a:schemeClr val="accent1"/>
                </a:solidFill>
                <a:latin typeface="+mn-lt"/>
                <a:ea typeface="+mn-ea"/>
                <a:cs typeface="+mn-ea"/>
                <a:sym typeface="+mn-lt"/>
              </a:rPr>
              <a:t>《</a:t>
            </a:r>
            <a:r>
              <a:rPr lang="zh-CN" altLang="en-US" sz="2000" dirty="0">
                <a:solidFill>
                  <a:schemeClr val="accent1"/>
                </a:solidFill>
                <a:latin typeface="+mn-lt"/>
                <a:ea typeface="+mn-ea"/>
                <a:cs typeface="+mn-ea"/>
                <a:sym typeface="+mn-lt"/>
              </a:rPr>
              <a:t>党小组学习计划</a:t>
            </a:r>
            <a:r>
              <a:rPr lang="en-US" altLang="zh-CN" sz="2000" dirty="0">
                <a:solidFill>
                  <a:schemeClr val="accent1"/>
                </a:solidFill>
                <a:latin typeface="+mn-lt"/>
                <a:ea typeface="+mn-ea"/>
                <a:cs typeface="+mn-ea"/>
                <a:sym typeface="+mn-lt"/>
              </a:rPr>
              <a:t>》</a:t>
            </a:r>
            <a:endParaRPr lang="zh-CN" altLang="en-US" sz="2000" dirty="0">
              <a:solidFill>
                <a:schemeClr val="accent1"/>
              </a:solidFill>
              <a:latin typeface="+mn-lt"/>
              <a:ea typeface="+mn-ea"/>
              <a:cs typeface="+mn-ea"/>
              <a:sym typeface="+mn-lt"/>
            </a:endParaRPr>
          </a:p>
        </p:txBody>
      </p:sp>
      <p:sp>
        <p:nvSpPr>
          <p:cNvPr id="9" name="TextBox 84"/>
          <p:cNvSpPr txBox="1">
            <a:spLocks noChangeArrowheads="1"/>
          </p:cNvSpPr>
          <p:nvPr/>
        </p:nvSpPr>
        <p:spPr bwMode="auto">
          <a:xfrm>
            <a:off x="1092701" y="4327416"/>
            <a:ext cx="10110106" cy="1707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eaLnBrk="0" hangingPunct="0">
              <a:defRPr sz="2000">
                <a:solidFill>
                  <a:schemeClr val="bg1"/>
                </a:solidFill>
                <a:latin typeface="微软雅黑" panose="020B0503020204020204" pitchFamily="34" charset="-122"/>
                <a:ea typeface="微软雅黑" panose="020B0503020204020204" pitchFamily="34" charset="-122"/>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buFont typeface="Arial" panose="020B0604020202020204" pitchFamily="34" charset="0"/>
            </a:lvl6pPr>
            <a:lvl7pPr marL="2971800" indent="-228600" eaLnBrk="0" fontAlgn="base" hangingPunct="0">
              <a:spcBef>
                <a:spcPct val="0"/>
              </a:spcBef>
              <a:spcAft>
                <a:spcPct val="0"/>
              </a:spcAft>
              <a:buFont typeface="Arial" panose="020B0604020202020204" pitchFamily="34" charset="0"/>
            </a:lvl7pPr>
            <a:lvl8pPr marL="3429000" indent="-228600" eaLnBrk="0" fontAlgn="base" hangingPunct="0">
              <a:spcBef>
                <a:spcPct val="0"/>
              </a:spcBef>
              <a:spcAft>
                <a:spcPct val="0"/>
              </a:spcAft>
              <a:buFont typeface="Arial" panose="020B0604020202020204" pitchFamily="34" charset="0"/>
            </a:lvl8pPr>
            <a:lvl9pPr marL="3886200" indent="-228600" eaLnBrk="0" fontAlgn="base" hangingPunct="0">
              <a:spcBef>
                <a:spcPct val="0"/>
              </a:spcBef>
              <a:spcAft>
                <a:spcPct val="0"/>
              </a:spcAft>
              <a:buFont typeface="Arial" panose="020B0604020202020204" pitchFamily="34" charset="0"/>
            </a:lvl9pPr>
          </a:lstStyle>
          <a:p>
            <a:pPr>
              <a:lnSpc>
                <a:spcPct val="150000"/>
              </a:lnSpc>
            </a:pPr>
            <a:r>
              <a:rPr lang="zh-CN" altLang="en-US" sz="1800" dirty="0">
                <a:solidFill>
                  <a:schemeClr val="accent1"/>
                </a:solidFill>
                <a:latin typeface="+mn-lt"/>
                <a:ea typeface="+mn-ea"/>
                <a:cs typeface="+mn-ea"/>
                <a:sym typeface="+mn-lt"/>
              </a:rPr>
              <a:t>今年以来，我局始终把加强学习，增强党员党性意识放在首位，结合党的群众路线教育实践活动学习教育环节，突出抓好了党员干部的职业道德教育和全心全意为人民服务的宗旨教育，增强公仆意识，树立起勤政廉洁，反腐倡廉的良好形象。制定了</a:t>
            </a:r>
            <a:r>
              <a:rPr lang="en-US" altLang="zh-CN" sz="1800" dirty="0">
                <a:solidFill>
                  <a:schemeClr val="accent1"/>
                </a:solidFill>
                <a:latin typeface="+mn-lt"/>
                <a:ea typeface="+mn-ea"/>
                <a:cs typeface="+mn-ea"/>
                <a:sym typeface="+mn-lt"/>
              </a:rPr>
              <a:t>《</a:t>
            </a:r>
            <a:r>
              <a:rPr lang="zh-CN" altLang="en-US" sz="1800" dirty="0">
                <a:solidFill>
                  <a:schemeClr val="accent1"/>
                </a:solidFill>
                <a:latin typeface="+mn-lt"/>
                <a:ea typeface="+mn-ea"/>
                <a:cs typeface="+mn-ea"/>
                <a:sym typeface="+mn-lt"/>
              </a:rPr>
              <a:t>中心组学习计划</a:t>
            </a:r>
            <a:r>
              <a:rPr lang="en-US" altLang="zh-CN" sz="1800" dirty="0">
                <a:solidFill>
                  <a:schemeClr val="accent1"/>
                </a:solidFill>
                <a:latin typeface="+mn-lt"/>
                <a:ea typeface="+mn-ea"/>
                <a:cs typeface="+mn-ea"/>
                <a:sym typeface="+mn-lt"/>
              </a:rPr>
              <a:t>》</a:t>
            </a:r>
            <a:r>
              <a:rPr lang="zh-CN" altLang="en-US" sz="1800" dirty="0">
                <a:solidFill>
                  <a:schemeClr val="accent1"/>
                </a:solidFill>
                <a:latin typeface="+mn-lt"/>
                <a:ea typeface="+mn-ea"/>
                <a:cs typeface="+mn-ea"/>
                <a:sym typeface="+mn-lt"/>
              </a:rPr>
              <a:t>、</a:t>
            </a:r>
            <a:r>
              <a:rPr lang="en-US" altLang="zh-CN" sz="1800" dirty="0">
                <a:solidFill>
                  <a:schemeClr val="accent1"/>
                </a:solidFill>
                <a:latin typeface="+mn-lt"/>
                <a:ea typeface="+mn-ea"/>
                <a:cs typeface="+mn-ea"/>
                <a:sym typeface="+mn-lt"/>
              </a:rPr>
              <a:t>《</a:t>
            </a:r>
            <a:r>
              <a:rPr lang="zh-CN" altLang="en-US" sz="1800" dirty="0">
                <a:solidFill>
                  <a:schemeClr val="accent1"/>
                </a:solidFill>
                <a:latin typeface="+mn-lt"/>
                <a:ea typeface="+mn-ea"/>
                <a:cs typeface="+mn-ea"/>
                <a:sym typeface="+mn-lt"/>
              </a:rPr>
              <a:t>党小组学习计划</a:t>
            </a:r>
            <a:r>
              <a:rPr lang="en-US" altLang="zh-CN" sz="1800" dirty="0">
                <a:solidFill>
                  <a:schemeClr val="accent1"/>
                </a:solidFill>
                <a:latin typeface="+mn-lt"/>
                <a:ea typeface="+mn-ea"/>
                <a:cs typeface="+mn-ea"/>
                <a:sym typeface="+mn-lt"/>
              </a:rPr>
              <a:t>》，</a:t>
            </a:r>
            <a:r>
              <a:rPr lang="zh-CN" altLang="en-US" sz="1800" dirty="0">
                <a:solidFill>
                  <a:schemeClr val="accent1"/>
                </a:solidFill>
                <a:latin typeface="+mn-lt"/>
                <a:ea typeface="+mn-ea"/>
                <a:cs typeface="+mn-ea"/>
                <a:sym typeface="+mn-lt"/>
              </a:rPr>
              <a:t>狠抓学习“三结合”。</a:t>
            </a:r>
            <a:endParaRPr lang="zh-CN" altLang="en-US" sz="1800" dirty="0">
              <a:solidFill>
                <a:schemeClr val="accent1"/>
              </a:solidFill>
              <a:latin typeface="+mn-lt"/>
              <a:ea typeface="+mn-ea"/>
              <a:cs typeface="+mn-ea"/>
              <a:sym typeface="+mn-lt"/>
            </a:endParaRPr>
          </a:p>
        </p:txBody>
      </p:sp>
      <p:cxnSp>
        <p:nvCxnSpPr>
          <p:cNvPr id="3" name="直接连接符 2"/>
          <p:cNvCxnSpPr/>
          <p:nvPr/>
        </p:nvCxnSpPr>
        <p:spPr bwMode="auto">
          <a:xfrm>
            <a:off x="927754" y="4228715"/>
            <a:ext cx="104400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接连接符 15"/>
          <p:cNvCxnSpPr/>
          <p:nvPr/>
        </p:nvCxnSpPr>
        <p:spPr bwMode="auto">
          <a:xfrm>
            <a:off x="927754" y="6091838"/>
            <a:ext cx="1044000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mc:AlternateContent xmlns:mc="http://schemas.openxmlformats.org/markup-compatibility/2006">
    <mc:Choice xmlns:p14="http://schemas.microsoft.com/office/powerpoint/2010/main" Requires="p14">
      <p:transition spd="slow" advTm="8726">
        <p14:prism/>
      </p:transition>
    </mc:Choice>
    <mc:Fallback>
      <p:transition spd="slow" advTm="8726">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0" y="2871536"/>
            <a:ext cx="12198350" cy="1855287"/>
          </a:xfrm>
          <a:prstGeom prst="rect">
            <a:avLst/>
          </a:prstGeom>
          <a:gradFill>
            <a:gsLst>
              <a:gs pos="0">
                <a:srgbClr val="1F95BF"/>
              </a:gs>
              <a:gs pos="48000">
                <a:schemeClr val="tx2"/>
              </a:gs>
              <a:gs pos="100000">
                <a:srgbClr val="2EB0DE"/>
              </a:gs>
            </a:gsLst>
            <a:lin ang="16200000" scaled="1"/>
          </a:gradFill>
          <a:ln w="12700" cap="flat">
            <a:noFill/>
            <a:prstDash val="solid"/>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endParaRPr>
          </a:p>
        </p:txBody>
      </p:sp>
      <p:sp>
        <p:nvSpPr>
          <p:cNvPr id="59" name="矩形 58"/>
          <p:cNvSpPr/>
          <p:nvPr/>
        </p:nvSpPr>
        <p:spPr>
          <a:xfrm>
            <a:off x="554965" y="247436"/>
            <a:ext cx="6324333" cy="492379"/>
          </a:xfrm>
          <a:prstGeom prst="rect">
            <a:avLst/>
          </a:prstGeom>
          <a:noFill/>
          <a:ln>
            <a:noFill/>
          </a:ln>
        </p:spPr>
        <p:txBody>
          <a:bodyPr vert="horz" wrap="square" lIns="0" tIns="0" rIns="0" bIns="0" numCol="1" anchor="t" anchorCtr="0" compatLnSpc="1">
            <a:spAutoFit/>
          </a:bodyPr>
          <a:lstStyle/>
          <a:p>
            <a:r>
              <a:rPr lang="zh-CN" altLang="en-US" sz="3200">
                <a:solidFill>
                  <a:schemeClr val="accent1"/>
                </a:solidFill>
                <a:latin typeface="+mn-lt"/>
                <a:ea typeface="+mn-ea"/>
                <a:cs typeface="+mn-ea"/>
                <a:sym typeface="+mn-lt"/>
              </a:rPr>
              <a:t>部门活动组织</a:t>
            </a:r>
            <a:endParaRPr lang="zh-CN" altLang="en-US" sz="3200">
              <a:solidFill>
                <a:schemeClr val="accent1"/>
              </a:solidFill>
              <a:latin typeface="+mn-lt"/>
              <a:ea typeface="+mn-ea"/>
              <a:cs typeface="+mn-ea"/>
              <a:sym typeface="+mn-lt"/>
            </a:endParaRPr>
          </a:p>
        </p:txBody>
      </p:sp>
      <p:sp>
        <p:nvSpPr>
          <p:cNvPr id="4" name="矩形 3"/>
          <p:cNvSpPr/>
          <p:nvPr/>
        </p:nvSpPr>
        <p:spPr bwMode="auto">
          <a:xfrm>
            <a:off x="314326" y="266701"/>
            <a:ext cx="114300" cy="457200"/>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mn-lt"/>
              <a:ea typeface="+mn-ea"/>
              <a:cs typeface="+mn-ea"/>
              <a:sym typeface="+mn-lt"/>
            </a:endParaRPr>
          </a:p>
        </p:txBody>
      </p:sp>
      <p:pic>
        <p:nvPicPr>
          <p:cNvPr id="5" name="Picture 2" descr="E:\我的文档\商务图片\19147185_150127007000_2.jpg"/>
          <p:cNvPicPr>
            <a:picLocks noChangeAspect="1" noChangeArrowheads="1"/>
          </p:cNvPicPr>
          <p:nvPr/>
        </p:nvPicPr>
        <p:blipFill rotWithShape="1">
          <a:blip r:embed="rId1">
            <a:extLst>
              <a:ext uri="{28A0092B-C50C-407E-A947-70E740481C1C}">
                <a14:useLocalDpi xmlns:a14="http://schemas.microsoft.com/office/drawing/2010/main" val="0"/>
              </a:ext>
            </a:extLst>
          </a:blip>
          <a:srcRect b="11761"/>
          <a:stretch>
            <a:fillRect/>
          </a:stretch>
        </p:blipFill>
        <p:spPr bwMode="auto">
          <a:xfrm>
            <a:off x="1210346" y="1329166"/>
            <a:ext cx="4694888" cy="2637744"/>
          </a:xfrm>
          <a:prstGeom prst="rect">
            <a:avLst/>
          </a:prstGeom>
          <a:solidFill>
            <a:srgbClr val="FFFFFF">
              <a:shade val="85000"/>
            </a:srgbClr>
          </a:solidFill>
          <a:ln w="38100" cap="sq">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3" descr="E:\我的文档\商务图片\Nipic_1082507_2009120709052602481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3976"/>
          <a:stretch>
            <a:fillRect/>
          </a:stretch>
        </p:blipFill>
        <p:spPr bwMode="auto">
          <a:xfrm>
            <a:off x="6399733" y="1324363"/>
            <a:ext cx="4777342" cy="2642384"/>
          </a:xfrm>
          <a:prstGeom prst="rect">
            <a:avLst/>
          </a:prstGeom>
          <a:solidFill>
            <a:srgbClr val="FFFFFF">
              <a:shade val="85000"/>
            </a:srgbClr>
          </a:solidFill>
          <a:ln w="38100" cap="sq">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TextBox 84"/>
          <p:cNvSpPr txBox="1">
            <a:spLocks noChangeArrowheads="1"/>
          </p:cNvSpPr>
          <p:nvPr/>
        </p:nvSpPr>
        <p:spPr bwMode="auto">
          <a:xfrm>
            <a:off x="1238262" y="4089362"/>
            <a:ext cx="46948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a:solidFill>
                  <a:schemeClr val="bg1"/>
                </a:solidFill>
                <a:latin typeface="+mn-lt"/>
                <a:ea typeface="+mn-ea"/>
                <a:cs typeface="+mn-ea"/>
                <a:sym typeface="+mn-lt"/>
              </a:rPr>
              <a:t>协助进行会务工作</a:t>
            </a:r>
            <a:endParaRPr lang="zh-CN" altLang="en-US" sz="2000" dirty="0">
              <a:solidFill>
                <a:schemeClr val="bg1"/>
              </a:solidFill>
              <a:latin typeface="+mn-lt"/>
              <a:ea typeface="+mn-ea"/>
              <a:cs typeface="+mn-ea"/>
              <a:sym typeface="+mn-lt"/>
            </a:endParaRPr>
          </a:p>
        </p:txBody>
      </p:sp>
      <p:sp>
        <p:nvSpPr>
          <p:cNvPr id="21" name="TextBox 84"/>
          <p:cNvSpPr txBox="1">
            <a:spLocks noChangeArrowheads="1"/>
          </p:cNvSpPr>
          <p:nvPr/>
        </p:nvSpPr>
        <p:spPr bwMode="auto">
          <a:xfrm>
            <a:off x="6371736" y="4089362"/>
            <a:ext cx="46948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2000">
                <a:solidFill>
                  <a:schemeClr val="bg1"/>
                </a:solidFill>
                <a:latin typeface="+mn-lt"/>
                <a:ea typeface="+mn-ea"/>
                <a:cs typeface="+mn-ea"/>
                <a:sym typeface="+mn-lt"/>
              </a:rPr>
              <a:t>负责培训工作</a:t>
            </a:r>
            <a:r>
              <a:rPr lang="en-US" altLang="zh-CN" sz="2000">
                <a:solidFill>
                  <a:schemeClr val="bg1"/>
                </a:solidFill>
                <a:latin typeface="+mn-lt"/>
                <a:ea typeface="+mn-ea"/>
                <a:cs typeface="+mn-ea"/>
                <a:sym typeface="+mn-lt"/>
              </a:rPr>
              <a:t>PPT</a:t>
            </a:r>
            <a:r>
              <a:rPr lang="zh-CN" altLang="en-US" sz="2000">
                <a:solidFill>
                  <a:schemeClr val="bg1"/>
                </a:solidFill>
                <a:latin typeface="+mn-lt"/>
                <a:ea typeface="+mn-ea"/>
                <a:cs typeface="+mn-ea"/>
                <a:sym typeface="+mn-lt"/>
              </a:rPr>
              <a:t>的制作</a:t>
            </a:r>
            <a:endParaRPr lang="zh-CN" altLang="en-US" sz="2000" dirty="0">
              <a:solidFill>
                <a:schemeClr val="bg1"/>
              </a:solidFill>
              <a:latin typeface="+mn-lt"/>
              <a:ea typeface="+mn-ea"/>
              <a:cs typeface="+mn-ea"/>
              <a:sym typeface="+mn-lt"/>
            </a:endParaRPr>
          </a:p>
        </p:txBody>
      </p:sp>
      <p:sp>
        <p:nvSpPr>
          <p:cNvPr id="22" name="TextBox 84"/>
          <p:cNvSpPr txBox="1">
            <a:spLocks noChangeArrowheads="1"/>
          </p:cNvSpPr>
          <p:nvPr/>
        </p:nvSpPr>
        <p:spPr bwMode="auto">
          <a:xfrm>
            <a:off x="1251284" y="4968269"/>
            <a:ext cx="448785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r>
              <a:rPr lang="zh-CN" altLang="en-US" sz="2000" dirty="0">
                <a:solidFill>
                  <a:srgbClr val="595959"/>
                </a:solidFill>
                <a:latin typeface="+mn-lt"/>
                <a:ea typeface="+mn-ea"/>
                <a:cs typeface="+mn-ea"/>
                <a:sym typeface="+mn-lt"/>
              </a:rPr>
              <a:t>这里简述部门会议组织开展情况，下面配图更换成自己的即可。这里简述部门会议组织开展情况，下面配图更换成自己的即</a:t>
            </a:r>
            <a:r>
              <a:rPr lang="zh-CN" altLang="en-US" sz="2000">
                <a:solidFill>
                  <a:srgbClr val="595959"/>
                </a:solidFill>
                <a:latin typeface="+mn-lt"/>
                <a:ea typeface="+mn-ea"/>
                <a:cs typeface="+mn-ea"/>
                <a:sym typeface="+mn-lt"/>
              </a:rPr>
              <a:t>可。</a:t>
            </a:r>
            <a:endParaRPr lang="zh-CN" altLang="en-US" sz="2000" dirty="0">
              <a:solidFill>
                <a:srgbClr val="595959"/>
              </a:solidFill>
              <a:latin typeface="+mn-lt"/>
              <a:ea typeface="+mn-ea"/>
              <a:cs typeface="+mn-ea"/>
              <a:sym typeface="+mn-lt"/>
            </a:endParaRPr>
          </a:p>
        </p:txBody>
      </p:sp>
      <p:sp>
        <p:nvSpPr>
          <p:cNvPr id="23" name="TextBox 84"/>
          <p:cNvSpPr txBox="1">
            <a:spLocks noChangeArrowheads="1"/>
          </p:cNvSpPr>
          <p:nvPr/>
        </p:nvSpPr>
        <p:spPr bwMode="auto">
          <a:xfrm>
            <a:off x="6529137" y="4968269"/>
            <a:ext cx="448785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r>
              <a:rPr lang="zh-CN" altLang="en-US" sz="2000" dirty="0">
                <a:solidFill>
                  <a:srgbClr val="595959"/>
                </a:solidFill>
                <a:latin typeface="+mn-lt"/>
                <a:ea typeface="+mn-ea"/>
                <a:cs typeface="+mn-ea"/>
                <a:sym typeface="+mn-lt"/>
              </a:rPr>
              <a:t>这里简述部门会议组织开展情况，下面配图更换成自己的即可。这里简述部门会议组织开展情况，下面配图更换成自己的即</a:t>
            </a:r>
            <a:r>
              <a:rPr lang="zh-CN" altLang="en-US" sz="2000">
                <a:solidFill>
                  <a:srgbClr val="595959"/>
                </a:solidFill>
                <a:latin typeface="+mn-lt"/>
                <a:ea typeface="+mn-ea"/>
                <a:cs typeface="+mn-ea"/>
                <a:sym typeface="+mn-lt"/>
              </a:rPr>
              <a:t>可。</a:t>
            </a:r>
            <a:endParaRPr lang="zh-CN" altLang="en-US" sz="2000" dirty="0">
              <a:solidFill>
                <a:srgbClr val="595959"/>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advTm="8726">
        <p14:prism/>
      </p:transition>
    </mc:Choice>
    <mc:Fallback>
      <p:transition spd="slow" advTm="8726">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矩形 58"/>
          <p:cNvSpPr/>
          <p:nvPr/>
        </p:nvSpPr>
        <p:spPr>
          <a:xfrm>
            <a:off x="554965" y="247436"/>
            <a:ext cx="6324333" cy="492379"/>
          </a:xfrm>
          <a:prstGeom prst="rect">
            <a:avLst/>
          </a:prstGeom>
          <a:noFill/>
          <a:ln>
            <a:noFill/>
          </a:ln>
        </p:spPr>
        <p:txBody>
          <a:bodyPr vert="horz" wrap="square" lIns="0" tIns="0" rIns="0" bIns="0" numCol="1" anchor="t" anchorCtr="0" compatLnSpc="1">
            <a:spAutoFit/>
          </a:bodyPr>
          <a:lstStyle/>
          <a:p>
            <a:r>
              <a:rPr lang="zh-CN" altLang="en-US" sz="3200">
                <a:solidFill>
                  <a:schemeClr val="accent1"/>
                </a:solidFill>
                <a:latin typeface="+mn-lt"/>
                <a:ea typeface="+mn-ea"/>
                <a:cs typeface="+mn-ea"/>
                <a:sym typeface="+mn-lt"/>
              </a:rPr>
              <a:t>其他工作</a:t>
            </a:r>
            <a:endParaRPr lang="zh-CN" altLang="en-US" sz="3200">
              <a:solidFill>
                <a:schemeClr val="accent1"/>
              </a:solidFill>
              <a:latin typeface="+mn-lt"/>
              <a:ea typeface="+mn-ea"/>
              <a:cs typeface="+mn-ea"/>
              <a:sym typeface="+mn-lt"/>
            </a:endParaRPr>
          </a:p>
        </p:txBody>
      </p:sp>
      <p:sp>
        <p:nvSpPr>
          <p:cNvPr id="4" name="矩形 3"/>
          <p:cNvSpPr/>
          <p:nvPr/>
        </p:nvSpPr>
        <p:spPr bwMode="auto">
          <a:xfrm>
            <a:off x="314326" y="266701"/>
            <a:ext cx="114300" cy="457200"/>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mn-lt"/>
              <a:ea typeface="+mn-ea"/>
              <a:cs typeface="+mn-ea"/>
              <a:sym typeface="+mn-lt"/>
            </a:endParaRPr>
          </a:p>
        </p:txBody>
      </p:sp>
      <p:sp>
        <p:nvSpPr>
          <p:cNvPr id="5" name="Oval 6"/>
          <p:cNvSpPr>
            <a:spLocks noChangeArrowheads="1"/>
          </p:cNvSpPr>
          <p:nvPr/>
        </p:nvSpPr>
        <p:spPr bwMode="auto">
          <a:xfrm>
            <a:off x="1199616" y="1330610"/>
            <a:ext cx="4778062" cy="4779570"/>
          </a:xfrm>
          <a:prstGeom prst="ellipse">
            <a:avLst/>
          </a:prstGeom>
          <a:noFill/>
          <a:ln w="9" cap="flat">
            <a:solidFill>
              <a:schemeClr val="accent1">
                <a:lumMod val="40000"/>
                <a:lumOff val="60000"/>
              </a:schemeClr>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accent1"/>
              </a:solidFill>
              <a:latin typeface="+mn-lt"/>
              <a:ea typeface="+mn-ea"/>
              <a:cs typeface="+mn-ea"/>
              <a:sym typeface="+mn-lt"/>
            </a:endParaRPr>
          </a:p>
        </p:txBody>
      </p:sp>
      <p:sp>
        <p:nvSpPr>
          <p:cNvPr id="6" name="Oval 10"/>
          <p:cNvSpPr>
            <a:spLocks noChangeArrowheads="1"/>
          </p:cNvSpPr>
          <p:nvPr/>
        </p:nvSpPr>
        <p:spPr bwMode="auto">
          <a:xfrm>
            <a:off x="4780898" y="1547933"/>
            <a:ext cx="556888" cy="556887"/>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r>
              <a:rPr lang="en-US" altLang="zh-CN" sz="2000" dirty="0">
                <a:solidFill>
                  <a:schemeClr val="bg1"/>
                </a:solidFill>
                <a:latin typeface="+mn-lt"/>
                <a:ea typeface="+mn-ea"/>
                <a:cs typeface="+mn-ea"/>
                <a:sym typeface="+mn-lt"/>
              </a:rPr>
              <a:t>1</a:t>
            </a:r>
            <a:endParaRPr lang="zh-CN" altLang="en-US" sz="2000" dirty="0">
              <a:solidFill>
                <a:schemeClr val="bg1"/>
              </a:solidFill>
              <a:latin typeface="+mn-lt"/>
              <a:ea typeface="+mn-ea"/>
              <a:cs typeface="+mn-ea"/>
              <a:sym typeface="+mn-lt"/>
            </a:endParaRPr>
          </a:p>
        </p:txBody>
      </p:sp>
      <p:sp>
        <p:nvSpPr>
          <p:cNvPr id="7" name="Oval 11"/>
          <p:cNvSpPr>
            <a:spLocks noChangeArrowheads="1"/>
          </p:cNvSpPr>
          <p:nvPr/>
        </p:nvSpPr>
        <p:spPr bwMode="auto">
          <a:xfrm>
            <a:off x="4780898" y="5335972"/>
            <a:ext cx="556888" cy="556887"/>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r>
              <a:rPr lang="en-US" altLang="zh-CN" sz="2000" dirty="0">
                <a:solidFill>
                  <a:schemeClr val="bg1"/>
                </a:solidFill>
                <a:latin typeface="+mn-lt"/>
                <a:ea typeface="+mn-ea"/>
                <a:cs typeface="+mn-ea"/>
                <a:sym typeface="+mn-lt"/>
              </a:rPr>
              <a:t>4</a:t>
            </a:r>
            <a:endParaRPr lang="zh-CN" altLang="en-US" sz="2000" dirty="0">
              <a:solidFill>
                <a:schemeClr val="bg1"/>
              </a:solidFill>
              <a:latin typeface="+mn-lt"/>
              <a:ea typeface="+mn-ea"/>
              <a:cs typeface="+mn-ea"/>
              <a:sym typeface="+mn-lt"/>
            </a:endParaRPr>
          </a:p>
        </p:txBody>
      </p:sp>
      <p:sp>
        <p:nvSpPr>
          <p:cNvPr id="8" name="Oval 12"/>
          <p:cNvSpPr>
            <a:spLocks noChangeArrowheads="1"/>
          </p:cNvSpPr>
          <p:nvPr/>
        </p:nvSpPr>
        <p:spPr bwMode="auto">
          <a:xfrm>
            <a:off x="5528820" y="4189973"/>
            <a:ext cx="558396" cy="556887"/>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r>
              <a:rPr lang="en-US" altLang="zh-CN" sz="2000" dirty="0">
                <a:solidFill>
                  <a:schemeClr val="bg1"/>
                </a:solidFill>
                <a:latin typeface="+mn-lt"/>
                <a:ea typeface="+mn-ea"/>
                <a:cs typeface="+mn-ea"/>
                <a:sym typeface="+mn-lt"/>
              </a:rPr>
              <a:t>3</a:t>
            </a:r>
            <a:endParaRPr lang="zh-CN" altLang="en-US" sz="2000" dirty="0">
              <a:solidFill>
                <a:schemeClr val="bg1"/>
              </a:solidFill>
              <a:latin typeface="+mn-lt"/>
              <a:ea typeface="+mn-ea"/>
              <a:cs typeface="+mn-ea"/>
              <a:sym typeface="+mn-lt"/>
            </a:endParaRPr>
          </a:p>
        </p:txBody>
      </p:sp>
      <p:sp>
        <p:nvSpPr>
          <p:cNvPr id="9" name="Oval 13"/>
          <p:cNvSpPr>
            <a:spLocks noChangeArrowheads="1"/>
          </p:cNvSpPr>
          <p:nvPr/>
        </p:nvSpPr>
        <p:spPr bwMode="auto">
          <a:xfrm>
            <a:off x="5589954" y="2749286"/>
            <a:ext cx="558396" cy="556887"/>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ctr"/>
            <a:r>
              <a:rPr lang="en-US" altLang="zh-CN" sz="2000" dirty="0">
                <a:solidFill>
                  <a:schemeClr val="bg1"/>
                </a:solidFill>
                <a:latin typeface="+mn-lt"/>
                <a:ea typeface="+mn-ea"/>
                <a:cs typeface="+mn-ea"/>
                <a:sym typeface="+mn-lt"/>
              </a:rPr>
              <a:t>2</a:t>
            </a:r>
            <a:endParaRPr lang="zh-CN" altLang="en-US" sz="2000" dirty="0">
              <a:solidFill>
                <a:schemeClr val="bg1"/>
              </a:solidFill>
              <a:latin typeface="+mn-lt"/>
              <a:ea typeface="+mn-ea"/>
              <a:cs typeface="+mn-ea"/>
              <a:sym typeface="+mn-lt"/>
            </a:endParaRPr>
          </a:p>
        </p:txBody>
      </p:sp>
      <p:sp>
        <p:nvSpPr>
          <p:cNvPr id="10" name="TextBox 33"/>
          <p:cNvSpPr txBox="1"/>
          <p:nvPr/>
        </p:nvSpPr>
        <p:spPr>
          <a:xfrm>
            <a:off x="5450974" y="1321975"/>
            <a:ext cx="3080752" cy="400110"/>
          </a:xfrm>
          <a:prstGeom prst="rect">
            <a:avLst/>
          </a:prstGeom>
          <a:noFill/>
        </p:spPr>
        <p:txBody>
          <a:bodyPr wrap="square" rtlCol="0">
            <a:spAutoFit/>
          </a:bodyPr>
          <a:lstStyle/>
          <a:p>
            <a:r>
              <a:rPr lang="zh-CN" altLang="en-US" sz="2000" b="1" dirty="0">
                <a:solidFill>
                  <a:schemeClr val="accent1"/>
                </a:solidFill>
                <a:latin typeface="+mn-lt"/>
                <a:ea typeface="+mn-ea"/>
                <a:cs typeface="+mn-ea"/>
                <a:sym typeface="+mn-lt"/>
              </a:rPr>
              <a:t>协助某某工作</a:t>
            </a:r>
            <a:endParaRPr lang="zh-CN" altLang="en-US" sz="2000" b="1" dirty="0">
              <a:solidFill>
                <a:schemeClr val="accent1"/>
              </a:solidFill>
              <a:latin typeface="+mn-lt"/>
              <a:ea typeface="+mn-ea"/>
              <a:cs typeface="+mn-ea"/>
              <a:sym typeface="+mn-lt"/>
            </a:endParaRPr>
          </a:p>
        </p:txBody>
      </p:sp>
      <p:sp>
        <p:nvSpPr>
          <p:cNvPr id="11" name="TextBox 34"/>
          <p:cNvSpPr txBox="1"/>
          <p:nvPr/>
        </p:nvSpPr>
        <p:spPr>
          <a:xfrm>
            <a:off x="6148350" y="2655700"/>
            <a:ext cx="3031448" cy="400110"/>
          </a:xfrm>
          <a:prstGeom prst="rect">
            <a:avLst/>
          </a:prstGeom>
          <a:noFill/>
        </p:spPr>
        <p:txBody>
          <a:bodyPr wrap="square" rtlCol="0">
            <a:spAutoFit/>
          </a:bodyPr>
          <a:lstStyle>
            <a:defPPr>
              <a:defRPr lang="zh-CN"/>
            </a:defPPr>
            <a:lvl1pPr>
              <a:defRPr sz="2400">
                <a:latin typeface="+mj-ea"/>
                <a:ea typeface="+mj-ea"/>
              </a:defRPr>
            </a:lvl1pPr>
          </a:lstStyle>
          <a:p>
            <a:r>
              <a:rPr lang="zh-CN" altLang="en-US" sz="2000" b="1" dirty="0">
                <a:solidFill>
                  <a:schemeClr val="accent1"/>
                </a:solidFill>
                <a:latin typeface="+mn-lt"/>
                <a:ea typeface="+mn-ea"/>
                <a:cs typeface="+mn-ea"/>
                <a:sym typeface="+mn-lt"/>
              </a:rPr>
              <a:t>参与某某项目</a:t>
            </a:r>
            <a:endParaRPr lang="zh-CN" altLang="en-US" sz="2000" b="1" dirty="0">
              <a:solidFill>
                <a:schemeClr val="accent1"/>
              </a:solidFill>
              <a:latin typeface="+mn-lt"/>
              <a:ea typeface="+mn-ea"/>
              <a:cs typeface="+mn-ea"/>
              <a:sym typeface="+mn-lt"/>
            </a:endParaRPr>
          </a:p>
        </p:txBody>
      </p:sp>
      <p:sp>
        <p:nvSpPr>
          <p:cNvPr id="12" name="TextBox 35"/>
          <p:cNvSpPr txBox="1"/>
          <p:nvPr/>
        </p:nvSpPr>
        <p:spPr>
          <a:xfrm>
            <a:off x="6148350" y="4023014"/>
            <a:ext cx="3325318" cy="400110"/>
          </a:xfrm>
          <a:prstGeom prst="rect">
            <a:avLst/>
          </a:prstGeom>
          <a:noFill/>
        </p:spPr>
        <p:txBody>
          <a:bodyPr wrap="square" rtlCol="0">
            <a:spAutoFit/>
          </a:bodyPr>
          <a:lstStyle>
            <a:defPPr>
              <a:defRPr lang="zh-CN"/>
            </a:defPPr>
            <a:lvl1pPr>
              <a:defRPr sz="2400">
                <a:latin typeface="+mj-ea"/>
                <a:ea typeface="+mj-ea"/>
              </a:defRPr>
            </a:lvl1pPr>
          </a:lstStyle>
          <a:p>
            <a:r>
              <a:rPr lang="zh-CN" altLang="en-US" sz="2000" b="1" dirty="0">
                <a:solidFill>
                  <a:schemeClr val="accent1"/>
                </a:solidFill>
                <a:latin typeface="+mn-lt"/>
                <a:ea typeface="+mn-ea"/>
                <a:cs typeface="+mn-ea"/>
                <a:sym typeface="+mn-lt"/>
              </a:rPr>
              <a:t>参与某某活动</a:t>
            </a:r>
            <a:endParaRPr lang="zh-CN" altLang="en-US" sz="2000" b="1" dirty="0">
              <a:solidFill>
                <a:schemeClr val="accent1"/>
              </a:solidFill>
              <a:latin typeface="+mn-lt"/>
              <a:ea typeface="+mn-ea"/>
              <a:cs typeface="+mn-ea"/>
              <a:sym typeface="+mn-lt"/>
            </a:endParaRPr>
          </a:p>
        </p:txBody>
      </p:sp>
      <p:sp>
        <p:nvSpPr>
          <p:cNvPr id="13" name="TextBox 36"/>
          <p:cNvSpPr txBox="1"/>
          <p:nvPr/>
        </p:nvSpPr>
        <p:spPr>
          <a:xfrm>
            <a:off x="5392568" y="5260404"/>
            <a:ext cx="3139159" cy="400110"/>
          </a:xfrm>
          <a:prstGeom prst="rect">
            <a:avLst/>
          </a:prstGeom>
          <a:noFill/>
        </p:spPr>
        <p:txBody>
          <a:bodyPr wrap="square" rtlCol="0">
            <a:spAutoFit/>
          </a:bodyPr>
          <a:lstStyle>
            <a:defPPr>
              <a:defRPr lang="zh-CN"/>
            </a:defPPr>
            <a:lvl1pPr>
              <a:defRPr sz="2400">
                <a:latin typeface="+mj-ea"/>
                <a:ea typeface="+mj-ea"/>
              </a:defRPr>
            </a:lvl1pPr>
          </a:lstStyle>
          <a:p>
            <a:r>
              <a:rPr lang="zh-CN" altLang="en-US" sz="2000" b="1" dirty="0">
                <a:solidFill>
                  <a:schemeClr val="accent1"/>
                </a:solidFill>
                <a:latin typeface="+mn-lt"/>
                <a:ea typeface="+mn-ea"/>
                <a:cs typeface="+mn-ea"/>
                <a:sym typeface="+mn-lt"/>
              </a:rPr>
              <a:t>主持某某活动</a:t>
            </a:r>
            <a:endParaRPr lang="zh-CN" altLang="en-US" sz="2000" b="1" dirty="0">
              <a:solidFill>
                <a:schemeClr val="accent1"/>
              </a:solidFill>
              <a:latin typeface="+mn-lt"/>
              <a:ea typeface="+mn-ea"/>
              <a:cs typeface="+mn-ea"/>
              <a:sym typeface="+mn-lt"/>
            </a:endParaRPr>
          </a:p>
        </p:txBody>
      </p:sp>
      <p:sp>
        <p:nvSpPr>
          <p:cNvPr id="14" name="Oval 7"/>
          <p:cNvSpPr>
            <a:spLocks noChangeArrowheads="1"/>
          </p:cNvSpPr>
          <p:nvPr/>
        </p:nvSpPr>
        <p:spPr bwMode="auto">
          <a:xfrm>
            <a:off x="1095483" y="1590190"/>
            <a:ext cx="4233249" cy="4230229"/>
          </a:xfrm>
          <a:prstGeom prst="ellipse">
            <a:avLst/>
          </a:prstGeom>
          <a:solidFill>
            <a:schemeClr val="accent1">
              <a:lumMod val="20000"/>
              <a:lumOff val="80000"/>
            </a:schemeClr>
          </a:soli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n-lt"/>
              <a:ea typeface="+mn-ea"/>
              <a:cs typeface="+mn-ea"/>
              <a:sym typeface="+mn-lt"/>
            </a:endParaRPr>
          </a:p>
        </p:txBody>
      </p:sp>
      <p:sp>
        <p:nvSpPr>
          <p:cNvPr id="15" name="Oval 8"/>
          <p:cNvSpPr>
            <a:spLocks noChangeArrowheads="1"/>
          </p:cNvSpPr>
          <p:nvPr/>
        </p:nvSpPr>
        <p:spPr bwMode="auto">
          <a:xfrm>
            <a:off x="1385244" y="1878443"/>
            <a:ext cx="3653724" cy="3653723"/>
          </a:xfrm>
          <a:prstGeom prst="ellipse">
            <a:avLst/>
          </a:prstGeom>
          <a:blipFill>
            <a:blip r:embed="rId1"/>
            <a:stretch>
              <a:fillRect/>
            </a:stretch>
          </a:blipFill>
          <a:ln w="9" cap="flat">
            <a:noFill/>
            <a:prstDash val="solid"/>
            <a:miter lim="800000"/>
          </a:ln>
        </p:spPr>
        <p:txBody>
          <a:bodyPr vert="horz" wrap="square" lIns="91440" tIns="45720" rIns="91440" bIns="45720" numCol="1" anchor="t" anchorCtr="0" compatLnSpc="1"/>
          <a:lstStyle/>
          <a:p>
            <a:endParaRPr lang="zh-CN" altLang="en-US">
              <a:solidFill>
                <a:schemeClr val="accent1"/>
              </a:solidFill>
              <a:latin typeface="+mn-lt"/>
              <a:ea typeface="+mn-ea"/>
              <a:cs typeface="+mn-ea"/>
              <a:sym typeface="+mn-lt"/>
            </a:endParaRPr>
          </a:p>
        </p:txBody>
      </p:sp>
      <p:sp>
        <p:nvSpPr>
          <p:cNvPr id="16" name="Oval 9"/>
          <p:cNvSpPr>
            <a:spLocks noChangeArrowheads="1"/>
          </p:cNvSpPr>
          <p:nvPr/>
        </p:nvSpPr>
        <p:spPr bwMode="auto">
          <a:xfrm>
            <a:off x="1187543" y="4468193"/>
            <a:ext cx="1032279" cy="1032278"/>
          </a:xfrm>
          <a:prstGeom prst="ellipse">
            <a:avLst/>
          </a:prstGeom>
          <a:gradFill flip="none" rotWithShape="1">
            <a:gsLst>
              <a:gs pos="0">
                <a:srgbClr val="4C4746"/>
              </a:gs>
              <a:gs pos="47000">
                <a:schemeClr val="bg2"/>
              </a:gs>
              <a:gs pos="100000">
                <a:srgbClr val="726968"/>
              </a:gs>
            </a:gsLst>
            <a:lin ang="16200000" scaled="0"/>
            <a:tileRect/>
          </a:gradFill>
          <a:ln w="1270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a:solidFill>
                <a:schemeClr val="bg1"/>
              </a:solidFill>
              <a:latin typeface="+mn-lt"/>
              <a:ea typeface="+mn-ea"/>
              <a:cs typeface="+mn-ea"/>
              <a:sym typeface="+mn-lt"/>
            </a:endParaRPr>
          </a:p>
        </p:txBody>
      </p:sp>
      <p:sp>
        <p:nvSpPr>
          <p:cNvPr id="17" name="TextBox 40"/>
          <p:cNvSpPr txBox="1"/>
          <p:nvPr/>
        </p:nvSpPr>
        <p:spPr>
          <a:xfrm>
            <a:off x="1303588" y="4589771"/>
            <a:ext cx="834938" cy="830997"/>
          </a:xfrm>
          <a:prstGeom prst="rect">
            <a:avLst/>
          </a:prstGeom>
          <a:noFill/>
        </p:spPr>
        <p:txBody>
          <a:bodyPr wrap="square" rtlCol="0">
            <a:spAutoFit/>
          </a:bodyPr>
          <a:lstStyle/>
          <a:p>
            <a:pPr algn="ctr"/>
            <a:r>
              <a:rPr lang="zh-CN" altLang="en-US" sz="2400" dirty="0">
                <a:solidFill>
                  <a:schemeClr val="accent2"/>
                </a:solidFill>
                <a:latin typeface="+mn-lt"/>
                <a:ea typeface="+mn-ea"/>
                <a:cs typeface="+mn-ea"/>
                <a:sym typeface="+mn-lt"/>
              </a:rPr>
              <a:t>四个方面</a:t>
            </a:r>
            <a:endParaRPr lang="en-US" altLang="zh-CN" sz="2400" dirty="0">
              <a:solidFill>
                <a:schemeClr val="accent2"/>
              </a:solidFill>
              <a:latin typeface="+mn-lt"/>
              <a:ea typeface="+mn-ea"/>
              <a:cs typeface="+mn-ea"/>
              <a:sym typeface="+mn-lt"/>
            </a:endParaRPr>
          </a:p>
        </p:txBody>
      </p:sp>
      <p:sp>
        <p:nvSpPr>
          <p:cNvPr id="18" name="矩形 25"/>
          <p:cNvSpPr>
            <a:spLocks noChangeArrowheads="1"/>
          </p:cNvSpPr>
          <p:nvPr/>
        </p:nvSpPr>
        <p:spPr bwMode="auto">
          <a:xfrm>
            <a:off x="5586345" y="1654583"/>
            <a:ext cx="551445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dirty="0">
                <a:solidFill>
                  <a:schemeClr val="accent1"/>
                </a:solidFill>
                <a:latin typeface="+mn-lt"/>
                <a:ea typeface="+mn-ea"/>
                <a:cs typeface="+mn-ea"/>
                <a:sym typeface="+mn-lt"/>
              </a:rPr>
              <a:t>请在这里输入您在这个工作中的情况请在这里输入您在这个工作中的情况请在这里输入您在这个工作中的情况</a:t>
            </a:r>
            <a:endParaRPr lang="zh-CN" altLang="en-US" dirty="0">
              <a:solidFill>
                <a:schemeClr val="accent1"/>
              </a:solidFill>
              <a:latin typeface="+mn-lt"/>
              <a:ea typeface="+mn-ea"/>
              <a:cs typeface="+mn-ea"/>
              <a:sym typeface="+mn-lt"/>
            </a:endParaRPr>
          </a:p>
        </p:txBody>
      </p:sp>
      <p:sp>
        <p:nvSpPr>
          <p:cNvPr id="19" name="矩形 25"/>
          <p:cNvSpPr>
            <a:spLocks noChangeArrowheads="1"/>
          </p:cNvSpPr>
          <p:nvPr/>
        </p:nvSpPr>
        <p:spPr bwMode="auto">
          <a:xfrm>
            <a:off x="6180112" y="2984619"/>
            <a:ext cx="49206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dirty="0">
                <a:solidFill>
                  <a:schemeClr val="accent1"/>
                </a:solidFill>
                <a:latin typeface="+mn-lt"/>
                <a:ea typeface="+mn-ea"/>
                <a:cs typeface="+mn-ea"/>
                <a:sym typeface="+mn-lt"/>
              </a:rPr>
              <a:t>请在这里输入您在这个工作中的情况请在这里输入您在这个工作中的情况</a:t>
            </a:r>
            <a:endParaRPr lang="zh-CN" altLang="en-US" dirty="0">
              <a:solidFill>
                <a:schemeClr val="accent1"/>
              </a:solidFill>
              <a:latin typeface="+mn-lt"/>
              <a:ea typeface="+mn-ea"/>
              <a:cs typeface="+mn-ea"/>
              <a:sym typeface="+mn-lt"/>
            </a:endParaRPr>
          </a:p>
        </p:txBody>
      </p:sp>
      <p:sp>
        <p:nvSpPr>
          <p:cNvPr id="20" name="矩形 25"/>
          <p:cNvSpPr>
            <a:spLocks noChangeArrowheads="1"/>
          </p:cNvSpPr>
          <p:nvPr/>
        </p:nvSpPr>
        <p:spPr bwMode="auto">
          <a:xfrm>
            <a:off x="6156360" y="4362156"/>
            <a:ext cx="49932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dirty="0">
                <a:solidFill>
                  <a:schemeClr val="accent1"/>
                </a:solidFill>
                <a:latin typeface="+mn-lt"/>
                <a:ea typeface="+mn-ea"/>
                <a:cs typeface="+mn-ea"/>
                <a:sym typeface="+mn-lt"/>
              </a:rPr>
              <a:t>请在这里输入您在这个工作中的情况请在这里输入您在这个工作中的情况</a:t>
            </a:r>
            <a:endParaRPr lang="zh-CN" altLang="en-US" dirty="0">
              <a:solidFill>
                <a:schemeClr val="accent1"/>
              </a:solidFill>
              <a:latin typeface="+mn-lt"/>
              <a:ea typeface="+mn-ea"/>
              <a:cs typeface="+mn-ea"/>
              <a:sym typeface="+mn-lt"/>
            </a:endParaRPr>
          </a:p>
        </p:txBody>
      </p:sp>
      <p:sp>
        <p:nvSpPr>
          <p:cNvPr id="21" name="矩形 25"/>
          <p:cNvSpPr>
            <a:spLocks noChangeArrowheads="1"/>
          </p:cNvSpPr>
          <p:nvPr/>
        </p:nvSpPr>
        <p:spPr bwMode="auto">
          <a:xfrm>
            <a:off x="5417839" y="5596702"/>
            <a:ext cx="570263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dirty="0">
                <a:solidFill>
                  <a:schemeClr val="accent1"/>
                </a:solidFill>
                <a:latin typeface="+mn-lt"/>
                <a:ea typeface="+mn-ea"/>
                <a:cs typeface="+mn-ea"/>
                <a:sym typeface="+mn-lt"/>
              </a:rPr>
              <a:t>请在这里输入您在这个工作中的情况请在这里输入您在这个工作中的情况</a:t>
            </a:r>
            <a:endParaRPr lang="zh-CN" altLang="en-US" dirty="0">
              <a:solidFill>
                <a:schemeClr val="accent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advTm="8726">
        <p14:prism/>
      </p:transition>
    </mc:Choice>
    <mc:Fallback>
      <p:transition spd="slow" advTm="8726">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矩形 64"/>
          <p:cNvSpPr/>
          <p:nvPr/>
        </p:nvSpPr>
        <p:spPr bwMode="auto">
          <a:xfrm>
            <a:off x="0" y="1061030"/>
            <a:ext cx="3434085" cy="1575173"/>
          </a:xfrm>
          <a:prstGeom prst="rect">
            <a:avLst/>
          </a:prstGeom>
          <a:gradFill>
            <a:gsLst>
              <a:gs pos="0">
                <a:srgbClr val="1F95BF"/>
              </a:gs>
              <a:gs pos="48000">
                <a:schemeClr val="tx2"/>
              </a:gs>
              <a:gs pos="100000">
                <a:srgbClr val="2EB0DE"/>
              </a:gs>
            </a:gsLst>
            <a:lin ang="16200000" scaled="1"/>
          </a:gradFill>
          <a:ln w="12700" cap="flat">
            <a:noFill/>
            <a:prstDash val="solid"/>
            <a:miter lim="800000"/>
          </a:ln>
          <a:effectLst/>
        </p:spPr>
        <p:txBody>
          <a:bodyPr vert="horz" wrap="square" lIns="91440" tIns="45720" rIns="91440" bIns="45720" numCol="1" anchor="t" anchorCtr="0" compatLnSpc="1"/>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0">
              <a:ln>
                <a:noFill/>
              </a:ln>
              <a:solidFill>
                <a:srgbClr val="FFFFFF"/>
              </a:solidFill>
              <a:effectLst/>
              <a:uLnTx/>
              <a:uFillTx/>
              <a:latin typeface="+mn-lt"/>
              <a:ea typeface="+mn-ea"/>
              <a:cs typeface="+mn-ea"/>
              <a:sym typeface="+mn-lt"/>
            </a:endParaRPr>
          </a:p>
        </p:txBody>
      </p:sp>
      <p:sp>
        <p:nvSpPr>
          <p:cNvPr id="66" name="矩形 65"/>
          <p:cNvSpPr/>
          <p:nvPr/>
        </p:nvSpPr>
        <p:spPr bwMode="auto">
          <a:xfrm>
            <a:off x="3521122" y="1061030"/>
            <a:ext cx="345011" cy="1575173"/>
          </a:xfrm>
          <a:prstGeom prst="rect">
            <a:avLst/>
          </a:prstGeom>
          <a:gradFill flip="none" rotWithShape="1">
            <a:gsLst>
              <a:gs pos="0">
                <a:srgbClr val="4C4746"/>
              </a:gs>
              <a:gs pos="47000">
                <a:schemeClr val="bg2"/>
              </a:gs>
              <a:gs pos="100000">
                <a:srgbClr val="726968"/>
              </a:gs>
            </a:gsLst>
            <a:lin ang="16200000" scaled="0"/>
            <a:tileRect/>
          </a:gradFill>
          <a:ln w="12700" cap="flat">
            <a:noFill/>
            <a:prstDash val="solid"/>
            <a:miter lim="800000"/>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FFFFFF"/>
              </a:solidFill>
              <a:effectLst/>
              <a:uLnTx/>
              <a:uFillTx/>
              <a:latin typeface="+mn-lt"/>
              <a:ea typeface="+mn-ea"/>
              <a:cs typeface="+mn-ea"/>
              <a:sym typeface="+mn-lt"/>
            </a:endParaRPr>
          </a:p>
        </p:txBody>
      </p:sp>
      <p:sp>
        <p:nvSpPr>
          <p:cNvPr id="67" name="文本框 66"/>
          <p:cNvSpPr txBox="1"/>
          <p:nvPr/>
        </p:nvSpPr>
        <p:spPr>
          <a:xfrm>
            <a:off x="1066656" y="1913836"/>
            <a:ext cx="1125052" cy="584775"/>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3200" b="0" i="0" u="none" strike="noStrike" kern="1200" cap="none" spc="0" normalizeH="0" baseline="0" noProof="0">
                <a:ln>
                  <a:noFill/>
                </a:ln>
                <a:solidFill>
                  <a:srgbClr val="F6F6F6"/>
                </a:solidFill>
                <a:effectLst/>
                <a:uLnTx/>
                <a:uFillTx/>
                <a:latin typeface="+mn-lt"/>
                <a:ea typeface="+mn-ea"/>
                <a:cs typeface="+mn-ea"/>
                <a:sym typeface="+mn-lt"/>
              </a:rPr>
              <a:t>PART</a:t>
            </a:r>
            <a:endParaRPr kumimoji="0" lang="zh-CN" altLang="en-US" sz="3200" b="0" i="0" u="none" strike="noStrike" kern="1200" cap="none" spc="0" normalizeH="0" baseline="0" noProof="0" dirty="0">
              <a:ln>
                <a:noFill/>
              </a:ln>
              <a:solidFill>
                <a:srgbClr val="F6F6F6"/>
              </a:solidFill>
              <a:effectLst/>
              <a:uLnTx/>
              <a:uFillTx/>
              <a:latin typeface="+mn-lt"/>
              <a:ea typeface="+mn-ea"/>
              <a:cs typeface="+mn-ea"/>
              <a:sym typeface="+mn-lt"/>
            </a:endParaRPr>
          </a:p>
        </p:txBody>
      </p:sp>
      <p:sp>
        <p:nvSpPr>
          <p:cNvPr id="68" name="文本框 67"/>
          <p:cNvSpPr txBox="1">
            <a:spLocks noChangeArrowheads="1"/>
          </p:cNvSpPr>
          <p:nvPr>
            <p:custDataLst>
              <p:tags r:id="rId1"/>
            </p:custDataLst>
          </p:nvPr>
        </p:nvSpPr>
        <p:spPr bwMode="auto">
          <a:xfrm>
            <a:off x="4082157" y="1290883"/>
            <a:ext cx="6735121" cy="941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defRPr/>
            </a:pPr>
            <a:r>
              <a:rPr lang="zh-CN" altLang="en-US" sz="6600" b="1">
                <a:solidFill>
                  <a:srgbClr val="424554"/>
                </a:solidFill>
                <a:latin typeface="+mn-lt"/>
                <a:ea typeface="+mn-ea"/>
                <a:cs typeface="+mn-ea"/>
                <a:sym typeface="+mn-lt"/>
              </a:rPr>
              <a:t>自我剖析</a:t>
            </a:r>
            <a:endParaRPr lang="zh-CN" altLang="en-US" sz="6600" b="1">
              <a:solidFill>
                <a:srgbClr val="424554"/>
              </a:solidFill>
              <a:latin typeface="+mn-lt"/>
              <a:ea typeface="+mn-ea"/>
              <a:cs typeface="+mn-ea"/>
              <a:sym typeface="+mn-lt"/>
            </a:endParaRPr>
          </a:p>
        </p:txBody>
      </p:sp>
      <p:sp>
        <p:nvSpPr>
          <p:cNvPr id="69" name="文本框 68"/>
          <p:cNvSpPr txBox="1"/>
          <p:nvPr/>
        </p:nvSpPr>
        <p:spPr>
          <a:xfrm>
            <a:off x="2250768" y="1052708"/>
            <a:ext cx="1005403" cy="1862048"/>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1500" b="0" i="0" u="none" strike="noStrike" kern="1200" cap="none" spc="0" normalizeH="0" baseline="0" noProof="0">
                <a:ln>
                  <a:noFill/>
                </a:ln>
                <a:solidFill>
                  <a:srgbClr val="F6F6F6"/>
                </a:solidFill>
                <a:effectLst/>
                <a:uLnTx/>
                <a:uFillTx/>
                <a:latin typeface="+mn-lt"/>
                <a:ea typeface="+mn-ea"/>
                <a:cs typeface="+mn-ea"/>
                <a:sym typeface="+mn-lt"/>
              </a:rPr>
              <a:t>2</a:t>
            </a:r>
            <a:endParaRPr kumimoji="0" lang="zh-CN" altLang="en-US" sz="11500" b="0" i="0" u="none" strike="noStrike" kern="1200" cap="none" spc="0" normalizeH="0" baseline="0" noProof="0" dirty="0">
              <a:ln>
                <a:noFill/>
              </a:ln>
              <a:solidFill>
                <a:srgbClr val="F6F6F6"/>
              </a:solidFill>
              <a:effectLst/>
              <a:uLnTx/>
              <a:uFillTx/>
              <a:latin typeface="+mn-lt"/>
              <a:ea typeface="+mn-ea"/>
              <a:cs typeface="+mn-ea"/>
              <a:sym typeface="+mn-lt"/>
            </a:endParaRPr>
          </a:p>
        </p:txBody>
      </p:sp>
      <p:sp>
        <p:nvSpPr>
          <p:cNvPr id="70" name="TextBox 65"/>
          <p:cNvSpPr txBox="1"/>
          <p:nvPr/>
        </p:nvSpPr>
        <p:spPr>
          <a:xfrm>
            <a:off x="4560379" y="2861287"/>
            <a:ext cx="1895734" cy="369332"/>
          </a:xfrm>
          <a:prstGeom prst="rect">
            <a:avLst/>
          </a:prstGeom>
          <a:noFill/>
        </p:spPr>
        <p:txBody>
          <a:bodyPr wrap="square" rtlCol="0">
            <a:spAutoFit/>
          </a:bodyPr>
          <a:lstStyle/>
          <a:p>
            <a:pPr lvl="0">
              <a:defRPr/>
            </a:pPr>
            <a:r>
              <a:rPr lang="zh-CN" altLang="en-US">
                <a:solidFill>
                  <a:srgbClr val="424554"/>
                </a:solidFill>
                <a:latin typeface="+mn-lt"/>
                <a:ea typeface="+mn-ea"/>
                <a:cs typeface="+mn-ea"/>
                <a:sym typeface="+mn-lt"/>
              </a:rPr>
              <a:t>优势优点</a:t>
            </a:r>
            <a:endParaRPr lang="zh-CN" altLang="en-US" dirty="0">
              <a:solidFill>
                <a:srgbClr val="424554"/>
              </a:solidFill>
              <a:latin typeface="+mn-lt"/>
              <a:ea typeface="+mn-ea"/>
              <a:cs typeface="+mn-ea"/>
              <a:sym typeface="+mn-lt"/>
            </a:endParaRPr>
          </a:p>
        </p:txBody>
      </p:sp>
      <p:sp>
        <p:nvSpPr>
          <p:cNvPr id="71" name="TextBox 66"/>
          <p:cNvSpPr txBox="1"/>
          <p:nvPr/>
        </p:nvSpPr>
        <p:spPr>
          <a:xfrm>
            <a:off x="7538540" y="2861287"/>
            <a:ext cx="2548115" cy="369332"/>
          </a:xfrm>
          <a:prstGeom prst="rect">
            <a:avLst/>
          </a:prstGeom>
          <a:noFill/>
        </p:spPr>
        <p:txBody>
          <a:bodyPr wrap="square" rtlCol="0">
            <a:spAutoFit/>
          </a:bodyPr>
          <a:lstStyle>
            <a:defPPr>
              <a:defRPr lang="zh-CN"/>
            </a:defPPr>
            <a:lvl1pPr>
              <a:defRPr sz="2000">
                <a:solidFill>
                  <a:srgbClr val="F8F8F8"/>
                </a:solidFill>
                <a:latin typeface="+mn-ea"/>
                <a:ea typeface="+mn-ea"/>
              </a:defRPr>
            </a:lvl1pPr>
          </a:lstStyle>
          <a:p>
            <a:pPr lvl="0">
              <a:defRPr/>
            </a:pPr>
            <a:r>
              <a:rPr lang="zh-CN" altLang="en-US" sz="1800">
                <a:solidFill>
                  <a:srgbClr val="424554"/>
                </a:solidFill>
                <a:latin typeface="+mn-lt"/>
                <a:cs typeface="+mn-ea"/>
                <a:sym typeface="+mn-lt"/>
              </a:rPr>
              <a:t>不足之处</a:t>
            </a:r>
            <a:endParaRPr lang="zh-CN" altLang="en-US" sz="1800" dirty="0">
              <a:solidFill>
                <a:srgbClr val="424554"/>
              </a:solidFill>
              <a:latin typeface="+mn-lt"/>
              <a:cs typeface="+mn-ea"/>
              <a:sym typeface="+mn-lt"/>
            </a:endParaRPr>
          </a:p>
        </p:txBody>
      </p:sp>
      <p:sp>
        <p:nvSpPr>
          <p:cNvPr id="72" name="TextBox 69"/>
          <p:cNvSpPr txBox="1"/>
          <p:nvPr/>
        </p:nvSpPr>
        <p:spPr>
          <a:xfrm>
            <a:off x="4541545" y="3311294"/>
            <a:ext cx="2126362" cy="369332"/>
          </a:xfrm>
          <a:prstGeom prst="rect">
            <a:avLst/>
          </a:prstGeom>
          <a:noFill/>
        </p:spPr>
        <p:txBody>
          <a:bodyPr wrap="square" rtlCol="0">
            <a:spAutoFit/>
          </a:bodyPr>
          <a:lstStyle>
            <a:defPPr>
              <a:defRPr lang="zh-CN"/>
            </a:defPPr>
            <a:lvl1pPr>
              <a:defRPr sz="2000">
                <a:solidFill>
                  <a:srgbClr val="F8F8F8"/>
                </a:solidFill>
                <a:latin typeface="+mn-ea"/>
                <a:ea typeface="+mn-ea"/>
              </a:defRPr>
            </a:lvl1pPr>
          </a:lstStyle>
          <a:p>
            <a:pPr lvl="0">
              <a:defRPr/>
            </a:pPr>
            <a:r>
              <a:rPr lang="zh-CN" altLang="en-US" sz="1800">
                <a:solidFill>
                  <a:srgbClr val="424554"/>
                </a:solidFill>
                <a:latin typeface="+mn-lt"/>
                <a:cs typeface="+mn-ea"/>
                <a:sym typeface="+mn-lt"/>
              </a:rPr>
              <a:t>技能方面</a:t>
            </a:r>
            <a:endParaRPr lang="zh-CN" altLang="en-US" sz="1800" dirty="0">
              <a:solidFill>
                <a:srgbClr val="424554"/>
              </a:solidFill>
              <a:latin typeface="+mn-lt"/>
              <a:cs typeface="+mn-ea"/>
              <a:sym typeface="+mn-lt"/>
            </a:endParaRPr>
          </a:p>
        </p:txBody>
      </p:sp>
      <p:sp>
        <p:nvSpPr>
          <p:cNvPr id="73" name="TextBox 70"/>
          <p:cNvSpPr txBox="1"/>
          <p:nvPr/>
        </p:nvSpPr>
        <p:spPr>
          <a:xfrm>
            <a:off x="7508149" y="3311294"/>
            <a:ext cx="2478663" cy="369332"/>
          </a:xfrm>
          <a:prstGeom prst="rect">
            <a:avLst/>
          </a:prstGeom>
          <a:noFill/>
        </p:spPr>
        <p:txBody>
          <a:bodyPr wrap="square" rtlCol="0">
            <a:spAutoFit/>
          </a:bodyPr>
          <a:lstStyle>
            <a:defPPr>
              <a:defRPr lang="zh-CN"/>
            </a:defPPr>
            <a:lvl1pPr>
              <a:defRPr sz="2000">
                <a:solidFill>
                  <a:schemeClr val="accent1"/>
                </a:solidFill>
                <a:latin typeface="+mj-ea"/>
                <a:ea typeface="+mj-ea"/>
              </a:defRPr>
            </a:lvl1pPr>
          </a:lstStyle>
          <a:p>
            <a:pPr lvl="0"/>
            <a:r>
              <a:rPr lang="zh-CN" altLang="en-US" sz="1800">
                <a:solidFill>
                  <a:srgbClr val="424554"/>
                </a:solidFill>
                <a:latin typeface="+mn-lt"/>
                <a:ea typeface="+mn-ea"/>
                <a:cs typeface="+mn-ea"/>
                <a:sym typeface="+mn-lt"/>
              </a:rPr>
              <a:t>工作指导思想</a:t>
            </a:r>
            <a:endParaRPr lang="zh-CN" altLang="en-US" sz="1800" dirty="0">
              <a:solidFill>
                <a:srgbClr val="424554"/>
              </a:solidFill>
              <a:latin typeface="+mn-lt"/>
              <a:ea typeface="+mn-ea"/>
              <a:cs typeface="+mn-ea"/>
              <a:sym typeface="+mn-lt"/>
            </a:endParaRPr>
          </a:p>
        </p:txBody>
      </p:sp>
      <p:sp>
        <p:nvSpPr>
          <p:cNvPr id="74" name="Freeform 18"/>
          <p:cNvSpPr>
            <a:spLocks noEditPoints="1"/>
          </p:cNvSpPr>
          <p:nvPr/>
        </p:nvSpPr>
        <p:spPr bwMode="auto">
          <a:xfrm>
            <a:off x="4273258" y="3346427"/>
            <a:ext cx="268288" cy="268288"/>
          </a:xfrm>
          <a:custGeom>
            <a:avLst/>
            <a:gdLst>
              <a:gd name="T0" fmla="*/ 117 w 235"/>
              <a:gd name="T1" fmla="*/ 0 h 234"/>
              <a:gd name="T2" fmla="*/ 235 w 235"/>
              <a:gd name="T3" fmla="*/ 117 h 234"/>
              <a:gd name="T4" fmla="*/ 117 w 235"/>
              <a:gd name="T5" fmla="*/ 234 h 234"/>
              <a:gd name="T6" fmla="*/ 0 w 235"/>
              <a:gd name="T7" fmla="*/ 117 h 234"/>
              <a:gd name="T8" fmla="*/ 117 w 235"/>
              <a:gd name="T9" fmla="*/ 0 h 234"/>
              <a:gd name="T10" fmla="*/ 99 w 235"/>
              <a:gd name="T11" fmla="*/ 199 h 234"/>
              <a:gd name="T12" fmla="*/ 135 w 235"/>
              <a:gd name="T13" fmla="*/ 199 h 234"/>
              <a:gd name="T14" fmla="*/ 135 w 235"/>
              <a:gd name="T15" fmla="*/ 136 h 234"/>
              <a:gd name="T16" fmla="*/ 199 w 235"/>
              <a:gd name="T17" fmla="*/ 136 h 234"/>
              <a:gd name="T18" fmla="*/ 199 w 235"/>
              <a:gd name="T19" fmla="*/ 99 h 234"/>
              <a:gd name="T20" fmla="*/ 135 w 235"/>
              <a:gd name="T21" fmla="*/ 99 h 234"/>
              <a:gd name="T22" fmla="*/ 135 w 235"/>
              <a:gd name="T23" fmla="*/ 35 h 234"/>
              <a:gd name="T24" fmla="*/ 99 w 235"/>
              <a:gd name="T25" fmla="*/ 35 h 234"/>
              <a:gd name="T26" fmla="*/ 99 w 235"/>
              <a:gd name="T27" fmla="*/ 99 h 234"/>
              <a:gd name="T28" fmla="*/ 35 w 235"/>
              <a:gd name="T29" fmla="*/ 99 h 234"/>
              <a:gd name="T30" fmla="*/ 35 w 235"/>
              <a:gd name="T31" fmla="*/ 136 h 234"/>
              <a:gd name="T32" fmla="*/ 99 w 235"/>
              <a:gd name="T33" fmla="*/ 136 h 234"/>
              <a:gd name="T34" fmla="*/ 99 w 235"/>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5" h="234">
                <a:moveTo>
                  <a:pt x="117" y="0"/>
                </a:moveTo>
                <a:cubicBezTo>
                  <a:pt x="182" y="0"/>
                  <a:pt x="235" y="52"/>
                  <a:pt x="235" y="117"/>
                </a:cubicBezTo>
                <a:cubicBezTo>
                  <a:pt x="235" y="182"/>
                  <a:pt x="182" y="234"/>
                  <a:pt x="117" y="234"/>
                </a:cubicBezTo>
                <a:cubicBezTo>
                  <a:pt x="53" y="234"/>
                  <a:pt x="0" y="182"/>
                  <a:pt x="0" y="117"/>
                </a:cubicBezTo>
                <a:cubicBezTo>
                  <a:pt x="0" y="52"/>
                  <a:pt x="53"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2"/>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424554"/>
              </a:solidFill>
              <a:effectLst/>
              <a:uLnTx/>
              <a:uFillTx/>
              <a:latin typeface="+mn-lt"/>
              <a:ea typeface="+mn-ea"/>
              <a:cs typeface="+mn-ea"/>
              <a:sym typeface="+mn-lt"/>
            </a:endParaRPr>
          </a:p>
        </p:txBody>
      </p:sp>
      <p:sp>
        <p:nvSpPr>
          <p:cNvPr id="75" name="Freeform 19"/>
          <p:cNvSpPr>
            <a:spLocks noEditPoints="1"/>
          </p:cNvSpPr>
          <p:nvPr/>
        </p:nvSpPr>
        <p:spPr bwMode="auto">
          <a:xfrm>
            <a:off x="7239862" y="3346427"/>
            <a:ext cx="268288" cy="268288"/>
          </a:xfrm>
          <a:custGeom>
            <a:avLst/>
            <a:gdLst>
              <a:gd name="T0" fmla="*/ 117 w 235"/>
              <a:gd name="T1" fmla="*/ 0 h 234"/>
              <a:gd name="T2" fmla="*/ 235 w 235"/>
              <a:gd name="T3" fmla="*/ 117 h 234"/>
              <a:gd name="T4" fmla="*/ 117 w 235"/>
              <a:gd name="T5" fmla="*/ 234 h 234"/>
              <a:gd name="T6" fmla="*/ 0 w 235"/>
              <a:gd name="T7" fmla="*/ 117 h 234"/>
              <a:gd name="T8" fmla="*/ 117 w 235"/>
              <a:gd name="T9" fmla="*/ 0 h 234"/>
              <a:gd name="T10" fmla="*/ 99 w 235"/>
              <a:gd name="T11" fmla="*/ 199 h 234"/>
              <a:gd name="T12" fmla="*/ 135 w 235"/>
              <a:gd name="T13" fmla="*/ 199 h 234"/>
              <a:gd name="T14" fmla="*/ 135 w 235"/>
              <a:gd name="T15" fmla="*/ 136 h 234"/>
              <a:gd name="T16" fmla="*/ 199 w 235"/>
              <a:gd name="T17" fmla="*/ 136 h 234"/>
              <a:gd name="T18" fmla="*/ 199 w 235"/>
              <a:gd name="T19" fmla="*/ 98 h 234"/>
              <a:gd name="T20" fmla="*/ 135 w 235"/>
              <a:gd name="T21" fmla="*/ 98 h 234"/>
              <a:gd name="T22" fmla="*/ 135 w 235"/>
              <a:gd name="T23" fmla="*/ 35 h 234"/>
              <a:gd name="T24" fmla="*/ 99 w 235"/>
              <a:gd name="T25" fmla="*/ 35 h 234"/>
              <a:gd name="T26" fmla="*/ 99 w 235"/>
              <a:gd name="T27" fmla="*/ 98 h 234"/>
              <a:gd name="T28" fmla="*/ 35 w 235"/>
              <a:gd name="T29" fmla="*/ 98 h 234"/>
              <a:gd name="T30" fmla="*/ 35 w 235"/>
              <a:gd name="T31" fmla="*/ 136 h 234"/>
              <a:gd name="T32" fmla="*/ 99 w 235"/>
              <a:gd name="T33" fmla="*/ 136 h 234"/>
              <a:gd name="T34" fmla="*/ 99 w 235"/>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5" h="234">
                <a:moveTo>
                  <a:pt x="117" y="0"/>
                </a:moveTo>
                <a:cubicBezTo>
                  <a:pt x="182" y="0"/>
                  <a:pt x="235" y="52"/>
                  <a:pt x="235" y="117"/>
                </a:cubicBezTo>
                <a:cubicBezTo>
                  <a:pt x="235" y="182"/>
                  <a:pt x="182" y="234"/>
                  <a:pt x="117" y="234"/>
                </a:cubicBezTo>
                <a:cubicBezTo>
                  <a:pt x="53" y="234"/>
                  <a:pt x="0" y="182"/>
                  <a:pt x="0" y="117"/>
                </a:cubicBezTo>
                <a:cubicBezTo>
                  <a:pt x="0" y="52"/>
                  <a:pt x="53"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bg2"/>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424554"/>
              </a:solidFill>
              <a:effectLst/>
              <a:uLnTx/>
              <a:uFillTx/>
              <a:latin typeface="+mn-lt"/>
              <a:ea typeface="+mn-ea"/>
              <a:cs typeface="+mn-ea"/>
              <a:sym typeface="+mn-lt"/>
            </a:endParaRPr>
          </a:p>
        </p:txBody>
      </p:sp>
      <p:sp>
        <p:nvSpPr>
          <p:cNvPr id="76" name="Freeform 21"/>
          <p:cNvSpPr>
            <a:spLocks noEditPoints="1"/>
          </p:cNvSpPr>
          <p:nvPr/>
        </p:nvSpPr>
        <p:spPr bwMode="auto">
          <a:xfrm>
            <a:off x="4273258" y="2896420"/>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2"/>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424554"/>
              </a:solidFill>
              <a:effectLst/>
              <a:uLnTx/>
              <a:uFillTx/>
              <a:latin typeface="+mn-lt"/>
              <a:ea typeface="+mn-ea"/>
              <a:cs typeface="+mn-ea"/>
              <a:sym typeface="+mn-lt"/>
            </a:endParaRPr>
          </a:p>
        </p:txBody>
      </p:sp>
      <p:sp>
        <p:nvSpPr>
          <p:cNvPr id="77" name="Freeform 22"/>
          <p:cNvSpPr>
            <a:spLocks noEditPoints="1"/>
          </p:cNvSpPr>
          <p:nvPr/>
        </p:nvSpPr>
        <p:spPr bwMode="auto">
          <a:xfrm>
            <a:off x="7239862" y="2896420"/>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8 h 234"/>
              <a:gd name="T20" fmla="*/ 135 w 234"/>
              <a:gd name="T21" fmla="*/ 98 h 234"/>
              <a:gd name="T22" fmla="*/ 135 w 234"/>
              <a:gd name="T23" fmla="*/ 35 h 234"/>
              <a:gd name="T24" fmla="*/ 99 w 234"/>
              <a:gd name="T25" fmla="*/ 35 h 234"/>
              <a:gd name="T26" fmla="*/ 99 w 234"/>
              <a:gd name="T27" fmla="*/ 98 h 234"/>
              <a:gd name="T28" fmla="*/ 35 w 234"/>
              <a:gd name="T29" fmla="*/ 98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bg2"/>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424554"/>
              </a:solidFill>
              <a:effectLst/>
              <a:uLnTx/>
              <a:uFillTx/>
              <a:latin typeface="+mn-lt"/>
              <a:ea typeface="+mn-ea"/>
              <a:cs typeface="+mn-ea"/>
              <a:sym typeface="+mn-lt"/>
            </a:endParaRPr>
          </a:p>
        </p:txBody>
      </p:sp>
      <p:sp>
        <p:nvSpPr>
          <p:cNvPr id="80" name="矩形 79"/>
          <p:cNvSpPr/>
          <p:nvPr/>
        </p:nvSpPr>
        <p:spPr bwMode="auto">
          <a:xfrm>
            <a:off x="4082158" y="5377218"/>
            <a:ext cx="8114606" cy="121660"/>
          </a:xfrm>
          <a:prstGeom prst="rect">
            <a:avLst/>
          </a:prstGeom>
          <a:gradFill>
            <a:gsLst>
              <a:gs pos="0">
                <a:srgbClr val="1F95BF"/>
              </a:gs>
              <a:gs pos="48000">
                <a:schemeClr val="tx2"/>
              </a:gs>
              <a:gs pos="100000">
                <a:srgbClr val="2EB0DE"/>
              </a:gs>
            </a:gsLst>
            <a:lin ang="16200000" scaled="1"/>
          </a:gradFill>
          <a:ln w="12700" cap="flat">
            <a:noFill/>
            <a:prstDash val="solid"/>
            <a:miter lim="800000"/>
          </a:ln>
          <a:effectLst/>
        </p:spPr>
        <p:txBody>
          <a:bodyPr vert="horz" wrap="square" lIns="91440" tIns="45720" rIns="91440" bIns="45720" numCol="1" anchor="t" anchorCtr="0" compatLnSpc="1"/>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0">
              <a:ln>
                <a:noFill/>
              </a:ln>
              <a:solidFill>
                <a:srgbClr val="FFFFFF"/>
              </a:solidFill>
              <a:effectLst/>
              <a:uLnTx/>
              <a:uFillTx/>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advTm="8726">
        <p14:prism/>
      </p:transition>
    </mc:Choice>
    <mc:Fallback>
      <p:transition spd="slow" advTm="8726">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矩形 58"/>
          <p:cNvSpPr/>
          <p:nvPr/>
        </p:nvSpPr>
        <p:spPr>
          <a:xfrm>
            <a:off x="554965" y="247436"/>
            <a:ext cx="6324333" cy="492379"/>
          </a:xfrm>
          <a:prstGeom prst="rect">
            <a:avLst/>
          </a:prstGeom>
          <a:noFill/>
          <a:ln>
            <a:noFill/>
          </a:ln>
        </p:spPr>
        <p:txBody>
          <a:bodyPr vert="horz" wrap="square" lIns="0" tIns="0" rIns="0" bIns="0" numCol="1" anchor="t" anchorCtr="0" compatLnSpc="1">
            <a:spAutoFit/>
          </a:bodyPr>
          <a:lstStyle/>
          <a:p>
            <a:r>
              <a:rPr lang="zh-CN" altLang="en-US" sz="3200">
                <a:solidFill>
                  <a:schemeClr val="accent1"/>
                </a:solidFill>
                <a:latin typeface="+mn-lt"/>
                <a:ea typeface="+mn-ea"/>
                <a:cs typeface="+mn-ea"/>
                <a:sym typeface="+mn-lt"/>
              </a:rPr>
              <a:t>优势优点</a:t>
            </a:r>
            <a:endParaRPr lang="zh-CN" altLang="en-US" sz="3200">
              <a:solidFill>
                <a:schemeClr val="accent1"/>
              </a:solidFill>
              <a:latin typeface="+mn-lt"/>
              <a:ea typeface="+mn-ea"/>
              <a:cs typeface="+mn-ea"/>
              <a:sym typeface="+mn-lt"/>
            </a:endParaRPr>
          </a:p>
        </p:txBody>
      </p:sp>
      <p:sp>
        <p:nvSpPr>
          <p:cNvPr id="4" name="矩形 3"/>
          <p:cNvSpPr/>
          <p:nvPr/>
        </p:nvSpPr>
        <p:spPr bwMode="auto">
          <a:xfrm>
            <a:off x="314326" y="266701"/>
            <a:ext cx="114300" cy="457200"/>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mn-lt"/>
              <a:ea typeface="+mn-ea"/>
              <a:cs typeface="+mn-ea"/>
              <a:sym typeface="+mn-lt"/>
            </a:endParaRPr>
          </a:p>
        </p:txBody>
      </p:sp>
      <p:sp>
        <p:nvSpPr>
          <p:cNvPr id="23" name="Line 5"/>
          <p:cNvSpPr>
            <a:spLocks noChangeShapeType="1"/>
          </p:cNvSpPr>
          <p:nvPr/>
        </p:nvSpPr>
        <p:spPr bwMode="auto">
          <a:xfrm flipH="1">
            <a:off x="4639815" y="1975712"/>
            <a:ext cx="2206625" cy="862013"/>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4" name="Line 6"/>
          <p:cNvSpPr>
            <a:spLocks noChangeShapeType="1"/>
          </p:cNvSpPr>
          <p:nvPr/>
        </p:nvSpPr>
        <p:spPr bwMode="auto">
          <a:xfrm>
            <a:off x="4639815" y="2837725"/>
            <a:ext cx="2206625" cy="863600"/>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5" name="Line 7"/>
          <p:cNvSpPr>
            <a:spLocks noChangeShapeType="1"/>
          </p:cNvSpPr>
          <p:nvPr/>
        </p:nvSpPr>
        <p:spPr bwMode="auto">
          <a:xfrm flipH="1">
            <a:off x="4639815" y="3701325"/>
            <a:ext cx="2206625" cy="863600"/>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6" name="Line 8"/>
          <p:cNvSpPr>
            <a:spLocks noChangeShapeType="1"/>
          </p:cNvSpPr>
          <p:nvPr/>
        </p:nvSpPr>
        <p:spPr bwMode="auto">
          <a:xfrm>
            <a:off x="4639815" y="4564925"/>
            <a:ext cx="2206625" cy="863600"/>
          </a:xfrm>
          <a:prstGeom prst="line">
            <a:avLst/>
          </a:prstGeom>
          <a:noFill/>
          <a:ln w="1270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 name="TextBox 22"/>
          <p:cNvSpPr txBox="1"/>
          <p:nvPr/>
        </p:nvSpPr>
        <p:spPr>
          <a:xfrm>
            <a:off x="7394525" y="1483388"/>
            <a:ext cx="3408288" cy="923330"/>
          </a:xfrm>
          <a:prstGeom prst="rect">
            <a:avLst/>
          </a:prstGeom>
          <a:noFill/>
        </p:spPr>
        <p:txBody>
          <a:bodyPr wrap="square" rtlCol="0">
            <a:spAutoFit/>
          </a:bodyPr>
          <a:lstStyle/>
          <a:p>
            <a:r>
              <a:rPr lang="zh-CN" altLang="en-US">
                <a:solidFill>
                  <a:schemeClr val="accent1"/>
                </a:solidFill>
                <a:latin typeface="+mn-ea"/>
                <a:ea typeface="+mn-ea"/>
              </a:rPr>
              <a:t>态度端正，工作学习态度端正，能够认真完成本岗本职各项工作，虚心学习。</a:t>
            </a:r>
            <a:endParaRPr lang="zh-CN" altLang="en-US" dirty="0">
              <a:solidFill>
                <a:schemeClr val="accent1"/>
              </a:solidFill>
              <a:latin typeface="+mn-ea"/>
              <a:ea typeface="+mn-ea"/>
            </a:endParaRPr>
          </a:p>
        </p:txBody>
      </p:sp>
      <p:sp>
        <p:nvSpPr>
          <p:cNvPr id="31" name="TextBox 22"/>
          <p:cNvSpPr txBox="1"/>
          <p:nvPr/>
        </p:nvSpPr>
        <p:spPr>
          <a:xfrm>
            <a:off x="7394525" y="3435047"/>
            <a:ext cx="3408288" cy="923330"/>
          </a:xfrm>
          <a:prstGeom prst="rect">
            <a:avLst/>
          </a:prstGeom>
          <a:noFill/>
        </p:spPr>
        <p:txBody>
          <a:bodyPr wrap="square" rtlCol="0">
            <a:spAutoFit/>
          </a:bodyPr>
          <a:lstStyle/>
          <a:p>
            <a:r>
              <a:rPr lang="zh-CN" altLang="en-US">
                <a:solidFill>
                  <a:schemeClr val="accent1"/>
                </a:solidFill>
                <a:latin typeface="+mn-ea"/>
                <a:ea typeface="+mn-ea"/>
              </a:rPr>
              <a:t>有较强的电脑技能，善用各种电脑软件完成工作，并有一定的创新。</a:t>
            </a:r>
            <a:endParaRPr lang="zh-CN" altLang="en-US" dirty="0">
              <a:solidFill>
                <a:schemeClr val="accent1"/>
              </a:solidFill>
              <a:latin typeface="+mn-ea"/>
              <a:ea typeface="+mn-ea"/>
            </a:endParaRPr>
          </a:p>
        </p:txBody>
      </p:sp>
      <p:sp>
        <p:nvSpPr>
          <p:cNvPr id="33" name="TextBox 22"/>
          <p:cNvSpPr txBox="1"/>
          <p:nvPr/>
        </p:nvSpPr>
        <p:spPr>
          <a:xfrm>
            <a:off x="7394525" y="5179957"/>
            <a:ext cx="3408288" cy="646331"/>
          </a:xfrm>
          <a:prstGeom prst="rect">
            <a:avLst/>
          </a:prstGeom>
          <a:noFill/>
        </p:spPr>
        <p:txBody>
          <a:bodyPr wrap="square" rtlCol="0">
            <a:spAutoFit/>
          </a:bodyPr>
          <a:lstStyle/>
          <a:p>
            <a:r>
              <a:rPr lang="zh-CN" altLang="en-US">
                <a:solidFill>
                  <a:schemeClr val="accent1"/>
                </a:solidFill>
                <a:latin typeface="+mn-ea"/>
                <a:ea typeface="+mn-ea"/>
              </a:rPr>
              <a:t>团结合作，团队意识强，能与领导、同事们保持良好的合作关系。</a:t>
            </a:r>
            <a:endParaRPr lang="zh-CN" altLang="en-US" dirty="0">
              <a:solidFill>
                <a:schemeClr val="accent1"/>
              </a:solidFill>
              <a:latin typeface="+mn-ea"/>
              <a:ea typeface="+mn-ea"/>
            </a:endParaRPr>
          </a:p>
        </p:txBody>
      </p:sp>
      <p:sp>
        <p:nvSpPr>
          <p:cNvPr id="35" name="TextBox 22"/>
          <p:cNvSpPr txBox="1"/>
          <p:nvPr/>
        </p:nvSpPr>
        <p:spPr>
          <a:xfrm>
            <a:off x="716889" y="2394812"/>
            <a:ext cx="3408288" cy="646331"/>
          </a:xfrm>
          <a:prstGeom prst="rect">
            <a:avLst/>
          </a:prstGeom>
          <a:noFill/>
        </p:spPr>
        <p:txBody>
          <a:bodyPr wrap="square" rtlCol="0">
            <a:spAutoFit/>
          </a:bodyPr>
          <a:lstStyle/>
          <a:p>
            <a:pPr algn="r"/>
            <a:r>
              <a:rPr lang="zh-CN" altLang="en-US">
                <a:solidFill>
                  <a:schemeClr val="accent1"/>
                </a:solidFill>
                <a:latin typeface="+mn-ea"/>
                <a:ea typeface="+mn-ea"/>
              </a:rPr>
              <a:t>懂得摆正心态，具备全局眼光，懂得处理好个人与集体的关系。</a:t>
            </a:r>
            <a:endParaRPr lang="zh-CN" altLang="en-US" dirty="0">
              <a:solidFill>
                <a:schemeClr val="accent1"/>
              </a:solidFill>
              <a:latin typeface="+mn-ea"/>
              <a:ea typeface="+mn-ea"/>
            </a:endParaRPr>
          </a:p>
        </p:txBody>
      </p:sp>
      <p:sp>
        <p:nvSpPr>
          <p:cNvPr id="37" name="TextBox 22"/>
          <p:cNvSpPr txBox="1"/>
          <p:nvPr/>
        </p:nvSpPr>
        <p:spPr>
          <a:xfrm>
            <a:off x="716889" y="4282335"/>
            <a:ext cx="3408288" cy="646331"/>
          </a:xfrm>
          <a:prstGeom prst="rect">
            <a:avLst/>
          </a:prstGeom>
          <a:noFill/>
        </p:spPr>
        <p:txBody>
          <a:bodyPr wrap="square" rtlCol="0">
            <a:spAutoFit/>
          </a:bodyPr>
          <a:lstStyle/>
          <a:p>
            <a:pPr algn="r"/>
            <a:r>
              <a:rPr lang="zh-CN" altLang="en-US">
                <a:solidFill>
                  <a:schemeClr val="accent1"/>
                </a:solidFill>
                <a:latin typeface="+mn-ea"/>
                <a:ea typeface="+mn-ea"/>
              </a:rPr>
              <a:t>勤奋诚恳，上进心较强，有积累的意识，不骄不躁。</a:t>
            </a:r>
            <a:endParaRPr lang="zh-CN" altLang="en-US" dirty="0">
              <a:solidFill>
                <a:schemeClr val="accent1"/>
              </a:solidFill>
              <a:latin typeface="+mn-ea"/>
              <a:ea typeface="+mn-ea"/>
            </a:endParaRPr>
          </a:p>
        </p:txBody>
      </p:sp>
      <p:grpSp>
        <p:nvGrpSpPr>
          <p:cNvPr id="40" name="组合 39"/>
          <p:cNvGrpSpPr/>
          <p:nvPr/>
        </p:nvGrpSpPr>
        <p:grpSpPr>
          <a:xfrm>
            <a:off x="6432103" y="1609000"/>
            <a:ext cx="828675" cy="827088"/>
            <a:chOff x="6432103" y="1138529"/>
            <a:chExt cx="828675" cy="827088"/>
          </a:xfrm>
        </p:grpSpPr>
        <p:sp>
          <p:nvSpPr>
            <p:cNvPr id="41" name="Freeform 10"/>
            <p:cNvSpPr/>
            <p:nvPr/>
          </p:nvSpPr>
          <p:spPr bwMode="auto">
            <a:xfrm>
              <a:off x="6432103" y="1138529"/>
              <a:ext cx="828675" cy="827088"/>
            </a:xfrm>
            <a:custGeom>
              <a:avLst/>
              <a:gdLst>
                <a:gd name="T0" fmla="*/ 102 w 1013"/>
                <a:gd name="T1" fmla="*/ 0 h 1013"/>
                <a:gd name="T2" fmla="*/ 911 w 1013"/>
                <a:gd name="T3" fmla="*/ 0 h 1013"/>
                <a:gd name="T4" fmla="*/ 1013 w 1013"/>
                <a:gd name="T5" fmla="*/ 102 h 1013"/>
                <a:gd name="T6" fmla="*/ 1013 w 1013"/>
                <a:gd name="T7" fmla="*/ 911 h 1013"/>
                <a:gd name="T8" fmla="*/ 911 w 1013"/>
                <a:gd name="T9" fmla="*/ 1013 h 1013"/>
                <a:gd name="T10" fmla="*/ 102 w 1013"/>
                <a:gd name="T11" fmla="*/ 1013 h 1013"/>
                <a:gd name="T12" fmla="*/ 0 w 1013"/>
                <a:gd name="T13" fmla="*/ 911 h 1013"/>
                <a:gd name="T14" fmla="*/ 0 w 1013"/>
                <a:gd name="T15" fmla="*/ 102 h 1013"/>
                <a:gd name="T16" fmla="*/ 102 w 1013"/>
                <a:gd name="T17" fmla="*/ 0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3" h="1013">
                  <a:moveTo>
                    <a:pt x="102" y="0"/>
                  </a:moveTo>
                  <a:lnTo>
                    <a:pt x="911" y="0"/>
                  </a:lnTo>
                  <a:cubicBezTo>
                    <a:pt x="968" y="0"/>
                    <a:pt x="1013" y="46"/>
                    <a:pt x="1013" y="102"/>
                  </a:cubicBezTo>
                  <a:lnTo>
                    <a:pt x="1013" y="911"/>
                  </a:lnTo>
                  <a:cubicBezTo>
                    <a:pt x="1013" y="967"/>
                    <a:pt x="968" y="1013"/>
                    <a:pt x="911" y="1013"/>
                  </a:cubicBezTo>
                  <a:lnTo>
                    <a:pt x="102" y="1013"/>
                  </a:lnTo>
                  <a:cubicBezTo>
                    <a:pt x="46" y="1013"/>
                    <a:pt x="0" y="967"/>
                    <a:pt x="0" y="911"/>
                  </a:cubicBezTo>
                  <a:lnTo>
                    <a:pt x="0" y="102"/>
                  </a:lnTo>
                  <a:cubicBezTo>
                    <a:pt x="0" y="46"/>
                    <a:pt x="46" y="0"/>
                    <a:pt x="102" y="0"/>
                  </a:cubicBezTo>
                  <a:close/>
                </a:path>
              </a:pathLst>
            </a:cu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rgbClr val="FFFFFF"/>
                </a:solidFill>
                <a:latin typeface="+mn-lt"/>
                <a:ea typeface="+mn-ea"/>
                <a:cs typeface="+mn-ea"/>
              </a:endParaRPr>
            </a:p>
          </p:txBody>
        </p:sp>
        <p:sp>
          <p:nvSpPr>
            <p:cNvPr id="42" name="文本框 41"/>
            <p:cNvSpPr txBox="1"/>
            <p:nvPr/>
          </p:nvSpPr>
          <p:spPr>
            <a:xfrm>
              <a:off x="6639160" y="1231216"/>
              <a:ext cx="470000" cy="646331"/>
            </a:xfrm>
            <a:prstGeom prst="rect">
              <a:avLst/>
            </a:prstGeom>
            <a:noFill/>
            <a:ln w="12700" cap="flat">
              <a:no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defPPr>
                <a:defRPr lang="zh-CN"/>
              </a:defPPr>
              <a:lvl1pPr marL="0" marR="0" lvl="0" indent="0" algn="r" defTabSz="914400" eaLnBrk="1" latinLnBrk="0" hangingPunct="1">
                <a:lnSpc>
                  <a:spcPct val="100000"/>
                </a:lnSpc>
                <a:buClrTx/>
                <a:buSzTx/>
                <a:buNone/>
                <a:defRPr kumimoji="0" sz="2000" b="0" i="0" u="none" strike="noStrike" cap="none" spc="0" normalizeH="0" baseline="0">
                  <a:ln>
                    <a:noFill/>
                  </a:ln>
                  <a:solidFill>
                    <a:srgbClr val="FFFFFF"/>
                  </a:solidFill>
                  <a:effectLst/>
                  <a:uLnTx/>
                  <a:uFillTx/>
                  <a:latin typeface="+mn-lt"/>
                  <a:ea typeface="+mn-ea"/>
                  <a:cs typeface="+mn-ea"/>
                </a:defRPr>
              </a:lvl1pPr>
            </a:lstStyle>
            <a:p>
              <a:pPr algn="ctr"/>
              <a:r>
                <a:rPr lang="en-US" altLang="zh-CN" sz="3600" dirty="0"/>
                <a:t>1</a:t>
              </a:r>
              <a:endParaRPr lang="zh-CN" altLang="en-US" sz="3600" dirty="0"/>
            </a:p>
          </p:txBody>
        </p:sp>
      </p:grpSp>
      <p:grpSp>
        <p:nvGrpSpPr>
          <p:cNvPr id="43" name="组合 42"/>
          <p:cNvGrpSpPr/>
          <p:nvPr/>
        </p:nvGrpSpPr>
        <p:grpSpPr>
          <a:xfrm>
            <a:off x="4242940" y="2394812"/>
            <a:ext cx="828675" cy="825500"/>
            <a:chOff x="4242940" y="1924341"/>
            <a:chExt cx="828675" cy="825500"/>
          </a:xfrm>
        </p:grpSpPr>
        <p:sp>
          <p:nvSpPr>
            <p:cNvPr id="44" name="Freeform 13"/>
            <p:cNvSpPr/>
            <p:nvPr/>
          </p:nvSpPr>
          <p:spPr bwMode="auto">
            <a:xfrm>
              <a:off x="4242940" y="1924341"/>
              <a:ext cx="828675" cy="825500"/>
            </a:xfrm>
            <a:custGeom>
              <a:avLst/>
              <a:gdLst>
                <a:gd name="T0" fmla="*/ 102 w 1013"/>
                <a:gd name="T1" fmla="*/ 0 h 1013"/>
                <a:gd name="T2" fmla="*/ 911 w 1013"/>
                <a:gd name="T3" fmla="*/ 0 h 1013"/>
                <a:gd name="T4" fmla="*/ 1013 w 1013"/>
                <a:gd name="T5" fmla="*/ 102 h 1013"/>
                <a:gd name="T6" fmla="*/ 1013 w 1013"/>
                <a:gd name="T7" fmla="*/ 911 h 1013"/>
                <a:gd name="T8" fmla="*/ 911 w 1013"/>
                <a:gd name="T9" fmla="*/ 1013 h 1013"/>
                <a:gd name="T10" fmla="*/ 102 w 1013"/>
                <a:gd name="T11" fmla="*/ 1013 h 1013"/>
                <a:gd name="T12" fmla="*/ 0 w 1013"/>
                <a:gd name="T13" fmla="*/ 911 h 1013"/>
                <a:gd name="T14" fmla="*/ 0 w 1013"/>
                <a:gd name="T15" fmla="*/ 102 h 1013"/>
                <a:gd name="T16" fmla="*/ 102 w 1013"/>
                <a:gd name="T17" fmla="*/ 0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3" h="1013">
                  <a:moveTo>
                    <a:pt x="102" y="0"/>
                  </a:moveTo>
                  <a:lnTo>
                    <a:pt x="911" y="0"/>
                  </a:lnTo>
                  <a:cubicBezTo>
                    <a:pt x="967" y="0"/>
                    <a:pt x="1013" y="46"/>
                    <a:pt x="1013" y="102"/>
                  </a:cubicBezTo>
                  <a:lnTo>
                    <a:pt x="1013" y="911"/>
                  </a:lnTo>
                  <a:cubicBezTo>
                    <a:pt x="1013" y="967"/>
                    <a:pt x="967" y="1013"/>
                    <a:pt x="911" y="1013"/>
                  </a:cubicBezTo>
                  <a:lnTo>
                    <a:pt x="102" y="1013"/>
                  </a:lnTo>
                  <a:cubicBezTo>
                    <a:pt x="46" y="1013"/>
                    <a:pt x="0" y="967"/>
                    <a:pt x="0" y="911"/>
                  </a:cubicBezTo>
                  <a:lnTo>
                    <a:pt x="0" y="102"/>
                  </a:lnTo>
                  <a:cubicBezTo>
                    <a:pt x="0" y="46"/>
                    <a:pt x="46" y="0"/>
                    <a:pt x="102" y="0"/>
                  </a:cubicBezTo>
                  <a:close/>
                </a:path>
              </a:pathLst>
            </a:custGeom>
            <a:gradFill flip="none" rotWithShape="1">
              <a:gsLst>
                <a:gs pos="0">
                  <a:srgbClr val="4C4746"/>
                </a:gs>
                <a:gs pos="47000">
                  <a:schemeClr val="bg2"/>
                </a:gs>
                <a:gs pos="100000">
                  <a:srgbClr val="726968"/>
                </a:gs>
              </a:gsLst>
              <a:lin ang="16200000" scaled="0"/>
              <a:tileRect/>
            </a:gradFill>
            <a:ln w="1270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3600">
                <a:solidFill>
                  <a:srgbClr val="FFFFFF"/>
                </a:solidFill>
                <a:latin typeface="+mn-lt"/>
                <a:ea typeface="+mn-ea"/>
                <a:cs typeface="+mn-ea"/>
              </a:endParaRPr>
            </a:p>
          </p:txBody>
        </p:sp>
        <p:sp>
          <p:nvSpPr>
            <p:cNvPr id="45" name="文本框 44"/>
            <p:cNvSpPr txBox="1"/>
            <p:nvPr/>
          </p:nvSpPr>
          <p:spPr>
            <a:xfrm>
              <a:off x="4407689" y="2003003"/>
              <a:ext cx="470000" cy="646331"/>
            </a:xfrm>
            <a:prstGeom prst="rect">
              <a:avLst/>
            </a:prstGeom>
            <a:noFill/>
            <a:ln w="12700" cap="flat">
              <a:no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marR="0" lvl="0" indent="0" defTabSz="914400" eaLnBrk="1" latinLnBrk="0" hangingPunct="1">
                <a:lnSpc>
                  <a:spcPct val="100000"/>
                </a:lnSpc>
                <a:buClrTx/>
                <a:buSzTx/>
                <a:buNone/>
                <a:defRPr kumimoji="0" sz="1800" b="0" i="0" u="none" strike="noStrike" cap="none" spc="0" normalizeH="0" baseline="0">
                  <a:ln>
                    <a:noFill/>
                  </a:ln>
                  <a:solidFill>
                    <a:srgbClr val="FFFFFF"/>
                  </a:solidFill>
                  <a:effectLst/>
                  <a:uLnTx/>
                  <a:uFillTx/>
                  <a:latin typeface="+mn-lt"/>
                  <a:ea typeface="+mn-ea"/>
                  <a:cs typeface="+mn-ea"/>
                </a:defRPr>
              </a:lvl1pPr>
            </a:lstStyle>
            <a:p>
              <a:r>
                <a:rPr lang="en-US" altLang="zh-CN" sz="3600" dirty="0"/>
                <a:t>2</a:t>
              </a:r>
              <a:endParaRPr lang="zh-CN" altLang="en-US" sz="3600" dirty="0"/>
            </a:p>
          </p:txBody>
        </p:sp>
      </p:grpSp>
      <p:grpSp>
        <p:nvGrpSpPr>
          <p:cNvPr id="46" name="组合 45"/>
          <p:cNvGrpSpPr/>
          <p:nvPr/>
        </p:nvGrpSpPr>
        <p:grpSpPr>
          <a:xfrm>
            <a:off x="6432103" y="3296512"/>
            <a:ext cx="828675" cy="825500"/>
            <a:chOff x="6432103" y="2826041"/>
            <a:chExt cx="828675" cy="825500"/>
          </a:xfrm>
        </p:grpSpPr>
        <p:sp>
          <p:nvSpPr>
            <p:cNvPr id="47" name="Freeform 11"/>
            <p:cNvSpPr/>
            <p:nvPr/>
          </p:nvSpPr>
          <p:spPr bwMode="auto">
            <a:xfrm>
              <a:off x="6432103" y="2826041"/>
              <a:ext cx="828675" cy="825500"/>
            </a:xfrm>
            <a:custGeom>
              <a:avLst/>
              <a:gdLst>
                <a:gd name="T0" fmla="*/ 102 w 1013"/>
                <a:gd name="T1" fmla="*/ 0 h 1013"/>
                <a:gd name="T2" fmla="*/ 911 w 1013"/>
                <a:gd name="T3" fmla="*/ 0 h 1013"/>
                <a:gd name="T4" fmla="*/ 1013 w 1013"/>
                <a:gd name="T5" fmla="*/ 102 h 1013"/>
                <a:gd name="T6" fmla="*/ 1013 w 1013"/>
                <a:gd name="T7" fmla="*/ 911 h 1013"/>
                <a:gd name="T8" fmla="*/ 911 w 1013"/>
                <a:gd name="T9" fmla="*/ 1013 h 1013"/>
                <a:gd name="T10" fmla="*/ 102 w 1013"/>
                <a:gd name="T11" fmla="*/ 1013 h 1013"/>
                <a:gd name="T12" fmla="*/ 0 w 1013"/>
                <a:gd name="T13" fmla="*/ 911 h 1013"/>
                <a:gd name="T14" fmla="*/ 0 w 1013"/>
                <a:gd name="T15" fmla="*/ 102 h 1013"/>
                <a:gd name="T16" fmla="*/ 102 w 1013"/>
                <a:gd name="T17" fmla="*/ 0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3" h="1013">
                  <a:moveTo>
                    <a:pt x="102" y="0"/>
                  </a:moveTo>
                  <a:lnTo>
                    <a:pt x="911" y="0"/>
                  </a:lnTo>
                  <a:cubicBezTo>
                    <a:pt x="968" y="0"/>
                    <a:pt x="1013" y="46"/>
                    <a:pt x="1013" y="102"/>
                  </a:cubicBezTo>
                  <a:lnTo>
                    <a:pt x="1013" y="911"/>
                  </a:lnTo>
                  <a:cubicBezTo>
                    <a:pt x="1013" y="968"/>
                    <a:pt x="968" y="1013"/>
                    <a:pt x="911" y="1013"/>
                  </a:cubicBezTo>
                  <a:lnTo>
                    <a:pt x="102" y="1013"/>
                  </a:lnTo>
                  <a:cubicBezTo>
                    <a:pt x="46" y="1013"/>
                    <a:pt x="0" y="968"/>
                    <a:pt x="0" y="911"/>
                  </a:cubicBezTo>
                  <a:lnTo>
                    <a:pt x="0" y="102"/>
                  </a:lnTo>
                  <a:cubicBezTo>
                    <a:pt x="0" y="46"/>
                    <a:pt x="46" y="0"/>
                    <a:pt x="102" y="0"/>
                  </a:cubicBezTo>
                  <a:close/>
                </a:path>
              </a:pathLst>
            </a:custGeom>
            <a:solidFill>
              <a:schemeClr val="tx2"/>
            </a:solidFill>
            <a:ln w="19050"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endParaRPr>
            </a:p>
          </p:txBody>
        </p:sp>
        <p:sp>
          <p:nvSpPr>
            <p:cNvPr id="48" name="文本框 47"/>
            <p:cNvSpPr txBox="1"/>
            <p:nvPr/>
          </p:nvSpPr>
          <p:spPr>
            <a:xfrm>
              <a:off x="6639160" y="2909014"/>
              <a:ext cx="470000" cy="646331"/>
            </a:xfrm>
            <a:prstGeom prst="rect">
              <a:avLst/>
            </a:prstGeom>
            <a:noFill/>
          </p:spPr>
          <p:txBody>
            <a:bodyPr wrap="none" rtlCol="0">
              <a:spAutoFit/>
            </a:bodyPr>
            <a:lstStyle/>
            <a:p>
              <a:pPr algn="ctr"/>
              <a:r>
                <a:rPr lang="en-US" altLang="zh-CN" sz="3600" dirty="0">
                  <a:solidFill>
                    <a:schemeClr val="accent2"/>
                  </a:solidFill>
                  <a:latin typeface="+mj-ea"/>
                  <a:ea typeface="+mj-ea"/>
                </a:rPr>
                <a:t>3</a:t>
              </a:r>
              <a:endParaRPr lang="zh-CN" altLang="en-US" sz="3600" dirty="0">
                <a:solidFill>
                  <a:schemeClr val="accent2"/>
                </a:solidFill>
                <a:latin typeface="+mj-ea"/>
                <a:ea typeface="+mj-ea"/>
              </a:endParaRPr>
            </a:p>
          </p:txBody>
        </p:sp>
      </p:grpSp>
      <p:grpSp>
        <p:nvGrpSpPr>
          <p:cNvPr id="49" name="组合 48"/>
          <p:cNvGrpSpPr/>
          <p:nvPr/>
        </p:nvGrpSpPr>
        <p:grpSpPr>
          <a:xfrm>
            <a:off x="4242940" y="4125187"/>
            <a:ext cx="828675" cy="825500"/>
            <a:chOff x="4242940" y="3654716"/>
            <a:chExt cx="828675" cy="825500"/>
          </a:xfrm>
        </p:grpSpPr>
        <p:sp>
          <p:nvSpPr>
            <p:cNvPr id="50" name="Freeform 14"/>
            <p:cNvSpPr/>
            <p:nvPr/>
          </p:nvSpPr>
          <p:spPr bwMode="auto">
            <a:xfrm>
              <a:off x="4242940" y="3654716"/>
              <a:ext cx="828675" cy="825500"/>
            </a:xfrm>
            <a:custGeom>
              <a:avLst/>
              <a:gdLst>
                <a:gd name="T0" fmla="*/ 102 w 1013"/>
                <a:gd name="T1" fmla="*/ 0 h 1013"/>
                <a:gd name="T2" fmla="*/ 911 w 1013"/>
                <a:gd name="T3" fmla="*/ 0 h 1013"/>
                <a:gd name="T4" fmla="*/ 1013 w 1013"/>
                <a:gd name="T5" fmla="*/ 102 h 1013"/>
                <a:gd name="T6" fmla="*/ 1013 w 1013"/>
                <a:gd name="T7" fmla="*/ 911 h 1013"/>
                <a:gd name="T8" fmla="*/ 911 w 1013"/>
                <a:gd name="T9" fmla="*/ 1013 h 1013"/>
                <a:gd name="T10" fmla="*/ 102 w 1013"/>
                <a:gd name="T11" fmla="*/ 1013 h 1013"/>
                <a:gd name="T12" fmla="*/ 0 w 1013"/>
                <a:gd name="T13" fmla="*/ 911 h 1013"/>
                <a:gd name="T14" fmla="*/ 0 w 1013"/>
                <a:gd name="T15" fmla="*/ 102 h 1013"/>
                <a:gd name="T16" fmla="*/ 102 w 1013"/>
                <a:gd name="T17" fmla="*/ 0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3" h="1013">
                  <a:moveTo>
                    <a:pt x="102" y="0"/>
                  </a:moveTo>
                  <a:lnTo>
                    <a:pt x="911" y="0"/>
                  </a:lnTo>
                  <a:cubicBezTo>
                    <a:pt x="967" y="0"/>
                    <a:pt x="1013" y="46"/>
                    <a:pt x="1013" y="102"/>
                  </a:cubicBezTo>
                  <a:lnTo>
                    <a:pt x="1013" y="911"/>
                  </a:lnTo>
                  <a:cubicBezTo>
                    <a:pt x="1013" y="967"/>
                    <a:pt x="967" y="1013"/>
                    <a:pt x="911" y="1013"/>
                  </a:cubicBezTo>
                  <a:lnTo>
                    <a:pt x="102" y="1013"/>
                  </a:lnTo>
                  <a:cubicBezTo>
                    <a:pt x="46" y="1013"/>
                    <a:pt x="0" y="967"/>
                    <a:pt x="0" y="911"/>
                  </a:cubicBezTo>
                  <a:lnTo>
                    <a:pt x="0" y="102"/>
                  </a:lnTo>
                  <a:cubicBezTo>
                    <a:pt x="0" y="46"/>
                    <a:pt x="46" y="0"/>
                    <a:pt x="102" y="0"/>
                  </a:cubicBezTo>
                  <a:close/>
                </a:path>
              </a:pathLst>
            </a:custGeom>
            <a:gradFill flip="none" rotWithShape="1">
              <a:gsLst>
                <a:gs pos="0">
                  <a:srgbClr val="4C4746"/>
                </a:gs>
                <a:gs pos="47000">
                  <a:schemeClr val="bg2"/>
                </a:gs>
                <a:gs pos="100000">
                  <a:srgbClr val="726968"/>
                </a:gs>
              </a:gsLst>
              <a:lin ang="16200000" scaled="0"/>
              <a:tileRect/>
            </a:gradFill>
            <a:ln w="1270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3600">
                <a:solidFill>
                  <a:srgbClr val="FFFFFF"/>
                </a:solidFill>
                <a:latin typeface="+mn-lt"/>
                <a:ea typeface="+mn-ea"/>
                <a:cs typeface="+mn-ea"/>
              </a:endParaRPr>
            </a:p>
          </p:txBody>
        </p:sp>
        <p:sp>
          <p:nvSpPr>
            <p:cNvPr id="51" name="文本框 50"/>
            <p:cNvSpPr txBox="1"/>
            <p:nvPr/>
          </p:nvSpPr>
          <p:spPr>
            <a:xfrm>
              <a:off x="4407689" y="3756302"/>
              <a:ext cx="470000" cy="646331"/>
            </a:xfrm>
            <a:prstGeom prst="rect">
              <a:avLst/>
            </a:prstGeom>
            <a:noFill/>
            <a:ln w="12700" cap="flat">
              <a:no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L="0" marR="0" lvl="0" indent="0" defTabSz="914400" eaLnBrk="1" latinLnBrk="0" hangingPunct="1">
                <a:lnSpc>
                  <a:spcPct val="100000"/>
                </a:lnSpc>
                <a:buClrTx/>
                <a:buSzTx/>
                <a:buNone/>
                <a:defRPr kumimoji="0" sz="1800" b="0" i="0" u="none" strike="noStrike" cap="none" spc="0" normalizeH="0" baseline="0">
                  <a:ln>
                    <a:noFill/>
                  </a:ln>
                  <a:solidFill>
                    <a:srgbClr val="FFFFFF"/>
                  </a:solidFill>
                  <a:effectLst/>
                  <a:uLnTx/>
                  <a:uFillTx/>
                  <a:latin typeface="+mn-lt"/>
                  <a:ea typeface="+mn-ea"/>
                  <a:cs typeface="+mn-ea"/>
                </a:defRPr>
              </a:lvl1pPr>
            </a:lstStyle>
            <a:p>
              <a:r>
                <a:rPr lang="en-US" altLang="zh-CN" sz="3600" dirty="0"/>
                <a:t>4</a:t>
              </a:r>
              <a:endParaRPr lang="zh-CN" altLang="en-US" sz="3600" dirty="0"/>
            </a:p>
          </p:txBody>
        </p:sp>
      </p:grpSp>
      <p:grpSp>
        <p:nvGrpSpPr>
          <p:cNvPr id="52" name="组合 51"/>
          <p:cNvGrpSpPr/>
          <p:nvPr/>
        </p:nvGrpSpPr>
        <p:grpSpPr>
          <a:xfrm>
            <a:off x="6432103" y="4991962"/>
            <a:ext cx="828675" cy="827088"/>
            <a:chOff x="6432103" y="4521491"/>
            <a:chExt cx="828675" cy="827088"/>
          </a:xfrm>
        </p:grpSpPr>
        <p:sp>
          <p:nvSpPr>
            <p:cNvPr id="53" name="Freeform 12"/>
            <p:cNvSpPr/>
            <p:nvPr/>
          </p:nvSpPr>
          <p:spPr bwMode="auto">
            <a:xfrm>
              <a:off x="6432103" y="4521491"/>
              <a:ext cx="828675" cy="827088"/>
            </a:xfrm>
            <a:custGeom>
              <a:avLst/>
              <a:gdLst>
                <a:gd name="T0" fmla="*/ 102 w 1013"/>
                <a:gd name="T1" fmla="*/ 0 h 1013"/>
                <a:gd name="T2" fmla="*/ 911 w 1013"/>
                <a:gd name="T3" fmla="*/ 0 h 1013"/>
                <a:gd name="T4" fmla="*/ 1013 w 1013"/>
                <a:gd name="T5" fmla="*/ 102 h 1013"/>
                <a:gd name="T6" fmla="*/ 1013 w 1013"/>
                <a:gd name="T7" fmla="*/ 911 h 1013"/>
                <a:gd name="T8" fmla="*/ 911 w 1013"/>
                <a:gd name="T9" fmla="*/ 1013 h 1013"/>
                <a:gd name="T10" fmla="*/ 102 w 1013"/>
                <a:gd name="T11" fmla="*/ 1013 h 1013"/>
                <a:gd name="T12" fmla="*/ 0 w 1013"/>
                <a:gd name="T13" fmla="*/ 911 h 1013"/>
                <a:gd name="T14" fmla="*/ 0 w 1013"/>
                <a:gd name="T15" fmla="*/ 102 h 1013"/>
                <a:gd name="T16" fmla="*/ 102 w 1013"/>
                <a:gd name="T17" fmla="*/ 0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3" h="1013">
                  <a:moveTo>
                    <a:pt x="102" y="0"/>
                  </a:moveTo>
                  <a:lnTo>
                    <a:pt x="911" y="0"/>
                  </a:lnTo>
                  <a:cubicBezTo>
                    <a:pt x="968" y="0"/>
                    <a:pt x="1013" y="46"/>
                    <a:pt x="1013" y="102"/>
                  </a:cubicBezTo>
                  <a:lnTo>
                    <a:pt x="1013" y="911"/>
                  </a:lnTo>
                  <a:cubicBezTo>
                    <a:pt x="1013" y="967"/>
                    <a:pt x="968" y="1013"/>
                    <a:pt x="911" y="1013"/>
                  </a:cubicBezTo>
                  <a:lnTo>
                    <a:pt x="102" y="1013"/>
                  </a:lnTo>
                  <a:cubicBezTo>
                    <a:pt x="46" y="1013"/>
                    <a:pt x="0" y="967"/>
                    <a:pt x="0" y="911"/>
                  </a:cubicBezTo>
                  <a:lnTo>
                    <a:pt x="0" y="102"/>
                  </a:lnTo>
                  <a:cubicBezTo>
                    <a:pt x="0" y="46"/>
                    <a:pt x="46" y="0"/>
                    <a:pt x="102" y="0"/>
                  </a:cubicBezTo>
                  <a:close/>
                </a:path>
              </a:pathLst>
            </a:cu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rgbClr val="FFFFFF"/>
                </a:solidFill>
                <a:latin typeface="+mn-lt"/>
                <a:ea typeface="+mn-ea"/>
                <a:cs typeface="+mn-ea"/>
              </a:endParaRPr>
            </a:p>
          </p:txBody>
        </p:sp>
        <p:sp>
          <p:nvSpPr>
            <p:cNvPr id="54" name="文本框 53"/>
            <p:cNvSpPr txBox="1"/>
            <p:nvPr/>
          </p:nvSpPr>
          <p:spPr>
            <a:xfrm>
              <a:off x="6639160" y="4611869"/>
              <a:ext cx="470000" cy="646331"/>
            </a:xfrm>
            <a:prstGeom prst="rect">
              <a:avLst/>
            </a:prstGeom>
            <a:noFill/>
            <a:ln w="12700" cap="flat">
              <a:no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defPPr>
                <a:defRPr lang="zh-CN"/>
              </a:defPPr>
              <a:lvl1pPr marL="0" marR="0" lvl="0" indent="0" algn="r" defTabSz="914400" eaLnBrk="1" latinLnBrk="0" hangingPunct="1">
                <a:lnSpc>
                  <a:spcPct val="100000"/>
                </a:lnSpc>
                <a:buClrTx/>
                <a:buSzTx/>
                <a:buNone/>
                <a:defRPr kumimoji="0" sz="2000" b="0" i="0" u="none" strike="noStrike" cap="none" spc="0" normalizeH="0" baseline="0">
                  <a:ln>
                    <a:noFill/>
                  </a:ln>
                  <a:solidFill>
                    <a:srgbClr val="FFFFFF"/>
                  </a:solidFill>
                  <a:effectLst/>
                  <a:uLnTx/>
                  <a:uFillTx/>
                  <a:latin typeface="+mn-lt"/>
                  <a:ea typeface="+mn-ea"/>
                  <a:cs typeface="+mn-ea"/>
                </a:defRPr>
              </a:lvl1pPr>
            </a:lstStyle>
            <a:p>
              <a:pPr algn="ctr"/>
              <a:r>
                <a:rPr lang="en-US" altLang="zh-CN" sz="3600" dirty="0"/>
                <a:t>5</a:t>
              </a:r>
              <a:endParaRPr lang="zh-CN" altLang="en-US" sz="3600" dirty="0"/>
            </a:p>
          </p:txBody>
        </p:sp>
      </p:grpSp>
    </p:spTree>
  </p:cSld>
  <p:clrMapOvr>
    <a:masterClrMapping/>
  </p:clrMapOvr>
  <mc:AlternateContent xmlns:mc="http://schemas.openxmlformats.org/markup-compatibility/2006">
    <mc:Choice xmlns:p14="http://schemas.microsoft.com/office/powerpoint/2010/main" Requires="p14">
      <p:transition spd="slow" advTm="8726">
        <p14:prism/>
      </p:transition>
    </mc:Choice>
    <mc:Fallback>
      <p:transition spd="slow" advTm="8726">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矩形 58"/>
          <p:cNvSpPr/>
          <p:nvPr/>
        </p:nvSpPr>
        <p:spPr>
          <a:xfrm>
            <a:off x="554965" y="247436"/>
            <a:ext cx="6324333" cy="492379"/>
          </a:xfrm>
          <a:prstGeom prst="rect">
            <a:avLst/>
          </a:prstGeom>
          <a:noFill/>
          <a:ln>
            <a:noFill/>
          </a:ln>
        </p:spPr>
        <p:txBody>
          <a:bodyPr vert="horz" wrap="square" lIns="0" tIns="0" rIns="0" bIns="0" numCol="1" anchor="t" anchorCtr="0" compatLnSpc="1">
            <a:spAutoFit/>
          </a:bodyPr>
          <a:lstStyle/>
          <a:p>
            <a:r>
              <a:rPr lang="zh-CN" altLang="en-US" sz="3200">
                <a:solidFill>
                  <a:schemeClr val="accent1"/>
                </a:solidFill>
                <a:latin typeface="+mn-lt"/>
                <a:ea typeface="+mn-ea"/>
                <a:cs typeface="+mn-ea"/>
                <a:sym typeface="+mn-lt"/>
              </a:rPr>
              <a:t>不足之处</a:t>
            </a:r>
            <a:endParaRPr lang="zh-CN" altLang="en-US" sz="3200">
              <a:solidFill>
                <a:schemeClr val="accent1"/>
              </a:solidFill>
              <a:latin typeface="+mn-lt"/>
              <a:ea typeface="+mn-ea"/>
              <a:cs typeface="+mn-ea"/>
              <a:sym typeface="+mn-lt"/>
            </a:endParaRPr>
          </a:p>
        </p:txBody>
      </p:sp>
      <p:sp>
        <p:nvSpPr>
          <p:cNvPr id="4" name="矩形 3"/>
          <p:cNvSpPr/>
          <p:nvPr/>
        </p:nvSpPr>
        <p:spPr bwMode="auto">
          <a:xfrm>
            <a:off x="314326" y="266701"/>
            <a:ext cx="114300" cy="457200"/>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mn-lt"/>
              <a:ea typeface="+mn-ea"/>
              <a:cs typeface="+mn-ea"/>
              <a:sym typeface="+mn-lt"/>
            </a:endParaRPr>
          </a:p>
        </p:txBody>
      </p:sp>
      <p:sp>
        <p:nvSpPr>
          <p:cNvPr id="27" name="Oval 5"/>
          <p:cNvSpPr>
            <a:spLocks noChangeArrowheads="1"/>
          </p:cNvSpPr>
          <p:nvPr/>
        </p:nvSpPr>
        <p:spPr bwMode="auto">
          <a:xfrm>
            <a:off x="5593330" y="1030908"/>
            <a:ext cx="1066800" cy="1058863"/>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rgbClr val="FFFFFF"/>
              </a:solidFill>
              <a:latin typeface="+mn-lt"/>
              <a:ea typeface="+mn-ea"/>
              <a:cs typeface="+mn-ea"/>
            </a:endParaRPr>
          </a:p>
        </p:txBody>
      </p:sp>
      <p:sp>
        <p:nvSpPr>
          <p:cNvPr id="28" name="Oval 6"/>
          <p:cNvSpPr>
            <a:spLocks noChangeArrowheads="1"/>
          </p:cNvSpPr>
          <p:nvPr/>
        </p:nvSpPr>
        <p:spPr bwMode="auto">
          <a:xfrm>
            <a:off x="6047355" y="2026271"/>
            <a:ext cx="1066800" cy="1058862"/>
          </a:xfrm>
          <a:prstGeom prst="ellipse">
            <a:avLst/>
          </a:prstGeom>
          <a:gradFill flip="none" rotWithShape="1">
            <a:gsLst>
              <a:gs pos="0">
                <a:srgbClr val="4C4746"/>
              </a:gs>
              <a:gs pos="47000">
                <a:schemeClr val="bg2"/>
              </a:gs>
              <a:gs pos="100000">
                <a:srgbClr val="726968"/>
              </a:gs>
            </a:gsLst>
            <a:lin ang="16200000" scaled="0"/>
            <a:tileRect/>
          </a:gradFill>
          <a:ln w="1270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a:solidFill>
                <a:srgbClr val="FFFFFF"/>
              </a:solidFill>
              <a:latin typeface="+mn-lt"/>
              <a:ea typeface="+mn-ea"/>
              <a:cs typeface="+mn-ea"/>
            </a:endParaRPr>
          </a:p>
        </p:txBody>
      </p:sp>
      <p:sp>
        <p:nvSpPr>
          <p:cNvPr id="29" name="Oval 7"/>
          <p:cNvSpPr>
            <a:spLocks noChangeArrowheads="1"/>
          </p:cNvSpPr>
          <p:nvPr/>
        </p:nvSpPr>
        <p:spPr bwMode="auto">
          <a:xfrm>
            <a:off x="5593330" y="3020046"/>
            <a:ext cx="1066800" cy="1058862"/>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rgbClr val="FFFFFF"/>
              </a:solidFill>
              <a:latin typeface="+mn-lt"/>
              <a:ea typeface="+mn-ea"/>
              <a:cs typeface="+mn-ea"/>
            </a:endParaRPr>
          </a:p>
        </p:txBody>
      </p:sp>
      <p:sp>
        <p:nvSpPr>
          <p:cNvPr id="30" name="Oval 8"/>
          <p:cNvSpPr>
            <a:spLocks noChangeArrowheads="1"/>
          </p:cNvSpPr>
          <p:nvPr/>
        </p:nvSpPr>
        <p:spPr bwMode="auto">
          <a:xfrm>
            <a:off x="6047355" y="4015408"/>
            <a:ext cx="1066800" cy="1058863"/>
          </a:xfrm>
          <a:prstGeom prst="ellipse">
            <a:avLst/>
          </a:prstGeom>
          <a:gradFill flip="none" rotWithShape="1">
            <a:gsLst>
              <a:gs pos="0">
                <a:srgbClr val="4C4746"/>
              </a:gs>
              <a:gs pos="47000">
                <a:schemeClr val="bg2"/>
              </a:gs>
              <a:gs pos="100000">
                <a:srgbClr val="726968"/>
              </a:gs>
            </a:gsLst>
            <a:lin ang="16200000" scaled="0"/>
            <a:tileRect/>
          </a:gradFill>
          <a:ln w="1270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a:solidFill>
                <a:srgbClr val="FFFFFF"/>
              </a:solidFill>
              <a:latin typeface="+mn-lt"/>
              <a:ea typeface="+mn-ea"/>
              <a:cs typeface="+mn-ea"/>
            </a:endParaRPr>
          </a:p>
        </p:txBody>
      </p:sp>
      <p:sp>
        <p:nvSpPr>
          <p:cNvPr id="31" name="Oval 9"/>
          <p:cNvSpPr>
            <a:spLocks noChangeArrowheads="1"/>
          </p:cNvSpPr>
          <p:nvPr/>
        </p:nvSpPr>
        <p:spPr bwMode="auto">
          <a:xfrm>
            <a:off x="5593330" y="5009183"/>
            <a:ext cx="1066800" cy="1058863"/>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rgbClr val="FFFFFF"/>
              </a:solidFill>
              <a:latin typeface="+mn-lt"/>
              <a:ea typeface="+mn-ea"/>
              <a:cs typeface="+mn-ea"/>
            </a:endParaRPr>
          </a:p>
        </p:txBody>
      </p:sp>
      <p:sp>
        <p:nvSpPr>
          <p:cNvPr id="32" name="Freeform 10"/>
          <p:cNvSpPr>
            <a:spLocks noEditPoints="1"/>
          </p:cNvSpPr>
          <p:nvPr/>
        </p:nvSpPr>
        <p:spPr bwMode="auto">
          <a:xfrm flipH="1">
            <a:off x="5323455" y="1391271"/>
            <a:ext cx="247650" cy="246062"/>
          </a:xfrm>
          <a:custGeom>
            <a:avLst/>
            <a:gdLst>
              <a:gd name="T0" fmla="*/ 173 w 346"/>
              <a:gd name="T1" fmla="*/ 0 h 346"/>
              <a:gd name="T2" fmla="*/ 346 w 346"/>
              <a:gd name="T3" fmla="*/ 173 h 346"/>
              <a:gd name="T4" fmla="*/ 173 w 346"/>
              <a:gd name="T5" fmla="*/ 346 h 346"/>
              <a:gd name="T6" fmla="*/ 0 w 346"/>
              <a:gd name="T7" fmla="*/ 173 h 346"/>
              <a:gd name="T8" fmla="*/ 173 w 346"/>
              <a:gd name="T9" fmla="*/ 0 h 346"/>
              <a:gd name="T10" fmla="*/ 277 w 346"/>
              <a:gd name="T11" fmla="*/ 176 h 346"/>
              <a:gd name="T12" fmla="*/ 204 w 346"/>
              <a:gd name="T13" fmla="*/ 218 h 346"/>
              <a:gd name="T14" fmla="*/ 131 w 346"/>
              <a:gd name="T15" fmla="*/ 260 h 346"/>
              <a:gd name="T16" fmla="*/ 131 w 346"/>
              <a:gd name="T17" fmla="*/ 176 h 346"/>
              <a:gd name="T18" fmla="*/ 131 w 346"/>
              <a:gd name="T19" fmla="*/ 92 h 346"/>
              <a:gd name="T20" fmla="*/ 204 w 346"/>
              <a:gd name="T21" fmla="*/ 134 h 346"/>
              <a:gd name="T22" fmla="*/ 277 w 346"/>
              <a:gd name="T23" fmla="*/ 17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268" y="0"/>
                  <a:pt x="346" y="77"/>
                  <a:pt x="346" y="173"/>
                </a:cubicBezTo>
                <a:cubicBezTo>
                  <a:pt x="346" y="268"/>
                  <a:pt x="268" y="346"/>
                  <a:pt x="173" y="346"/>
                </a:cubicBezTo>
                <a:cubicBezTo>
                  <a:pt x="77" y="346"/>
                  <a:pt x="0" y="268"/>
                  <a:pt x="0" y="173"/>
                </a:cubicBezTo>
                <a:cubicBezTo>
                  <a:pt x="0" y="77"/>
                  <a:pt x="77" y="0"/>
                  <a:pt x="173" y="0"/>
                </a:cubicBezTo>
                <a:close/>
                <a:moveTo>
                  <a:pt x="277" y="176"/>
                </a:moveTo>
                <a:lnTo>
                  <a:pt x="204" y="218"/>
                </a:lnTo>
                <a:lnTo>
                  <a:pt x="131" y="260"/>
                </a:lnTo>
                <a:lnTo>
                  <a:pt x="131" y="176"/>
                </a:lnTo>
                <a:lnTo>
                  <a:pt x="131" y="92"/>
                </a:lnTo>
                <a:lnTo>
                  <a:pt x="204" y="134"/>
                </a:lnTo>
                <a:lnTo>
                  <a:pt x="277" y="176"/>
                </a:lnTo>
                <a:close/>
              </a:path>
            </a:pathLst>
          </a:custGeom>
          <a:solidFill>
            <a:srgbClr val="50515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accent1"/>
              </a:solidFill>
            </a:endParaRPr>
          </a:p>
        </p:txBody>
      </p:sp>
      <p:sp>
        <p:nvSpPr>
          <p:cNvPr id="33" name="Freeform 11"/>
          <p:cNvSpPr>
            <a:spLocks noEditPoints="1"/>
          </p:cNvSpPr>
          <p:nvPr/>
        </p:nvSpPr>
        <p:spPr bwMode="auto">
          <a:xfrm flipH="1">
            <a:off x="7136380" y="2418383"/>
            <a:ext cx="247650" cy="246063"/>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69 w 346"/>
              <a:gd name="T11" fmla="*/ 177 h 346"/>
              <a:gd name="T12" fmla="*/ 142 w 346"/>
              <a:gd name="T13" fmla="*/ 219 h 346"/>
              <a:gd name="T14" fmla="*/ 215 w 346"/>
              <a:gd name="T15" fmla="*/ 261 h 346"/>
              <a:gd name="T16" fmla="*/ 215 w 346"/>
              <a:gd name="T17" fmla="*/ 177 h 346"/>
              <a:gd name="T18" fmla="*/ 215 w 346"/>
              <a:gd name="T19" fmla="*/ 93 h 346"/>
              <a:gd name="T20" fmla="*/ 142 w 346"/>
              <a:gd name="T21" fmla="*/ 135 h 346"/>
              <a:gd name="T22" fmla="*/ 69 w 346"/>
              <a:gd name="T23" fmla="*/ 177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78" y="0"/>
                  <a:pt x="0" y="78"/>
                  <a:pt x="0" y="173"/>
                </a:cubicBezTo>
                <a:cubicBezTo>
                  <a:pt x="0" y="269"/>
                  <a:pt x="78" y="346"/>
                  <a:pt x="173" y="346"/>
                </a:cubicBezTo>
                <a:cubicBezTo>
                  <a:pt x="269" y="346"/>
                  <a:pt x="346" y="269"/>
                  <a:pt x="346" y="173"/>
                </a:cubicBezTo>
                <a:cubicBezTo>
                  <a:pt x="346" y="78"/>
                  <a:pt x="269" y="0"/>
                  <a:pt x="173" y="0"/>
                </a:cubicBezTo>
                <a:close/>
                <a:moveTo>
                  <a:pt x="69" y="177"/>
                </a:moveTo>
                <a:lnTo>
                  <a:pt x="142" y="219"/>
                </a:lnTo>
                <a:lnTo>
                  <a:pt x="215" y="261"/>
                </a:lnTo>
                <a:lnTo>
                  <a:pt x="215" y="177"/>
                </a:lnTo>
                <a:lnTo>
                  <a:pt x="215" y="93"/>
                </a:lnTo>
                <a:lnTo>
                  <a:pt x="142" y="135"/>
                </a:lnTo>
                <a:lnTo>
                  <a:pt x="69" y="177"/>
                </a:lnTo>
                <a:close/>
              </a:path>
            </a:pathLst>
          </a:custGeom>
          <a:solidFill>
            <a:srgbClr val="50515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accent2"/>
              </a:solidFill>
            </a:endParaRPr>
          </a:p>
        </p:txBody>
      </p:sp>
      <p:sp>
        <p:nvSpPr>
          <p:cNvPr id="34" name="Freeform 12"/>
          <p:cNvSpPr>
            <a:spLocks noEditPoints="1"/>
          </p:cNvSpPr>
          <p:nvPr/>
        </p:nvSpPr>
        <p:spPr bwMode="auto">
          <a:xfrm flipH="1">
            <a:off x="5323455" y="3439146"/>
            <a:ext cx="247650" cy="246062"/>
          </a:xfrm>
          <a:custGeom>
            <a:avLst/>
            <a:gdLst>
              <a:gd name="T0" fmla="*/ 173 w 346"/>
              <a:gd name="T1" fmla="*/ 0 h 346"/>
              <a:gd name="T2" fmla="*/ 346 w 346"/>
              <a:gd name="T3" fmla="*/ 173 h 346"/>
              <a:gd name="T4" fmla="*/ 173 w 346"/>
              <a:gd name="T5" fmla="*/ 346 h 346"/>
              <a:gd name="T6" fmla="*/ 0 w 346"/>
              <a:gd name="T7" fmla="*/ 173 h 346"/>
              <a:gd name="T8" fmla="*/ 173 w 346"/>
              <a:gd name="T9" fmla="*/ 0 h 346"/>
              <a:gd name="T10" fmla="*/ 277 w 346"/>
              <a:gd name="T11" fmla="*/ 176 h 346"/>
              <a:gd name="T12" fmla="*/ 204 w 346"/>
              <a:gd name="T13" fmla="*/ 218 h 346"/>
              <a:gd name="T14" fmla="*/ 131 w 346"/>
              <a:gd name="T15" fmla="*/ 260 h 346"/>
              <a:gd name="T16" fmla="*/ 131 w 346"/>
              <a:gd name="T17" fmla="*/ 176 h 346"/>
              <a:gd name="T18" fmla="*/ 131 w 346"/>
              <a:gd name="T19" fmla="*/ 92 h 346"/>
              <a:gd name="T20" fmla="*/ 204 w 346"/>
              <a:gd name="T21" fmla="*/ 134 h 346"/>
              <a:gd name="T22" fmla="*/ 277 w 346"/>
              <a:gd name="T23" fmla="*/ 17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268" y="0"/>
                  <a:pt x="346" y="77"/>
                  <a:pt x="346" y="173"/>
                </a:cubicBezTo>
                <a:cubicBezTo>
                  <a:pt x="346" y="268"/>
                  <a:pt x="268" y="346"/>
                  <a:pt x="173" y="346"/>
                </a:cubicBezTo>
                <a:cubicBezTo>
                  <a:pt x="77" y="346"/>
                  <a:pt x="0" y="268"/>
                  <a:pt x="0" y="173"/>
                </a:cubicBezTo>
                <a:cubicBezTo>
                  <a:pt x="0" y="77"/>
                  <a:pt x="77" y="0"/>
                  <a:pt x="173" y="0"/>
                </a:cubicBezTo>
                <a:close/>
                <a:moveTo>
                  <a:pt x="277" y="176"/>
                </a:moveTo>
                <a:lnTo>
                  <a:pt x="204" y="218"/>
                </a:lnTo>
                <a:lnTo>
                  <a:pt x="131" y="260"/>
                </a:lnTo>
                <a:lnTo>
                  <a:pt x="131" y="176"/>
                </a:lnTo>
                <a:lnTo>
                  <a:pt x="131" y="92"/>
                </a:lnTo>
                <a:lnTo>
                  <a:pt x="204" y="134"/>
                </a:lnTo>
                <a:lnTo>
                  <a:pt x="277" y="176"/>
                </a:lnTo>
                <a:close/>
              </a:path>
            </a:pathLst>
          </a:custGeom>
          <a:solidFill>
            <a:srgbClr val="50515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accent1"/>
              </a:solidFill>
            </a:endParaRPr>
          </a:p>
        </p:txBody>
      </p:sp>
      <p:sp>
        <p:nvSpPr>
          <p:cNvPr id="35" name="Freeform 13"/>
          <p:cNvSpPr>
            <a:spLocks noEditPoints="1"/>
          </p:cNvSpPr>
          <p:nvPr/>
        </p:nvSpPr>
        <p:spPr bwMode="auto">
          <a:xfrm flipH="1">
            <a:off x="7136380" y="4421807"/>
            <a:ext cx="247650" cy="246063"/>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69 w 346"/>
              <a:gd name="T11" fmla="*/ 177 h 346"/>
              <a:gd name="T12" fmla="*/ 142 w 346"/>
              <a:gd name="T13" fmla="*/ 219 h 346"/>
              <a:gd name="T14" fmla="*/ 215 w 346"/>
              <a:gd name="T15" fmla="*/ 261 h 346"/>
              <a:gd name="T16" fmla="*/ 215 w 346"/>
              <a:gd name="T17" fmla="*/ 177 h 346"/>
              <a:gd name="T18" fmla="*/ 215 w 346"/>
              <a:gd name="T19" fmla="*/ 93 h 346"/>
              <a:gd name="T20" fmla="*/ 142 w 346"/>
              <a:gd name="T21" fmla="*/ 135 h 346"/>
              <a:gd name="T22" fmla="*/ 69 w 346"/>
              <a:gd name="T23" fmla="*/ 177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78" y="0"/>
                  <a:pt x="0" y="78"/>
                  <a:pt x="0" y="173"/>
                </a:cubicBezTo>
                <a:cubicBezTo>
                  <a:pt x="0" y="269"/>
                  <a:pt x="78" y="346"/>
                  <a:pt x="173" y="346"/>
                </a:cubicBezTo>
                <a:cubicBezTo>
                  <a:pt x="269" y="346"/>
                  <a:pt x="346" y="269"/>
                  <a:pt x="346" y="173"/>
                </a:cubicBezTo>
                <a:cubicBezTo>
                  <a:pt x="346" y="78"/>
                  <a:pt x="269" y="0"/>
                  <a:pt x="173" y="0"/>
                </a:cubicBezTo>
                <a:close/>
                <a:moveTo>
                  <a:pt x="69" y="177"/>
                </a:moveTo>
                <a:lnTo>
                  <a:pt x="142" y="219"/>
                </a:lnTo>
                <a:lnTo>
                  <a:pt x="215" y="261"/>
                </a:lnTo>
                <a:lnTo>
                  <a:pt x="215" y="177"/>
                </a:lnTo>
                <a:lnTo>
                  <a:pt x="215" y="93"/>
                </a:lnTo>
                <a:lnTo>
                  <a:pt x="142" y="135"/>
                </a:lnTo>
                <a:lnTo>
                  <a:pt x="69" y="177"/>
                </a:lnTo>
                <a:close/>
              </a:path>
            </a:pathLst>
          </a:custGeom>
          <a:solidFill>
            <a:srgbClr val="50515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accent2"/>
              </a:solidFill>
            </a:endParaRPr>
          </a:p>
        </p:txBody>
      </p:sp>
      <p:sp>
        <p:nvSpPr>
          <p:cNvPr id="36" name="Freeform 14"/>
          <p:cNvSpPr>
            <a:spLocks noEditPoints="1"/>
          </p:cNvSpPr>
          <p:nvPr/>
        </p:nvSpPr>
        <p:spPr bwMode="auto">
          <a:xfrm flipH="1">
            <a:off x="5323455" y="5550521"/>
            <a:ext cx="247650" cy="246062"/>
          </a:xfrm>
          <a:custGeom>
            <a:avLst/>
            <a:gdLst>
              <a:gd name="T0" fmla="*/ 173 w 346"/>
              <a:gd name="T1" fmla="*/ 0 h 346"/>
              <a:gd name="T2" fmla="*/ 346 w 346"/>
              <a:gd name="T3" fmla="*/ 173 h 346"/>
              <a:gd name="T4" fmla="*/ 173 w 346"/>
              <a:gd name="T5" fmla="*/ 346 h 346"/>
              <a:gd name="T6" fmla="*/ 0 w 346"/>
              <a:gd name="T7" fmla="*/ 173 h 346"/>
              <a:gd name="T8" fmla="*/ 173 w 346"/>
              <a:gd name="T9" fmla="*/ 0 h 346"/>
              <a:gd name="T10" fmla="*/ 277 w 346"/>
              <a:gd name="T11" fmla="*/ 177 h 346"/>
              <a:gd name="T12" fmla="*/ 204 w 346"/>
              <a:gd name="T13" fmla="*/ 219 h 346"/>
              <a:gd name="T14" fmla="*/ 131 w 346"/>
              <a:gd name="T15" fmla="*/ 261 h 346"/>
              <a:gd name="T16" fmla="*/ 131 w 346"/>
              <a:gd name="T17" fmla="*/ 177 h 346"/>
              <a:gd name="T18" fmla="*/ 131 w 346"/>
              <a:gd name="T19" fmla="*/ 93 h 346"/>
              <a:gd name="T20" fmla="*/ 204 w 346"/>
              <a:gd name="T21" fmla="*/ 135 h 346"/>
              <a:gd name="T22" fmla="*/ 277 w 346"/>
              <a:gd name="T23" fmla="*/ 177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268" y="0"/>
                  <a:pt x="346" y="78"/>
                  <a:pt x="346" y="173"/>
                </a:cubicBezTo>
                <a:cubicBezTo>
                  <a:pt x="346" y="269"/>
                  <a:pt x="268" y="346"/>
                  <a:pt x="173" y="346"/>
                </a:cubicBezTo>
                <a:cubicBezTo>
                  <a:pt x="77" y="346"/>
                  <a:pt x="0" y="269"/>
                  <a:pt x="0" y="173"/>
                </a:cubicBezTo>
                <a:cubicBezTo>
                  <a:pt x="0" y="78"/>
                  <a:pt x="77" y="0"/>
                  <a:pt x="173" y="0"/>
                </a:cubicBezTo>
                <a:close/>
                <a:moveTo>
                  <a:pt x="277" y="177"/>
                </a:moveTo>
                <a:lnTo>
                  <a:pt x="204" y="219"/>
                </a:lnTo>
                <a:lnTo>
                  <a:pt x="131" y="261"/>
                </a:lnTo>
                <a:lnTo>
                  <a:pt x="131" y="177"/>
                </a:lnTo>
                <a:lnTo>
                  <a:pt x="131" y="93"/>
                </a:lnTo>
                <a:lnTo>
                  <a:pt x="204" y="135"/>
                </a:lnTo>
                <a:lnTo>
                  <a:pt x="277" y="177"/>
                </a:lnTo>
                <a:close/>
              </a:path>
            </a:pathLst>
          </a:custGeom>
          <a:solidFill>
            <a:srgbClr val="50515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accent1"/>
              </a:solidFill>
            </a:endParaRPr>
          </a:p>
        </p:txBody>
      </p:sp>
      <p:sp>
        <p:nvSpPr>
          <p:cNvPr id="37" name="TextBox 20"/>
          <p:cNvSpPr txBox="1">
            <a:spLocks noChangeArrowheads="1"/>
          </p:cNvSpPr>
          <p:nvPr/>
        </p:nvSpPr>
        <p:spPr bwMode="auto">
          <a:xfrm flipH="1">
            <a:off x="5745321" y="1247000"/>
            <a:ext cx="7556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4000">
                <a:solidFill>
                  <a:schemeClr val="accent2"/>
                </a:solidFill>
                <a:latin typeface="+mj-ea"/>
                <a:ea typeface="+mj-ea"/>
              </a:rPr>
              <a:t>1</a:t>
            </a:r>
            <a:endParaRPr lang="en-US" sz="4000" dirty="0">
              <a:solidFill>
                <a:schemeClr val="accent2"/>
              </a:solidFill>
              <a:latin typeface="+mj-ea"/>
              <a:ea typeface="+mj-ea"/>
            </a:endParaRPr>
          </a:p>
        </p:txBody>
      </p:sp>
      <p:sp>
        <p:nvSpPr>
          <p:cNvPr id="38" name="TextBox 21"/>
          <p:cNvSpPr txBox="1">
            <a:spLocks noChangeArrowheads="1"/>
          </p:cNvSpPr>
          <p:nvPr/>
        </p:nvSpPr>
        <p:spPr bwMode="auto">
          <a:xfrm flipH="1">
            <a:off x="6178709" y="2220932"/>
            <a:ext cx="75723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4000">
                <a:solidFill>
                  <a:schemeClr val="accent2"/>
                </a:solidFill>
                <a:latin typeface="+mj-ea"/>
                <a:ea typeface="+mj-ea"/>
              </a:rPr>
              <a:t>2</a:t>
            </a:r>
            <a:endParaRPr lang="en-US" sz="4000" dirty="0">
              <a:solidFill>
                <a:schemeClr val="accent2"/>
              </a:solidFill>
              <a:latin typeface="+mj-ea"/>
              <a:ea typeface="+mj-ea"/>
            </a:endParaRPr>
          </a:p>
        </p:txBody>
      </p:sp>
      <p:sp>
        <p:nvSpPr>
          <p:cNvPr id="39" name="TextBox 22"/>
          <p:cNvSpPr txBox="1">
            <a:spLocks noChangeArrowheads="1"/>
          </p:cNvSpPr>
          <p:nvPr/>
        </p:nvSpPr>
        <p:spPr bwMode="auto">
          <a:xfrm flipH="1">
            <a:off x="5745321" y="3261415"/>
            <a:ext cx="75723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4000">
                <a:solidFill>
                  <a:schemeClr val="accent2"/>
                </a:solidFill>
                <a:latin typeface="+mj-ea"/>
                <a:ea typeface="+mj-ea"/>
              </a:rPr>
              <a:t>3</a:t>
            </a:r>
            <a:endParaRPr lang="en-US" sz="4000" dirty="0">
              <a:solidFill>
                <a:schemeClr val="accent2"/>
              </a:solidFill>
              <a:latin typeface="+mj-ea"/>
              <a:ea typeface="+mj-ea"/>
            </a:endParaRPr>
          </a:p>
        </p:txBody>
      </p:sp>
      <p:sp>
        <p:nvSpPr>
          <p:cNvPr id="40" name="TextBox 23"/>
          <p:cNvSpPr txBox="1">
            <a:spLocks noChangeArrowheads="1"/>
          </p:cNvSpPr>
          <p:nvPr/>
        </p:nvSpPr>
        <p:spPr bwMode="auto">
          <a:xfrm flipH="1">
            <a:off x="6208871" y="4238644"/>
            <a:ext cx="75723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4000">
                <a:solidFill>
                  <a:schemeClr val="accent2"/>
                </a:solidFill>
                <a:latin typeface="+mj-ea"/>
                <a:ea typeface="+mj-ea"/>
              </a:rPr>
              <a:t>4</a:t>
            </a:r>
            <a:endParaRPr lang="en-US" sz="4000" dirty="0">
              <a:solidFill>
                <a:schemeClr val="accent2"/>
              </a:solidFill>
              <a:latin typeface="+mj-ea"/>
              <a:ea typeface="+mj-ea"/>
            </a:endParaRPr>
          </a:p>
        </p:txBody>
      </p:sp>
      <p:sp>
        <p:nvSpPr>
          <p:cNvPr id="41" name="TextBox 24"/>
          <p:cNvSpPr txBox="1">
            <a:spLocks noChangeArrowheads="1"/>
          </p:cNvSpPr>
          <p:nvPr/>
        </p:nvSpPr>
        <p:spPr bwMode="auto">
          <a:xfrm flipH="1">
            <a:off x="5772309" y="5257627"/>
            <a:ext cx="75723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sz="4000">
                <a:solidFill>
                  <a:schemeClr val="accent2"/>
                </a:solidFill>
                <a:latin typeface="+mj-ea"/>
                <a:ea typeface="+mj-ea"/>
              </a:rPr>
              <a:t>5</a:t>
            </a:r>
            <a:endParaRPr lang="en-US" sz="4000" dirty="0">
              <a:solidFill>
                <a:schemeClr val="accent2"/>
              </a:solidFill>
              <a:latin typeface="+mj-ea"/>
              <a:ea typeface="+mj-ea"/>
            </a:endParaRPr>
          </a:p>
        </p:txBody>
      </p:sp>
      <p:sp>
        <p:nvSpPr>
          <p:cNvPr id="42" name="矩形 25"/>
          <p:cNvSpPr>
            <a:spLocks noChangeArrowheads="1"/>
          </p:cNvSpPr>
          <p:nvPr/>
        </p:nvSpPr>
        <p:spPr bwMode="auto">
          <a:xfrm>
            <a:off x="1776846" y="1206396"/>
            <a:ext cx="349104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2000">
                <a:solidFill>
                  <a:schemeClr val="accent1"/>
                </a:solidFill>
                <a:latin typeface="微软雅黑" panose="020B0503020204020204" pitchFamily="34" charset="-122"/>
                <a:ea typeface="微软雅黑" panose="020B0503020204020204" pitchFamily="34" charset="-122"/>
              </a:rPr>
              <a:t>思想认识上不够成熟，处于发展积累阶段。</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
        <p:nvSpPr>
          <p:cNvPr id="43" name="矩形 42"/>
          <p:cNvSpPr>
            <a:spLocks noChangeArrowheads="1"/>
          </p:cNvSpPr>
          <p:nvPr/>
        </p:nvSpPr>
        <p:spPr bwMode="auto">
          <a:xfrm>
            <a:off x="7463405" y="2220932"/>
            <a:ext cx="325272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2000">
                <a:solidFill>
                  <a:schemeClr val="accent1"/>
                </a:solidFill>
                <a:latin typeface="微软雅黑" panose="020B0503020204020204" pitchFamily="34" charset="-122"/>
                <a:ea typeface="微软雅黑" panose="020B0503020204020204" pitchFamily="34" charset="-122"/>
              </a:rPr>
              <a:t>有时有些粗心马虎，对细节的把握有待加强。</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
        <p:nvSpPr>
          <p:cNvPr id="44" name="矩形 43"/>
          <p:cNvSpPr>
            <a:spLocks noChangeArrowheads="1"/>
          </p:cNvSpPr>
          <p:nvPr/>
        </p:nvSpPr>
        <p:spPr bwMode="auto">
          <a:xfrm>
            <a:off x="1716506" y="3213074"/>
            <a:ext cx="347995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200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某某技能有待学习加强，面对突发情况不能单独应对处理。</a:t>
            </a:r>
            <a:endParaRPr lang="zh-CN" altLang="en-US" sz="2000"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5" name="矩形 44"/>
          <p:cNvSpPr>
            <a:spLocks noChangeArrowheads="1"/>
          </p:cNvSpPr>
          <p:nvPr/>
        </p:nvSpPr>
        <p:spPr bwMode="auto">
          <a:xfrm>
            <a:off x="7463405" y="4217410"/>
            <a:ext cx="325272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2000">
                <a:solidFill>
                  <a:schemeClr val="accent1"/>
                </a:solidFill>
                <a:latin typeface="微软雅黑" panose="020B0503020204020204" pitchFamily="34" charset="-122"/>
                <a:ea typeface="微软雅黑" panose="020B0503020204020204" pitchFamily="34" charset="-122"/>
              </a:rPr>
              <a:t>缺乏自信，有时思考太多贻误最佳时机</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
        <p:nvSpPr>
          <p:cNvPr id="46" name="矩形 45"/>
          <p:cNvSpPr>
            <a:spLocks noChangeArrowheads="1"/>
          </p:cNvSpPr>
          <p:nvPr/>
        </p:nvSpPr>
        <p:spPr bwMode="auto">
          <a:xfrm>
            <a:off x="1776845" y="5165720"/>
            <a:ext cx="349104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2000">
                <a:solidFill>
                  <a:schemeClr val="accent1"/>
                </a:solidFill>
                <a:latin typeface="微软雅黑" panose="020B0503020204020204" pitchFamily="34" charset="-122"/>
                <a:ea typeface="微软雅黑" panose="020B0503020204020204" pitchFamily="34" charset="-122"/>
              </a:rPr>
              <a:t>性格内向，缺乏一种“推销”自己的意思，不善于展示自己，让自己在陌生场合成为关注点。</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advTm="8726">
        <p14:prism/>
      </p:transition>
    </mc:Choice>
    <mc:Fallback>
      <p:transition spd="slow" advTm="8726">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矩形 58"/>
          <p:cNvSpPr/>
          <p:nvPr/>
        </p:nvSpPr>
        <p:spPr>
          <a:xfrm>
            <a:off x="554965" y="247436"/>
            <a:ext cx="6324333" cy="492379"/>
          </a:xfrm>
          <a:prstGeom prst="rect">
            <a:avLst/>
          </a:prstGeom>
          <a:noFill/>
          <a:ln>
            <a:noFill/>
          </a:ln>
        </p:spPr>
        <p:txBody>
          <a:bodyPr vert="horz" wrap="square" lIns="0" tIns="0" rIns="0" bIns="0" numCol="1" anchor="t" anchorCtr="0" compatLnSpc="1">
            <a:spAutoFit/>
          </a:bodyPr>
          <a:lstStyle/>
          <a:p>
            <a:r>
              <a:rPr lang="zh-CN" altLang="en-US" sz="3200">
                <a:solidFill>
                  <a:schemeClr val="accent1"/>
                </a:solidFill>
                <a:latin typeface="+mn-lt"/>
                <a:ea typeface="+mn-ea"/>
                <a:cs typeface="+mn-ea"/>
                <a:sym typeface="+mn-lt"/>
              </a:rPr>
              <a:t>技能方面</a:t>
            </a:r>
            <a:endParaRPr lang="zh-CN" altLang="en-US" sz="3200">
              <a:solidFill>
                <a:schemeClr val="accent1"/>
              </a:solidFill>
              <a:latin typeface="+mn-lt"/>
              <a:ea typeface="+mn-ea"/>
              <a:cs typeface="+mn-ea"/>
              <a:sym typeface="+mn-lt"/>
            </a:endParaRPr>
          </a:p>
        </p:txBody>
      </p:sp>
      <p:sp>
        <p:nvSpPr>
          <p:cNvPr id="4" name="矩形 3"/>
          <p:cNvSpPr/>
          <p:nvPr/>
        </p:nvSpPr>
        <p:spPr bwMode="auto">
          <a:xfrm>
            <a:off x="314326" y="266701"/>
            <a:ext cx="114300" cy="457200"/>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mn-lt"/>
              <a:ea typeface="+mn-ea"/>
              <a:cs typeface="+mn-ea"/>
              <a:sym typeface="+mn-lt"/>
            </a:endParaRPr>
          </a:p>
        </p:txBody>
      </p:sp>
      <p:sp>
        <p:nvSpPr>
          <p:cNvPr id="9" name="Freeform 6"/>
          <p:cNvSpPr/>
          <p:nvPr/>
        </p:nvSpPr>
        <p:spPr bwMode="auto">
          <a:xfrm>
            <a:off x="1613843" y="1260475"/>
            <a:ext cx="239712" cy="4773613"/>
          </a:xfrm>
          <a:custGeom>
            <a:avLst/>
            <a:gdLst>
              <a:gd name="T0" fmla="*/ 119435 w 285"/>
              <a:gd name="T1" fmla="*/ 0 h 5701"/>
              <a:gd name="T2" fmla="*/ 119435 w 285"/>
              <a:gd name="T3" fmla="*/ 0 h 5701"/>
              <a:gd name="T4" fmla="*/ 239712 w 285"/>
              <a:gd name="T5" fmla="*/ 119738 h 5701"/>
              <a:gd name="T6" fmla="*/ 239712 w 285"/>
              <a:gd name="T7" fmla="*/ 4653874 h 5701"/>
              <a:gd name="T8" fmla="*/ 119435 w 285"/>
              <a:gd name="T9" fmla="*/ 4773612 h 5701"/>
              <a:gd name="T10" fmla="*/ 119435 w 285"/>
              <a:gd name="T11" fmla="*/ 4773612 h 5701"/>
              <a:gd name="T12" fmla="*/ 0 w 285"/>
              <a:gd name="T13" fmla="*/ 4653874 h 5701"/>
              <a:gd name="T14" fmla="*/ 0 w 285"/>
              <a:gd name="T15" fmla="*/ 119738 h 5701"/>
              <a:gd name="T16" fmla="*/ 119435 w 285"/>
              <a:gd name="T17" fmla="*/ 0 h 57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85" h="5701">
                <a:moveTo>
                  <a:pt x="142" y="0"/>
                </a:moveTo>
                <a:lnTo>
                  <a:pt x="142" y="0"/>
                </a:lnTo>
                <a:cubicBezTo>
                  <a:pt x="221" y="0"/>
                  <a:pt x="285" y="64"/>
                  <a:pt x="285" y="143"/>
                </a:cubicBezTo>
                <a:lnTo>
                  <a:pt x="285" y="5558"/>
                </a:lnTo>
                <a:cubicBezTo>
                  <a:pt x="285" y="5637"/>
                  <a:pt x="221" y="5701"/>
                  <a:pt x="142" y="5701"/>
                </a:cubicBezTo>
                <a:cubicBezTo>
                  <a:pt x="64" y="5701"/>
                  <a:pt x="0" y="5637"/>
                  <a:pt x="0" y="5558"/>
                </a:cubicBezTo>
                <a:lnTo>
                  <a:pt x="0" y="143"/>
                </a:lnTo>
                <a:cubicBezTo>
                  <a:pt x="0" y="64"/>
                  <a:pt x="64" y="0"/>
                  <a:pt x="142" y="0"/>
                </a:cubicBezTo>
                <a:close/>
              </a:path>
            </a:pathLst>
          </a:custGeom>
          <a:solidFill>
            <a:schemeClr val="tx1"/>
          </a:solidFill>
          <a:ln>
            <a:noFill/>
          </a:ln>
        </p:spPr>
        <p:txBody>
          <a:bodyPr/>
          <a:lstStyle/>
          <a:p>
            <a:endParaRPr lang="zh-CN" altLang="en-US"/>
          </a:p>
        </p:txBody>
      </p:sp>
      <p:sp>
        <p:nvSpPr>
          <p:cNvPr id="10" name="Freeform 7"/>
          <p:cNvSpPr/>
          <p:nvPr/>
        </p:nvSpPr>
        <p:spPr bwMode="auto">
          <a:xfrm>
            <a:off x="2807643" y="1260475"/>
            <a:ext cx="239712" cy="4773613"/>
          </a:xfrm>
          <a:custGeom>
            <a:avLst/>
            <a:gdLst>
              <a:gd name="T0" fmla="*/ 120277 w 285"/>
              <a:gd name="T1" fmla="*/ 0 h 5701"/>
              <a:gd name="T2" fmla="*/ 120277 w 285"/>
              <a:gd name="T3" fmla="*/ 0 h 5701"/>
              <a:gd name="T4" fmla="*/ 239712 w 285"/>
              <a:gd name="T5" fmla="*/ 119738 h 5701"/>
              <a:gd name="T6" fmla="*/ 239712 w 285"/>
              <a:gd name="T7" fmla="*/ 4653874 h 5701"/>
              <a:gd name="T8" fmla="*/ 120277 w 285"/>
              <a:gd name="T9" fmla="*/ 4773612 h 5701"/>
              <a:gd name="T10" fmla="*/ 120277 w 285"/>
              <a:gd name="T11" fmla="*/ 4773612 h 5701"/>
              <a:gd name="T12" fmla="*/ 0 w 285"/>
              <a:gd name="T13" fmla="*/ 4653874 h 5701"/>
              <a:gd name="T14" fmla="*/ 0 w 285"/>
              <a:gd name="T15" fmla="*/ 119738 h 5701"/>
              <a:gd name="T16" fmla="*/ 120277 w 285"/>
              <a:gd name="T17" fmla="*/ 0 h 57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85" h="5701">
                <a:moveTo>
                  <a:pt x="143" y="0"/>
                </a:moveTo>
                <a:lnTo>
                  <a:pt x="143" y="0"/>
                </a:lnTo>
                <a:cubicBezTo>
                  <a:pt x="221" y="0"/>
                  <a:pt x="285" y="64"/>
                  <a:pt x="285" y="143"/>
                </a:cubicBezTo>
                <a:lnTo>
                  <a:pt x="285" y="5558"/>
                </a:lnTo>
                <a:cubicBezTo>
                  <a:pt x="285" y="5637"/>
                  <a:pt x="221" y="5701"/>
                  <a:pt x="143" y="5701"/>
                </a:cubicBezTo>
                <a:cubicBezTo>
                  <a:pt x="64" y="5701"/>
                  <a:pt x="0" y="5637"/>
                  <a:pt x="0" y="5558"/>
                </a:cubicBezTo>
                <a:lnTo>
                  <a:pt x="0" y="143"/>
                </a:lnTo>
                <a:cubicBezTo>
                  <a:pt x="0" y="64"/>
                  <a:pt x="64" y="0"/>
                  <a:pt x="143" y="0"/>
                </a:cubicBezTo>
                <a:close/>
              </a:path>
            </a:pathLst>
          </a:custGeom>
          <a:solidFill>
            <a:schemeClr val="tx1"/>
          </a:solidFill>
          <a:ln>
            <a:noFill/>
          </a:ln>
        </p:spPr>
        <p:txBody>
          <a:bodyPr/>
          <a:lstStyle/>
          <a:p>
            <a:endParaRPr lang="zh-CN" altLang="en-US"/>
          </a:p>
        </p:txBody>
      </p:sp>
      <p:sp>
        <p:nvSpPr>
          <p:cNvPr id="11" name="Freeform 8"/>
          <p:cNvSpPr/>
          <p:nvPr/>
        </p:nvSpPr>
        <p:spPr bwMode="auto">
          <a:xfrm>
            <a:off x="4001443" y="1260475"/>
            <a:ext cx="239712" cy="4773613"/>
          </a:xfrm>
          <a:custGeom>
            <a:avLst/>
            <a:gdLst>
              <a:gd name="T0" fmla="*/ 120277 w 285"/>
              <a:gd name="T1" fmla="*/ 0 h 5701"/>
              <a:gd name="T2" fmla="*/ 120277 w 285"/>
              <a:gd name="T3" fmla="*/ 0 h 5701"/>
              <a:gd name="T4" fmla="*/ 239712 w 285"/>
              <a:gd name="T5" fmla="*/ 119738 h 5701"/>
              <a:gd name="T6" fmla="*/ 239712 w 285"/>
              <a:gd name="T7" fmla="*/ 4653874 h 5701"/>
              <a:gd name="T8" fmla="*/ 120277 w 285"/>
              <a:gd name="T9" fmla="*/ 4773612 h 5701"/>
              <a:gd name="T10" fmla="*/ 120277 w 285"/>
              <a:gd name="T11" fmla="*/ 4773612 h 5701"/>
              <a:gd name="T12" fmla="*/ 0 w 285"/>
              <a:gd name="T13" fmla="*/ 4653874 h 5701"/>
              <a:gd name="T14" fmla="*/ 0 w 285"/>
              <a:gd name="T15" fmla="*/ 119738 h 5701"/>
              <a:gd name="T16" fmla="*/ 120277 w 285"/>
              <a:gd name="T17" fmla="*/ 0 h 57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85" h="5701">
                <a:moveTo>
                  <a:pt x="143" y="0"/>
                </a:moveTo>
                <a:lnTo>
                  <a:pt x="143" y="0"/>
                </a:lnTo>
                <a:cubicBezTo>
                  <a:pt x="221" y="0"/>
                  <a:pt x="285" y="64"/>
                  <a:pt x="285" y="143"/>
                </a:cubicBezTo>
                <a:lnTo>
                  <a:pt x="285" y="5558"/>
                </a:lnTo>
                <a:cubicBezTo>
                  <a:pt x="285" y="5637"/>
                  <a:pt x="221" y="5701"/>
                  <a:pt x="143" y="5701"/>
                </a:cubicBezTo>
                <a:cubicBezTo>
                  <a:pt x="64" y="5701"/>
                  <a:pt x="0" y="5637"/>
                  <a:pt x="0" y="5558"/>
                </a:cubicBezTo>
                <a:lnTo>
                  <a:pt x="0" y="143"/>
                </a:lnTo>
                <a:cubicBezTo>
                  <a:pt x="0" y="64"/>
                  <a:pt x="64" y="0"/>
                  <a:pt x="143" y="0"/>
                </a:cubicBezTo>
                <a:close/>
              </a:path>
            </a:pathLst>
          </a:custGeom>
          <a:solidFill>
            <a:schemeClr val="tx1"/>
          </a:solidFill>
          <a:ln>
            <a:noFill/>
          </a:ln>
        </p:spPr>
        <p:txBody>
          <a:bodyPr/>
          <a:lstStyle/>
          <a:p>
            <a:endParaRPr lang="zh-CN" altLang="en-US"/>
          </a:p>
        </p:txBody>
      </p:sp>
      <p:sp>
        <p:nvSpPr>
          <p:cNvPr id="12" name="Freeform 9"/>
          <p:cNvSpPr/>
          <p:nvPr/>
        </p:nvSpPr>
        <p:spPr bwMode="auto">
          <a:xfrm>
            <a:off x="5196830" y="1260475"/>
            <a:ext cx="238125" cy="4773613"/>
          </a:xfrm>
          <a:custGeom>
            <a:avLst/>
            <a:gdLst>
              <a:gd name="T0" fmla="*/ 119480 w 285"/>
              <a:gd name="T1" fmla="*/ 0 h 5701"/>
              <a:gd name="T2" fmla="*/ 119480 w 285"/>
              <a:gd name="T3" fmla="*/ 0 h 5701"/>
              <a:gd name="T4" fmla="*/ 238125 w 285"/>
              <a:gd name="T5" fmla="*/ 119738 h 5701"/>
              <a:gd name="T6" fmla="*/ 238125 w 285"/>
              <a:gd name="T7" fmla="*/ 4653874 h 5701"/>
              <a:gd name="T8" fmla="*/ 119480 w 285"/>
              <a:gd name="T9" fmla="*/ 4773612 h 5701"/>
              <a:gd name="T10" fmla="*/ 119480 w 285"/>
              <a:gd name="T11" fmla="*/ 4773612 h 5701"/>
              <a:gd name="T12" fmla="*/ 0 w 285"/>
              <a:gd name="T13" fmla="*/ 4653874 h 5701"/>
              <a:gd name="T14" fmla="*/ 0 w 285"/>
              <a:gd name="T15" fmla="*/ 119738 h 5701"/>
              <a:gd name="T16" fmla="*/ 119480 w 285"/>
              <a:gd name="T17" fmla="*/ 0 h 57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85" h="5701">
                <a:moveTo>
                  <a:pt x="143" y="0"/>
                </a:moveTo>
                <a:lnTo>
                  <a:pt x="143" y="0"/>
                </a:lnTo>
                <a:cubicBezTo>
                  <a:pt x="221" y="0"/>
                  <a:pt x="285" y="64"/>
                  <a:pt x="285" y="143"/>
                </a:cubicBezTo>
                <a:lnTo>
                  <a:pt x="285" y="5558"/>
                </a:lnTo>
                <a:cubicBezTo>
                  <a:pt x="285" y="5637"/>
                  <a:pt x="221" y="5701"/>
                  <a:pt x="143" y="5701"/>
                </a:cubicBezTo>
                <a:cubicBezTo>
                  <a:pt x="65" y="5701"/>
                  <a:pt x="0" y="5637"/>
                  <a:pt x="0" y="5558"/>
                </a:cubicBezTo>
                <a:lnTo>
                  <a:pt x="0" y="143"/>
                </a:lnTo>
                <a:cubicBezTo>
                  <a:pt x="0" y="64"/>
                  <a:pt x="65" y="0"/>
                  <a:pt x="143" y="0"/>
                </a:cubicBezTo>
                <a:close/>
              </a:path>
            </a:pathLst>
          </a:custGeom>
          <a:solidFill>
            <a:schemeClr val="tx1"/>
          </a:solidFill>
          <a:ln>
            <a:noFill/>
          </a:ln>
        </p:spPr>
        <p:txBody>
          <a:bodyPr/>
          <a:lstStyle/>
          <a:p>
            <a:endParaRPr lang="zh-CN" altLang="en-US"/>
          </a:p>
        </p:txBody>
      </p:sp>
      <p:sp>
        <p:nvSpPr>
          <p:cNvPr id="13" name="Freeform 10"/>
          <p:cNvSpPr/>
          <p:nvPr/>
        </p:nvSpPr>
        <p:spPr bwMode="auto">
          <a:xfrm>
            <a:off x="6390630" y="1260475"/>
            <a:ext cx="239713" cy="4773613"/>
          </a:xfrm>
          <a:custGeom>
            <a:avLst/>
            <a:gdLst>
              <a:gd name="T0" fmla="*/ 119435 w 285"/>
              <a:gd name="T1" fmla="*/ 0 h 5701"/>
              <a:gd name="T2" fmla="*/ 119435 w 285"/>
              <a:gd name="T3" fmla="*/ 0 h 5701"/>
              <a:gd name="T4" fmla="*/ 239712 w 285"/>
              <a:gd name="T5" fmla="*/ 119738 h 5701"/>
              <a:gd name="T6" fmla="*/ 239712 w 285"/>
              <a:gd name="T7" fmla="*/ 4653874 h 5701"/>
              <a:gd name="T8" fmla="*/ 119435 w 285"/>
              <a:gd name="T9" fmla="*/ 4773612 h 5701"/>
              <a:gd name="T10" fmla="*/ 119435 w 285"/>
              <a:gd name="T11" fmla="*/ 4773612 h 5701"/>
              <a:gd name="T12" fmla="*/ 0 w 285"/>
              <a:gd name="T13" fmla="*/ 4653874 h 5701"/>
              <a:gd name="T14" fmla="*/ 0 w 285"/>
              <a:gd name="T15" fmla="*/ 119738 h 5701"/>
              <a:gd name="T16" fmla="*/ 119435 w 285"/>
              <a:gd name="T17" fmla="*/ 0 h 57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85" h="5701">
                <a:moveTo>
                  <a:pt x="142" y="0"/>
                </a:moveTo>
                <a:lnTo>
                  <a:pt x="142" y="0"/>
                </a:lnTo>
                <a:cubicBezTo>
                  <a:pt x="220" y="0"/>
                  <a:pt x="285" y="64"/>
                  <a:pt x="285" y="143"/>
                </a:cubicBezTo>
                <a:lnTo>
                  <a:pt x="285" y="5558"/>
                </a:lnTo>
                <a:cubicBezTo>
                  <a:pt x="285" y="5637"/>
                  <a:pt x="220" y="5701"/>
                  <a:pt x="142" y="5701"/>
                </a:cubicBezTo>
                <a:cubicBezTo>
                  <a:pt x="64" y="5701"/>
                  <a:pt x="0" y="5637"/>
                  <a:pt x="0" y="5558"/>
                </a:cubicBezTo>
                <a:lnTo>
                  <a:pt x="0" y="143"/>
                </a:lnTo>
                <a:cubicBezTo>
                  <a:pt x="0" y="64"/>
                  <a:pt x="64" y="0"/>
                  <a:pt x="142" y="0"/>
                </a:cubicBezTo>
                <a:close/>
              </a:path>
            </a:pathLst>
          </a:custGeom>
          <a:solidFill>
            <a:schemeClr val="tx1"/>
          </a:solidFill>
          <a:ln>
            <a:noFill/>
          </a:ln>
        </p:spPr>
        <p:txBody>
          <a:bodyPr/>
          <a:lstStyle/>
          <a:p>
            <a:endParaRPr lang="zh-CN" altLang="en-US"/>
          </a:p>
        </p:txBody>
      </p:sp>
      <p:sp>
        <p:nvSpPr>
          <p:cNvPr id="14" name="Oval 12"/>
          <p:cNvSpPr>
            <a:spLocks noChangeArrowheads="1"/>
          </p:cNvSpPr>
          <p:nvPr/>
        </p:nvSpPr>
        <p:spPr bwMode="auto">
          <a:xfrm>
            <a:off x="1434455" y="1870075"/>
            <a:ext cx="581025" cy="579438"/>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rgbClr val="FFFFFF"/>
              </a:solidFill>
              <a:latin typeface="+mn-lt"/>
              <a:ea typeface="+mn-ea"/>
              <a:cs typeface="+mn-ea"/>
            </a:endParaRPr>
          </a:p>
        </p:txBody>
      </p:sp>
      <p:sp>
        <p:nvSpPr>
          <p:cNvPr id="15" name="TextBox 34"/>
          <p:cNvSpPr txBox="1">
            <a:spLocks noChangeArrowheads="1"/>
          </p:cNvSpPr>
          <p:nvPr/>
        </p:nvSpPr>
        <p:spPr bwMode="auto">
          <a:xfrm>
            <a:off x="1428105" y="1974850"/>
            <a:ext cx="6461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chemeClr val="accent2"/>
                </a:solidFill>
              </a:rPr>
              <a:t>85%</a:t>
            </a:r>
            <a:endParaRPr lang="zh-CN" altLang="en-US">
              <a:solidFill>
                <a:schemeClr val="accent2"/>
              </a:solidFill>
            </a:endParaRPr>
          </a:p>
        </p:txBody>
      </p:sp>
      <p:sp>
        <p:nvSpPr>
          <p:cNvPr id="16" name="Oval 12"/>
          <p:cNvSpPr>
            <a:spLocks noChangeArrowheads="1"/>
          </p:cNvSpPr>
          <p:nvPr/>
        </p:nvSpPr>
        <p:spPr bwMode="auto">
          <a:xfrm>
            <a:off x="2621905" y="2239963"/>
            <a:ext cx="581025" cy="579437"/>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rgbClr val="FFFFFF"/>
              </a:solidFill>
              <a:latin typeface="+mn-lt"/>
              <a:ea typeface="+mn-ea"/>
              <a:cs typeface="+mn-ea"/>
            </a:endParaRPr>
          </a:p>
        </p:txBody>
      </p:sp>
      <p:sp>
        <p:nvSpPr>
          <p:cNvPr id="17" name="TextBox 36"/>
          <p:cNvSpPr txBox="1">
            <a:spLocks noChangeArrowheads="1"/>
          </p:cNvSpPr>
          <p:nvPr/>
        </p:nvSpPr>
        <p:spPr bwMode="auto">
          <a:xfrm>
            <a:off x="2615555" y="2344738"/>
            <a:ext cx="6461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chemeClr val="accent2"/>
                </a:solidFill>
              </a:rPr>
              <a:t>70%</a:t>
            </a:r>
            <a:endParaRPr lang="zh-CN" altLang="en-US">
              <a:solidFill>
                <a:schemeClr val="accent2"/>
              </a:solidFill>
            </a:endParaRPr>
          </a:p>
        </p:txBody>
      </p:sp>
      <p:sp>
        <p:nvSpPr>
          <p:cNvPr id="18" name="Oval 12"/>
          <p:cNvSpPr>
            <a:spLocks noChangeArrowheads="1"/>
          </p:cNvSpPr>
          <p:nvPr/>
        </p:nvSpPr>
        <p:spPr bwMode="auto">
          <a:xfrm>
            <a:off x="3809355" y="1500188"/>
            <a:ext cx="581025" cy="579437"/>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rgbClr val="FFFFFF"/>
              </a:solidFill>
              <a:latin typeface="+mn-lt"/>
              <a:ea typeface="+mn-ea"/>
              <a:cs typeface="+mn-ea"/>
            </a:endParaRPr>
          </a:p>
        </p:txBody>
      </p:sp>
      <p:sp>
        <p:nvSpPr>
          <p:cNvPr id="19" name="TextBox 38"/>
          <p:cNvSpPr txBox="1">
            <a:spLocks noChangeArrowheads="1"/>
          </p:cNvSpPr>
          <p:nvPr/>
        </p:nvSpPr>
        <p:spPr bwMode="auto">
          <a:xfrm>
            <a:off x="3803005" y="1604963"/>
            <a:ext cx="6461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chemeClr val="accent2"/>
                </a:solidFill>
              </a:rPr>
              <a:t>90%</a:t>
            </a:r>
            <a:endParaRPr lang="zh-CN" altLang="en-US">
              <a:solidFill>
                <a:schemeClr val="accent2"/>
              </a:solidFill>
            </a:endParaRPr>
          </a:p>
        </p:txBody>
      </p:sp>
      <p:sp>
        <p:nvSpPr>
          <p:cNvPr id="20" name="Oval 12"/>
          <p:cNvSpPr>
            <a:spLocks noChangeArrowheads="1"/>
          </p:cNvSpPr>
          <p:nvPr/>
        </p:nvSpPr>
        <p:spPr bwMode="auto">
          <a:xfrm>
            <a:off x="5009505" y="2389188"/>
            <a:ext cx="581025" cy="579437"/>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rgbClr val="FFFFFF"/>
              </a:solidFill>
              <a:latin typeface="+mn-lt"/>
              <a:ea typeface="+mn-ea"/>
              <a:cs typeface="+mn-ea"/>
            </a:endParaRPr>
          </a:p>
        </p:txBody>
      </p:sp>
      <p:sp>
        <p:nvSpPr>
          <p:cNvPr id="21" name="TextBox 40"/>
          <p:cNvSpPr txBox="1">
            <a:spLocks noChangeArrowheads="1"/>
          </p:cNvSpPr>
          <p:nvPr/>
        </p:nvSpPr>
        <p:spPr bwMode="auto">
          <a:xfrm>
            <a:off x="5004743" y="2493963"/>
            <a:ext cx="6461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chemeClr val="accent2"/>
                </a:solidFill>
              </a:rPr>
              <a:t>75%</a:t>
            </a:r>
            <a:endParaRPr lang="zh-CN" altLang="en-US">
              <a:solidFill>
                <a:schemeClr val="accent2"/>
              </a:solidFill>
            </a:endParaRPr>
          </a:p>
        </p:txBody>
      </p:sp>
      <p:sp>
        <p:nvSpPr>
          <p:cNvPr id="22" name="Oval 12"/>
          <p:cNvSpPr>
            <a:spLocks noChangeArrowheads="1"/>
          </p:cNvSpPr>
          <p:nvPr/>
        </p:nvSpPr>
        <p:spPr bwMode="auto">
          <a:xfrm>
            <a:off x="6225530" y="1870075"/>
            <a:ext cx="581025" cy="579438"/>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rgbClr val="FFFFFF"/>
              </a:solidFill>
              <a:latin typeface="+mn-lt"/>
              <a:ea typeface="+mn-ea"/>
              <a:cs typeface="+mn-ea"/>
            </a:endParaRPr>
          </a:p>
        </p:txBody>
      </p:sp>
      <p:sp>
        <p:nvSpPr>
          <p:cNvPr id="23" name="TextBox 42"/>
          <p:cNvSpPr txBox="1">
            <a:spLocks noChangeArrowheads="1"/>
          </p:cNvSpPr>
          <p:nvPr/>
        </p:nvSpPr>
        <p:spPr bwMode="auto">
          <a:xfrm>
            <a:off x="6219180" y="1974850"/>
            <a:ext cx="6461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a:solidFill>
                  <a:schemeClr val="accent2"/>
                </a:solidFill>
              </a:rPr>
              <a:t>85%</a:t>
            </a:r>
            <a:endParaRPr lang="zh-CN" altLang="en-US">
              <a:solidFill>
                <a:schemeClr val="accent2"/>
              </a:solidFill>
            </a:endParaRPr>
          </a:p>
        </p:txBody>
      </p:sp>
      <p:sp>
        <p:nvSpPr>
          <p:cNvPr id="24" name="TextBox 43"/>
          <p:cNvSpPr txBox="1"/>
          <p:nvPr/>
        </p:nvSpPr>
        <p:spPr>
          <a:xfrm>
            <a:off x="1263005" y="6054725"/>
            <a:ext cx="923925" cy="369888"/>
          </a:xfrm>
          <a:prstGeom prst="rect">
            <a:avLst/>
          </a:prstGeom>
          <a:noFill/>
        </p:spPr>
        <p:txBody>
          <a:bodyPr>
            <a:spAutoFit/>
          </a:bodyPr>
          <a:lstStyle/>
          <a:p>
            <a:pPr algn="ctr">
              <a:buFont typeface="Arial" panose="020B0604020202020204" pitchFamily="34" charset="0"/>
              <a:buNone/>
              <a:defRPr/>
            </a:pPr>
            <a:r>
              <a:rPr lang="en-US" altLang="zh-CN" dirty="0">
                <a:solidFill>
                  <a:schemeClr val="accent1"/>
                </a:solidFill>
                <a:latin typeface="+mn-ea"/>
                <a:ea typeface="+mn-ea"/>
              </a:rPr>
              <a:t>PS</a:t>
            </a:r>
            <a:endParaRPr lang="zh-CN" altLang="en-US" dirty="0">
              <a:solidFill>
                <a:schemeClr val="accent1"/>
              </a:solidFill>
              <a:latin typeface="+mn-ea"/>
              <a:ea typeface="+mn-ea"/>
            </a:endParaRPr>
          </a:p>
        </p:txBody>
      </p:sp>
      <p:sp>
        <p:nvSpPr>
          <p:cNvPr id="25" name="TextBox 44"/>
          <p:cNvSpPr txBox="1"/>
          <p:nvPr/>
        </p:nvSpPr>
        <p:spPr>
          <a:xfrm>
            <a:off x="2450455" y="6054725"/>
            <a:ext cx="923925" cy="369888"/>
          </a:xfrm>
          <a:prstGeom prst="rect">
            <a:avLst/>
          </a:prstGeom>
          <a:noFill/>
        </p:spPr>
        <p:txBody>
          <a:bodyPr>
            <a:spAutoFit/>
          </a:bodyPr>
          <a:lstStyle/>
          <a:p>
            <a:pPr algn="ctr">
              <a:buFont typeface="Arial" panose="020B0604020202020204" pitchFamily="34" charset="0"/>
              <a:buNone/>
              <a:defRPr/>
            </a:pPr>
            <a:r>
              <a:rPr lang="en-US" altLang="zh-CN" dirty="0">
                <a:solidFill>
                  <a:schemeClr val="accent1"/>
                </a:solidFill>
                <a:latin typeface="+mn-ea"/>
                <a:ea typeface="+mn-ea"/>
              </a:rPr>
              <a:t>AI</a:t>
            </a:r>
            <a:endParaRPr lang="zh-CN" altLang="en-US" dirty="0">
              <a:solidFill>
                <a:schemeClr val="accent1"/>
              </a:solidFill>
              <a:latin typeface="+mn-ea"/>
              <a:ea typeface="+mn-ea"/>
            </a:endParaRPr>
          </a:p>
        </p:txBody>
      </p:sp>
      <p:sp>
        <p:nvSpPr>
          <p:cNvPr id="26" name="TextBox 45"/>
          <p:cNvSpPr txBox="1"/>
          <p:nvPr/>
        </p:nvSpPr>
        <p:spPr>
          <a:xfrm>
            <a:off x="3637905" y="6054725"/>
            <a:ext cx="923925" cy="369888"/>
          </a:xfrm>
          <a:prstGeom prst="rect">
            <a:avLst/>
          </a:prstGeom>
          <a:noFill/>
        </p:spPr>
        <p:txBody>
          <a:bodyPr>
            <a:spAutoFit/>
          </a:bodyPr>
          <a:lstStyle/>
          <a:p>
            <a:pPr algn="ctr">
              <a:buFont typeface="Arial" panose="020B0604020202020204" pitchFamily="34" charset="0"/>
              <a:buNone/>
              <a:defRPr/>
            </a:pPr>
            <a:r>
              <a:rPr lang="en-US" altLang="zh-CN" dirty="0">
                <a:solidFill>
                  <a:schemeClr val="accent1"/>
                </a:solidFill>
                <a:latin typeface="+mn-ea"/>
                <a:ea typeface="+mn-ea"/>
              </a:rPr>
              <a:t>PPT</a:t>
            </a:r>
            <a:endParaRPr lang="zh-CN" altLang="en-US" dirty="0">
              <a:solidFill>
                <a:schemeClr val="accent1"/>
              </a:solidFill>
              <a:latin typeface="+mn-ea"/>
              <a:ea typeface="+mn-ea"/>
            </a:endParaRPr>
          </a:p>
        </p:txBody>
      </p:sp>
      <p:sp>
        <p:nvSpPr>
          <p:cNvPr id="27" name="TextBox 46"/>
          <p:cNvSpPr txBox="1"/>
          <p:nvPr/>
        </p:nvSpPr>
        <p:spPr>
          <a:xfrm>
            <a:off x="4865043" y="6054725"/>
            <a:ext cx="923925" cy="369888"/>
          </a:xfrm>
          <a:prstGeom prst="rect">
            <a:avLst/>
          </a:prstGeom>
          <a:noFill/>
        </p:spPr>
        <p:txBody>
          <a:bodyPr>
            <a:spAutoFit/>
          </a:bodyPr>
          <a:lstStyle/>
          <a:p>
            <a:pPr algn="ctr">
              <a:buFont typeface="Arial" panose="020B0604020202020204" pitchFamily="34" charset="0"/>
              <a:buNone/>
              <a:defRPr/>
            </a:pPr>
            <a:r>
              <a:rPr lang="zh-CN" altLang="en-US" dirty="0">
                <a:solidFill>
                  <a:schemeClr val="accent1"/>
                </a:solidFill>
                <a:latin typeface="+mn-ea"/>
                <a:ea typeface="+mn-ea"/>
              </a:rPr>
              <a:t>写作</a:t>
            </a:r>
            <a:endParaRPr lang="zh-CN" altLang="en-US" dirty="0">
              <a:solidFill>
                <a:schemeClr val="accent1"/>
              </a:solidFill>
              <a:latin typeface="+mn-ea"/>
              <a:ea typeface="+mn-ea"/>
            </a:endParaRPr>
          </a:p>
        </p:txBody>
      </p:sp>
      <p:sp>
        <p:nvSpPr>
          <p:cNvPr id="28" name="TextBox 47"/>
          <p:cNvSpPr txBox="1"/>
          <p:nvPr/>
        </p:nvSpPr>
        <p:spPr>
          <a:xfrm>
            <a:off x="6039793" y="6054725"/>
            <a:ext cx="923925" cy="369888"/>
          </a:xfrm>
          <a:prstGeom prst="rect">
            <a:avLst/>
          </a:prstGeom>
          <a:noFill/>
        </p:spPr>
        <p:txBody>
          <a:bodyPr>
            <a:spAutoFit/>
          </a:bodyPr>
          <a:lstStyle/>
          <a:p>
            <a:pPr algn="ctr">
              <a:buFont typeface="Arial" panose="020B0604020202020204" pitchFamily="34" charset="0"/>
              <a:buNone/>
              <a:defRPr/>
            </a:pPr>
            <a:r>
              <a:rPr lang="zh-CN" altLang="en-US" dirty="0">
                <a:solidFill>
                  <a:schemeClr val="accent1"/>
                </a:solidFill>
                <a:latin typeface="+mn-ea"/>
                <a:ea typeface="+mn-ea"/>
              </a:rPr>
              <a:t>英语</a:t>
            </a:r>
            <a:endParaRPr lang="zh-CN" altLang="en-US" dirty="0">
              <a:solidFill>
                <a:schemeClr val="accent1"/>
              </a:solidFill>
              <a:latin typeface="+mn-ea"/>
              <a:ea typeface="+mn-ea"/>
            </a:endParaRPr>
          </a:p>
        </p:txBody>
      </p:sp>
      <p:sp>
        <p:nvSpPr>
          <p:cNvPr id="32" name="TextBox 51"/>
          <p:cNvSpPr txBox="1"/>
          <p:nvPr/>
        </p:nvSpPr>
        <p:spPr>
          <a:xfrm>
            <a:off x="7386508" y="4953349"/>
            <a:ext cx="3843764" cy="1200329"/>
          </a:xfrm>
          <a:prstGeom prst="rect">
            <a:avLst/>
          </a:prstGeom>
          <a:noFill/>
        </p:spPr>
        <p:txBody>
          <a:bodyPr wrap="square">
            <a:spAutoFit/>
          </a:bodyPr>
          <a:lstStyle/>
          <a:p>
            <a:pPr>
              <a:buFont typeface="Arial" panose="020B0604020202020204" pitchFamily="34" charset="0"/>
              <a:buNone/>
              <a:defRPr/>
            </a:pPr>
            <a:r>
              <a:rPr lang="zh-CN" altLang="en-US" dirty="0">
                <a:solidFill>
                  <a:schemeClr val="accent1"/>
                </a:solidFill>
                <a:latin typeface="+mn-ea"/>
                <a:ea typeface="+mn-ea"/>
              </a:rPr>
              <a:t>由于在校期间非常注重理论结合实践，非常注重培养个人能力，在</a:t>
            </a:r>
            <a:r>
              <a:rPr lang="en-US" altLang="zh-CN" dirty="0">
                <a:solidFill>
                  <a:schemeClr val="accent1"/>
                </a:solidFill>
                <a:latin typeface="+mn-ea"/>
                <a:ea typeface="+mn-ea"/>
              </a:rPr>
              <a:t>PPT</a:t>
            </a:r>
            <a:r>
              <a:rPr lang="zh-CN" altLang="en-US" dirty="0">
                <a:solidFill>
                  <a:schemeClr val="accent1"/>
                </a:solidFill>
                <a:latin typeface="+mn-ea"/>
                <a:ea typeface="+mn-ea"/>
              </a:rPr>
              <a:t>和</a:t>
            </a:r>
            <a:r>
              <a:rPr lang="en-US" altLang="zh-CN" dirty="0">
                <a:solidFill>
                  <a:schemeClr val="accent1"/>
                </a:solidFill>
                <a:latin typeface="+mn-ea"/>
                <a:ea typeface="+mn-ea"/>
              </a:rPr>
              <a:t>PS</a:t>
            </a:r>
            <a:r>
              <a:rPr lang="zh-CN" altLang="en-US" dirty="0">
                <a:solidFill>
                  <a:schemeClr val="accent1"/>
                </a:solidFill>
                <a:latin typeface="+mn-ea"/>
                <a:ea typeface="+mn-ea"/>
              </a:rPr>
              <a:t>软件使用上有较强的动手能力。能适应一般的日常工作。</a:t>
            </a:r>
            <a:endParaRPr lang="zh-CN" altLang="en-US" dirty="0">
              <a:solidFill>
                <a:schemeClr val="accent1"/>
              </a:solidFill>
              <a:latin typeface="+mn-ea"/>
              <a:ea typeface="+mn-ea"/>
            </a:endParaRPr>
          </a:p>
        </p:txBody>
      </p:sp>
      <p:pic>
        <p:nvPicPr>
          <p:cNvPr id="33" name="图片 3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546330" y="2079625"/>
            <a:ext cx="3385958" cy="267772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advTm="8726">
        <p14:prism/>
      </p:transition>
    </mc:Choice>
    <mc:Fallback>
      <p:transition spd="slow" advTm="8726">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矩形 58"/>
          <p:cNvSpPr/>
          <p:nvPr/>
        </p:nvSpPr>
        <p:spPr>
          <a:xfrm>
            <a:off x="554965" y="247436"/>
            <a:ext cx="6324333" cy="492379"/>
          </a:xfrm>
          <a:prstGeom prst="rect">
            <a:avLst/>
          </a:prstGeom>
          <a:noFill/>
          <a:ln>
            <a:noFill/>
          </a:ln>
        </p:spPr>
        <p:txBody>
          <a:bodyPr vert="horz" wrap="square" lIns="0" tIns="0" rIns="0" bIns="0" numCol="1" anchor="t" anchorCtr="0" compatLnSpc="1">
            <a:spAutoFit/>
          </a:bodyPr>
          <a:lstStyle/>
          <a:p>
            <a:r>
              <a:rPr lang="zh-CN" altLang="en-US" sz="3200">
                <a:solidFill>
                  <a:schemeClr val="accent1"/>
                </a:solidFill>
                <a:latin typeface="+mn-lt"/>
                <a:ea typeface="+mn-ea"/>
                <a:cs typeface="+mn-ea"/>
                <a:sym typeface="+mn-lt"/>
              </a:rPr>
              <a:t>工作指导思想</a:t>
            </a:r>
            <a:endParaRPr lang="zh-CN" altLang="en-US" sz="3200">
              <a:solidFill>
                <a:schemeClr val="accent1"/>
              </a:solidFill>
              <a:latin typeface="+mn-lt"/>
              <a:ea typeface="+mn-ea"/>
              <a:cs typeface="+mn-ea"/>
              <a:sym typeface="+mn-lt"/>
            </a:endParaRPr>
          </a:p>
        </p:txBody>
      </p:sp>
      <p:sp>
        <p:nvSpPr>
          <p:cNvPr id="4" name="矩形 3"/>
          <p:cNvSpPr/>
          <p:nvPr/>
        </p:nvSpPr>
        <p:spPr bwMode="auto">
          <a:xfrm>
            <a:off x="314326" y="266701"/>
            <a:ext cx="114300" cy="457200"/>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mn-lt"/>
              <a:ea typeface="+mn-ea"/>
              <a:cs typeface="+mn-ea"/>
              <a:sym typeface="+mn-lt"/>
            </a:endParaRPr>
          </a:p>
        </p:txBody>
      </p:sp>
      <p:sp>
        <p:nvSpPr>
          <p:cNvPr id="6" name="Rectangle 2"/>
          <p:cNvSpPr txBox="1">
            <a:spLocks noChangeArrowheads="1"/>
          </p:cNvSpPr>
          <p:nvPr/>
        </p:nvSpPr>
        <p:spPr bwMode="auto">
          <a:xfrm>
            <a:off x="7323311" y="2254079"/>
            <a:ext cx="3719614" cy="107721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lgn="just">
              <a:defRPr sz="2400">
                <a:latin typeface="+mn-ea"/>
                <a:ea typeface="+mn-ea"/>
              </a:defRPr>
            </a:lvl1pPr>
          </a:lstStyle>
          <a:p>
            <a:r>
              <a:rPr lang="zh-CN" altLang="en-US" sz="1600">
                <a:solidFill>
                  <a:schemeClr val="accent1"/>
                </a:solidFill>
                <a:latin typeface="+mn-lt"/>
                <a:cs typeface="+mn-ea"/>
                <a:sym typeface="+mn-lt"/>
              </a:rPr>
              <a:t>这是唯物主义者的最基本要求，这意味着我们首先要了解实际，才能从实际出发，做出符合现实情况的决定，不能好高骛远，不能眼高手低。</a:t>
            </a:r>
            <a:endParaRPr lang="zh-CN" altLang="en-US" sz="1600">
              <a:solidFill>
                <a:schemeClr val="accent1"/>
              </a:solidFill>
              <a:latin typeface="+mn-lt"/>
              <a:cs typeface="+mn-ea"/>
              <a:sym typeface="+mn-lt"/>
            </a:endParaRPr>
          </a:p>
        </p:txBody>
      </p:sp>
      <p:sp>
        <p:nvSpPr>
          <p:cNvPr id="7" name="Rectangle 2"/>
          <p:cNvSpPr txBox="1">
            <a:spLocks noChangeArrowheads="1"/>
          </p:cNvSpPr>
          <p:nvPr/>
        </p:nvSpPr>
        <p:spPr bwMode="auto">
          <a:xfrm>
            <a:off x="915195" y="2546467"/>
            <a:ext cx="3461279" cy="156966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lgn="just">
              <a:defRPr sz="2400">
                <a:latin typeface="+mn-ea"/>
                <a:ea typeface="+mn-ea"/>
              </a:defRPr>
            </a:lvl1pPr>
          </a:lstStyle>
          <a:p>
            <a:r>
              <a:rPr lang="zh-CN" altLang="en-US" sz="1600">
                <a:solidFill>
                  <a:schemeClr val="accent1"/>
                </a:solidFill>
                <a:latin typeface="+mn-lt"/>
                <a:cs typeface="+mn-ea"/>
                <a:sym typeface="+mn-lt"/>
              </a:rPr>
              <a:t>以人为本的文化管理，是以高素质的员工为中心，把员工自我价值的实现，与企业的发展目标相融合，把管理制度的强制性实施，改变为员工自觉遵守和执行，这是对严格规范管理的升华。尊重理解员工，与员工全面沟通</a:t>
            </a:r>
            <a:endParaRPr lang="zh-CN" altLang="en-US" sz="1600">
              <a:solidFill>
                <a:schemeClr val="accent1"/>
              </a:solidFill>
              <a:latin typeface="+mn-lt"/>
              <a:cs typeface="+mn-ea"/>
              <a:sym typeface="+mn-lt"/>
            </a:endParaRPr>
          </a:p>
        </p:txBody>
      </p:sp>
      <p:sp>
        <p:nvSpPr>
          <p:cNvPr id="8" name="Rectangle 2"/>
          <p:cNvSpPr txBox="1">
            <a:spLocks noChangeArrowheads="1"/>
          </p:cNvSpPr>
          <p:nvPr/>
        </p:nvSpPr>
        <p:spPr bwMode="auto">
          <a:xfrm>
            <a:off x="7747681" y="5320330"/>
            <a:ext cx="3432560" cy="83099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defPPr>
              <a:defRPr lang="zh-CN"/>
            </a:defPPr>
            <a:lvl1pPr algn="just">
              <a:defRPr sz="2400">
                <a:latin typeface="+mn-ea"/>
                <a:ea typeface="+mn-ea"/>
              </a:defRPr>
            </a:lvl1pPr>
          </a:lstStyle>
          <a:p>
            <a:r>
              <a:rPr lang="zh-CN" altLang="en-US" sz="1600">
                <a:solidFill>
                  <a:schemeClr val="accent1"/>
                </a:solidFill>
                <a:latin typeface="+mn-lt"/>
                <a:cs typeface="+mn-ea"/>
                <a:sym typeface="+mn-lt"/>
              </a:rPr>
              <a:t>这个世界最可怕的之处就是：比我们更优秀的人比我还可要勤奋，我们还有什么理由不努力的。</a:t>
            </a:r>
            <a:endParaRPr lang="zh-CN" altLang="en-US" sz="1600">
              <a:solidFill>
                <a:schemeClr val="accent1"/>
              </a:solidFill>
              <a:latin typeface="+mn-lt"/>
              <a:cs typeface="+mn-ea"/>
              <a:sym typeface="+mn-lt"/>
            </a:endParaRPr>
          </a:p>
        </p:txBody>
      </p:sp>
      <p:grpSp>
        <p:nvGrpSpPr>
          <p:cNvPr id="9" name="组合 8"/>
          <p:cNvGrpSpPr/>
          <p:nvPr/>
        </p:nvGrpSpPr>
        <p:grpSpPr>
          <a:xfrm>
            <a:off x="5339046" y="1474075"/>
            <a:ext cx="1716427" cy="1715807"/>
            <a:chOff x="4577665" y="1607281"/>
            <a:chExt cx="1716427" cy="1715807"/>
          </a:xfrm>
        </p:grpSpPr>
        <p:sp>
          <p:nvSpPr>
            <p:cNvPr id="10" name="椭圆 9"/>
            <p:cNvSpPr/>
            <p:nvPr/>
          </p:nvSpPr>
          <p:spPr>
            <a:xfrm>
              <a:off x="4577665" y="1607281"/>
              <a:ext cx="1716427" cy="1715807"/>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sym typeface="+mn-lt"/>
              </a:endParaRPr>
            </a:p>
          </p:txBody>
        </p:sp>
        <p:sp>
          <p:nvSpPr>
            <p:cNvPr id="11" name="椭圆 10"/>
            <p:cNvSpPr/>
            <p:nvPr/>
          </p:nvSpPr>
          <p:spPr>
            <a:xfrm>
              <a:off x="4917148" y="1946644"/>
              <a:ext cx="1037458" cy="1037082"/>
            </a:xfrm>
            <a:prstGeom prst="ellipse">
              <a:avLst/>
            </a:prstGeom>
            <a:solidFill>
              <a:schemeClr val="bg1"/>
            </a:soli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sym typeface="+mn-lt"/>
              </a:endParaRPr>
            </a:p>
          </p:txBody>
        </p:sp>
      </p:grpSp>
      <p:grpSp>
        <p:nvGrpSpPr>
          <p:cNvPr id="12" name="组合 11"/>
          <p:cNvGrpSpPr/>
          <p:nvPr/>
        </p:nvGrpSpPr>
        <p:grpSpPr>
          <a:xfrm>
            <a:off x="4376475" y="3456711"/>
            <a:ext cx="1530719" cy="1530166"/>
            <a:chOff x="3615094" y="3589918"/>
            <a:chExt cx="1530719" cy="1530166"/>
          </a:xfrm>
        </p:grpSpPr>
        <p:sp>
          <p:nvSpPr>
            <p:cNvPr id="13" name="椭圆 12"/>
            <p:cNvSpPr/>
            <p:nvPr/>
          </p:nvSpPr>
          <p:spPr>
            <a:xfrm>
              <a:off x="3615094" y="3589918"/>
              <a:ext cx="1530719" cy="1530166"/>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sym typeface="+mn-lt"/>
              </a:endParaRPr>
            </a:p>
          </p:txBody>
        </p:sp>
        <p:sp>
          <p:nvSpPr>
            <p:cNvPr id="14" name="椭圆 13"/>
            <p:cNvSpPr/>
            <p:nvPr/>
          </p:nvSpPr>
          <p:spPr>
            <a:xfrm>
              <a:off x="3911477" y="3886195"/>
              <a:ext cx="937952" cy="937612"/>
            </a:xfrm>
            <a:prstGeom prst="ellipse">
              <a:avLst/>
            </a:prstGeom>
            <a:solidFill>
              <a:schemeClr val="bg1"/>
            </a:soli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sym typeface="+mn-lt"/>
              </a:endParaRPr>
            </a:p>
          </p:txBody>
        </p:sp>
      </p:grpSp>
      <p:grpSp>
        <p:nvGrpSpPr>
          <p:cNvPr id="15" name="组合 14"/>
          <p:cNvGrpSpPr/>
          <p:nvPr/>
        </p:nvGrpSpPr>
        <p:grpSpPr>
          <a:xfrm>
            <a:off x="5933610" y="4533273"/>
            <a:ext cx="1473850" cy="1473316"/>
            <a:chOff x="5172230" y="4666480"/>
            <a:chExt cx="1473850" cy="1473316"/>
          </a:xfrm>
        </p:grpSpPr>
        <p:sp>
          <p:nvSpPr>
            <p:cNvPr id="16" name="椭圆 15"/>
            <p:cNvSpPr/>
            <p:nvPr/>
          </p:nvSpPr>
          <p:spPr>
            <a:xfrm>
              <a:off x="5172230" y="4666480"/>
              <a:ext cx="1473850" cy="1473316"/>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sym typeface="+mn-lt"/>
              </a:endParaRPr>
            </a:p>
          </p:txBody>
        </p:sp>
        <p:sp>
          <p:nvSpPr>
            <p:cNvPr id="17" name="椭圆 16"/>
            <p:cNvSpPr/>
            <p:nvPr/>
          </p:nvSpPr>
          <p:spPr>
            <a:xfrm>
              <a:off x="5465535" y="4959680"/>
              <a:ext cx="887238" cy="886916"/>
            </a:xfrm>
            <a:prstGeom prst="ellipse">
              <a:avLst/>
            </a:prstGeom>
            <a:solidFill>
              <a:schemeClr val="bg1"/>
            </a:soli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sym typeface="+mn-lt"/>
              </a:endParaRPr>
            </a:p>
          </p:txBody>
        </p:sp>
      </p:grpSp>
      <p:sp>
        <p:nvSpPr>
          <p:cNvPr id="18" name="TextBox 5"/>
          <p:cNvSpPr txBox="1"/>
          <p:nvPr/>
        </p:nvSpPr>
        <p:spPr>
          <a:xfrm>
            <a:off x="7323311" y="1831826"/>
            <a:ext cx="3064842" cy="400110"/>
          </a:xfrm>
          <a:prstGeom prst="rect">
            <a:avLst/>
          </a:prstGeom>
          <a:noFill/>
        </p:spPr>
        <p:txBody>
          <a:bodyPr wrap="square" rtlCol="0">
            <a:spAutoFit/>
          </a:bodyPr>
          <a:lstStyle/>
          <a:p>
            <a:pPr algn="just"/>
            <a:r>
              <a:rPr lang="zh-CN" altLang="en-US" sz="2000" b="1">
                <a:solidFill>
                  <a:schemeClr val="bg2"/>
                </a:solidFill>
                <a:latin typeface="+mn-lt"/>
                <a:ea typeface="+mn-ea"/>
                <a:cs typeface="+mn-ea"/>
                <a:sym typeface="+mn-lt"/>
              </a:rPr>
              <a:t>一切从实际出发</a:t>
            </a:r>
            <a:endParaRPr lang="zh-CN" altLang="en-US" sz="2000" b="1">
              <a:solidFill>
                <a:schemeClr val="bg2"/>
              </a:solidFill>
              <a:latin typeface="+mn-lt"/>
              <a:ea typeface="+mn-ea"/>
              <a:cs typeface="+mn-ea"/>
              <a:sym typeface="+mn-lt"/>
            </a:endParaRPr>
          </a:p>
        </p:txBody>
      </p:sp>
      <p:sp>
        <p:nvSpPr>
          <p:cNvPr id="19" name="TextBox 13"/>
          <p:cNvSpPr txBox="1"/>
          <p:nvPr/>
        </p:nvSpPr>
        <p:spPr>
          <a:xfrm>
            <a:off x="4832563" y="3859603"/>
            <a:ext cx="618540" cy="830997"/>
          </a:xfrm>
          <a:prstGeom prst="rect">
            <a:avLst/>
          </a:prstGeom>
          <a:noFill/>
        </p:spPr>
        <p:txBody>
          <a:bodyPr wrap="square" rtlCol="0">
            <a:spAutoFit/>
          </a:bodyPr>
          <a:lstStyle/>
          <a:p>
            <a:pPr algn="ctr"/>
            <a:r>
              <a:rPr lang="en-US" altLang="zh-CN" sz="4800" b="1" dirty="0">
                <a:solidFill>
                  <a:schemeClr val="accent1"/>
                </a:solidFill>
                <a:latin typeface="+mn-lt"/>
                <a:ea typeface="+mn-ea"/>
                <a:cs typeface="+mn-ea"/>
                <a:sym typeface="+mn-lt"/>
              </a:rPr>
              <a:t>2</a:t>
            </a:r>
            <a:endParaRPr lang="zh-CN" altLang="en-US" sz="4800" b="1" dirty="0">
              <a:solidFill>
                <a:schemeClr val="accent1"/>
              </a:solidFill>
              <a:latin typeface="+mn-lt"/>
              <a:ea typeface="+mn-ea"/>
              <a:cs typeface="+mn-ea"/>
              <a:sym typeface="+mn-lt"/>
            </a:endParaRPr>
          </a:p>
        </p:txBody>
      </p:sp>
      <p:sp>
        <p:nvSpPr>
          <p:cNvPr id="20" name="TextBox 18"/>
          <p:cNvSpPr txBox="1"/>
          <p:nvPr/>
        </p:nvSpPr>
        <p:spPr>
          <a:xfrm>
            <a:off x="6428705" y="4882392"/>
            <a:ext cx="524494" cy="830997"/>
          </a:xfrm>
          <a:prstGeom prst="rect">
            <a:avLst/>
          </a:prstGeom>
          <a:noFill/>
        </p:spPr>
        <p:txBody>
          <a:bodyPr wrap="square" rtlCol="0">
            <a:spAutoFit/>
          </a:bodyPr>
          <a:lstStyle>
            <a:defPPr>
              <a:defRPr lang="zh-CN"/>
            </a:defPPr>
            <a:lvl1pPr algn="ctr">
              <a:defRPr sz="4800" b="1">
                <a:latin typeface="Lifeline JL" pitchFamily="2" charset="0"/>
                <a:ea typeface="微软雅黑" panose="020B0503020204020204" pitchFamily="34" charset="-122"/>
              </a:defRPr>
            </a:lvl1pPr>
          </a:lstStyle>
          <a:p>
            <a:r>
              <a:rPr lang="en-US" altLang="zh-CN" dirty="0">
                <a:solidFill>
                  <a:schemeClr val="accent1"/>
                </a:solidFill>
                <a:latin typeface="+mn-lt"/>
                <a:ea typeface="+mn-ea"/>
                <a:cs typeface="+mn-ea"/>
                <a:sym typeface="+mn-lt"/>
              </a:rPr>
              <a:t>3</a:t>
            </a:r>
            <a:endParaRPr lang="zh-CN" altLang="en-US" dirty="0">
              <a:solidFill>
                <a:schemeClr val="accent1"/>
              </a:solidFill>
              <a:latin typeface="+mn-lt"/>
              <a:ea typeface="+mn-ea"/>
              <a:cs typeface="+mn-ea"/>
              <a:sym typeface="+mn-lt"/>
            </a:endParaRPr>
          </a:p>
        </p:txBody>
      </p:sp>
      <p:grpSp>
        <p:nvGrpSpPr>
          <p:cNvPr id="21" name="组合 20"/>
          <p:cNvGrpSpPr/>
          <p:nvPr/>
        </p:nvGrpSpPr>
        <p:grpSpPr>
          <a:xfrm>
            <a:off x="931237" y="4289147"/>
            <a:ext cx="3513807" cy="443275"/>
            <a:chOff x="1599286" y="5689801"/>
            <a:chExt cx="2944235" cy="342477"/>
          </a:xfrm>
          <a:solidFill>
            <a:schemeClr val="bg1"/>
          </a:solidFill>
        </p:grpSpPr>
        <p:cxnSp>
          <p:nvCxnSpPr>
            <p:cNvPr id="22" name="直接连接符 21"/>
            <p:cNvCxnSpPr/>
            <p:nvPr/>
          </p:nvCxnSpPr>
          <p:spPr bwMode="auto">
            <a:xfrm flipH="1" flipV="1">
              <a:off x="4123701" y="5689801"/>
              <a:ext cx="419820" cy="342477"/>
            </a:xfrm>
            <a:prstGeom prst="line">
              <a:avLst/>
            </a:prstGeom>
            <a:grpFill/>
            <a:ln w="9525" cap="flat" cmpd="sng" algn="ctr">
              <a:solidFill>
                <a:schemeClr val="accent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直接连接符 22"/>
            <p:cNvCxnSpPr/>
            <p:nvPr/>
          </p:nvCxnSpPr>
          <p:spPr bwMode="auto">
            <a:xfrm>
              <a:off x="1599286" y="5689801"/>
              <a:ext cx="2524415" cy="0"/>
            </a:xfrm>
            <a:prstGeom prst="line">
              <a:avLst/>
            </a:prstGeom>
            <a:grpFill/>
            <a:ln w="9525" cap="flat" cmpd="sng" algn="ctr">
              <a:solidFill>
                <a:schemeClr val="accent3"/>
              </a:solidFill>
              <a:prstDash val="solid"/>
              <a:round/>
              <a:headEnd type="oval"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4" name="TextBox 13"/>
          <p:cNvSpPr txBox="1"/>
          <p:nvPr/>
        </p:nvSpPr>
        <p:spPr>
          <a:xfrm>
            <a:off x="945973" y="2101497"/>
            <a:ext cx="1724559" cy="400110"/>
          </a:xfrm>
          <a:prstGeom prst="rect">
            <a:avLst/>
          </a:prstGeom>
          <a:noFill/>
        </p:spPr>
        <p:txBody>
          <a:bodyPr wrap="square" rtlCol="0">
            <a:spAutoFit/>
          </a:bodyPr>
          <a:lstStyle>
            <a:defPPr>
              <a:defRPr lang="zh-CN"/>
            </a:defPPr>
            <a:lvl1pPr algn="just">
              <a:defRPr sz="2400" b="1">
                <a:solidFill>
                  <a:schemeClr val="bg2"/>
                </a:solidFill>
                <a:latin typeface="微软雅黑" panose="020B0503020204020204" pitchFamily="34" charset="-122"/>
                <a:ea typeface="微软雅黑" panose="020B0503020204020204" pitchFamily="34" charset="-122"/>
              </a:defRPr>
            </a:lvl1pPr>
          </a:lstStyle>
          <a:p>
            <a:r>
              <a:rPr lang="zh-CN" altLang="en-US" sz="2000">
                <a:latin typeface="+mn-lt"/>
                <a:ea typeface="+mn-ea"/>
                <a:cs typeface="+mn-ea"/>
                <a:sym typeface="+mn-lt"/>
              </a:rPr>
              <a:t>以人为本</a:t>
            </a:r>
            <a:endParaRPr lang="zh-CN" altLang="en-US" sz="2000">
              <a:latin typeface="+mn-lt"/>
              <a:ea typeface="+mn-ea"/>
              <a:cs typeface="+mn-ea"/>
              <a:sym typeface="+mn-lt"/>
            </a:endParaRPr>
          </a:p>
        </p:txBody>
      </p:sp>
      <p:sp>
        <p:nvSpPr>
          <p:cNvPr id="25" name="TextBox 13"/>
          <p:cNvSpPr txBox="1"/>
          <p:nvPr/>
        </p:nvSpPr>
        <p:spPr>
          <a:xfrm>
            <a:off x="5907194" y="1954018"/>
            <a:ext cx="536606" cy="830997"/>
          </a:xfrm>
          <a:prstGeom prst="rect">
            <a:avLst/>
          </a:prstGeom>
          <a:noFill/>
        </p:spPr>
        <p:txBody>
          <a:bodyPr wrap="square" rtlCol="0">
            <a:spAutoFit/>
          </a:bodyPr>
          <a:lstStyle/>
          <a:p>
            <a:pPr algn="ctr"/>
            <a:r>
              <a:rPr lang="en-US" altLang="zh-CN" sz="4800" b="1" dirty="0">
                <a:solidFill>
                  <a:schemeClr val="accent1"/>
                </a:solidFill>
                <a:latin typeface="+mn-lt"/>
                <a:ea typeface="+mn-ea"/>
                <a:cs typeface="+mn-ea"/>
                <a:sym typeface="+mn-lt"/>
              </a:rPr>
              <a:t>1</a:t>
            </a:r>
            <a:endParaRPr lang="zh-CN" altLang="en-US" sz="4800" b="1" dirty="0">
              <a:solidFill>
                <a:schemeClr val="accent1"/>
              </a:solidFill>
              <a:latin typeface="+mn-lt"/>
              <a:ea typeface="+mn-ea"/>
              <a:cs typeface="+mn-ea"/>
              <a:sym typeface="+mn-lt"/>
            </a:endParaRPr>
          </a:p>
        </p:txBody>
      </p:sp>
      <p:sp>
        <p:nvSpPr>
          <p:cNvPr id="26" name="TextBox 5"/>
          <p:cNvSpPr txBox="1"/>
          <p:nvPr/>
        </p:nvSpPr>
        <p:spPr>
          <a:xfrm>
            <a:off x="7772356" y="4875570"/>
            <a:ext cx="1630141" cy="400110"/>
          </a:xfrm>
          <a:prstGeom prst="rect">
            <a:avLst/>
          </a:prstGeom>
          <a:noFill/>
        </p:spPr>
        <p:txBody>
          <a:bodyPr wrap="square" rtlCol="0">
            <a:spAutoFit/>
          </a:bodyPr>
          <a:lstStyle>
            <a:defPPr>
              <a:defRPr lang="zh-CN"/>
            </a:defPPr>
            <a:lvl1pPr algn="just">
              <a:defRPr sz="2400" b="1">
                <a:solidFill>
                  <a:schemeClr val="bg2"/>
                </a:solidFill>
                <a:latin typeface="微软雅黑" panose="020B0503020204020204" pitchFamily="34" charset="-122"/>
                <a:ea typeface="微软雅黑" panose="020B0503020204020204" pitchFamily="34" charset="-122"/>
              </a:defRPr>
            </a:lvl1pPr>
          </a:lstStyle>
          <a:p>
            <a:pPr algn="l"/>
            <a:r>
              <a:rPr lang="zh-CN" altLang="en-US" sz="2000">
                <a:latin typeface="+mn-lt"/>
                <a:ea typeface="+mn-ea"/>
                <a:cs typeface="+mn-ea"/>
                <a:sym typeface="+mn-lt"/>
              </a:rPr>
              <a:t>勤奋务实</a:t>
            </a:r>
            <a:endParaRPr lang="zh-CN" altLang="en-US" sz="2000">
              <a:latin typeface="+mn-lt"/>
              <a:ea typeface="+mn-ea"/>
              <a:cs typeface="+mn-ea"/>
              <a:sym typeface="+mn-lt"/>
            </a:endParaRPr>
          </a:p>
        </p:txBody>
      </p:sp>
      <p:grpSp>
        <p:nvGrpSpPr>
          <p:cNvPr id="27" name="组合 26"/>
          <p:cNvGrpSpPr/>
          <p:nvPr/>
        </p:nvGrpSpPr>
        <p:grpSpPr>
          <a:xfrm>
            <a:off x="6953198" y="2803941"/>
            <a:ext cx="4219509" cy="613658"/>
            <a:chOff x="6191817" y="2639905"/>
            <a:chExt cx="4019738" cy="342477"/>
          </a:xfrm>
        </p:grpSpPr>
        <p:cxnSp>
          <p:nvCxnSpPr>
            <p:cNvPr id="28" name="直接连接符 27"/>
            <p:cNvCxnSpPr/>
            <p:nvPr/>
          </p:nvCxnSpPr>
          <p:spPr bwMode="auto">
            <a:xfrm rot="10800000" flipH="1" flipV="1">
              <a:off x="6191817" y="2639905"/>
              <a:ext cx="419820" cy="342477"/>
            </a:xfrm>
            <a:prstGeom prst="line">
              <a:avLst/>
            </a:prstGeom>
            <a:solidFill>
              <a:schemeClr val="bg1"/>
            </a:solidFill>
            <a:ln w="9525" cap="flat" cmpd="sng" algn="ctr">
              <a:solidFill>
                <a:schemeClr val="accent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直接连接符 28"/>
            <p:cNvCxnSpPr/>
            <p:nvPr/>
          </p:nvCxnSpPr>
          <p:spPr bwMode="auto">
            <a:xfrm flipH="1">
              <a:off x="6611637" y="2982382"/>
              <a:ext cx="3599918" cy="0"/>
            </a:xfrm>
            <a:prstGeom prst="line">
              <a:avLst/>
            </a:prstGeom>
            <a:solidFill>
              <a:schemeClr val="bg1"/>
            </a:solidFill>
            <a:ln w="9525" cap="flat" cmpd="sng" algn="ctr">
              <a:solidFill>
                <a:schemeClr val="accent3"/>
              </a:solidFill>
              <a:prstDash val="solid"/>
              <a:round/>
              <a:headEnd type="oval"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30" name="组合 29"/>
          <p:cNvGrpSpPr/>
          <p:nvPr/>
        </p:nvGrpSpPr>
        <p:grpSpPr>
          <a:xfrm>
            <a:off x="7335334" y="5566586"/>
            <a:ext cx="3860782" cy="626110"/>
            <a:chOff x="6573954" y="5402550"/>
            <a:chExt cx="3637601" cy="342477"/>
          </a:xfrm>
        </p:grpSpPr>
        <p:cxnSp>
          <p:nvCxnSpPr>
            <p:cNvPr id="31" name="直接连接符 30"/>
            <p:cNvCxnSpPr/>
            <p:nvPr/>
          </p:nvCxnSpPr>
          <p:spPr bwMode="auto">
            <a:xfrm rot="10800000" flipH="1" flipV="1">
              <a:off x="6573954" y="5402550"/>
              <a:ext cx="419820" cy="342477"/>
            </a:xfrm>
            <a:prstGeom prst="line">
              <a:avLst/>
            </a:prstGeom>
            <a:solidFill>
              <a:schemeClr val="bg1"/>
            </a:solidFill>
            <a:ln w="9525" cap="flat" cmpd="sng" algn="ctr">
              <a:solidFill>
                <a:schemeClr val="accent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 name="直接连接符 31"/>
            <p:cNvCxnSpPr/>
            <p:nvPr/>
          </p:nvCxnSpPr>
          <p:spPr bwMode="auto">
            <a:xfrm flipH="1">
              <a:off x="6993775" y="5745027"/>
              <a:ext cx="3217780" cy="0"/>
            </a:xfrm>
            <a:prstGeom prst="line">
              <a:avLst/>
            </a:prstGeom>
            <a:solidFill>
              <a:schemeClr val="bg1"/>
            </a:solidFill>
            <a:ln w="9525" cap="flat" cmpd="sng" algn="ctr">
              <a:solidFill>
                <a:schemeClr val="accent3"/>
              </a:solidFill>
              <a:prstDash val="solid"/>
              <a:round/>
              <a:headEnd type="oval"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Tree>
  </p:cSld>
  <p:clrMapOvr>
    <a:masterClrMapping/>
  </p:clrMapOvr>
  <mc:AlternateContent xmlns:mc="http://schemas.openxmlformats.org/markup-compatibility/2006">
    <mc:Choice xmlns:p14="http://schemas.microsoft.com/office/powerpoint/2010/main" Requires="p14">
      <p:transition spd="slow" advTm="8726">
        <p14:prism/>
      </p:transition>
    </mc:Choice>
    <mc:Fallback>
      <p:transition spd="slow" advTm="8726">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矩形 64"/>
          <p:cNvSpPr/>
          <p:nvPr/>
        </p:nvSpPr>
        <p:spPr bwMode="auto">
          <a:xfrm>
            <a:off x="0" y="1061030"/>
            <a:ext cx="3434085" cy="1575173"/>
          </a:xfrm>
          <a:prstGeom prst="rect">
            <a:avLst/>
          </a:prstGeom>
          <a:gradFill>
            <a:gsLst>
              <a:gs pos="0">
                <a:srgbClr val="1F95BF"/>
              </a:gs>
              <a:gs pos="48000">
                <a:schemeClr val="tx2"/>
              </a:gs>
              <a:gs pos="100000">
                <a:srgbClr val="2EB0DE"/>
              </a:gs>
            </a:gsLst>
            <a:lin ang="16200000" scaled="1"/>
          </a:gradFill>
          <a:ln w="12700" cap="flat">
            <a:noFill/>
            <a:prstDash val="solid"/>
            <a:miter lim="800000"/>
          </a:ln>
          <a:effectLst/>
        </p:spPr>
        <p:txBody>
          <a:bodyPr vert="horz" wrap="square" lIns="91440" tIns="45720" rIns="91440" bIns="45720" numCol="1" anchor="t" anchorCtr="0" compatLnSpc="1"/>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0">
              <a:ln>
                <a:noFill/>
              </a:ln>
              <a:solidFill>
                <a:srgbClr val="FFFFFF"/>
              </a:solidFill>
              <a:effectLst/>
              <a:uLnTx/>
              <a:uFillTx/>
              <a:latin typeface="+mn-lt"/>
              <a:ea typeface="+mn-ea"/>
              <a:cs typeface="+mn-ea"/>
              <a:sym typeface="+mn-lt"/>
            </a:endParaRPr>
          </a:p>
        </p:txBody>
      </p:sp>
      <p:sp>
        <p:nvSpPr>
          <p:cNvPr id="66" name="矩形 65"/>
          <p:cNvSpPr/>
          <p:nvPr/>
        </p:nvSpPr>
        <p:spPr bwMode="auto">
          <a:xfrm>
            <a:off x="3521122" y="1061030"/>
            <a:ext cx="345011" cy="1575173"/>
          </a:xfrm>
          <a:prstGeom prst="rect">
            <a:avLst/>
          </a:prstGeom>
          <a:gradFill flip="none" rotWithShape="1">
            <a:gsLst>
              <a:gs pos="0">
                <a:srgbClr val="4C4746"/>
              </a:gs>
              <a:gs pos="47000">
                <a:schemeClr val="bg2"/>
              </a:gs>
              <a:gs pos="100000">
                <a:srgbClr val="726968"/>
              </a:gs>
            </a:gsLst>
            <a:lin ang="16200000" scaled="0"/>
            <a:tileRect/>
          </a:gradFill>
          <a:ln w="12700" cap="flat">
            <a:noFill/>
            <a:prstDash val="solid"/>
            <a:miter lim="800000"/>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FFFFFF"/>
              </a:solidFill>
              <a:effectLst/>
              <a:uLnTx/>
              <a:uFillTx/>
              <a:latin typeface="+mn-lt"/>
              <a:ea typeface="+mn-ea"/>
              <a:cs typeface="+mn-ea"/>
              <a:sym typeface="+mn-lt"/>
            </a:endParaRPr>
          </a:p>
        </p:txBody>
      </p:sp>
      <p:sp>
        <p:nvSpPr>
          <p:cNvPr id="67" name="文本框 66"/>
          <p:cNvSpPr txBox="1"/>
          <p:nvPr/>
        </p:nvSpPr>
        <p:spPr>
          <a:xfrm>
            <a:off x="1066656" y="1913836"/>
            <a:ext cx="1125052" cy="584775"/>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3200" b="0" i="0" u="none" strike="noStrike" kern="1200" cap="none" spc="0" normalizeH="0" baseline="0" noProof="0">
                <a:ln>
                  <a:noFill/>
                </a:ln>
                <a:solidFill>
                  <a:srgbClr val="F6F6F6"/>
                </a:solidFill>
                <a:effectLst/>
                <a:uLnTx/>
                <a:uFillTx/>
                <a:latin typeface="+mn-lt"/>
                <a:ea typeface="+mn-ea"/>
                <a:cs typeface="+mn-ea"/>
                <a:sym typeface="+mn-lt"/>
              </a:rPr>
              <a:t>PART</a:t>
            </a:r>
            <a:endParaRPr kumimoji="0" lang="zh-CN" altLang="en-US" sz="3200" b="0" i="0" u="none" strike="noStrike" kern="1200" cap="none" spc="0" normalizeH="0" baseline="0" noProof="0" dirty="0">
              <a:ln>
                <a:noFill/>
              </a:ln>
              <a:solidFill>
                <a:srgbClr val="F6F6F6"/>
              </a:solidFill>
              <a:effectLst/>
              <a:uLnTx/>
              <a:uFillTx/>
              <a:latin typeface="+mn-lt"/>
              <a:ea typeface="+mn-ea"/>
              <a:cs typeface="+mn-ea"/>
              <a:sym typeface="+mn-lt"/>
            </a:endParaRPr>
          </a:p>
        </p:txBody>
      </p:sp>
      <p:sp>
        <p:nvSpPr>
          <p:cNvPr id="68" name="文本框 67"/>
          <p:cNvSpPr txBox="1">
            <a:spLocks noChangeArrowheads="1"/>
          </p:cNvSpPr>
          <p:nvPr>
            <p:custDataLst>
              <p:tags r:id="rId1"/>
            </p:custDataLst>
          </p:nvPr>
        </p:nvSpPr>
        <p:spPr bwMode="auto">
          <a:xfrm>
            <a:off x="4082157" y="1290883"/>
            <a:ext cx="6735121" cy="941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defRPr/>
            </a:pPr>
            <a:r>
              <a:rPr lang="zh-CN" altLang="en-US" sz="6600" b="1">
                <a:solidFill>
                  <a:srgbClr val="424554"/>
                </a:solidFill>
                <a:latin typeface="+mn-lt"/>
                <a:ea typeface="+mn-ea"/>
                <a:cs typeface="+mn-ea"/>
                <a:sym typeface="+mn-lt"/>
              </a:rPr>
              <a:t>工作感悟</a:t>
            </a:r>
            <a:endParaRPr lang="zh-CN" altLang="en-US" sz="6600" b="1">
              <a:solidFill>
                <a:srgbClr val="424554"/>
              </a:solidFill>
              <a:latin typeface="+mn-lt"/>
              <a:ea typeface="+mn-ea"/>
              <a:cs typeface="+mn-ea"/>
              <a:sym typeface="+mn-lt"/>
            </a:endParaRPr>
          </a:p>
        </p:txBody>
      </p:sp>
      <p:sp>
        <p:nvSpPr>
          <p:cNvPr id="69" name="文本框 68"/>
          <p:cNvSpPr txBox="1"/>
          <p:nvPr/>
        </p:nvSpPr>
        <p:spPr>
          <a:xfrm>
            <a:off x="2250768" y="1052708"/>
            <a:ext cx="1005404" cy="1862048"/>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1500" b="0" i="0" u="none" strike="noStrike" kern="1200" cap="none" spc="0" normalizeH="0" baseline="0" noProof="0">
                <a:ln>
                  <a:noFill/>
                </a:ln>
                <a:solidFill>
                  <a:srgbClr val="F6F6F6"/>
                </a:solidFill>
                <a:effectLst/>
                <a:uLnTx/>
                <a:uFillTx/>
                <a:latin typeface="+mn-lt"/>
                <a:ea typeface="+mn-ea"/>
                <a:cs typeface="+mn-ea"/>
                <a:sym typeface="+mn-lt"/>
              </a:rPr>
              <a:t>3</a:t>
            </a:r>
            <a:endParaRPr kumimoji="0" lang="zh-CN" altLang="en-US" sz="11500" b="0" i="0" u="none" strike="noStrike" kern="1200" cap="none" spc="0" normalizeH="0" baseline="0" noProof="0" dirty="0">
              <a:ln>
                <a:noFill/>
              </a:ln>
              <a:solidFill>
                <a:srgbClr val="F6F6F6"/>
              </a:solidFill>
              <a:effectLst/>
              <a:uLnTx/>
              <a:uFillTx/>
              <a:latin typeface="+mn-lt"/>
              <a:ea typeface="+mn-ea"/>
              <a:cs typeface="+mn-ea"/>
              <a:sym typeface="+mn-lt"/>
            </a:endParaRPr>
          </a:p>
        </p:txBody>
      </p:sp>
      <p:sp>
        <p:nvSpPr>
          <p:cNvPr id="70" name="TextBox 65"/>
          <p:cNvSpPr txBox="1"/>
          <p:nvPr/>
        </p:nvSpPr>
        <p:spPr>
          <a:xfrm>
            <a:off x="4560379" y="2861287"/>
            <a:ext cx="1895734" cy="369332"/>
          </a:xfrm>
          <a:prstGeom prst="rect">
            <a:avLst/>
          </a:prstGeom>
          <a:noFill/>
        </p:spPr>
        <p:txBody>
          <a:bodyPr wrap="square" rtlCol="0">
            <a:spAutoFit/>
          </a:bodyPr>
          <a:lstStyle/>
          <a:p>
            <a:pPr lvl="0">
              <a:defRPr/>
            </a:pPr>
            <a:r>
              <a:rPr lang="zh-CN" altLang="en-US">
                <a:solidFill>
                  <a:srgbClr val="424554"/>
                </a:solidFill>
                <a:latin typeface="+mn-lt"/>
                <a:ea typeface="+mn-ea"/>
                <a:cs typeface="+mn-ea"/>
                <a:sym typeface="+mn-lt"/>
              </a:rPr>
              <a:t>工作心得</a:t>
            </a:r>
            <a:endParaRPr lang="zh-CN" altLang="en-US" dirty="0">
              <a:solidFill>
                <a:srgbClr val="424554"/>
              </a:solidFill>
              <a:latin typeface="+mn-lt"/>
              <a:ea typeface="+mn-ea"/>
              <a:cs typeface="+mn-ea"/>
              <a:sym typeface="+mn-lt"/>
            </a:endParaRPr>
          </a:p>
        </p:txBody>
      </p:sp>
      <p:sp>
        <p:nvSpPr>
          <p:cNvPr id="71" name="TextBox 66"/>
          <p:cNvSpPr txBox="1"/>
          <p:nvPr/>
        </p:nvSpPr>
        <p:spPr>
          <a:xfrm>
            <a:off x="7538540" y="2861287"/>
            <a:ext cx="2548115" cy="369332"/>
          </a:xfrm>
          <a:prstGeom prst="rect">
            <a:avLst/>
          </a:prstGeom>
          <a:noFill/>
        </p:spPr>
        <p:txBody>
          <a:bodyPr wrap="square" rtlCol="0">
            <a:spAutoFit/>
          </a:bodyPr>
          <a:lstStyle>
            <a:defPPr>
              <a:defRPr lang="zh-CN"/>
            </a:defPPr>
            <a:lvl1pPr>
              <a:defRPr sz="2000">
                <a:solidFill>
                  <a:srgbClr val="F8F8F8"/>
                </a:solidFill>
                <a:latin typeface="+mn-ea"/>
                <a:ea typeface="+mn-ea"/>
              </a:defRPr>
            </a:lvl1pPr>
          </a:lstStyle>
          <a:p>
            <a:pPr lvl="0">
              <a:defRPr/>
            </a:pPr>
            <a:r>
              <a:rPr lang="zh-CN" altLang="en-US" sz="1800">
                <a:solidFill>
                  <a:srgbClr val="424554"/>
                </a:solidFill>
                <a:latin typeface="+mn-lt"/>
                <a:cs typeface="+mn-ea"/>
                <a:sym typeface="+mn-lt"/>
              </a:rPr>
              <a:t>关于责任</a:t>
            </a:r>
            <a:endParaRPr lang="zh-CN" altLang="en-US" sz="1800" dirty="0">
              <a:solidFill>
                <a:srgbClr val="424554"/>
              </a:solidFill>
              <a:latin typeface="+mn-lt"/>
              <a:cs typeface="+mn-ea"/>
              <a:sym typeface="+mn-lt"/>
            </a:endParaRPr>
          </a:p>
        </p:txBody>
      </p:sp>
      <p:sp>
        <p:nvSpPr>
          <p:cNvPr id="72" name="TextBox 69"/>
          <p:cNvSpPr txBox="1"/>
          <p:nvPr/>
        </p:nvSpPr>
        <p:spPr>
          <a:xfrm>
            <a:off x="4541545" y="3311294"/>
            <a:ext cx="2126362" cy="369332"/>
          </a:xfrm>
          <a:prstGeom prst="rect">
            <a:avLst/>
          </a:prstGeom>
          <a:noFill/>
        </p:spPr>
        <p:txBody>
          <a:bodyPr wrap="square" rtlCol="0">
            <a:spAutoFit/>
          </a:bodyPr>
          <a:lstStyle>
            <a:defPPr>
              <a:defRPr lang="zh-CN"/>
            </a:defPPr>
            <a:lvl1pPr>
              <a:defRPr sz="2000">
                <a:solidFill>
                  <a:srgbClr val="F8F8F8"/>
                </a:solidFill>
                <a:latin typeface="+mn-ea"/>
                <a:ea typeface="+mn-ea"/>
              </a:defRPr>
            </a:lvl1pPr>
          </a:lstStyle>
          <a:p>
            <a:pPr lvl="0">
              <a:defRPr/>
            </a:pPr>
            <a:r>
              <a:rPr lang="zh-CN" altLang="en-US" sz="1800">
                <a:solidFill>
                  <a:srgbClr val="424554"/>
                </a:solidFill>
                <a:latin typeface="+mn-lt"/>
                <a:cs typeface="+mn-ea"/>
                <a:sym typeface="+mn-lt"/>
              </a:rPr>
              <a:t>企业文化的理解</a:t>
            </a:r>
            <a:endParaRPr lang="zh-CN" altLang="en-US" sz="1800" dirty="0">
              <a:solidFill>
                <a:srgbClr val="424554"/>
              </a:solidFill>
              <a:latin typeface="+mn-lt"/>
              <a:cs typeface="+mn-ea"/>
              <a:sym typeface="+mn-lt"/>
            </a:endParaRPr>
          </a:p>
        </p:txBody>
      </p:sp>
      <p:sp>
        <p:nvSpPr>
          <p:cNvPr id="73" name="TextBox 70"/>
          <p:cNvSpPr txBox="1"/>
          <p:nvPr/>
        </p:nvSpPr>
        <p:spPr>
          <a:xfrm>
            <a:off x="7508149" y="3311294"/>
            <a:ext cx="2478663" cy="369332"/>
          </a:xfrm>
          <a:prstGeom prst="rect">
            <a:avLst/>
          </a:prstGeom>
          <a:noFill/>
        </p:spPr>
        <p:txBody>
          <a:bodyPr wrap="square" rtlCol="0">
            <a:spAutoFit/>
          </a:bodyPr>
          <a:lstStyle>
            <a:defPPr>
              <a:defRPr lang="zh-CN"/>
            </a:defPPr>
            <a:lvl1pPr>
              <a:defRPr sz="2000">
                <a:solidFill>
                  <a:schemeClr val="accent1"/>
                </a:solidFill>
                <a:latin typeface="+mj-ea"/>
                <a:ea typeface="+mj-ea"/>
              </a:defRPr>
            </a:lvl1pPr>
          </a:lstStyle>
          <a:p>
            <a:pPr lvl="0"/>
            <a:r>
              <a:rPr lang="zh-CN" altLang="en-US" sz="1800">
                <a:solidFill>
                  <a:srgbClr val="424554"/>
                </a:solidFill>
                <a:latin typeface="+mn-lt"/>
                <a:ea typeface="+mn-ea"/>
                <a:cs typeface="+mn-ea"/>
                <a:sym typeface="+mn-lt"/>
              </a:rPr>
              <a:t>相关建议</a:t>
            </a:r>
            <a:endParaRPr lang="zh-CN" altLang="en-US" sz="1800" dirty="0">
              <a:solidFill>
                <a:srgbClr val="424554"/>
              </a:solidFill>
              <a:latin typeface="+mn-lt"/>
              <a:ea typeface="+mn-ea"/>
              <a:cs typeface="+mn-ea"/>
              <a:sym typeface="+mn-lt"/>
            </a:endParaRPr>
          </a:p>
        </p:txBody>
      </p:sp>
      <p:sp>
        <p:nvSpPr>
          <p:cNvPr id="74" name="Freeform 18"/>
          <p:cNvSpPr>
            <a:spLocks noEditPoints="1"/>
          </p:cNvSpPr>
          <p:nvPr/>
        </p:nvSpPr>
        <p:spPr bwMode="auto">
          <a:xfrm>
            <a:off x="4273258" y="3346427"/>
            <a:ext cx="268288" cy="268288"/>
          </a:xfrm>
          <a:custGeom>
            <a:avLst/>
            <a:gdLst>
              <a:gd name="T0" fmla="*/ 117 w 235"/>
              <a:gd name="T1" fmla="*/ 0 h 234"/>
              <a:gd name="T2" fmla="*/ 235 w 235"/>
              <a:gd name="T3" fmla="*/ 117 h 234"/>
              <a:gd name="T4" fmla="*/ 117 w 235"/>
              <a:gd name="T5" fmla="*/ 234 h 234"/>
              <a:gd name="T6" fmla="*/ 0 w 235"/>
              <a:gd name="T7" fmla="*/ 117 h 234"/>
              <a:gd name="T8" fmla="*/ 117 w 235"/>
              <a:gd name="T9" fmla="*/ 0 h 234"/>
              <a:gd name="T10" fmla="*/ 99 w 235"/>
              <a:gd name="T11" fmla="*/ 199 h 234"/>
              <a:gd name="T12" fmla="*/ 135 w 235"/>
              <a:gd name="T13" fmla="*/ 199 h 234"/>
              <a:gd name="T14" fmla="*/ 135 w 235"/>
              <a:gd name="T15" fmla="*/ 136 h 234"/>
              <a:gd name="T16" fmla="*/ 199 w 235"/>
              <a:gd name="T17" fmla="*/ 136 h 234"/>
              <a:gd name="T18" fmla="*/ 199 w 235"/>
              <a:gd name="T19" fmla="*/ 99 h 234"/>
              <a:gd name="T20" fmla="*/ 135 w 235"/>
              <a:gd name="T21" fmla="*/ 99 h 234"/>
              <a:gd name="T22" fmla="*/ 135 w 235"/>
              <a:gd name="T23" fmla="*/ 35 h 234"/>
              <a:gd name="T24" fmla="*/ 99 w 235"/>
              <a:gd name="T25" fmla="*/ 35 h 234"/>
              <a:gd name="T26" fmla="*/ 99 w 235"/>
              <a:gd name="T27" fmla="*/ 99 h 234"/>
              <a:gd name="T28" fmla="*/ 35 w 235"/>
              <a:gd name="T29" fmla="*/ 99 h 234"/>
              <a:gd name="T30" fmla="*/ 35 w 235"/>
              <a:gd name="T31" fmla="*/ 136 h 234"/>
              <a:gd name="T32" fmla="*/ 99 w 235"/>
              <a:gd name="T33" fmla="*/ 136 h 234"/>
              <a:gd name="T34" fmla="*/ 99 w 235"/>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5" h="234">
                <a:moveTo>
                  <a:pt x="117" y="0"/>
                </a:moveTo>
                <a:cubicBezTo>
                  <a:pt x="182" y="0"/>
                  <a:pt x="235" y="52"/>
                  <a:pt x="235" y="117"/>
                </a:cubicBezTo>
                <a:cubicBezTo>
                  <a:pt x="235" y="182"/>
                  <a:pt x="182" y="234"/>
                  <a:pt x="117" y="234"/>
                </a:cubicBezTo>
                <a:cubicBezTo>
                  <a:pt x="53" y="234"/>
                  <a:pt x="0" y="182"/>
                  <a:pt x="0" y="117"/>
                </a:cubicBezTo>
                <a:cubicBezTo>
                  <a:pt x="0" y="52"/>
                  <a:pt x="53"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2"/>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424554"/>
              </a:solidFill>
              <a:effectLst/>
              <a:uLnTx/>
              <a:uFillTx/>
              <a:latin typeface="+mn-lt"/>
              <a:ea typeface="+mn-ea"/>
              <a:cs typeface="+mn-ea"/>
              <a:sym typeface="+mn-lt"/>
            </a:endParaRPr>
          </a:p>
        </p:txBody>
      </p:sp>
      <p:sp>
        <p:nvSpPr>
          <p:cNvPr id="75" name="Freeform 19"/>
          <p:cNvSpPr>
            <a:spLocks noEditPoints="1"/>
          </p:cNvSpPr>
          <p:nvPr/>
        </p:nvSpPr>
        <p:spPr bwMode="auto">
          <a:xfrm>
            <a:off x="7239862" y="3346427"/>
            <a:ext cx="268288" cy="268288"/>
          </a:xfrm>
          <a:custGeom>
            <a:avLst/>
            <a:gdLst>
              <a:gd name="T0" fmla="*/ 117 w 235"/>
              <a:gd name="T1" fmla="*/ 0 h 234"/>
              <a:gd name="T2" fmla="*/ 235 w 235"/>
              <a:gd name="T3" fmla="*/ 117 h 234"/>
              <a:gd name="T4" fmla="*/ 117 w 235"/>
              <a:gd name="T5" fmla="*/ 234 h 234"/>
              <a:gd name="T6" fmla="*/ 0 w 235"/>
              <a:gd name="T7" fmla="*/ 117 h 234"/>
              <a:gd name="T8" fmla="*/ 117 w 235"/>
              <a:gd name="T9" fmla="*/ 0 h 234"/>
              <a:gd name="T10" fmla="*/ 99 w 235"/>
              <a:gd name="T11" fmla="*/ 199 h 234"/>
              <a:gd name="T12" fmla="*/ 135 w 235"/>
              <a:gd name="T13" fmla="*/ 199 h 234"/>
              <a:gd name="T14" fmla="*/ 135 w 235"/>
              <a:gd name="T15" fmla="*/ 136 h 234"/>
              <a:gd name="T16" fmla="*/ 199 w 235"/>
              <a:gd name="T17" fmla="*/ 136 h 234"/>
              <a:gd name="T18" fmla="*/ 199 w 235"/>
              <a:gd name="T19" fmla="*/ 98 h 234"/>
              <a:gd name="T20" fmla="*/ 135 w 235"/>
              <a:gd name="T21" fmla="*/ 98 h 234"/>
              <a:gd name="T22" fmla="*/ 135 w 235"/>
              <a:gd name="T23" fmla="*/ 35 h 234"/>
              <a:gd name="T24" fmla="*/ 99 w 235"/>
              <a:gd name="T25" fmla="*/ 35 h 234"/>
              <a:gd name="T26" fmla="*/ 99 w 235"/>
              <a:gd name="T27" fmla="*/ 98 h 234"/>
              <a:gd name="T28" fmla="*/ 35 w 235"/>
              <a:gd name="T29" fmla="*/ 98 h 234"/>
              <a:gd name="T30" fmla="*/ 35 w 235"/>
              <a:gd name="T31" fmla="*/ 136 h 234"/>
              <a:gd name="T32" fmla="*/ 99 w 235"/>
              <a:gd name="T33" fmla="*/ 136 h 234"/>
              <a:gd name="T34" fmla="*/ 99 w 235"/>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5" h="234">
                <a:moveTo>
                  <a:pt x="117" y="0"/>
                </a:moveTo>
                <a:cubicBezTo>
                  <a:pt x="182" y="0"/>
                  <a:pt x="235" y="52"/>
                  <a:pt x="235" y="117"/>
                </a:cubicBezTo>
                <a:cubicBezTo>
                  <a:pt x="235" y="182"/>
                  <a:pt x="182" y="234"/>
                  <a:pt x="117" y="234"/>
                </a:cubicBezTo>
                <a:cubicBezTo>
                  <a:pt x="53" y="234"/>
                  <a:pt x="0" y="182"/>
                  <a:pt x="0" y="117"/>
                </a:cubicBezTo>
                <a:cubicBezTo>
                  <a:pt x="0" y="52"/>
                  <a:pt x="53"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bg2"/>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424554"/>
              </a:solidFill>
              <a:effectLst/>
              <a:uLnTx/>
              <a:uFillTx/>
              <a:latin typeface="+mn-lt"/>
              <a:ea typeface="+mn-ea"/>
              <a:cs typeface="+mn-ea"/>
              <a:sym typeface="+mn-lt"/>
            </a:endParaRPr>
          </a:p>
        </p:txBody>
      </p:sp>
      <p:sp>
        <p:nvSpPr>
          <p:cNvPr id="76" name="Freeform 21"/>
          <p:cNvSpPr>
            <a:spLocks noEditPoints="1"/>
          </p:cNvSpPr>
          <p:nvPr/>
        </p:nvSpPr>
        <p:spPr bwMode="auto">
          <a:xfrm>
            <a:off x="4273258" y="2896420"/>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2"/>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424554"/>
              </a:solidFill>
              <a:effectLst/>
              <a:uLnTx/>
              <a:uFillTx/>
              <a:latin typeface="+mn-lt"/>
              <a:ea typeface="+mn-ea"/>
              <a:cs typeface="+mn-ea"/>
              <a:sym typeface="+mn-lt"/>
            </a:endParaRPr>
          </a:p>
        </p:txBody>
      </p:sp>
      <p:sp>
        <p:nvSpPr>
          <p:cNvPr id="77" name="Freeform 22"/>
          <p:cNvSpPr>
            <a:spLocks noEditPoints="1"/>
          </p:cNvSpPr>
          <p:nvPr/>
        </p:nvSpPr>
        <p:spPr bwMode="auto">
          <a:xfrm>
            <a:off x="7239862" y="2896420"/>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8 h 234"/>
              <a:gd name="T20" fmla="*/ 135 w 234"/>
              <a:gd name="T21" fmla="*/ 98 h 234"/>
              <a:gd name="T22" fmla="*/ 135 w 234"/>
              <a:gd name="T23" fmla="*/ 35 h 234"/>
              <a:gd name="T24" fmla="*/ 99 w 234"/>
              <a:gd name="T25" fmla="*/ 35 h 234"/>
              <a:gd name="T26" fmla="*/ 99 w 234"/>
              <a:gd name="T27" fmla="*/ 98 h 234"/>
              <a:gd name="T28" fmla="*/ 35 w 234"/>
              <a:gd name="T29" fmla="*/ 98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bg2"/>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424554"/>
              </a:solidFill>
              <a:effectLst/>
              <a:uLnTx/>
              <a:uFillTx/>
              <a:latin typeface="+mn-lt"/>
              <a:ea typeface="+mn-ea"/>
              <a:cs typeface="+mn-ea"/>
              <a:sym typeface="+mn-lt"/>
            </a:endParaRPr>
          </a:p>
        </p:txBody>
      </p:sp>
      <p:sp>
        <p:nvSpPr>
          <p:cNvPr id="80" name="矩形 79"/>
          <p:cNvSpPr/>
          <p:nvPr/>
        </p:nvSpPr>
        <p:spPr bwMode="auto">
          <a:xfrm>
            <a:off x="4082158" y="5377218"/>
            <a:ext cx="8114606" cy="121660"/>
          </a:xfrm>
          <a:prstGeom prst="rect">
            <a:avLst/>
          </a:prstGeom>
          <a:gradFill>
            <a:gsLst>
              <a:gs pos="0">
                <a:srgbClr val="1F95BF"/>
              </a:gs>
              <a:gs pos="48000">
                <a:schemeClr val="tx2"/>
              </a:gs>
              <a:gs pos="100000">
                <a:srgbClr val="2EB0DE"/>
              </a:gs>
            </a:gsLst>
            <a:lin ang="16200000" scaled="1"/>
          </a:gradFill>
          <a:ln w="12700" cap="flat">
            <a:noFill/>
            <a:prstDash val="solid"/>
            <a:miter lim="800000"/>
          </a:ln>
          <a:effectLst/>
        </p:spPr>
        <p:txBody>
          <a:bodyPr vert="horz" wrap="square" lIns="91440" tIns="45720" rIns="91440" bIns="45720" numCol="1" anchor="t" anchorCtr="0" compatLnSpc="1"/>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0">
              <a:ln>
                <a:noFill/>
              </a:ln>
              <a:solidFill>
                <a:srgbClr val="FFFFFF"/>
              </a:solidFill>
              <a:effectLst/>
              <a:uLnTx/>
              <a:uFillTx/>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advTm="8726">
        <p14:prism/>
      </p:transition>
    </mc:Choice>
    <mc:Fallback>
      <p:transition spd="slow" advTm="8726">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矩形 58"/>
          <p:cNvSpPr/>
          <p:nvPr/>
        </p:nvSpPr>
        <p:spPr>
          <a:xfrm>
            <a:off x="554965" y="247436"/>
            <a:ext cx="6324333" cy="492379"/>
          </a:xfrm>
          <a:prstGeom prst="rect">
            <a:avLst/>
          </a:prstGeom>
          <a:noFill/>
          <a:ln>
            <a:noFill/>
          </a:ln>
        </p:spPr>
        <p:txBody>
          <a:bodyPr vert="horz" wrap="square" lIns="0" tIns="0" rIns="0" bIns="0" numCol="1" anchor="t" anchorCtr="0" compatLnSpc="1">
            <a:spAutoFit/>
          </a:bodyPr>
          <a:lstStyle/>
          <a:p>
            <a:r>
              <a:rPr lang="zh-CN" altLang="en-US" sz="3200">
                <a:solidFill>
                  <a:schemeClr val="accent1"/>
                </a:solidFill>
                <a:latin typeface="+mn-lt"/>
                <a:ea typeface="+mn-ea"/>
                <a:cs typeface="+mn-ea"/>
                <a:sym typeface="+mn-lt"/>
              </a:rPr>
              <a:t>工作心得</a:t>
            </a:r>
            <a:endParaRPr lang="zh-CN" altLang="en-US" sz="3200">
              <a:solidFill>
                <a:schemeClr val="accent1"/>
              </a:solidFill>
              <a:latin typeface="+mn-lt"/>
              <a:ea typeface="+mn-ea"/>
              <a:cs typeface="+mn-ea"/>
              <a:sym typeface="+mn-lt"/>
            </a:endParaRPr>
          </a:p>
        </p:txBody>
      </p:sp>
      <p:sp>
        <p:nvSpPr>
          <p:cNvPr id="4" name="矩形 3"/>
          <p:cNvSpPr/>
          <p:nvPr/>
        </p:nvSpPr>
        <p:spPr bwMode="auto">
          <a:xfrm>
            <a:off x="314326" y="266701"/>
            <a:ext cx="114300" cy="457200"/>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mn-lt"/>
              <a:ea typeface="+mn-ea"/>
              <a:cs typeface="+mn-ea"/>
              <a:sym typeface="+mn-lt"/>
            </a:endParaRPr>
          </a:p>
        </p:txBody>
      </p:sp>
      <p:sp>
        <p:nvSpPr>
          <p:cNvPr id="24" name="Oval 6"/>
          <p:cNvSpPr>
            <a:spLocks noChangeAspect="1" noChangeArrowheads="1"/>
          </p:cNvSpPr>
          <p:nvPr/>
        </p:nvSpPr>
        <p:spPr bwMode="auto">
          <a:xfrm>
            <a:off x="6830657" y="4351297"/>
            <a:ext cx="1372718" cy="1376238"/>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endParaRPr>
          </a:p>
        </p:txBody>
      </p:sp>
      <p:sp>
        <p:nvSpPr>
          <p:cNvPr id="25" name="Oval 7"/>
          <p:cNvSpPr>
            <a:spLocks noChangeAspect="1" noChangeArrowheads="1"/>
          </p:cNvSpPr>
          <p:nvPr/>
        </p:nvSpPr>
        <p:spPr bwMode="auto">
          <a:xfrm>
            <a:off x="8692086" y="2807992"/>
            <a:ext cx="1374478" cy="1376238"/>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endParaRPr>
          </a:p>
        </p:txBody>
      </p:sp>
      <p:sp>
        <p:nvSpPr>
          <p:cNvPr id="26" name="Oval 8"/>
          <p:cNvSpPr>
            <a:spLocks noChangeAspect="1" noChangeArrowheads="1"/>
          </p:cNvSpPr>
          <p:nvPr/>
        </p:nvSpPr>
        <p:spPr bwMode="auto">
          <a:xfrm>
            <a:off x="10393755" y="1242833"/>
            <a:ext cx="1374478" cy="1376238"/>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endParaRPr>
          </a:p>
        </p:txBody>
      </p:sp>
      <p:sp>
        <p:nvSpPr>
          <p:cNvPr id="27" name="任意多边形: 形状 26"/>
          <p:cNvSpPr/>
          <p:nvPr/>
        </p:nvSpPr>
        <p:spPr bwMode="auto">
          <a:xfrm>
            <a:off x="6545179" y="2668883"/>
            <a:ext cx="5664513" cy="4197138"/>
          </a:xfrm>
          <a:custGeom>
            <a:avLst/>
            <a:gdLst>
              <a:gd name="connsiteX0" fmla="*/ 4019463 w 6189893"/>
              <a:gd name="connsiteY0" fmla="*/ 0 h 3728206"/>
              <a:gd name="connsiteX1" fmla="*/ 4179507 w 6189893"/>
              <a:gd name="connsiteY1" fmla="*/ 0 h 3728206"/>
              <a:gd name="connsiteX2" fmla="*/ 6189893 w 6189893"/>
              <a:gd name="connsiteY2" fmla="*/ 0 h 3728206"/>
              <a:gd name="connsiteX3" fmla="*/ 6189893 w 6189893"/>
              <a:gd name="connsiteY3" fmla="*/ 149470 h 3728206"/>
              <a:gd name="connsiteX4" fmla="*/ 4179507 w 6189893"/>
              <a:gd name="connsiteY4" fmla="*/ 149470 h 3728206"/>
              <a:gd name="connsiteX5" fmla="*/ 4179507 w 6189893"/>
              <a:gd name="connsiteY5" fmla="*/ 1386274 h 3728206"/>
              <a:gd name="connsiteX6" fmla="*/ 4179507 w 6189893"/>
              <a:gd name="connsiteY6" fmla="*/ 1535744 h 3728206"/>
              <a:gd name="connsiteX7" fmla="*/ 4019463 w 6189893"/>
              <a:gd name="connsiteY7" fmla="*/ 1535744 h 3728206"/>
              <a:gd name="connsiteX8" fmla="*/ 2169776 w 6189893"/>
              <a:gd name="connsiteY8" fmla="*/ 1535744 h 3728206"/>
              <a:gd name="connsiteX9" fmla="*/ 2169776 w 6189893"/>
              <a:gd name="connsiteY9" fmla="*/ 2772547 h 3728206"/>
              <a:gd name="connsiteX10" fmla="*/ 2169776 w 6189893"/>
              <a:gd name="connsiteY10" fmla="*/ 2922017 h 3728206"/>
              <a:gd name="connsiteX11" fmla="*/ 2009731 w 6189893"/>
              <a:gd name="connsiteY11" fmla="*/ 2922017 h 3728206"/>
              <a:gd name="connsiteX12" fmla="*/ 160044 w 6189893"/>
              <a:gd name="connsiteY12" fmla="*/ 2922017 h 3728206"/>
              <a:gd name="connsiteX13" fmla="*/ 160044 w 6189893"/>
              <a:gd name="connsiteY13" fmla="*/ 3728206 h 3728206"/>
              <a:gd name="connsiteX14" fmla="*/ 0 w 6189893"/>
              <a:gd name="connsiteY14" fmla="*/ 3728206 h 3728206"/>
              <a:gd name="connsiteX15" fmla="*/ 0 w 6189893"/>
              <a:gd name="connsiteY15" fmla="*/ 2922017 h 3728206"/>
              <a:gd name="connsiteX16" fmla="*/ 0 w 6189893"/>
              <a:gd name="connsiteY16" fmla="*/ 2772547 h 3728206"/>
              <a:gd name="connsiteX17" fmla="*/ 160044 w 6189893"/>
              <a:gd name="connsiteY17" fmla="*/ 2772547 h 3728206"/>
              <a:gd name="connsiteX18" fmla="*/ 2009731 w 6189893"/>
              <a:gd name="connsiteY18" fmla="*/ 2772547 h 3728206"/>
              <a:gd name="connsiteX19" fmla="*/ 2009731 w 6189893"/>
              <a:gd name="connsiteY19" fmla="*/ 1535744 h 3728206"/>
              <a:gd name="connsiteX20" fmla="*/ 2009731 w 6189893"/>
              <a:gd name="connsiteY20" fmla="*/ 1386274 h 3728206"/>
              <a:gd name="connsiteX21" fmla="*/ 2169776 w 6189893"/>
              <a:gd name="connsiteY21" fmla="*/ 1386274 h 3728206"/>
              <a:gd name="connsiteX22" fmla="*/ 4019463 w 6189893"/>
              <a:gd name="connsiteY22" fmla="*/ 1386274 h 3728206"/>
              <a:gd name="connsiteX23" fmla="*/ 4019463 w 6189893"/>
              <a:gd name="connsiteY23" fmla="*/ 149470 h 3728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189893" h="3728206">
                <a:moveTo>
                  <a:pt x="4019463" y="0"/>
                </a:moveTo>
                <a:lnTo>
                  <a:pt x="4179507" y="0"/>
                </a:lnTo>
                <a:lnTo>
                  <a:pt x="6189893" y="0"/>
                </a:lnTo>
                <a:lnTo>
                  <a:pt x="6189893" y="149470"/>
                </a:lnTo>
                <a:lnTo>
                  <a:pt x="4179507" y="149470"/>
                </a:lnTo>
                <a:lnTo>
                  <a:pt x="4179507" y="1386274"/>
                </a:lnTo>
                <a:lnTo>
                  <a:pt x="4179507" y="1535744"/>
                </a:lnTo>
                <a:lnTo>
                  <a:pt x="4019463" y="1535744"/>
                </a:lnTo>
                <a:lnTo>
                  <a:pt x="2169776" y="1535744"/>
                </a:lnTo>
                <a:lnTo>
                  <a:pt x="2169776" y="2772547"/>
                </a:lnTo>
                <a:lnTo>
                  <a:pt x="2169776" y="2922017"/>
                </a:lnTo>
                <a:lnTo>
                  <a:pt x="2009731" y="2922017"/>
                </a:lnTo>
                <a:lnTo>
                  <a:pt x="160044" y="2922017"/>
                </a:lnTo>
                <a:lnTo>
                  <a:pt x="160044" y="3728206"/>
                </a:lnTo>
                <a:lnTo>
                  <a:pt x="0" y="3728206"/>
                </a:lnTo>
                <a:lnTo>
                  <a:pt x="0" y="2922017"/>
                </a:lnTo>
                <a:lnTo>
                  <a:pt x="0" y="2772547"/>
                </a:lnTo>
                <a:lnTo>
                  <a:pt x="160044" y="2772547"/>
                </a:lnTo>
                <a:lnTo>
                  <a:pt x="2009731" y="2772547"/>
                </a:lnTo>
                <a:lnTo>
                  <a:pt x="2009731" y="1535744"/>
                </a:lnTo>
                <a:lnTo>
                  <a:pt x="2009731" y="1386274"/>
                </a:lnTo>
                <a:lnTo>
                  <a:pt x="2169776" y="1386274"/>
                </a:lnTo>
                <a:lnTo>
                  <a:pt x="4019463" y="1386274"/>
                </a:lnTo>
                <a:lnTo>
                  <a:pt x="4019463" y="149470"/>
                </a:lnTo>
                <a:close/>
              </a:path>
            </a:pathLst>
          </a:custGeom>
          <a:solidFill>
            <a:schemeClr val="accent1"/>
          </a:solidFill>
          <a:ln>
            <a:noFill/>
          </a:ln>
        </p:spPr>
        <p:txBody>
          <a:bodyPr vert="horz" wrap="square" lIns="91440" tIns="45720" rIns="91440" bIns="45720" numCol="1" anchor="t" anchorCtr="0" compatLnSpc="1">
            <a:noAutofit/>
          </a:bodyPr>
          <a:lstStyle/>
          <a:p>
            <a:endParaRPr lang="zh-CN" altLang="en-US"/>
          </a:p>
        </p:txBody>
      </p:sp>
      <p:sp>
        <p:nvSpPr>
          <p:cNvPr id="28" name="Line 10"/>
          <p:cNvSpPr>
            <a:spLocks noChangeShapeType="1"/>
          </p:cNvSpPr>
          <p:nvPr/>
        </p:nvSpPr>
        <p:spPr bwMode="auto">
          <a:xfrm flipH="1">
            <a:off x="5293894" y="5009750"/>
            <a:ext cx="1427746" cy="0"/>
          </a:xfrm>
          <a:prstGeom prst="line">
            <a:avLst/>
          </a:prstGeom>
          <a:noFill/>
          <a:ln w="12700" cap="flat">
            <a:solidFill>
              <a:schemeClr val="accent3"/>
            </a:solidFill>
            <a:prstDash val="dash"/>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9" name="Line 11"/>
          <p:cNvSpPr>
            <a:spLocks noChangeShapeType="1"/>
          </p:cNvSpPr>
          <p:nvPr/>
        </p:nvSpPr>
        <p:spPr bwMode="auto">
          <a:xfrm flipH="1">
            <a:off x="6416841" y="3464633"/>
            <a:ext cx="2165683" cy="0"/>
          </a:xfrm>
          <a:prstGeom prst="line">
            <a:avLst/>
          </a:prstGeom>
          <a:noFill/>
          <a:ln w="12700" cap="flat">
            <a:solidFill>
              <a:schemeClr val="accent3"/>
            </a:solidFill>
            <a:prstDash val="dash"/>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1"/>
              </a:solidFill>
            </a:endParaRPr>
          </a:p>
        </p:txBody>
      </p:sp>
      <p:sp>
        <p:nvSpPr>
          <p:cNvPr id="30" name="Line 12"/>
          <p:cNvSpPr>
            <a:spLocks noChangeShapeType="1"/>
          </p:cNvSpPr>
          <p:nvPr/>
        </p:nvSpPr>
        <p:spPr bwMode="auto">
          <a:xfrm flipH="1">
            <a:off x="7323310" y="1930952"/>
            <a:ext cx="2879525" cy="0"/>
          </a:xfrm>
          <a:prstGeom prst="line">
            <a:avLst/>
          </a:prstGeom>
          <a:noFill/>
          <a:ln w="12700" cap="flat">
            <a:solidFill>
              <a:schemeClr val="accent3"/>
            </a:solidFill>
            <a:prstDash val="dash"/>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accent1"/>
              </a:solidFill>
            </a:endParaRPr>
          </a:p>
        </p:txBody>
      </p:sp>
      <p:sp>
        <p:nvSpPr>
          <p:cNvPr id="31" name="TextBox 10"/>
          <p:cNvSpPr txBox="1"/>
          <p:nvPr/>
        </p:nvSpPr>
        <p:spPr>
          <a:xfrm>
            <a:off x="10402607" y="1746307"/>
            <a:ext cx="1397466" cy="461665"/>
          </a:xfrm>
          <a:prstGeom prst="rect">
            <a:avLst/>
          </a:prstGeom>
          <a:noFill/>
        </p:spPr>
        <p:txBody>
          <a:bodyPr wrap="square" rtlCol="0">
            <a:spAutoFit/>
          </a:bodyPr>
          <a:lstStyle/>
          <a:p>
            <a:pPr algn="ctr"/>
            <a:r>
              <a:rPr lang="zh-CN" altLang="en-US" sz="2400" b="1">
                <a:solidFill>
                  <a:schemeClr val="accent2"/>
                </a:solidFill>
                <a:latin typeface="+mj-ea"/>
                <a:ea typeface="+mj-ea"/>
              </a:rPr>
              <a:t>责任感</a:t>
            </a:r>
            <a:endParaRPr lang="zh-CN" altLang="en-US" sz="2400" b="1" dirty="0">
              <a:solidFill>
                <a:schemeClr val="accent2"/>
              </a:solidFill>
              <a:latin typeface="+mj-ea"/>
              <a:ea typeface="+mj-ea"/>
            </a:endParaRPr>
          </a:p>
        </p:txBody>
      </p:sp>
      <p:sp>
        <p:nvSpPr>
          <p:cNvPr id="32" name="TextBox 11"/>
          <p:cNvSpPr txBox="1"/>
          <p:nvPr/>
        </p:nvSpPr>
        <p:spPr>
          <a:xfrm>
            <a:off x="8908875" y="3055621"/>
            <a:ext cx="940898" cy="830997"/>
          </a:xfrm>
          <a:prstGeom prst="rect">
            <a:avLst/>
          </a:prstGeom>
          <a:noFill/>
        </p:spPr>
        <p:txBody>
          <a:bodyPr wrap="square" rtlCol="0">
            <a:spAutoFit/>
          </a:bodyPr>
          <a:lstStyle>
            <a:defPPr>
              <a:defRPr lang="zh-CN"/>
            </a:defPPr>
            <a:lvl1pPr algn="ctr">
              <a:defRPr sz="2800">
                <a:solidFill>
                  <a:schemeClr val="accent2"/>
                </a:solidFill>
                <a:latin typeface="+mj-ea"/>
                <a:ea typeface="+mj-ea"/>
              </a:defRPr>
            </a:lvl1pPr>
          </a:lstStyle>
          <a:p>
            <a:r>
              <a:rPr lang="zh-CN" altLang="en-US" sz="2400" b="1"/>
              <a:t>团队精神</a:t>
            </a:r>
            <a:endParaRPr lang="zh-CN" altLang="en-US" sz="2400" b="1" dirty="0"/>
          </a:p>
        </p:txBody>
      </p:sp>
      <p:sp>
        <p:nvSpPr>
          <p:cNvPr id="33" name="TextBox 12"/>
          <p:cNvSpPr txBox="1"/>
          <p:nvPr/>
        </p:nvSpPr>
        <p:spPr>
          <a:xfrm>
            <a:off x="7014294" y="4623910"/>
            <a:ext cx="988144" cy="830997"/>
          </a:xfrm>
          <a:prstGeom prst="rect">
            <a:avLst/>
          </a:prstGeom>
          <a:noFill/>
        </p:spPr>
        <p:txBody>
          <a:bodyPr wrap="square" rtlCol="0">
            <a:spAutoFit/>
          </a:bodyPr>
          <a:lstStyle>
            <a:defPPr>
              <a:defRPr lang="zh-CN"/>
            </a:defPPr>
            <a:lvl1pPr algn="ctr">
              <a:defRPr sz="2800">
                <a:solidFill>
                  <a:schemeClr val="accent2"/>
                </a:solidFill>
                <a:latin typeface="+mj-ea"/>
                <a:ea typeface="+mj-ea"/>
              </a:defRPr>
            </a:lvl1pPr>
          </a:lstStyle>
          <a:p>
            <a:r>
              <a:rPr lang="zh-CN" altLang="en-US" sz="2400" b="1"/>
              <a:t>新的定位</a:t>
            </a:r>
            <a:endParaRPr lang="zh-CN" altLang="en-US" sz="2400" b="1" dirty="0"/>
          </a:p>
        </p:txBody>
      </p:sp>
      <p:sp>
        <p:nvSpPr>
          <p:cNvPr id="34" name="矩形 33"/>
          <p:cNvSpPr/>
          <p:nvPr/>
        </p:nvSpPr>
        <p:spPr>
          <a:xfrm>
            <a:off x="810996" y="4444372"/>
            <a:ext cx="4466857" cy="1323439"/>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just"/>
            <a:r>
              <a:rPr lang="zh-CN" altLang="en-US" sz="1600">
                <a:solidFill>
                  <a:schemeClr val="accent1"/>
                </a:solidFill>
                <a:latin typeface="微软雅黑" panose="020B0503020204020204" pitchFamily="34" charset="-122"/>
                <a:ea typeface="微软雅黑" panose="020B0503020204020204" pitchFamily="34" charset="-122"/>
              </a:rPr>
              <a:t>这是我的第一份真正意义上的工作，对我来说意义重大，是一个转折点。是我正式步入社会的入口，从此以后我不再是一名在校学生，我要用我所学的知识去创造财富，为自己，为公司，为社会。也要学会平衡家庭、公司之间的关系。</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35" name="矩形 34"/>
          <p:cNvSpPr/>
          <p:nvPr/>
        </p:nvSpPr>
        <p:spPr>
          <a:xfrm>
            <a:off x="810996" y="2863116"/>
            <a:ext cx="5525636" cy="830997"/>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just"/>
            <a:r>
              <a:rPr lang="zh-CN" altLang="en-US" sz="1600">
                <a:solidFill>
                  <a:schemeClr val="accent1"/>
                </a:solidFill>
                <a:latin typeface="微软雅黑" panose="020B0503020204020204" pitchFamily="34" charset="-122"/>
                <a:ea typeface="微软雅黑" panose="020B0503020204020204" pitchFamily="34" charset="-122"/>
              </a:rPr>
              <a:t>工作之中，我深深地体会到团队合作的重要，我们就如螺丝钉，任何一个掉队都有可能导致机器瘫痪，只有我们协同合作，才能实现我们的共同价值，并且发挥出更大的作用。</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
        <p:nvSpPr>
          <p:cNvPr id="36" name="矩形 35"/>
          <p:cNvSpPr/>
          <p:nvPr/>
        </p:nvSpPr>
        <p:spPr>
          <a:xfrm>
            <a:off x="810997" y="1336483"/>
            <a:ext cx="6279614" cy="1077218"/>
          </a:xfrm>
          <a:prstGeom prst="rect">
            <a:avLst/>
          </a:prstGeom>
          <a:noFill/>
          <a:ln>
            <a:noFill/>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just"/>
            <a:r>
              <a:rPr lang="zh-CN" altLang="en-US" sz="1600">
                <a:solidFill>
                  <a:schemeClr val="accent1"/>
                </a:solidFill>
                <a:latin typeface="微软雅黑" panose="020B0503020204020204" pitchFamily="34" charset="-122"/>
                <a:ea typeface="微软雅黑" panose="020B0503020204020204" pitchFamily="34" charset="-122"/>
              </a:rPr>
              <a:t>在工作中我也深深体会到责任的重大，我们要做一个勇于承担责任的人。在学校，虽然我学到了要做一个负责的人，但是学校的包容性使得我们对此的理解有相当的局限性。现在我真正认识到“负责”一词的意义。</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advTm="8726">
        <p14:prism/>
      </p:transition>
    </mc:Choice>
    <mc:Fallback>
      <p:transition spd="slow" advTm="8726">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矩形 58"/>
          <p:cNvSpPr/>
          <p:nvPr/>
        </p:nvSpPr>
        <p:spPr>
          <a:xfrm>
            <a:off x="554965" y="247436"/>
            <a:ext cx="6324333" cy="492379"/>
          </a:xfrm>
          <a:prstGeom prst="rect">
            <a:avLst/>
          </a:prstGeom>
          <a:noFill/>
          <a:ln>
            <a:noFill/>
          </a:ln>
        </p:spPr>
        <p:txBody>
          <a:bodyPr vert="horz" wrap="square" lIns="0" tIns="0" rIns="0" bIns="0" numCol="1" anchor="t" anchorCtr="0" compatLnSpc="1">
            <a:spAutoFit/>
          </a:bodyPr>
          <a:lstStyle/>
          <a:p>
            <a:r>
              <a:rPr lang="zh-CN" altLang="en-US" sz="3200">
                <a:solidFill>
                  <a:schemeClr val="accent1"/>
                </a:solidFill>
                <a:latin typeface="+mn-lt"/>
                <a:ea typeface="+mn-ea"/>
                <a:cs typeface="+mn-ea"/>
                <a:sym typeface="+mn-lt"/>
              </a:rPr>
              <a:t>关于责任</a:t>
            </a:r>
            <a:endParaRPr lang="zh-CN" altLang="en-US" sz="3200">
              <a:solidFill>
                <a:schemeClr val="accent1"/>
              </a:solidFill>
              <a:latin typeface="+mn-lt"/>
              <a:ea typeface="+mn-ea"/>
              <a:cs typeface="+mn-ea"/>
              <a:sym typeface="+mn-lt"/>
            </a:endParaRPr>
          </a:p>
        </p:txBody>
      </p:sp>
      <p:sp>
        <p:nvSpPr>
          <p:cNvPr id="4" name="矩形 3"/>
          <p:cNvSpPr/>
          <p:nvPr/>
        </p:nvSpPr>
        <p:spPr bwMode="auto">
          <a:xfrm>
            <a:off x="314326" y="266701"/>
            <a:ext cx="114300" cy="457200"/>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mn-lt"/>
              <a:ea typeface="+mn-ea"/>
              <a:cs typeface="+mn-ea"/>
              <a:sym typeface="+mn-lt"/>
            </a:endParaRPr>
          </a:p>
        </p:txBody>
      </p:sp>
      <p:sp>
        <p:nvSpPr>
          <p:cNvPr id="5" name="TextBox 54"/>
          <p:cNvSpPr txBox="1"/>
          <p:nvPr/>
        </p:nvSpPr>
        <p:spPr>
          <a:xfrm>
            <a:off x="1339363" y="4501610"/>
            <a:ext cx="2520280" cy="707886"/>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1" charset="-122"/>
                <a:ea typeface="方正卡通简体" pitchFamily="1" charset="-122"/>
              </a:defRPr>
            </a:lvl1pPr>
          </a:lstStyle>
          <a:p>
            <a:pPr algn="ctr"/>
            <a:r>
              <a:rPr lang="zh-CN" altLang="en-US" sz="4000" b="1" dirty="0">
                <a:solidFill>
                  <a:schemeClr val="accent1"/>
                </a:solidFill>
                <a:latin typeface="+mn-lt"/>
                <a:ea typeface="+mn-ea"/>
                <a:cs typeface="+mn-ea"/>
                <a:sym typeface="+mn-lt"/>
              </a:rPr>
              <a:t>关于责任</a:t>
            </a:r>
            <a:endParaRPr lang="zh-CN" altLang="en-US" sz="4000" b="1" dirty="0">
              <a:solidFill>
                <a:schemeClr val="accent1"/>
              </a:solidFill>
              <a:latin typeface="+mn-lt"/>
              <a:ea typeface="+mn-ea"/>
              <a:cs typeface="+mn-ea"/>
              <a:sym typeface="+mn-lt"/>
            </a:endParaRPr>
          </a:p>
        </p:txBody>
      </p:sp>
      <p:sp>
        <p:nvSpPr>
          <p:cNvPr id="6" name="Oval 5"/>
          <p:cNvSpPr>
            <a:spLocks noChangeArrowheads="1"/>
          </p:cNvSpPr>
          <p:nvPr/>
        </p:nvSpPr>
        <p:spPr bwMode="auto">
          <a:xfrm>
            <a:off x="1563639" y="2259314"/>
            <a:ext cx="2071728" cy="2078070"/>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sym typeface="+mn-lt"/>
            </a:endParaRPr>
          </a:p>
        </p:txBody>
      </p:sp>
      <p:sp>
        <p:nvSpPr>
          <p:cNvPr id="7" name="Freeform 6"/>
          <p:cNvSpPr>
            <a:spLocks noEditPoints="1"/>
          </p:cNvSpPr>
          <p:nvPr/>
        </p:nvSpPr>
        <p:spPr bwMode="auto">
          <a:xfrm>
            <a:off x="1850703" y="2754799"/>
            <a:ext cx="1551574" cy="1220452"/>
          </a:xfrm>
          <a:custGeom>
            <a:avLst/>
            <a:gdLst>
              <a:gd name="T0" fmla="*/ 20 w 2597"/>
              <a:gd name="T1" fmla="*/ 741 h 2038"/>
              <a:gd name="T2" fmla="*/ 249 w 2597"/>
              <a:gd name="T3" fmla="*/ 1466 h 2038"/>
              <a:gd name="T4" fmla="*/ 769 w 2597"/>
              <a:gd name="T5" fmla="*/ 1898 h 2038"/>
              <a:gd name="T6" fmla="*/ 1121 w 2597"/>
              <a:gd name="T7" fmla="*/ 1981 h 2038"/>
              <a:gd name="T8" fmla="*/ 1051 w 2597"/>
              <a:gd name="T9" fmla="*/ 1588 h 2038"/>
              <a:gd name="T10" fmla="*/ 850 w 2597"/>
              <a:gd name="T11" fmla="*/ 1313 h 2038"/>
              <a:gd name="T12" fmla="*/ 585 w 2597"/>
              <a:gd name="T13" fmla="*/ 1103 h 2038"/>
              <a:gd name="T14" fmla="*/ 585 w 2597"/>
              <a:gd name="T15" fmla="*/ 1176 h 2038"/>
              <a:gd name="T16" fmla="*/ 550 w 2597"/>
              <a:gd name="T17" fmla="*/ 1346 h 2038"/>
              <a:gd name="T18" fmla="*/ 336 w 2597"/>
              <a:gd name="T19" fmla="*/ 1131 h 2038"/>
              <a:gd name="T20" fmla="*/ 42 w 2597"/>
              <a:gd name="T21" fmla="*/ 560 h 2038"/>
              <a:gd name="T22" fmla="*/ 35 w 2597"/>
              <a:gd name="T23" fmla="*/ 559 h 2038"/>
              <a:gd name="T24" fmla="*/ 20 w 2597"/>
              <a:gd name="T25" fmla="*/ 741 h 2038"/>
              <a:gd name="T26" fmla="*/ 1953 w 2597"/>
              <a:gd name="T27" fmla="*/ 1404 h 2038"/>
              <a:gd name="T28" fmla="*/ 2000 w 2597"/>
              <a:gd name="T29" fmla="*/ 1210 h 2038"/>
              <a:gd name="T30" fmla="*/ 2000 w 2597"/>
              <a:gd name="T31" fmla="*/ 1129 h 2038"/>
              <a:gd name="T32" fmla="*/ 1993 w 2597"/>
              <a:gd name="T33" fmla="*/ 1096 h 2038"/>
              <a:gd name="T34" fmla="*/ 1463 w 2597"/>
              <a:gd name="T35" fmla="*/ 1846 h 2038"/>
              <a:gd name="T36" fmla="*/ 1463 w 2597"/>
              <a:gd name="T37" fmla="*/ 1980 h 2038"/>
              <a:gd name="T38" fmla="*/ 1707 w 2597"/>
              <a:gd name="T39" fmla="*/ 1943 h 2038"/>
              <a:gd name="T40" fmla="*/ 1929 w 2597"/>
              <a:gd name="T41" fmla="*/ 1842 h 2038"/>
              <a:gd name="T42" fmla="*/ 2277 w 2597"/>
              <a:gd name="T43" fmla="*/ 1548 h 2038"/>
              <a:gd name="T44" fmla="*/ 2504 w 2597"/>
              <a:gd name="T45" fmla="*/ 1131 h 2038"/>
              <a:gd name="T46" fmla="*/ 2549 w 2597"/>
              <a:gd name="T47" fmla="*/ 566 h 2038"/>
              <a:gd name="T48" fmla="*/ 2536 w 2597"/>
              <a:gd name="T49" fmla="*/ 566 h 2038"/>
              <a:gd name="T50" fmla="*/ 2312 w 2597"/>
              <a:gd name="T51" fmla="*/ 1053 h 2038"/>
              <a:gd name="T52" fmla="*/ 1953 w 2597"/>
              <a:gd name="T53" fmla="*/ 1404 h 2038"/>
              <a:gd name="T54" fmla="*/ 467 w 2597"/>
              <a:gd name="T55" fmla="*/ 451 h 2038"/>
              <a:gd name="T56" fmla="*/ 769 w 2597"/>
              <a:gd name="T57" fmla="*/ 1032 h 2038"/>
              <a:gd name="T58" fmla="*/ 1015 w 2597"/>
              <a:gd name="T59" fmla="*/ 1227 h 2038"/>
              <a:gd name="T60" fmla="*/ 1296 w 2597"/>
              <a:gd name="T61" fmla="*/ 1388 h 2038"/>
              <a:gd name="T62" fmla="*/ 1573 w 2597"/>
              <a:gd name="T63" fmla="*/ 1224 h 2038"/>
              <a:gd name="T64" fmla="*/ 1821 w 2597"/>
              <a:gd name="T65" fmla="*/ 1030 h 2038"/>
              <a:gd name="T66" fmla="*/ 2125 w 2597"/>
              <a:gd name="T67" fmla="*/ 451 h 2038"/>
              <a:gd name="T68" fmla="*/ 1699 w 2597"/>
              <a:gd name="T69" fmla="*/ 2 h 2038"/>
              <a:gd name="T70" fmla="*/ 1683 w 2597"/>
              <a:gd name="T71" fmla="*/ 0 h 2038"/>
              <a:gd name="T72" fmla="*/ 1575 w 2597"/>
              <a:gd name="T73" fmla="*/ 9 h 2038"/>
              <a:gd name="T74" fmla="*/ 1421 w 2597"/>
              <a:gd name="T75" fmla="*/ 88 h 2038"/>
              <a:gd name="T76" fmla="*/ 1296 w 2597"/>
              <a:gd name="T77" fmla="*/ 203 h 2038"/>
              <a:gd name="T78" fmla="*/ 916 w 2597"/>
              <a:gd name="T79" fmla="*/ 2 h 2038"/>
              <a:gd name="T80" fmla="*/ 467 w 2597"/>
              <a:gd name="T81" fmla="*/ 451 h 2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97" h="2038">
                <a:moveTo>
                  <a:pt x="20" y="741"/>
                </a:moveTo>
                <a:cubicBezTo>
                  <a:pt x="0" y="1010"/>
                  <a:pt x="147" y="1313"/>
                  <a:pt x="249" y="1466"/>
                </a:cubicBezTo>
                <a:cubicBezTo>
                  <a:pt x="377" y="1659"/>
                  <a:pt x="552" y="1791"/>
                  <a:pt x="769" y="1898"/>
                </a:cubicBezTo>
                <a:cubicBezTo>
                  <a:pt x="803" y="1915"/>
                  <a:pt x="1109" y="2038"/>
                  <a:pt x="1121" y="1981"/>
                </a:cubicBezTo>
                <a:cubicBezTo>
                  <a:pt x="1149" y="1856"/>
                  <a:pt x="1093" y="1671"/>
                  <a:pt x="1051" y="1588"/>
                </a:cubicBezTo>
                <a:cubicBezTo>
                  <a:pt x="1002" y="1489"/>
                  <a:pt x="925" y="1388"/>
                  <a:pt x="850" y="1313"/>
                </a:cubicBezTo>
                <a:cubicBezTo>
                  <a:pt x="810" y="1273"/>
                  <a:pt x="635" y="1107"/>
                  <a:pt x="585" y="1103"/>
                </a:cubicBezTo>
                <a:lnTo>
                  <a:pt x="585" y="1176"/>
                </a:lnTo>
                <a:cubicBezTo>
                  <a:pt x="585" y="1315"/>
                  <a:pt x="711" y="1488"/>
                  <a:pt x="550" y="1346"/>
                </a:cubicBezTo>
                <a:cubicBezTo>
                  <a:pt x="460" y="1267"/>
                  <a:pt x="413" y="1221"/>
                  <a:pt x="336" y="1131"/>
                </a:cubicBezTo>
                <a:cubicBezTo>
                  <a:pt x="219" y="996"/>
                  <a:pt x="89" y="762"/>
                  <a:pt x="42" y="560"/>
                </a:cubicBezTo>
                <a:lnTo>
                  <a:pt x="35" y="559"/>
                </a:lnTo>
                <a:lnTo>
                  <a:pt x="20" y="741"/>
                </a:lnTo>
                <a:close/>
                <a:moveTo>
                  <a:pt x="1953" y="1404"/>
                </a:moveTo>
                <a:cubicBezTo>
                  <a:pt x="1954" y="1361"/>
                  <a:pt x="2000" y="1282"/>
                  <a:pt x="2000" y="1210"/>
                </a:cubicBezTo>
                <a:lnTo>
                  <a:pt x="2000" y="1129"/>
                </a:lnTo>
                <a:cubicBezTo>
                  <a:pt x="2000" y="1111"/>
                  <a:pt x="1996" y="1111"/>
                  <a:pt x="1993" y="1096"/>
                </a:cubicBezTo>
                <a:cubicBezTo>
                  <a:pt x="1805" y="1221"/>
                  <a:pt x="1463" y="1547"/>
                  <a:pt x="1463" y="1846"/>
                </a:cubicBezTo>
                <a:lnTo>
                  <a:pt x="1463" y="1980"/>
                </a:lnTo>
                <a:cubicBezTo>
                  <a:pt x="1463" y="2025"/>
                  <a:pt x="1679" y="1954"/>
                  <a:pt x="1707" y="1943"/>
                </a:cubicBezTo>
                <a:cubicBezTo>
                  <a:pt x="1795" y="1909"/>
                  <a:pt x="1853" y="1889"/>
                  <a:pt x="1929" y="1842"/>
                </a:cubicBezTo>
                <a:cubicBezTo>
                  <a:pt x="2055" y="1765"/>
                  <a:pt x="2192" y="1664"/>
                  <a:pt x="2277" y="1548"/>
                </a:cubicBezTo>
                <a:cubicBezTo>
                  <a:pt x="2366" y="1427"/>
                  <a:pt x="2462" y="1296"/>
                  <a:pt x="2504" y="1131"/>
                </a:cubicBezTo>
                <a:cubicBezTo>
                  <a:pt x="2546" y="964"/>
                  <a:pt x="2597" y="771"/>
                  <a:pt x="2549" y="566"/>
                </a:cubicBezTo>
                <a:lnTo>
                  <a:pt x="2536" y="566"/>
                </a:lnTo>
                <a:cubicBezTo>
                  <a:pt x="2536" y="704"/>
                  <a:pt x="2375" y="960"/>
                  <a:pt x="2312" y="1053"/>
                </a:cubicBezTo>
                <a:cubicBezTo>
                  <a:pt x="2259" y="1131"/>
                  <a:pt x="2035" y="1382"/>
                  <a:pt x="1953" y="1404"/>
                </a:cubicBezTo>
                <a:close/>
                <a:moveTo>
                  <a:pt x="467" y="451"/>
                </a:moveTo>
                <a:cubicBezTo>
                  <a:pt x="467" y="698"/>
                  <a:pt x="641" y="909"/>
                  <a:pt x="769" y="1032"/>
                </a:cubicBezTo>
                <a:cubicBezTo>
                  <a:pt x="837" y="1097"/>
                  <a:pt x="933" y="1175"/>
                  <a:pt x="1015" y="1227"/>
                </a:cubicBezTo>
                <a:cubicBezTo>
                  <a:pt x="1104" y="1283"/>
                  <a:pt x="1215" y="1334"/>
                  <a:pt x="1296" y="1388"/>
                </a:cubicBezTo>
                <a:cubicBezTo>
                  <a:pt x="1347" y="1344"/>
                  <a:pt x="1501" y="1279"/>
                  <a:pt x="1573" y="1224"/>
                </a:cubicBezTo>
                <a:cubicBezTo>
                  <a:pt x="1664" y="1156"/>
                  <a:pt x="1740" y="1111"/>
                  <a:pt x="1821" y="1030"/>
                </a:cubicBezTo>
                <a:cubicBezTo>
                  <a:pt x="1946" y="905"/>
                  <a:pt x="2125" y="693"/>
                  <a:pt x="2125" y="451"/>
                </a:cubicBezTo>
                <a:cubicBezTo>
                  <a:pt x="2125" y="217"/>
                  <a:pt x="1926" y="2"/>
                  <a:pt x="1699" y="2"/>
                </a:cubicBezTo>
                <a:lnTo>
                  <a:pt x="1683" y="0"/>
                </a:lnTo>
                <a:lnTo>
                  <a:pt x="1575" y="9"/>
                </a:lnTo>
                <a:cubicBezTo>
                  <a:pt x="1531" y="39"/>
                  <a:pt x="1477" y="46"/>
                  <a:pt x="1421" y="88"/>
                </a:cubicBezTo>
                <a:cubicBezTo>
                  <a:pt x="1402" y="102"/>
                  <a:pt x="1299" y="203"/>
                  <a:pt x="1296" y="203"/>
                </a:cubicBezTo>
                <a:cubicBezTo>
                  <a:pt x="1275" y="203"/>
                  <a:pt x="1144" y="2"/>
                  <a:pt x="916" y="2"/>
                </a:cubicBezTo>
                <a:cubicBezTo>
                  <a:pt x="663" y="2"/>
                  <a:pt x="467" y="196"/>
                  <a:pt x="467" y="451"/>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accent1"/>
              </a:solidFill>
              <a:latin typeface="+mn-lt"/>
              <a:ea typeface="+mn-ea"/>
              <a:cs typeface="+mn-ea"/>
              <a:sym typeface="+mn-lt"/>
            </a:endParaRPr>
          </a:p>
        </p:txBody>
      </p:sp>
      <p:sp>
        <p:nvSpPr>
          <p:cNvPr id="8" name="TextBox 35"/>
          <p:cNvSpPr txBox="1"/>
          <p:nvPr/>
        </p:nvSpPr>
        <p:spPr>
          <a:xfrm>
            <a:off x="4298976" y="2399560"/>
            <a:ext cx="7065037" cy="2809936"/>
          </a:xfrm>
          <a:prstGeom prst="rect">
            <a:avLst/>
          </a:prstGeom>
          <a:noFill/>
          <a:ln>
            <a:noFill/>
          </a:ln>
        </p:spPr>
        <p:txBody>
          <a:bodyPr wrap="square">
            <a:spAutoFit/>
          </a:bodyPr>
          <a:lstStyle>
            <a:defPPr>
              <a:defRPr lang="zh-CN"/>
            </a:defPPr>
            <a:lvl1pPr algn="just" eaLnBrk="0" hangingPunct="0">
              <a:defRPr sz="2000">
                <a:solidFill>
                  <a:srgbClr val="595959"/>
                </a:solidFill>
                <a:latin typeface="微软雅黑" panose="020B0503020204020204" pitchFamily="34" charset="-122"/>
                <a:ea typeface="微软雅黑" panose="020B0503020204020204" pitchFamily="34" charset="-122"/>
              </a:defRPr>
            </a:lvl1pPr>
          </a:lstStyle>
          <a:p>
            <a:pPr>
              <a:lnSpc>
                <a:spcPct val="150000"/>
              </a:lnSpc>
            </a:pPr>
            <a:r>
              <a:rPr lang="en-US" altLang="zh-CN" dirty="0">
                <a:solidFill>
                  <a:schemeClr val="accent1"/>
                </a:solidFill>
                <a:latin typeface="+mn-lt"/>
                <a:ea typeface="+mn-ea"/>
                <a:cs typeface="+mn-ea"/>
                <a:sym typeface="+mn-lt"/>
              </a:rPr>
              <a:t>●</a:t>
            </a:r>
            <a:r>
              <a:rPr lang="zh-CN" altLang="en-US" dirty="0">
                <a:solidFill>
                  <a:schemeClr val="accent1"/>
                </a:solidFill>
                <a:latin typeface="+mn-lt"/>
                <a:ea typeface="+mn-ea"/>
                <a:cs typeface="+mn-ea"/>
                <a:sym typeface="+mn-lt"/>
              </a:rPr>
              <a:t>对工作负责任就是信守你的承诺</a:t>
            </a:r>
            <a:endParaRPr lang="en-US" altLang="zh-CN" dirty="0">
              <a:solidFill>
                <a:schemeClr val="accent1"/>
              </a:solidFill>
              <a:latin typeface="+mn-lt"/>
              <a:ea typeface="+mn-ea"/>
              <a:cs typeface="+mn-ea"/>
              <a:sym typeface="+mn-lt"/>
            </a:endParaRPr>
          </a:p>
          <a:p>
            <a:pPr>
              <a:lnSpc>
                <a:spcPct val="150000"/>
              </a:lnSpc>
            </a:pPr>
            <a:r>
              <a:rPr lang="en-US" altLang="zh-CN" dirty="0">
                <a:solidFill>
                  <a:schemeClr val="accent1"/>
                </a:solidFill>
                <a:latin typeface="+mn-lt"/>
                <a:ea typeface="+mn-ea"/>
                <a:cs typeface="+mn-ea"/>
                <a:sym typeface="+mn-lt"/>
              </a:rPr>
              <a:t>●</a:t>
            </a:r>
            <a:r>
              <a:rPr lang="zh-CN" altLang="en-US" dirty="0">
                <a:solidFill>
                  <a:schemeClr val="accent1"/>
                </a:solidFill>
                <a:latin typeface="+mn-lt"/>
                <a:ea typeface="+mn-ea"/>
                <a:cs typeface="+mn-ea"/>
                <a:sym typeface="+mn-lt"/>
              </a:rPr>
              <a:t>只有在工作中认真负责的人才能有自己的立足之地；</a:t>
            </a:r>
            <a:endParaRPr lang="zh-CN" altLang="en-US" dirty="0">
              <a:solidFill>
                <a:schemeClr val="accent1"/>
              </a:solidFill>
              <a:latin typeface="+mn-lt"/>
              <a:ea typeface="+mn-ea"/>
              <a:cs typeface="+mn-ea"/>
              <a:sym typeface="+mn-lt"/>
            </a:endParaRPr>
          </a:p>
          <a:p>
            <a:pPr>
              <a:lnSpc>
                <a:spcPct val="150000"/>
              </a:lnSpc>
            </a:pPr>
            <a:r>
              <a:rPr lang="en-US" altLang="zh-CN" dirty="0">
                <a:solidFill>
                  <a:schemeClr val="accent1"/>
                </a:solidFill>
                <a:latin typeface="+mn-lt"/>
                <a:ea typeface="+mn-ea"/>
                <a:cs typeface="+mn-ea"/>
                <a:sym typeface="+mn-lt"/>
              </a:rPr>
              <a:t>●</a:t>
            </a:r>
            <a:r>
              <a:rPr lang="zh-CN" altLang="en-US" dirty="0">
                <a:solidFill>
                  <a:schemeClr val="accent1"/>
                </a:solidFill>
                <a:latin typeface="+mn-lt"/>
                <a:ea typeface="+mn-ea"/>
                <a:cs typeface="+mn-ea"/>
                <a:sym typeface="+mn-lt"/>
              </a:rPr>
              <a:t>责任给人力量、气魄、毅力；</a:t>
            </a:r>
            <a:endParaRPr lang="zh-CN" altLang="en-US" dirty="0">
              <a:solidFill>
                <a:schemeClr val="accent1"/>
              </a:solidFill>
              <a:latin typeface="+mn-lt"/>
              <a:ea typeface="+mn-ea"/>
              <a:cs typeface="+mn-ea"/>
              <a:sym typeface="+mn-lt"/>
            </a:endParaRPr>
          </a:p>
          <a:p>
            <a:pPr>
              <a:lnSpc>
                <a:spcPct val="150000"/>
              </a:lnSpc>
            </a:pPr>
            <a:r>
              <a:rPr lang="en-US" altLang="zh-CN" dirty="0">
                <a:solidFill>
                  <a:schemeClr val="accent1"/>
                </a:solidFill>
                <a:latin typeface="+mn-lt"/>
                <a:ea typeface="+mn-ea"/>
                <a:cs typeface="+mn-ea"/>
                <a:sym typeface="+mn-lt"/>
              </a:rPr>
              <a:t>●</a:t>
            </a:r>
            <a:r>
              <a:rPr lang="zh-CN" altLang="en-US" dirty="0">
                <a:solidFill>
                  <a:schemeClr val="accent1"/>
                </a:solidFill>
                <a:latin typeface="+mn-lt"/>
                <a:ea typeface="+mn-ea"/>
                <a:cs typeface="+mn-ea"/>
                <a:sym typeface="+mn-lt"/>
              </a:rPr>
              <a:t>责任给人机遇，它会让你脱颖页出、走向成功；</a:t>
            </a:r>
            <a:endParaRPr lang="zh-CN" altLang="en-US" dirty="0">
              <a:solidFill>
                <a:schemeClr val="accent1"/>
              </a:solidFill>
              <a:latin typeface="+mn-lt"/>
              <a:ea typeface="+mn-ea"/>
              <a:cs typeface="+mn-ea"/>
              <a:sym typeface="+mn-lt"/>
            </a:endParaRPr>
          </a:p>
          <a:p>
            <a:pPr>
              <a:lnSpc>
                <a:spcPct val="150000"/>
              </a:lnSpc>
            </a:pPr>
            <a:r>
              <a:rPr lang="en-US" altLang="zh-CN" dirty="0">
                <a:solidFill>
                  <a:schemeClr val="accent1"/>
                </a:solidFill>
                <a:latin typeface="+mn-lt"/>
                <a:ea typeface="+mn-ea"/>
                <a:cs typeface="+mn-ea"/>
                <a:sym typeface="+mn-lt"/>
              </a:rPr>
              <a:t>●</a:t>
            </a:r>
            <a:r>
              <a:rPr lang="zh-CN" altLang="en-US" dirty="0">
                <a:solidFill>
                  <a:schemeClr val="accent1"/>
                </a:solidFill>
                <a:latin typeface="+mn-lt"/>
                <a:ea typeface="+mn-ea"/>
                <a:cs typeface="+mn-ea"/>
                <a:sym typeface="+mn-lt"/>
              </a:rPr>
              <a:t>我们正是通过履行自己的责任为自己带来安宁，为别人创造幸福，这就是我们的荣誉。</a:t>
            </a:r>
            <a:endParaRPr lang="zh-CN" altLang="en-US" dirty="0">
              <a:solidFill>
                <a:schemeClr val="accent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advTm="8726">
        <p14:prism/>
      </p:transition>
    </mc:Choice>
    <mc:Fallback>
      <p:transition spd="slow" advTm="8726">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矩形 58"/>
          <p:cNvSpPr/>
          <p:nvPr/>
        </p:nvSpPr>
        <p:spPr>
          <a:xfrm>
            <a:off x="554965" y="247436"/>
            <a:ext cx="6324333" cy="492379"/>
          </a:xfrm>
          <a:prstGeom prst="rect">
            <a:avLst/>
          </a:prstGeom>
          <a:noFill/>
          <a:ln>
            <a:noFill/>
          </a:ln>
        </p:spPr>
        <p:txBody>
          <a:bodyPr vert="horz" wrap="square" lIns="0" tIns="0" rIns="0" bIns="0" numCol="1" anchor="t" anchorCtr="0" compatLnSpc="1">
            <a:spAutoFit/>
          </a:bodyPr>
          <a:lstStyle/>
          <a:p>
            <a:r>
              <a:rPr lang="zh-CN" altLang="en-US" sz="3200">
                <a:solidFill>
                  <a:schemeClr val="accent1"/>
                </a:solidFill>
                <a:latin typeface="+mn-lt"/>
                <a:ea typeface="+mn-ea"/>
                <a:cs typeface="+mn-ea"/>
                <a:sym typeface="+mn-lt"/>
              </a:rPr>
              <a:t>企业文化的理解</a:t>
            </a:r>
            <a:endParaRPr lang="zh-CN" altLang="en-US" sz="3200">
              <a:solidFill>
                <a:schemeClr val="accent1"/>
              </a:solidFill>
              <a:latin typeface="+mn-lt"/>
              <a:ea typeface="+mn-ea"/>
              <a:cs typeface="+mn-ea"/>
              <a:sym typeface="+mn-lt"/>
            </a:endParaRPr>
          </a:p>
        </p:txBody>
      </p:sp>
      <p:sp>
        <p:nvSpPr>
          <p:cNvPr id="4" name="矩形 3"/>
          <p:cNvSpPr/>
          <p:nvPr/>
        </p:nvSpPr>
        <p:spPr bwMode="auto">
          <a:xfrm>
            <a:off x="314326" y="266701"/>
            <a:ext cx="114300" cy="457200"/>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mn-lt"/>
              <a:ea typeface="+mn-ea"/>
              <a:cs typeface="+mn-ea"/>
              <a:sym typeface="+mn-lt"/>
            </a:endParaRPr>
          </a:p>
        </p:txBody>
      </p:sp>
      <p:sp>
        <p:nvSpPr>
          <p:cNvPr id="5" name="Freeform 5"/>
          <p:cNvSpPr/>
          <p:nvPr/>
        </p:nvSpPr>
        <p:spPr bwMode="auto">
          <a:xfrm>
            <a:off x="4383829" y="1437058"/>
            <a:ext cx="1516063" cy="2322513"/>
          </a:xfrm>
          <a:custGeom>
            <a:avLst/>
            <a:gdLst>
              <a:gd name="T0" fmla="*/ 207 w 1797"/>
              <a:gd name="T1" fmla="*/ 2754 h 2754"/>
              <a:gd name="T2" fmla="*/ 0 w 1797"/>
              <a:gd name="T3" fmla="*/ 1892 h 2754"/>
              <a:gd name="T4" fmla="*/ 1797 w 1797"/>
              <a:gd name="T5" fmla="*/ 0 h 2754"/>
              <a:gd name="T6" fmla="*/ 1797 w 1797"/>
              <a:gd name="T7" fmla="*/ 592 h 2754"/>
              <a:gd name="T8" fmla="*/ 591 w 1797"/>
              <a:gd name="T9" fmla="*/ 1892 h 2754"/>
              <a:gd name="T10" fmla="*/ 720 w 1797"/>
              <a:gd name="T11" fmla="*/ 2458 h 2754"/>
              <a:gd name="T12" fmla="*/ 207 w 1797"/>
              <a:gd name="T13" fmla="*/ 2754 h 2754"/>
            </a:gdLst>
            <a:ahLst/>
            <a:cxnLst>
              <a:cxn ang="0">
                <a:pos x="T0" y="T1"/>
              </a:cxn>
              <a:cxn ang="0">
                <a:pos x="T2" y="T3"/>
              </a:cxn>
              <a:cxn ang="0">
                <a:pos x="T4" y="T5"/>
              </a:cxn>
              <a:cxn ang="0">
                <a:pos x="T6" y="T7"/>
              </a:cxn>
              <a:cxn ang="0">
                <a:pos x="T8" y="T9"/>
              </a:cxn>
              <a:cxn ang="0">
                <a:pos x="T10" y="T11"/>
              </a:cxn>
              <a:cxn ang="0">
                <a:pos x="T12" y="T13"/>
              </a:cxn>
            </a:cxnLst>
            <a:rect l="0" t="0" r="r" b="b"/>
            <a:pathLst>
              <a:path w="1797" h="2754">
                <a:moveTo>
                  <a:pt x="207" y="2754"/>
                </a:moveTo>
                <a:cubicBezTo>
                  <a:pt x="75" y="2495"/>
                  <a:pt x="0" y="2202"/>
                  <a:pt x="0" y="1892"/>
                </a:cubicBezTo>
                <a:cubicBezTo>
                  <a:pt x="0" y="878"/>
                  <a:pt x="796" y="50"/>
                  <a:pt x="1797" y="0"/>
                </a:cubicBezTo>
                <a:lnTo>
                  <a:pt x="1797" y="592"/>
                </a:lnTo>
                <a:cubicBezTo>
                  <a:pt x="1123" y="642"/>
                  <a:pt x="591" y="1205"/>
                  <a:pt x="591" y="1892"/>
                </a:cubicBezTo>
                <a:cubicBezTo>
                  <a:pt x="591" y="2094"/>
                  <a:pt x="637" y="2286"/>
                  <a:pt x="720" y="2458"/>
                </a:cubicBezTo>
                <a:lnTo>
                  <a:pt x="207" y="2754"/>
                </a:lnTo>
                <a:close/>
              </a:path>
            </a:pathLst>
          </a:cu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sym typeface="+mn-lt"/>
            </a:endParaRPr>
          </a:p>
        </p:txBody>
      </p:sp>
      <p:sp>
        <p:nvSpPr>
          <p:cNvPr id="6" name="Freeform 6"/>
          <p:cNvSpPr/>
          <p:nvPr/>
        </p:nvSpPr>
        <p:spPr bwMode="auto">
          <a:xfrm>
            <a:off x="4639417" y="3651620"/>
            <a:ext cx="2682875" cy="977900"/>
          </a:xfrm>
          <a:custGeom>
            <a:avLst/>
            <a:gdLst>
              <a:gd name="T0" fmla="*/ 3180 w 3180"/>
              <a:gd name="T1" fmla="*/ 296 h 1160"/>
              <a:gd name="T2" fmla="*/ 1590 w 3180"/>
              <a:gd name="T3" fmla="*/ 1160 h 1160"/>
              <a:gd name="T4" fmla="*/ 0 w 3180"/>
              <a:gd name="T5" fmla="*/ 296 h 1160"/>
              <a:gd name="T6" fmla="*/ 513 w 3180"/>
              <a:gd name="T7" fmla="*/ 0 h 1160"/>
              <a:gd name="T8" fmla="*/ 1590 w 3180"/>
              <a:gd name="T9" fmla="*/ 570 h 1160"/>
              <a:gd name="T10" fmla="*/ 2667 w 3180"/>
              <a:gd name="T11" fmla="*/ 0 h 1160"/>
              <a:gd name="T12" fmla="*/ 3180 w 3180"/>
              <a:gd name="T13" fmla="*/ 296 h 1160"/>
            </a:gdLst>
            <a:ahLst/>
            <a:cxnLst>
              <a:cxn ang="0">
                <a:pos x="T0" y="T1"/>
              </a:cxn>
              <a:cxn ang="0">
                <a:pos x="T2" y="T3"/>
              </a:cxn>
              <a:cxn ang="0">
                <a:pos x="T4" y="T5"/>
              </a:cxn>
              <a:cxn ang="0">
                <a:pos x="T6" y="T7"/>
              </a:cxn>
              <a:cxn ang="0">
                <a:pos x="T8" y="T9"/>
              </a:cxn>
              <a:cxn ang="0">
                <a:pos x="T10" y="T11"/>
              </a:cxn>
              <a:cxn ang="0">
                <a:pos x="T12" y="T13"/>
              </a:cxn>
            </a:cxnLst>
            <a:rect l="0" t="0" r="r" b="b"/>
            <a:pathLst>
              <a:path w="3180" h="1160">
                <a:moveTo>
                  <a:pt x="3180" y="296"/>
                </a:moveTo>
                <a:cubicBezTo>
                  <a:pt x="2842" y="816"/>
                  <a:pt x="2256" y="1160"/>
                  <a:pt x="1590" y="1160"/>
                </a:cubicBezTo>
                <a:cubicBezTo>
                  <a:pt x="924" y="1160"/>
                  <a:pt x="338" y="816"/>
                  <a:pt x="0" y="296"/>
                </a:cubicBezTo>
                <a:lnTo>
                  <a:pt x="513" y="0"/>
                </a:lnTo>
                <a:cubicBezTo>
                  <a:pt x="748" y="344"/>
                  <a:pt x="1143" y="570"/>
                  <a:pt x="1590" y="570"/>
                </a:cubicBezTo>
                <a:cubicBezTo>
                  <a:pt x="2038" y="570"/>
                  <a:pt x="2432" y="344"/>
                  <a:pt x="2667" y="0"/>
                </a:cubicBezTo>
                <a:lnTo>
                  <a:pt x="3180" y="296"/>
                </a:lnTo>
                <a:close/>
              </a:path>
            </a:pathLst>
          </a:cu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sym typeface="+mn-lt"/>
            </a:endParaRPr>
          </a:p>
        </p:txBody>
      </p:sp>
      <p:sp>
        <p:nvSpPr>
          <p:cNvPr id="7" name="Freeform 7"/>
          <p:cNvSpPr/>
          <p:nvPr/>
        </p:nvSpPr>
        <p:spPr bwMode="auto">
          <a:xfrm>
            <a:off x="6063404" y="1437058"/>
            <a:ext cx="1514475" cy="2322513"/>
          </a:xfrm>
          <a:custGeom>
            <a:avLst/>
            <a:gdLst>
              <a:gd name="T0" fmla="*/ 0 w 1797"/>
              <a:gd name="T1" fmla="*/ 0 h 2754"/>
              <a:gd name="T2" fmla="*/ 1797 w 1797"/>
              <a:gd name="T3" fmla="*/ 1892 h 2754"/>
              <a:gd name="T4" fmla="*/ 1590 w 1797"/>
              <a:gd name="T5" fmla="*/ 2754 h 2754"/>
              <a:gd name="T6" fmla="*/ 1077 w 1797"/>
              <a:gd name="T7" fmla="*/ 2458 h 2754"/>
              <a:gd name="T8" fmla="*/ 1206 w 1797"/>
              <a:gd name="T9" fmla="*/ 1892 h 2754"/>
              <a:gd name="T10" fmla="*/ 0 w 1797"/>
              <a:gd name="T11" fmla="*/ 592 h 2754"/>
              <a:gd name="T12" fmla="*/ 0 w 1797"/>
              <a:gd name="T13" fmla="*/ 0 h 2754"/>
            </a:gdLst>
            <a:ahLst/>
            <a:cxnLst>
              <a:cxn ang="0">
                <a:pos x="T0" y="T1"/>
              </a:cxn>
              <a:cxn ang="0">
                <a:pos x="T2" y="T3"/>
              </a:cxn>
              <a:cxn ang="0">
                <a:pos x="T4" y="T5"/>
              </a:cxn>
              <a:cxn ang="0">
                <a:pos x="T6" y="T7"/>
              </a:cxn>
              <a:cxn ang="0">
                <a:pos x="T8" y="T9"/>
              </a:cxn>
              <a:cxn ang="0">
                <a:pos x="T10" y="T11"/>
              </a:cxn>
              <a:cxn ang="0">
                <a:pos x="T12" y="T13"/>
              </a:cxn>
            </a:cxnLst>
            <a:rect l="0" t="0" r="r" b="b"/>
            <a:pathLst>
              <a:path w="1797" h="2754">
                <a:moveTo>
                  <a:pt x="0" y="0"/>
                </a:moveTo>
                <a:cubicBezTo>
                  <a:pt x="1001" y="50"/>
                  <a:pt x="1797" y="878"/>
                  <a:pt x="1797" y="1892"/>
                </a:cubicBezTo>
                <a:cubicBezTo>
                  <a:pt x="1797" y="2202"/>
                  <a:pt x="1722" y="2495"/>
                  <a:pt x="1590" y="2754"/>
                </a:cubicBezTo>
                <a:lnTo>
                  <a:pt x="1077" y="2458"/>
                </a:lnTo>
                <a:cubicBezTo>
                  <a:pt x="1160" y="2286"/>
                  <a:pt x="1206" y="2094"/>
                  <a:pt x="1206" y="1892"/>
                </a:cubicBezTo>
                <a:cubicBezTo>
                  <a:pt x="1206" y="1205"/>
                  <a:pt x="674" y="642"/>
                  <a:pt x="0" y="592"/>
                </a:cubicBezTo>
                <a:lnTo>
                  <a:pt x="0" y="0"/>
                </a:lnTo>
                <a:close/>
              </a:path>
            </a:pathLst>
          </a:cu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sym typeface="+mn-lt"/>
            </a:endParaRPr>
          </a:p>
        </p:txBody>
      </p:sp>
      <p:sp>
        <p:nvSpPr>
          <p:cNvPr id="8" name="Freeform 8"/>
          <p:cNvSpPr/>
          <p:nvPr/>
        </p:nvSpPr>
        <p:spPr bwMode="auto">
          <a:xfrm>
            <a:off x="5825278" y="4696195"/>
            <a:ext cx="311150" cy="268288"/>
          </a:xfrm>
          <a:custGeom>
            <a:avLst/>
            <a:gdLst>
              <a:gd name="T0" fmla="*/ 216 w 368"/>
              <a:gd name="T1" fmla="*/ 280 h 318"/>
              <a:gd name="T2" fmla="*/ 281 w 368"/>
              <a:gd name="T3" fmla="*/ 168 h 318"/>
              <a:gd name="T4" fmla="*/ 347 w 368"/>
              <a:gd name="T5" fmla="*/ 55 h 318"/>
              <a:gd name="T6" fmla="*/ 314 w 368"/>
              <a:gd name="T7" fmla="*/ 0 h 318"/>
              <a:gd name="T8" fmla="*/ 184 w 368"/>
              <a:gd name="T9" fmla="*/ 0 h 318"/>
              <a:gd name="T10" fmla="*/ 53 w 368"/>
              <a:gd name="T11" fmla="*/ 0 h 318"/>
              <a:gd name="T12" fmla="*/ 22 w 368"/>
              <a:gd name="T13" fmla="*/ 55 h 318"/>
              <a:gd name="T14" fmla="*/ 87 w 368"/>
              <a:gd name="T15" fmla="*/ 168 h 318"/>
              <a:gd name="T16" fmla="*/ 153 w 368"/>
              <a:gd name="T17" fmla="*/ 281 h 318"/>
              <a:gd name="T18" fmla="*/ 216 w 368"/>
              <a:gd name="T19" fmla="*/ 28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8" h="318">
                <a:moveTo>
                  <a:pt x="216" y="280"/>
                </a:moveTo>
                <a:lnTo>
                  <a:pt x="281" y="168"/>
                </a:lnTo>
                <a:cubicBezTo>
                  <a:pt x="303" y="130"/>
                  <a:pt x="325" y="92"/>
                  <a:pt x="347" y="55"/>
                </a:cubicBezTo>
                <a:cubicBezTo>
                  <a:pt x="368" y="18"/>
                  <a:pt x="357" y="0"/>
                  <a:pt x="314" y="0"/>
                </a:cubicBezTo>
                <a:lnTo>
                  <a:pt x="184" y="0"/>
                </a:lnTo>
                <a:cubicBezTo>
                  <a:pt x="140" y="0"/>
                  <a:pt x="97" y="0"/>
                  <a:pt x="53" y="0"/>
                </a:cubicBezTo>
                <a:cubicBezTo>
                  <a:pt x="11" y="0"/>
                  <a:pt x="0" y="18"/>
                  <a:pt x="22" y="55"/>
                </a:cubicBezTo>
                <a:lnTo>
                  <a:pt x="87" y="168"/>
                </a:lnTo>
                <a:cubicBezTo>
                  <a:pt x="109" y="206"/>
                  <a:pt x="131" y="244"/>
                  <a:pt x="153" y="281"/>
                </a:cubicBezTo>
                <a:cubicBezTo>
                  <a:pt x="174" y="318"/>
                  <a:pt x="195" y="318"/>
                  <a:pt x="216" y="280"/>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accent1"/>
              </a:solidFill>
              <a:latin typeface="+mn-lt"/>
              <a:ea typeface="+mn-ea"/>
              <a:cs typeface="+mn-ea"/>
              <a:sym typeface="+mn-lt"/>
            </a:endParaRPr>
          </a:p>
        </p:txBody>
      </p:sp>
      <p:sp>
        <p:nvSpPr>
          <p:cNvPr id="9" name="Freeform 9"/>
          <p:cNvSpPr/>
          <p:nvPr/>
        </p:nvSpPr>
        <p:spPr bwMode="auto">
          <a:xfrm>
            <a:off x="4110778" y="2373682"/>
            <a:ext cx="300038" cy="298450"/>
          </a:xfrm>
          <a:custGeom>
            <a:avLst/>
            <a:gdLst>
              <a:gd name="T0" fmla="*/ 31 w 355"/>
              <a:gd name="T1" fmla="*/ 140 h 355"/>
              <a:gd name="T2" fmla="*/ 122 w 355"/>
              <a:gd name="T3" fmla="*/ 232 h 355"/>
              <a:gd name="T4" fmla="*/ 215 w 355"/>
              <a:gd name="T5" fmla="*/ 325 h 355"/>
              <a:gd name="T6" fmla="*/ 276 w 355"/>
              <a:gd name="T7" fmla="*/ 307 h 355"/>
              <a:gd name="T8" fmla="*/ 310 w 355"/>
              <a:gd name="T9" fmla="*/ 182 h 355"/>
              <a:gd name="T10" fmla="*/ 344 w 355"/>
              <a:gd name="T11" fmla="*/ 55 h 355"/>
              <a:gd name="T12" fmla="*/ 298 w 355"/>
              <a:gd name="T13" fmla="*/ 11 h 355"/>
              <a:gd name="T14" fmla="*/ 173 w 355"/>
              <a:gd name="T15" fmla="*/ 45 h 355"/>
              <a:gd name="T16" fmla="*/ 46 w 355"/>
              <a:gd name="T17" fmla="*/ 79 h 355"/>
              <a:gd name="T18" fmla="*/ 31 w 355"/>
              <a:gd name="T19" fmla="*/ 14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5">
                <a:moveTo>
                  <a:pt x="31" y="140"/>
                </a:moveTo>
                <a:lnTo>
                  <a:pt x="122" y="232"/>
                </a:lnTo>
                <a:cubicBezTo>
                  <a:pt x="153" y="263"/>
                  <a:pt x="184" y="294"/>
                  <a:pt x="215" y="325"/>
                </a:cubicBezTo>
                <a:cubicBezTo>
                  <a:pt x="245" y="355"/>
                  <a:pt x="265" y="349"/>
                  <a:pt x="276" y="307"/>
                </a:cubicBezTo>
                <a:lnTo>
                  <a:pt x="310" y="182"/>
                </a:lnTo>
                <a:cubicBezTo>
                  <a:pt x="321" y="140"/>
                  <a:pt x="332" y="97"/>
                  <a:pt x="344" y="55"/>
                </a:cubicBezTo>
                <a:cubicBezTo>
                  <a:pt x="355" y="14"/>
                  <a:pt x="340" y="0"/>
                  <a:pt x="298" y="11"/>
                </a:cubicBezTo>
                <a:lnTo>
                  <a:pt x="173" y="45"/>
                </a:lnTo>
                <a:cubicBezTo>
                  <a:pt x="130" y="56"/>
                  <a:pt x="88" y="67"/>
                  <a:pt x="46" y="79"/>
                </a:cubicBezTo>
                <a:cubicBezTo>
                  <a:pt x="5" y="89"/>
                  <a:pt x="0" y="110"/>
                  <a:pt x="31" y="140"/>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accent1"/>
              </a:solidFill>
              <a:latin typeface="+mn-lt"/>
              <a:ea typeface="+mn-ea"/>
              <a:cs typeface="+mn-ea"/>
              <a:sym typeface="+mn-lt"/>
            </a:endParaRPr>
          </a:p>
        </p:txBody>
      </p:sp>
      <p:sp>
        <p:nvSpPr>
          <p:cNvPr id="10" name="Freeform 10"/>
          <p:cNvSpPr/>
          <p:nvPr/>
        </p:nvSpPr>
        <p:spPr bwMode="auto">
          <a:xfrm>
            <a:off x="7539778" y="2373682"/>
            <a:ext cx="298450" cy="298450"/>
          </a:xfrm>
          <a:custGeom>
            <a:avLst/>
            <a:gdLst>
              <a:gd name="T0" fmla="*/ 324 w 355"/>
              <a:gd name="T1" fmla="*/ 140 h 355"/>
              <a:gd name="T2" fmla="*/ 233 w 355"/>
              <a:gd name="T3" fmla="*/ 232 h 355"/>
              <a:gd name="T4" fmla="*/ 140 w 355"/>
              <a:gd name="T5" fmla="*/ 325 h 355"/>
              <a:gd name="T6" fmla="*/ 79 w 355"/>
              <a:gd name="T7" fmla="*/ 307 h 355"/>
              <a:gd name="T8" fmla="*/ 45 w 355"/>
              <a:gd name="T9" fmla="*/ 182 h 355"/>
              <a:gd name="T10" fmla="*/ 11 w 355"/>
              <a:gd name="T11" fmla="*/ 55 h 355"/>
              <a:gd name="T12" fmla="*/ 57 w 355"/>
              <a:gd name="T13" fmla="*/ 11 h 355"/>
              <a:gd name="T14" fmla="*/ 182 w 355"/>
              <a:gd name="T15" fmla="*/ 45 h 355"/>
              <a:gd name="T16" fmla="*/ 309 w 355"/>
              <a:gd name="T17" fmla="*/ 79 h 355"/>
              <a:gd name="T18" fmla="*/ 324 w 355"/>
              <a:gd name="T19" fmla="*/ 14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5">
                <a:moveTo>
                  <a:pt x="324" y="140"/>
                </a:moveTo>
                <a:lnTo>
                  <a:pt x="233" y="232"/>
                </a:lnTo>
                <a:cubicBezTo>
                  <a:pt x="202" y="263"/>
                  <a:pt x="171" y="294"/>
                  <a:pt x="140" y="325"/>
                </a:cubicBezTo>
                <a:cubicBezTo>
                  <a:pt x="110" y="355"/>
                  <a:pt x="90" y="349"/>
                  <a:pt x="79" y="307"/>
                </a:cubicBezTo>
                <a:lnTo>
                  <a:pt x="45" y="182"/>
                </a:lnTo>
                <a:cubicBezTo>
                  <a:pt x="34" y="140"/>
                  <a:pt x="23" y="97"/>
                  <a:pt x="11" y="55"/>
                </a:cubicBezTo>
                <a:cubicBezTo>
                  <a:pt x="0" y="14"/>
                  <a:pt x="15" y="0"/>
                  <a:pt x="57" y="11"/>
                </a:cubicBezTo>
                <a:lnTo>
                  <a:pt x="182" y="45"/>
                </a:lnTo>
                <a:cubicBezTo>
                  <a:pt x="224" y="56"/>
                  <a:pt x="267" y="67"/>
                  <a:pt x="309" y="79"/>
                </a:cubicBezTo>
                <a:cubicBezTo>
                  <a:pt x="350" y="89"/>
                  <a:pt x="355" y="110"/>
                  <a:pt x="324" y="140"/>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accent1"/>
              </a:solidFill>
              <a:latin typeface="+mn-lt"/>
              <a:ea typeface="+mn-ea"/>
              <a:cs typeface="+mn-ea"/>
              <a:sym typeface="+mn-lt"/>
            </a:endParaRPr>
          </a:p>
        </p:txBody>
      </p:sp>
      <p:sp>
        <p:nvSpPr>
          <p:cNvPr id="11" name="矩形 10"/>
          <p:cNvSpPr/>
          <p:nvPr/>
        </p:nvSpPr>
        <p:spPr>
          <a:xfrm>
            <a:off x="5190362" y="3137945"/>
            <a:ext cx="1620957" cy="523220"/>
          </a:xfrm>
          <a:prstGeom prst="rect">
            <a:avLst/>
          </a:prstGeom>
        </p:spPr>
        <p:txBody>
          <a:bodyPr wrap="none">
            <a:spAutoFit/>
          </a:bodyPr>
          <a:lstStyle/>
          <a:p>
            <a:r>
              <a:rPr lang="zh-CN" altLang="en-US" sz="2800" b="1" dirty="0">
                <a:solidFill>
                  <a:schemeClr val="accent1"/>
                </a:solidFill>
                <a:latin typeface="+mn-lt"/>
                <a:ea typeface="+mn-ea"/>
                <a:cs typeface="+mn-ea"/>
                <a:sym typeface="+mn-lt"/>
              </a:rPr>
              <a:t>企业文化</a:t>
            </a:r>
            <a:endParaRPr lang="zh-CN" altLang="en-US" sz="2800" b="1" dirty="0">
              <a:solidFill>
                <a:schemeClr val="accent1"/>
              </a:solidFill>
              <a:latin typeface="+mn-lt"/>
              <a:ea typeface="+mn-ea"/>
              <a:cs typeface="+mn-ea"/>
              <a:sym typeface="+mn-lt"/>
            </a:endParaRPr>
          </a:p>
        </p:txBody>
      </p:sp>
      <p:sp>
        <p:nvSpPr>
          <p:cNvPr id="12" name="矩形 25"/>
          <p:cNvSpPr>
            <a:spLocks noChangeArrowheads="1"/>
          </p:cNvSpPr>
          <p:nvPr/>
        </p:nvSpPr>
        <p:spPr bwMode="auto">
          <a:xfrm>
            <a:off x="867680" y="2240331"/>
            <a:ext cx="3125314" cy="923330"/>
          </a:xfrm>
          <a:prstGeom prst="rect">
            <a:avLst/>
          </a:prstGeom>
          <a:noFill/>
        </p:spPr>
        <p:txBody>
          <a:bodyPr wrap="square" rtlCol="0">
            <a:spAutoFit/>
          </a:bodyPr>
          <a:lstStyle/>
          <a:p>
            <a:pPr algn="just"/>
            <a:r>
              <a:rPr lang="zh-CN" altLang="en-US" dirty="0">
                <a:solidFill>
                  <a:schemeClr val="accent1"/>
                </a:solidFill>
                <a:latin typeface="+mn-lt"/>
                <a:ea typeface="+mn-ea"/>
                <a:cs typeface="+mn-ea"/>
                <a:sym typeface="+mn-lt"/>
              </a:rPr>
              <a:t>以务实的精神，积极开拓进取，实现财富的共享，实现知识的共享。</a:t>
            </a:r>
            <a:endParaRPr lang="zh-CN" altLang="en-US" dirty="0">
              <a:solidFill>
                <a:schemeClr val="accent1"/>
              </a:solidFill>
              <a:latin typeface="+mn-lt"/>
              <a:ea typeface="+mn-ea"/>
              <a:cs typeface="+mn-ea"/>
              <a:sym typeface="+mn-lt"/>
            </a:endParaRPr>
          </a:p>
        </p:txBody>
      </p:sp>
      <p:sp>
        <p:nvSpPr>
          <p:cNvPr id="13" name="矩形 3"/>
          <p:cNvSpPr>
            <a:spLocks noChangeArrowheads="1"/>
          </p:cNvSpPr>
          <p:nvPr/>
        </p:nvSpPr>
        <p:spPr bwMode="auto">
          <a:xfrm>
            <a:off x="1356177" y="1838694"/>
            <a:ext cx="2646878" cy="461665"/>
          </a:xfrm>
          <a:prstGeom prst="rect">
            <a:avLst/>
          </a:prstGeom>
        </p:spPr>
        <p:txBody>
          <a:bodyPr wrap="none">
            <a:spAutoFit/>
          </a:bodyPr>
          <a:lstStyle/>
          <a:p>
            <a:r>
              <a:rPr lang="zh-CN" altLang="en-US" sz="2400" b="1" dirty="0">
                <a:solidFill>
                  <a:schemeClr val="accent1"/>
                </a:solidFill>
                <a:latin typeface="+mn-lt"/>
                <a:ea typeface="+mn-ea"/>
                <a:cs typeface="+mn-ea"/>
                <a:sym typeface="+mn-lt"/>
              </a:rPr>
              <a:t>求实、进取、共享</a:t>
            </a:r>
            <a:endParaRPr lang="zh-CN" altLang="en-US" sz="2400" b="1" dirty="0">
              <a:solidFill>
                <a:schemeClr val="accent1"/>
              </a:solidFill>
              <a:latin typeface="+mn-lt"/>
              <a:ea typeface="+mn-ea"/>
              <a:cs typeface="+mn-ea"/>
              <a:sym typeface="+mn-lt"/>
            </a:endParaRPr>
          </a:p>
        </p:txBody>
      </p:sp>
      <p:sp>
        <p:nvSpPr>
          <p:cNvPr id="14" name="矩形 25"/>
          <p:cNvSpPr>
            <a:spLocks noChangeArrowheads="1"/>
          </p:cNvSpPr>
          <p:nvPr/>
        </p:nvSpPr>
        <p:spPr bwMode="auto">
          <a:xfrm>
            <a:off x="7940519" y="2196132"/>
            <a:ext cx="3266197" cy="1754326"/>
          </a:xfrm>
          <a:prstGeom prst="rect">
            <a:avLst/>
          </a:prstGeom>
          <a:noFill/>
        </p:spPr>
        <p:txBody>
          <a:bodyPr wrap="square" rtlCol="0">
            <a:spAutoFit/>
          </a:bodyPr>
          <a:lstStyle/>
          <a:p>
            <a:pPr algn="just"/>
            <a:r>
              <a:rPr lang="zh-CN" altLang="en-US" dirty="0">
                <a:solidFill>
                  <a:schemeClr val="accent1"/>
                </a:solidFill>
                <a:latin typeface="+mn-lt"/>
                <a:ea typeface="+mn-ea"/>
                <a:cs typeface="+mn-ea"/>
                <a:sym typeface="+mn-lt"/>
              </a:rPr>
              <a:t>企业承担着自己应尽的社会责任，企业在创造利润的同时也在为社会增进福利，为员工提供了工作机会。企业的目标与社会需求，与员工的需求是相一致的。</a:t>
            </a:r>
            <a:endParaRPr lang="zh-CN" altLang="en-US" dirty="0">
              <a:solidFill>
                <a:schemeClr val="accent1"/>
              </a:solidFill>
              <a:latin typeface="+mn-lt"/>
              <a:ea typeface="+mn-ea"/>
              <a:cs typeface="+mn-ea"/>
              <a:sym typeface="+mn-lt"/>
            </a:endParaRPr>
          </a:p>
        </p:txBody>
      </p:sp>
      <p:sp>
        <p:nvSpPr>
          <p:cNvPr id="15" name="矩形 3"/>
          <p:cNvSpPr>
            <a:spLocks noChangeArrowheads="1"/>
          </p:cNvSpPr>
          <p:nvPr/>
        </p:nvSpPr>
        <p:spPr bwMode="auto">
          <a:xfrm>
            <a:off x="7972564" y="1794496"/>
            <a:ext cx="1415772" cy="461665"/>
          </a:xfrm>
          <a:prstGeom prst="rect">
            <a:avLst/>
          </a:prstGeom>
        </p:spPr>
        <p:txBody>
          <a:bodyPr wrap="none">
            <a:spAutoFit/>
          </a:bodyPr>
          <a:lstStyle/>
          <a:p>
            <a:r>
              <a:rPr lang="zh-CN" altLang="en-US" sz="2400" b="1" dirty="0">
                <a:solidFill>
                  <a:schemeClr val="accent1"/>
                </a:solidFill>
                <a:latin typeface="+mn-lt"/>
                <a:ea typeface="+mn-ea"/>
                <a:cs typeface="+mn-ea"/>
                <a:sym typeface="+mn-lt"/>
              </a:rPr>
              <a:t>社会责任</a:t>
            </a:r>
            <a:endParaRPr lang="zh-CN" altLang="en-US" sz="2400" b="1" dirty="0">
              <a:solidFill>
                <a:schemeClr val="accent1"/>
              </a:solidFill>
              <a:latin typeface="+mn-lt"/>
              <a:ea typeface="+mn-ea"/>
              <a:cs typeface="+mn-ea"/>
              <a:sym typeface="+mn-lt"/>
            </a:endParaRPr>
          </a:p>
        </p:txBody>
      </p:sp>
      <p:sp>
        <p:nvSpPr>
          <p:cNvPr id="16" name="矩形 25"/>
          <p:cNvSpPr>
            <a:spLocks noChangeArrowheads="1"/>
          </p:cNvSpPr>
          <p:nvPr/>
        </p:nvSpPr>
        <p:spPr bwMode="auto">
          <a:xfrm>
            <a:off x="2896257" y="5366040"/>
            <a:ext cx="6360594" cy="646331"/>
          </a:xfrm>
          <a:prstGeom prst="rect">
            <a:avLst/>
          </a:prstGeom>
          <a:noFill/>
        </p:spPr>
        <p:txBody>
          <a:bodyPr wrap="square" rtlCol="0">
            <a:spAutoFit/>
          </a:bodyPr>
          <a:lstStyle/>
          <a:p>
            <a:pPr algn="just"/>
            <a:r>
              <a:rPr lang="zh-CN" altLang="en-US" dirty="0">
                <a:solidFill>
                  <a:schemeClr val="accent1"/>
                </a:solidFill>
                <a:latin typeface="+mn-lt"/>
                <a:ea typeface="+mn-ea"/>
                <a:cs typeface="+mn-ea"/>
                <a:sym typeface="+mn-lt"/>
              </a:rPr>
              <a:t>以专业高效的服务服务精神为依托，以创新的技术为手段，实现企业与客户的共赢，企业与员工的共赢，企业与社会的共赢。</a:t>
            </a:r>
            <a:endParaRPr lang="zh-CN" altLang="en-US" dirty="0">
              <a:solidFill>
                <a:schemeClr val="accent1"/>
              </a:solidFill>
              <a:latin typeface="+mn-lt"/>
              <a:ea typeface="+mn-ea"/>
              <a:cs typeface="+mn-ea"/>
              <a:sym typeface="+mn-lt"/>
            </a:endParaRPr>
          </a:p>
        </p:txBody>
      </p:sp>
      <p:sp>
        <p:nvSpPr>
          <p:cNvPr id="17" name="矩形 3"/>
          <p:cNvSpPr>
            <a:spLocks noChangeArrowheads="1"/>
          </p:cNvSpPr>
          <p:nvPr/>
        </p:nvSpPr>
        <p:spPr bwMode="auto">
          <a:xfrm>
            <a:off x="4195748" y="4964403"/>
            <a:ext cx="3570208" cy="461665"/>
          </a:xfrm>
          <a:prstGeom prst="rect">
            <a:avLst/>
          </a:prstGeom>
        </p:spPr>
        <p:txBody>
          <a:bodyPr wrap="none">
            <a:spAutoFit/>
          </a:bodyPr>
          <a:lstStyle/>
          <a:p>
            <a:pPr algn="ctr"/>
            <a:r>
              <a:rPr lang="zh-CN" altLang="en-US" sz="2400" b="1" dirty="0">
                <a:solidFill>
                  <a:schemeClr val="accent1"/>
                </a:solidFill>
                <a:latin typeface="+mn-lt"/>
                <a:ea typeface="+mn-ea"/>
                <a:cs typeface="+mn-ea"/>
                <a:sym typeface="+mn-lt"/>
              </a:rPr>
              <a:t>专业、高效、创新、共赢</a:t>
            </a:r>
            <a:endParaRPr lang="zh-CN" altLang="en-US" sz="2400" b="1" dirty="0">
              <a:solidFill>
                <a:schemeClr val="accent1"/>
              </a:solidFill>
              <a:latin typeface="+mn-lt"/>
              <a:ea typeface="+mn-ea"/>
              <a:cs typeface="+mn-ea"/>
              <a:sym typeface="+mn-lt"/>
            </a:endParaRPr>
          </a:p>
        </p:txBody>
      </p:sp>
      <p:sp>
        <p:nvSpPr>
          <p:cNvPr id="18" name="Freeform 5"/>
          <p:cNvSpPr>
            <a:spLocks noEditPoints="1"/>
          </p:cNvSpPr>
          <p:nvPr/>
        </p:nvSpPr>
        <p:spPr bwMode="auto">
          <a:xfrm>
            <a:off x="5428545" y="2340406"/>
            <a:ext cx="1144588" cy="696913"/>
          </a:xfrm>
          <a:custGeom>
            <a:avLst/>
            <a:gdLst>
              <a:gd name="T0" fmla="*/ 731 w 771"/>
              <a:gd name="T1" fmla="*/ 73 h 471"/>
              <a:gd name="T2" fmla="*/ 731 w 771"/>
              <a:gd name="T3" fmla="*/ 355 h 471"/>
              <a:gd name="T4" fmla="*/ 705 w 771"/>
              <a:gd name="T5" fmla="*/ 343 h 471"/>
              <a:gd name="T6" fmla="*/ 693 w 771"/>
              <a:gd name="T7" fmla="*/ 337 h 471"/>
              <a:gd name="T8" fmla="*/ 607 w 771"/>
              <a:gd name="T9" fmla="*/ 320 h 471"/>
              <a:gd name="T10" fmla="*/ 400 w 771"/>
              <a:gd name="T11" fmla="*/ 405 h 471"/>
              <a:gd name="T12" fmla="*/ 388 w 771"/>
              <a:gd name="T13" fmla="*/ 416 h 471"/>
              <a:gd name="T14" fmla="*/ 387 w 771"/>
              <a:gd name="T15" fmla="*/ 416 h 471"/>
              <a:gd name="T16" fmla="*/ 374 w 771"/>
              <a:gd name="T17" fmla="*/ 405 h 471"/>
              <a:gd name="T18" fmla="*/ 165 w 771"/>
              <a:gd name="T19" fmla="*/ 320 h 471"/>
              <a:gd name="T20" fmla="*/ 78 w 771"/>
              <a:gd name="T21" fmla="*/ 337 h 471"/>
              <a:gd name="T22" fmla="*/ 66 w 771"/>
              <a:gd name="T23" fmla="*/ 343 h 471"/>
              <a:gd name="T24" fmla="*/ 40 w 771"/>
              <a:gd name="T25" fmla="*/ 355 h 471"/>
              <a:gd name="T26" fmla="*/ 40 w 771"/>
              <a:gd name="T27" fmla="*/ 73 h 471"/>
              <a:gd name="T28" fmla="*/ 0 w 771"/>
              <a:gd name="T29" fmla="*/ 90 h 471"/>
              <a:gd name="T30" fmla="*/ 0 w 771"/>
              <a:gd name="T31" fmla="*/ 406 h 471"/>
              <a:gd name="T32" fmla="*/ 387 w 771"/>
              <a:gd name="T33" fmla="*/ 471 h 471"/>
              <a:gd name="T34" fmla="*/ 387 w 771"/>
              <a:gd name="T35" fmla="*/ 470 h 471"/>
              <a:gd name="T36" fmla="*/ 388 w 771"/>
              <a:gd name="T37" fmla="*/ 471 h 471"/>
              <a:gd name="T38" fmla="*/ 771 w 771"/>
              <a:gd name="T39" fmla="*/ 406 h 471"/>
              <a:gd name="T40" fmla="*/ 771 w 771"/>
              <a:gd name="T41" fmla="*/ 90 h 471"/>
              <a:gd name="T42" fmla="*/ 731 w 771"/>
              <a:gd name="T43" fmla="*/ 73 h 471"/>
              <a:gd name="T44" fmla="*/ 101 w 771"/>
              <a:gd name="T45" fmla="*/ 33 h 471"/>
              <a:gd name="T46" fmla="*/ 197 w 771"/>
              <a:gd name="T47" fmla="*/ 9 h 471"/>
              <a:gd name="T48" fmla="*/ 378 w 771"/>
              <a:gd name="T49" fmla="*/ 91 h 471"/>
              <a:gd name="T50" fmla="*/ 378 w 771"/>
              <a:gd name="T51" fmla="*/ 332 h 471"/>
              <a:gd name="T52" fmla="*/ 178 w 771"/>
              <a:gd name="T53" fmla="*/ 243 h 471"/>
              <a:gd name="T54" fmla="*/ 101 w 771"/>
              <a:gd name="T55" fmla="*/ 260 h 471"/>
              <a:gd name="T56" fmla="*/ 101 w 771"/>
              <a:gd name="T57" fmla="*/ 33 h 471"/>
              <a:gd name="T58" fmla="*/ 393 w 771"/>
              <a:gd name="T59" fmla="*/ 91 h 471"/>
              <a:gd name="T60" fmla="*/ 574 w 771"/>
              <a:gd name="T61" fmla="*/ 9 h 471"/>
              <a:gd name="T62" fmla="*/ 669 w 771"/>
              <a:gd name="T63" fmla="*/ 33 h 471"/>
              <a:gd name="T64" fmla="*/ 669 w 771"/>
              <a:gd name="T65" fmla="*/ 260 h 471"/>
              <a:gd name="T66" fmla="*/ 593 w 771"/>
              <a:gd name="T67" fmla="*/ 243 h 471"/>
              <a:gd name="T68" fmla="*/ 393 w 771"/>
              <a:gd name="T69" fmla="*/ 332 h 471"/>
              <a:gd name="T70" fmla="*/ 393 w 771"/>
              <a:gd name="T71" fmla="*/ 91 h 471"/>
              <a:gd name="T72" fmla="*/ 386 w 771"/>
              <a:gd name="T73" fmla="*/ 394 h 471"/>
              <a:gd name="T74" fmla="*/ 702 w 771"/>
              <a:gd name="T75" fmla="*/ 323 h 471"/>
              <a:gd name="T76" fmla="*/ 715 w 771"/>
              <a:gd name="T77" fmla="*/ 329 h 471"/>
              <a:gd name="T78" fmla="*/ 715 w 771"/>
              <a:gd name="T79" fmla="*/ 60 h 471"/>
              <a:gd name="T80" fmla="*/ 679 w 771"/>
              <a:gd name="T81" fmla="*/ 45 h 471"/>
              <a:gd name="T82" fmla="*/ 679 w 771"/>
              <a:gd name="T83" fmla="*/ 28 h 471"/>
              <a:gd name="T84" fmla="*/ 677 w 771"/>
              <a:gd name="T85" fmla="*/ 27 h 471"/>
              <a:gd name="T86" fmla="*/ 574 w 771"/>
              <a:gd name="T87" fmla="*/ 0 h 471"/>
              <a:gd name="T88" fmla="*/ 385 w 771"/>
              <a:gd name="T89" fmla="*/ 85 h 471"/>
              <a:gd name="T90" fmla="*/ 197 w 771"/>
              <a:gd name="T91" fmla="*/ 0 h 471"/>
              <a:gd name="T92" fmla="*/ 94 w 771"/>
              <a:gd name="T93" fmla="*/ 27 h 471"/>
              <a:gd name="T94" fmla="*/ 92 w 771"/>
              <a:gd name="T95" fmla="*/ 28 h 471"/>
              <a:gd name="T96" fmla="*/ 92 w 771"/>
              <a:gd name="T97" fmla="*/ 45 h 471"/>
              <a:gd name="T98" fmla="*/ 55 w 771"/>
              <a:gd name="T99" fmla="*/ 60 h 471"/>
              <a:gd name="T100" fmla="*/ 55 w 771"/>
              <a:gd name="T101" fmla="*/ 329 h 471"/>
              <a:gd name="T102" fmla="*/ 69 w 771"/>
              <a:gd name="T103" fmla="*/ 323 h 471"/>
              <a:gd name="T104" fmla="*/ 386 w 771"/>
              <a:gd name="T105" fmla="*/ 394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71" h="471">
                <a:moveTo>
                  <a:pt x="731" y="73"/>
                </a:moveTo>
                <a:lnTo>
                  <a:pt x="731" y="355"/>
                </a:lnTo>
                <a:lnTo>
                  <a:pt x="705" y="343"/>
                </a:lnTo>
                <a:cubicBezTo>
                  <a:pt x="701" y="341"/>
                  <a:pt x="697" y="339"/>
                  <a:pt x="693" y="337"/>
                </a:cubicBezTo>
                <a:cubicBezTo>
                  <a:pt x="666" y="326"/>
                  <a:pt x="638" y="320"/>
                  <a:pt x="607" y="320"/>
                </a:cubicBezTo>
                <a:cubicBezTo>
                  <a:pt x="537" y="320"/>
                  <a:pt x="461" y="351"/>
                  <a:pt x="400" y="405"/>
                </a:cubicBezTo>
                <a:lnTo>
                  <a:pt x="388" y="416"/>
                </a:lnTo>
                <a:lnTo>
                  <a:pt x="387" y="416"/>
                </a:lnTo>
                <a:lnTo>
                  <a:pt x="374" y="405"/>
                </a:lnTo>
                <a:cubicBezTo>
                  <a:pt x="312" y="351"/>
                  <a:pt x="236" y="320"/>
                  <a:pt x="165" y="320"/>
                </a:cubicBezTo>
                <a:cubicBezTo>
                  <a:pt x="134" y="320"/>
                  <a:pt x="105" y="326"/>
                  <a:pt x="78" y="337"/>
                </a:cubicBezTo>
                <a:cubicBezTo>
                  <a:pt x="74" y="339"/>
                  <a:pt x="70" y="341"/>
                  <a:pt x="66" y="343"/>
                </a:cubicBezTo>
                <a:lnTo>
                  <a:pt x="40" y="355"/>
                </a:lnTo>
                <a:lnTo>
                  <a:pt x="40" y="73"/>
                </a:lnTo>
                <a:cubicBezTo>
                  <a:pt x="26" y="78"/>
                  <a:pt x="13" y="84"/>
                  <a:pt x="0" y="90"/>
                </a:cubicBezTo>
                <a:lnTo>
                  <a:pt x="0" y="406"/>
                </a:lnTo>
                <a:cubicBezTo>
                  <a:pt x="121" y="346"/>
                  <a:pt x="275" y="373"/>
                  <a:pt x="387" y="471"/>
                </a:cubicBezTo>
                <a:lnTo>
                  <a:pt x="387" y="470"/>
                </a:lnTo>
                <a:lnTo>
                  <a:pt x="388" y="471"/>
                </a:lnTo>
                <a:cubicBezTo>
                  <a:pt x="498" y="373"/>
                  <a:pt x="651" y="346"/>
                  <a:pt x="771" y="406"/>
                </a:cubicBezTo>
                <a:lnTo>
                  <a:pt x="771" y="90"/>
                </a:lnTo>
                <a:cubicBezTo>
                  <a:pt x="758" y="84"/>
                  <a:pt x="745" y="78"/>
                  <a:pt x="731" y="73"/>
                </a:cubicBezTo>
                <a:close/>
                <a:moveTo>
                  <a:pt x="101" y="33"/>
                </a:moveTo>
                <a:cubicBezTo>
                  <a:pt x="130" y="17"/>
                  <a:pt x="163" y="9"/>
                  <a:pt x="197" y="9"/>
                </a:cubicBezTo>
                <a:cubicBezTo>
                  <a:pt x="261" y="9"/>
                  <a:pt x="327" y="39"/>
                  <a:pt x="378" y="91"/>
                </a:cubicBezTo>
                <a:lnTo>
                  <a:pt x="378" y="332"/>
                </a:lnTo>
                <a:cubicBezTo>
                  <a:pt x="317" y="276"/>
                  <a:pt x="243" y="243"/>
                  <a:pt x="178" y="243"/>
                </a:cubicBezTo>
                <a:cubicBezTo>
                  <a:pt x="150" y="243"/>
                  <a:pt x="124" y="249"/>
                  <a:pt x="101" y="260"/>
                </a:cubicBezTo>
                <a:lnTo>
                  <a:pt x="101" y="33"/>
                </a:lnTo>
                <a:close/>
                <a:moveTo>
                  <a:pt x="393" y="91"/>
                </a:moveTo>
                <a:cubicBezTo>
                  <a:pt x="444" y="39"/>
                  <a:pt x="509" y="9"/>
                  <a:pt x="574" y="9"/>
                </a:cubicBezTo>
                <a:cubicBezTo>
                  <a:pt x="608" y="9"/>
                  <a:pt x="641" y="17"/>
                  <a:pt x="669" y="33"/>
                </a:cubicBezTo>
                <a:lnTo>
                  <a:pt x="669" y="260"/>
                </a:lnTo>
                <a:cubicBezTo>
                  <a:pt x="646" y="249"/>
                  <a:pt x="620" y="243"/>
                  <a:pt x="593" y="243"/>
                </a:cubicBezTo>
                <a:cubicBezTo>
                  <a:pt x="527" y="243"/>
                  <a:pt x="453" y="276"/>
                  <a:pt x="393" y="332"/>
                </a:cubicBezTo>
                <a:lnTo>
                  <a:pt x="393" y="91"/>
                </a:lnTo>
                <a:close/>
                <a:moveTo>
                  <a:pt x="386" y="394"/>
                </a:moveTo>
                <a:cubicBezTo>
                  <a:pt x="477" y="314"/>
                  <a:pt x="601" y="281"/>
                  <a:pt x="702" y="323"/>
                </a:cubicBezTo>
                <a:cubicBezTo>
                  <a:pt x="706" y="325"/>
                  <a:pt x="711" y="327"/>
                  <a:pt x="715" y="329"/>
                </a:cubicBezTo>
                <a:lnTo>
                  <a:pt x="715" y="60"/>
                </a:lnTo>
                <a:cubicBezTo>
                  <a:pt x="703" y="54"/>
                  <a:pt x="691" y="49"/>
                  <a:pt x="679" y="45"/>
                </a:cubicBezTo>
                <a:lnTo>
                  <a:pt x="679" y="28"/>
                </a:lnTo>
                <a:lnTo>
                  <a:pt x="677" y="27"/>
                </a:lnTo>
                <a:cubicBezTo>
                  <a:pt x="646" y="9"/>
                  <a:pt x="611" y="0"/>
                  <a:pt x="574" y="0"/>
                </a:cubicBezTo>
                <a:cubicBezTo>
                  <a:pt x="507" y="0"/>
                  <a:pt x="438" y="31"/>
                  <a:pt x="385" y="85"/>
                </a:cubicBezTo>
                <a:cubicBezTo>
                  <a:pt x="333" y="31"/>
                  <a:pt x="264" y="0"/>
                  <a:pt x="197" y="0"/>
                </a:cubicBezTo>
                <a:cubicBezTo>
                  <a:pt x="160" y="0"/>
                  <a:pt x="124" y="9"/>
                  <a:pt x="94" y="27"/>
                </a:cubicBezTo>
                <a:lnTo>
                  <a:pt x="92" y="28"/>
                </a:lnTo>
                <a:lnTo>
                  <a:pt x="92" y="45"/>
                </a:lnTo>
                <a:cubicBezTo>
                  <a:pt x="79" y="49"/>
                  <a:pt x="67" y="54"/>
                  <a:pt x="55" y="60"/>
                </a:cubicBezTo>
                <a:lnTo>
                  <a:pt x="55" y="329"/>
                </a:lnTo>
                <a:cubicBezTo>
                  <a:pt x="60" y="327"/>
                  <a:pt x="64" y="325"/>
                  <a:pt x="69" y="323"/>
                </a:cubicBezTo>
                <a:cubicBezTo>
                  <a:pt x="169" y="281"/>
                  <a:pt x="294" y="314"/>
                  <a:pt x="386" y="394"/>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advTm="8726">
        <p14:prism/>
      </p:transition>
    </mc:Choice>
    <mc:Fallback>
      <p:transition spd="slow" advTm="8726">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矩形 58"/>
          <p:cNvSpPr/>
          <p:nvPr/>
        </p:nvSpPr>
        <p:spPr>
          <a:xfrm>
            <a:off x="554965" y="247436"/>
            <a:ext cx="6324333" cy="492379"/>
          </a:xfrm>
          <a:prstGeom prst="rect">
            <a:avLst/>
          </a:prstGeom>
          <a:noFill/>
          <a:ln>
            <a:noFill/>
          </a:ln>
        </p:spPr>
        <p:txBody>
          <a:bodyPr vert="horz" wrap="square" lIns="0" tIns="0" rIns="0" bIns="0" numCol="1" anchor="t" anchorCtr="0" compatLnSpc="1">
            <a:spAutoFit/>
          </a:bodyPr>
          <a:lstStyle/>
          <a:p>
            <a:r>
              <a:rPr lang="zh-CN" altLang="en-US" sz="3200">
                <a:solidFill>
                  <a:schemeClr val="accent1"/>
                </a:solidFill>
                <a:latin typeface="+mn-lt"/>
                <a:ea typeface="+mn-ea"/>
                <a:cs typeface="+mn-ea"/>
                <a:sym typeface="+mn-lt"/>
              </a:rPr>
              <a:t>相关建议</a:t>
            </a:r>
            <a:endParaRPr lang="zh-CN" altLang="en-US" sz="3200">
              <a:solidFill>
                <a:schemeClr val="accent1"/>
              </a:solidFill>
              <a:latin typeface="+mn-lt"/>
              <a:ea typeface="+mn-ea"/>
              <a:cs typeface="+mn-ea"/>
              <a:sym typeface="+mn-lt"/>
            </a:endParaRPr>
          </a:p>
        </p:txBody>
      </p:sp>
      <p:sp>
        <p:nvSpPr>
          <p:cNvPr id="4" name="矩形 3"/>
          <p:cNvSpPr/>
          <p:nvPr/>
        </p:nvSpPr>
        <p:spPr bwMode="auto">
          <a:xfrm>
            <a:off x="314326" y="266701"/>
            <a:ext cx="114300" cy="457200"/>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mn-lt"/>
              <a:ea typeface="+mn-ea"/>
              <a:cs typeface="+mn-ea"/>
              <a:sym typeface="+mn-lt"/>
            </a:endParaRPr>
          </a:p>
        </p:txBody>
      </p:sp>
      <p:sp>
        <p:nvSpPr>
          <p:cNvPr id="5" name="TextBox 24"/>
          <p:cNvSpPr txBox="1"/>
          <p:nvPr/>
        </p:nvSpPr>
        <p:spPr>
          <a:xfrm>
            <a:off x="1163837" y="3288555"/>
            <a:ext cx="2507418" cy="400110"/>
          </a:xfrm>
          <a:prstGeom prst="rect">
            <a:avLst/>
          </a:prstGeom>
          <a:noFill/>
        </p:spPr>
        <p:txBody>
          <a:bodyPr wrap="none" rtlCol="0">
            <a:spAutoFit/>
          </a:bodyPr>
          <a:lstStyle/>
          <a:p>
            <a:r>
              <a:rPr lang="zh-CN" altLang="en-US" sz="2000" b="1" dirty="0">
                <a:solidFill>
                  <a:schemeClr val="accent1"/>
                </a:solidFill>
                <a:latin typeface="+mn-lt"/>
                <a:ea typeface="+mn-ea"/>
                <a:cs typeface="+mn-ea"/>
                <a:sym typeface="+mn-lt"/>
              </a:rPr>
              <a:t>包装区加装降温设备</a:t>
            </a:r>
            <a:endParaRPr lang="en-US" altLang="zh-CN" sz="2000" b="1" dirty="0">
              <a:solidFill>
                <a:schemeClr val="accent1"/>
              </a:solidFill>
              <a:latin typeface="+mn-lt"/>
              <a:ea typeface="+mn-ea"/>
              <a:cs typeface="+mn-ea"/>
              <a:sym typeface="+mn-lt"/>
            </a:endParaRPr>
          </a:p>
        </p:txBody>
      </p:sp>
      <p:sp>
        <p:nvSpPr>
          <p:cNvPr id="6" name="TextBox 26"/>
          <p:cNvSpPr txBox="1"/>
          <p:nvPr/>
        </p:nvSpPr>
        <p:spPr>
          <a:xfrm>
            <a:off x="676038" y="3618519"/>
            <a:ext cx="2908628" cy="830997"/>
          </a:xfrm>
          <a:prstGeom prst="rect">
            <a:avLst/>
          </a:prstGeom>
          <a:noFill/>
        </p:spPr>
        <p:txBody>
          <a:bodyPr wrap="square" rtlCol="0">
            <a:spAutoFit/>
          </a:bodyPr>
          <a:lstStyle/>
          <a:p>
            <a:pPr algn="just"/>
            <a:r>
              <a:rPr lang="zh-CN" altLang="en-US" sz="1600" dirty="0">
                <a:solidFill>
                  <a:schemeClr val="accent1"/>
                </a:solidFill>
                <a:latin typeface="+mn-lt"/>
                <a:ea typeface="+mn-ea"/>
                <a:cs typeface="+mn-ea"/>
                <a:sym typeface="+mn-lt"/>
              </a:rPr>
              <a:t>时至夏季，应当在包装区加装降温设备，以免汗水对包材产生污染。</a:t>
            </a:r>
            <a:endParaRPr lang="zh-CN" altLang="en-US" sz="1600" dirty="0">
              <a:solidFill>
                <a:schemeClr val="accent1"/>
              </a:solidFill>
              <a:latin typeface="+mn-lt"/>
              <a:ea typeface="+mn-ea"/>
              <a:cs typeface="+mn-ea"/>
              <a:sym typeface="+mn-lt"/>
            </a:endParaRPr>
          </a:p>
        </p:txBody>
      </p:sp>
      <p:sp>
        <p:nvSpPr>
          <p:cNvPr id="7" name="TextBox 27"/>
          <p:cNvSpPr txBox="1"/>
          <p:nvPr/>
        </p:nvSpPr>
        <p:spPr>
          <a:xfrm>
            <a:off x="8183640" y="3367595"/>
            <a:ext cx="2042693" cy="400110"/>
          </a:xfrm>
          <a:prstGeom prst="rect">
            <a:avLst/>
          </a:prstGeom>
          <a:noFill/>
        </p:spPr>
        <p:txBody>
          <a:bodyPr wrap="square" rtlCol="0">
            <a:spAutoFit/>
          </a:bodyPr>
          <a:lstStyle/>
          <a:p>
            <a:r>
              <a:rPr lang="zh-CN" altLang="en-US" sz="2000" b="1" dirty="0">
                <a:solidFill>
                  <a:schemeClr val="accent1"/>
                </a:solidFill>
                <a:latin typeface="+mn-lt"/>
                <a:ea typeface="+mn-ea"/>
                <a:cs typeface="+mn-ea"/>
                <a:sym typeface="+mn-lt"/>
              </a:rPr>
              <a:t>增设服务专员</a:t>
            </a:r>
            <a:endParaRPr lang="en-US" altLang="zh-CN" sz="2000" b="1" dirty="0">
              <a:solidFill>
                <a:schemeClr val="accent1"/>
              </a:solidFill>
              <a:latin typeface="+mn-lt"/>
              <a:ea typeface="+mn-ea"/>
              <a:cs typeface="+mn-ea"/>
              <a:sym typeface="+mn-lt"/>
            </a:endParaRPr>
          </a:p>
        </p:txBody>
      </p:sp>
      <p:sp>
        <p:nvSpPr>
          <p:cNvPr id="8" name="TextBox 28"/>
          <p:cNvSpPr txBox="1"/>
          <p:nvPr/>
        </p:nvSpPr>
        <p:spPr>
          <a:xfrm>
            <a:off x="8158465" y="3697559"/>
            <a:ext cx="2863401" cy="830997"/>
          </a:xfrm>
          <a:prstGeom prst="rect">
            <a:avLst/>
          </a:prstGeom>
          <a:noFill/>
        </p:spPr>
        <p:txBody>
          <a:bodyPr wrap="square" rtlCol="0">
            <a:spAutoFit/>
          </a:bodyPr>
          <a:lstStyle/>
          <a:p>
            <a:r>
              <a:rPr lang="zh-CN" altLang="en-US" sz="1600" dirty="0">
                <a:solidFill>
                  <a:schemeClr val="accent1"/>
                </a:solidFill>
                <a:latin typeface="+mn-lt"/>
                <a:ea typeface="+mn-ea"/>
                <a:cs typeface="+mn-ea"/>
                <a:sym typeface="+mn-lt"/>
              </a:rPr>
              <a:t>应当增设服务专员，专职处理某方面产生的问题，而不是由值班人员处理。</a:t>
            </a:r>
            <a:endParaRPr lang="zh-CN" altLang="en-US" sz="1600" dirty="0">
              <a:solidFill>
                <a:schemeClr val="accent1"/>
              </a:solidFill>
              <a:latin typeface="+mn-lt"/>
              <a:ea typeface="+mn-ea"/>
              <a:cs typeface="+mn-ea"/>
              <a:sym typeface="+mn-lt"/>
            </a:endParaRPr>
          </a:p>
        </p:txBody>
      </p:sp>
      <p:sp>
        <p:nvSpPr>
          <p:cNvPr id="9" name="TextBox 29"/>
          <p:cNvSpPr txBox="1"/>
          <p:nvPr/>
        </p:nvSpPr>
        <p:spPr>
          <a:xfrm>
            <a:off x="7812419" y="1053945"/>
            <a:ext cx="2382933" cy="400110"/>
          </a:xfrm>
          <a:prstGeom prst="rect">
            <a:avLst/>
          </a:prstGeom>
          <a:noFill/>
        </p:spPr>
        <p:txBody>
          <a:bodyPr wrap="square" rtlCol="0">
            <a:spAutoFit/>
          </a:bodyPr>
          <a:lstStyle/>
          <a:p>
            <a:r>
              <a:rPr lang="zh-CN" altLang="en-US" sz="2000" b="1" dirty="0">
                <a:solidFill>
                  <a:schemeClr val="accent1"/>
                </a:solidFill>
                <a:latin typeface="+mn-lt"/>
                <a:ea typeface="+mn-ea"/>
                <a:cs typeface="+mn-ea"/>
                <a:sym typeface="+mn-lt"/>
              </a:rPr>
              <a:t>对设计师分级</a:t>
            </a:r>
            <a:endParaRPr lang="en-US" altLang="zh-CN" sz="2000" b="1" dirty="0">
              <a:solidFill>
                <a:schemeClr val="accent1"/>
              </a:solidFill>
              <a:latin typeface="+mn-lt"/>
              <a:ea typeface="+mn-ea"/>
              <a:cs typeface="+mn-ea"/>
              <a:sym typeface="+mn-lt"/>
            </a:endParaRPr>
          </a:p>
        </p:txBody>
      </p:sp>
      <p:sp>
        <p:nvSpPr>
          <p:cNvPr id="10" name="TextBox 30"/>
          <p:cNvSpPr txBox="1"/>
          <p:nvPr/>
        </p:nvSpPr>
        <p:spPr>
          <a:xfrm>
            <a:off x="7787243" y="1383909"/>
            <a:ext cx="3569310" cy="830997"/>
          </a:xfrm>
          <a:prstGeom prst="rect">
            <a:avLst/>
          </a:prstGeom>
          <a:noFill/>
        </p:spPr>
        <p:txBody>
          <a:bodyPr wrap="square" rtlCol="0">
            <a:spAutoFit/>
          </a:bodyPr>
          <a:lstStyle/>
          <a:p>
            <a:r>
              <a:rPr lang="zh-CN" altLang="en-US" sz="1600" dirty="0">
                <a:solidFill>
                  <a:schemeClr val="accent1"/>
                </a:solidFill>
                <a:latin typeface="+mn-lt"/>
                <a:ea typeface="+mn-ea"/>
                <a:cs typeface="+mn-ea"/>
                <a:sym typeface="+mn-lt"/>
              </a:rPr>
              <a:t>对设计人员进行分级管理，不同级别享受不同的待遇和责任，有利于提高设计师的积级性。</a:t>
            </a:r>
            <a:endParaRPr lang="zh-CN" altLang="en-US" sz="1600" dirty="0">
              <a:solidFill>
                <a:schemeClr val="accent1"/>
              </a:solidFill>
              <a:latin typeface="+mn-lt"/>
              <a:ea typeface="+mn-ea"/>
              <a:cs typeface="+mn-ea"/>
              <a:sym typeface="+mn-lt"/>
            </a:endParaRPr>
          </a:p>
        </p:txBody>
      </p:sp>
      <p:sp>
        <p:nvSpPr>
          <p:cNvPr id="11" name="TextBox 31"/>
          <p:cNvSpPr txBox="1"/>
          <p:nvPr/>
        </p:nvSpPr>
        <p:spPr>
          <a:xfrm>
            <a:off x="2047647" y="1551678"/>
            <a:ext cx="2507418" cy="400110"/>
          </a:xfrm>
          <a:prstGeom prst="rect">
            <a:avLst/>
          </a:prstGeom>
          <a:noFill/>
        </p:spPr>
        <p:txBody>
          <a:bodyPr wrap="none" rtlCol="0">
            <a:spAutoFit/>
          </a:bodyPr>
          <a:lstStyle/>
          <a:p>
            <a:r>
              <a:rPr lang="zh-CN" altLang="en-US" sz="2000" b="1" dirty="0">
                <a:solidFill>
                  <a:schemeClr val="accent1"/>
                </a:solidFill>
                <a:latin typeface="+mn-lt"/>
                <a:ea typeface="+mn-ea"/>
                <a:cs typeface="+mn-ea"/>
                <a:sym typeface="+mn-lt"/>
              </a:rPr>
              <a:t>让懂技术者有话语权</a:t>
            </a:r>
            <a:endParaRPr lang="en-US" altLang="zh-CN" sz="2000" b="1" dirty="0">
              <a:solidFill>
                <a:schemeClr val="accent1"/>
              </a:solidFill>
              <a:latin typeface="+mn-lt"/>
              <a:ea typeface="+mn-ea"/>
              <a:cs typeface="+mn-ea"/>
              <a:sym typeface="+mn-lt"/>
            </a:endParaRPr>
          </a:p>
        </p:txBody>
      </p:sp>
      <p:sp>
        <p:nvSpPr>
          <p:cNvPr id="12" name="TextBox 32"/>
          <p:cNvSpPr txBox="1"/>
          <p:nvPr/>
        </p:nvSpPr>
        <p:spPr>
          <a:xfrm>
            <a:off x="1557342" y="1881642"/>
            <a:ext cx="2922730" cy="584775"/>
          </a:xfrm>
          <a:prstGeom prst="rect">
            <a:avLst/>
          </a:prstGeom>
          <a:noFill/>
        </p:spPr>
        <p:txBody>
          <a:bodyPr wrap="square" rtlCol="0">
            <a:spAutoFit/>
          </a:bodyPr>
          <a:lstStyle/>
          <a:p>
            <a:pPr algn="just"/>
            <a:r>
              <a:rPr lang="zh-CN" altLang="en-US" sz="1600" dirty="0">
                <a:solidFill>
                  <a:schemeClr val="accent1"/>
                </a:solidFill>
                <a:latin typeface="+mn-lt"/>
                <a:ea typeface="+mn-ea"/>
                <a:cs typeface="+mn-ea"/>
                <a:sym typeface="+mn-lt"/>
              </a:rPr>
              <a:t>真正懂业务的人话语权不足，应当在管理层中增设技术人员。</a:t>
            </a:r>
            <a:endParaRPr lang="zh-CN" altLang="en-US" sz="1600" dirty="0">
              <a:solidFill>
                <a:schemeClr val="accent1"/>
              </a:solidFill>
              <a:latin typeface="+mn-lt"/>
              <a:ea typeface="+mn-ea"/>
              <a:cs typeface="+mn-ea"/>
              <a:sym typeface="+mn-lt"/>
            </a:endParaRPr>
          </a:p>
        </p:txBody>
      </p:sp>
      <p:sp>
        <p:nvSpPr>
          <p:cNvPr id="14" name="Freeform 239"/>
          <p:cNvSpPr>
            <a:spLocks noEditPoints="1" noChangeArrowheads="1"/>
          </p:cNvSpPr>
          <p:nvPr/>
        </p:nvSpPr>
        <p:spPr bwMode="auto">
          <a:xfrm>
            <a:off x="6039223" y="2787612"/>
            <a:ext cx="1961203" cy="1961203"/>
          </a:xfrm>
          <a:custGeom>
            <a:avLst/>
            <a:gdLst>
              <a:gd name="T0" fmla="*/ 2147483646 w 2116"/>
              <a:gd name="T1" fmla="*/ 1262169863 h 2116"/>
              <a:gd name="T2" fmla="*/ 2147483646 w 2116"/>
              <a:gd name="T3" fmla="*/ 1059407178 h 2116"/>
              <a:gd name="T4" fmla="*/ 2147483646 w 2116"/>
              <a:gd name="T5" fmla="*/ 782257393 h 2116"/>
              <a:gd name="T6" fmla="*/ 2147483646 w 2116"/>
              <a:gd name="T7" fmla="*/ 683875654 h 2116"/>
              <a:gd name="T8" fmla="*/ 2147483646 w 2116"/>
              <a:gd name="T9" fmla="*/ 365933012 h 2116"/>
              <a:gd name="T10" fmla="*/ 1857261195 w 2116"/>
              <a:gd name="T11" fmla="*/ 385130037 h 2116"/>
              <a:gd name="T12" fmla="*/ 1756479555 w 2116"/>
              <a:gd name="T13" fmla="*/ 95982932 h 2116"/>
              <a:gd name="T14" fmla="*/ 1480530267 w 2116"/>
              <a:gd name="T15" fmla="*/ 229158320 h 2116"/>
              <a:gd name="T16" fmla="*/ 1262169863 w 2116"/>
              <a:gd name="T17" fmla="*/ 0 h 2116"/>
              <a:gd name="T18" fmla="*/ 1060606582 w 2116"/>
              <a:gd name="T19" fmla="*/ 229158320 h 2116"/>
              <a:gd name="T20" fmla="*/ 783456796 w 2116"/>
              <a:gd name="T21" fmla="*/ 93583030 h 2116"/>
              <a:gd name="T22" fmla="*/ 683875654 w 2116"/>
              <a:gd name="T23" fmla="*/ 385130037 h 2116"/>
              <a:gd name="T24" fmla="*/ 365933012 w 2116"/>
              <a:gd name="T25" fmla="*/ 376730928 h 2116"/>
              <a:gd name="T26" fmla="*/ 386329440 w 2116"/>
              <a:gd name="T27" fmla="*/ 681475752 h 2116"/>
              <a:gd name="T28" fmla="*/ 97182336 w 2116"/>
              <a:gd name="T29" fmla="*/ 782257393 h 2116"/>
              <a:gd name="T30" fmla="*/ 230357723 w 2116"/>
              <a:gd name="T31" fmla="*/ 1058206680 h 2116"/>
              <a:gd name="T32" fmla="*/ 0 w 2116"/>
              <a:gd name="T33" fmla="*/ 1276567084 h 2116"/>
              <a:gd name="T34" fmla="*/ 229158320 w 2116"/>
              <a:gd name="T35" fmla="*/ 1479329769 h 2116"/>
              <a:gd name="T36" fmla="*/ 93583030 w 2116"/>
              <a:gd name="T37" fmla="*/ 1755280151 h 2116"/>
              <a:gd name="T38" fmla="*/ 385130037 w 2116"/>
              <a:gd name="T39" fmla="*/ 1854861293 h 2116"/>
              <a:gd name="T40" fmla="*/ 376730928 w 2116"/>
              <a:gd name="T41" fmla="*/ 2147483646 h 2116"/>
              <a:gd name="T42" fmla="*/ 682675155 w 2116"/>
              <a:gd name="T43" fmla="*/ 2147483646 h 2116"/>
              <a:gd name="T44" fmla="*/ 783456796 w 2116"/>
              <a:gd name="T45" fmla="*/ 2147483646 h 2116"/>
              <a:gd name="T46" fmla="*/ 1058206680 w 2116"/>
              <a:gd name="T47" fmla="*/ 2147483646 h 2116"/>
              <a:gd name="T48" fmla="*/ 1276567084 w 2116"/>
              <a:gd name="T49" fmla="*/ 2147483646 h 2116"/>
              <a:gd name="T50" fmla="*/ 1479329769 w 2116"/>
              <a:gd name="T51" fmla="*/ 2147483646 h 2116"/>
              <a:gd name="T52" fmla="*/ 1756479555 w 2116"/>
              <a:gd name="T53" fmla="*/ 2147483646 h 2116"/>
              <a:gd name="T54" fmla="*/ 1854861293 w 2116"/>
              <a:gd name="T55" fmla="*/ 2147483646 h 2116"/>
              <a:gd name="T56" fmla="*/ 2147483646 w 2116"/>
              <a:gd name="T57" fmla="*/ 2147483646 h 2116"/>
              <a:gd name="T58" fmla="*/ 2147483646 w 2116"/>
              <a:gd name="T59" fmla="*/ 1856061792 h 2116"/>
              <a:gd name="T60" fmla="*/ 2147483646 w 2116"/>
              <a:gd name="T61" fmla="*/ 1755280151 h 2116"/>
              <a:gd name="T62" fmla="*/ 2147483646 w 2116"/>
              <a:gd name="T63" fmla="*/ 1480530267 h 2116"/>
              <a:gd name="T64" fmla="*/ 1629302279 w 2116"/>
              <a:gd name="T65" fmla="*/ 2002434997 h 2116"/>
              <a:gd name="T66" fmla="*/ 910634072 w 2116"/>
              <a:gd name="T67" fmla="*/ 536301950 h 2116"/>
              <a:gd name="T68" fmla="*/ 1629302279 w 2116"/>
              <a:gd name="T69" fmla="*/ 2002434997 h 211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116"/>
              <a:gd name="T106" fmla="*/ 0 h 2116"/>
              <a:gd name="T107" fmla="*/ 2116 w 2116"/>
              <a:gd name="T108" fmla="*/ 2116 h 211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sym typeface="+mn-lt"/>
            </a:endParaRPr>
          </a:p>
        </p:txBody>
      </p:sp>
      <p:sp>
        <p:nvSpPr>
          <p:cNvPr id="15" name="Freeform 240"/>
          <p:cNvSpPr>
            <a:spLocks noEditPoints="1" noChangeArrowheads="1"/>
          </p:cNvSpPr>
          <p:nvPr/>
        </p:nvSpPr>
        <p:spPr bwMode="auto">
          <a:xfrm>
            <a:off x="4544686" y="1841126"/>
            <a:ext cx="1726522" cy="1726524"/>
          </a:xfrm>
          <a:custGeom>
            <a:avLst/>
            <a:gdLst>
              <a:gd name="T0" fmla="*/ 2147483646 w 1840"/>
              <a:gd name="T1" fmla="*/ 1155559799 h 1840"/>
              <a:gd name="T2" fmla="*/ 2016235029 w 1840"/>
              <a:gd name="T3" fmla="*/ 968560309 h 1840"/>
              <a:gd name="T4" fmla="*/ 2146895336 w 1840"/>
              <a:gd name="T5" fmla="*/ 736010363 h 1840"/>
              <a:gd name="T6" fmla="*/ 1891569068 w 1840"/>
              <a:gd name="T7" fmla="*/ 624529772 h 1840"/>
              <a:gd name="T8" fmla="*/ 1920338641 w 1840"/>
              <a:gd name="T9" fmla="*/ 360812515 h 1840"/>
              <a:gd name="T10" fmla="*/ 1653025871 w 1840"/>
              <a:gd name="T11" fmla="*/ 363210253 h 1840"/>
              <a:gd name="T12" fmla="*/ 1579903616 w 1840"/>
              <a:gd name="T13" fmla="*/ 107883984 h 1840"/>
              <a:gd name="T14" fmla="*/ 1322180704 w 1840"/>
              <a:gd name="T15" fmla="*/ 207376980 h 1840"/>
              <a:gd name="T16" fmla="*/ 1155559799 w 1840"/>
              <a:gd name="T17" fmla="*/ 0 h 1840"/>
              <a:gd name="T18" fmla="*/ 968560309 w 1840"/>
              <a:gd name="T19" fmla="*/ 190595002 h 1840"/>
              <a:gd name="T20" fmla="*/ 734811494 w 1840"/>
              <a:gd name="T21" fmla="*/ 58736921 h 1840"/>
              <a:gd name="T22" fmla="*/ 624529772 w 1840"/>
              <a:gd name="T23" fmla="*/ 314063190 h 1840"/>
              <a:gd name="T24" fmla="*/ 360812515 w 1840"/>
              <a:gd name="T25" fmla="*/ 286492485 h 1840"/>
              <a:gd name="T26" fmla="*/ 363210253 w 1840"/>
              <a:gd name="T27" fmla="*/ 552606386 h 1840"/>
              <a:gd name="T28" fmla="*/ 106685115 w 1840"/>
              <a:gd name="T29" fmla="*/ 625728641 h 1840"/>
              <a:gd name="T30" fmla="*/ 207376980 w 1840"/>
              <a:gd name="T31" fmla="*/ 883451553 h 1840"/>
              <a:gd name="T32" fmla="*/ 0 w 1840"/>
              <a:gd name="T33" fmla="*/ 1051271327 h 1840"/>
              <a:gd name="T34" fmla="*/ 190595002 w 1840"/>
              <a:gd name="T35" fmla="*/ 1237071948 h 1840"/>
              <a:gd name="T36" fmla="*/ 58736921 w 1840"/>
              <a:gd name="T37" fmla="*/ 1470820763 h 1840"/>
              <a:gd name="T38" fmla="*/ 314063190 w 1840"/>
              <a:gd name="T39" fmla="*/ 1582301354 h 1840"/>
              <a:gd name="T40" fmla="*/ 286492485 w 1840"/>
              <a:gd name="T41" fmla="*/ 1846018612 h 1840"/>
              <a:gd name="T42" fmla="*/ 552606386 w 1840"/>
              <a:gd name="T43" fmla="*/ 1843620874 h 1840"/>
              <a:gd name="T44" fmla="*/ 625728641 w 1840"/>
              <a:gd name="T45" fmla="*/ 2098947142 h 1840"/>
              <a:gd name="T46" fmla="*/ 883451553 w 1840"/>
              <a:gd name="T47" fmla="*/ 1999453052 h 1840"/>
              <a:gd name="T48" fmla="*/ 1050072458 w 1840"/>
              <a:gd name="T49" fmla="*/ 2147483646 h 1840"/>
              <a:gd name="T50" fmla="*/ 1237071948 w 1840"/>
              <a:gd name="T51" fmla="*/ 2016235029 h 1840"/>
              <a:gd name="T52" fmla="*/ 1470820763 w 1840"/>
              <a:gd name="T53" fmla="*/ 2146895336 h 1840"/>
              <a:gd name="T54" fmla="*/ 1581102485 w 1840"/>
              <a:gd name="T55" fmla="*/ 1892767937 h 1840"/>
              <a:gd name="T56" fmla="*/ 1846018612 w 1840"/>
              <a:gd name="T57" fmla="*/ 1920338641 h 1840"/>
              <a:gd name="T58" fmla="*/ 1843620874 w 1840"/>
              <a:gd name="T59" fmla="*/ 1654223646 h 1840"/>
              <a:gd name="T60" fmla="*/ 2098947142 w 1840"/>
              <a:gd name="T61" fmla="*/ 1579903616 h 1840"/>
              <a:gd name="T62" fmla="*/ 1999453052 w 1840"/>
              <a:gd name="T63" fmla="*/ 1323379573 h 1840"/>
              <a:gd name="T64" fmla="*/ 1295808869 w 1840"/>
              <a:gd name="T65" fmla="*/ 1786082822 h 1840"/>
              <a:gd name="T66" fmla="*/ 909823388 w 1840"/>
              <a:gd name="T67" fmla="*/ 420748305 h 1840"/>
              <a:gd name="T68" fmla="*/ 1295808869 w 1840"/>
              <a:gd name="T69" fmla="*/ 1786082822 h 18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40"/>
              <a:gd name="T106" fmla="*/ 0 h 1840"/>
              <a:gd name="T107" fmla="*/ 1840 w 1840"/>
              <a:gd name="T108" fmla="*/ 1840 h 18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sym typeface="+mn-lt"/>
            </a:endParaRPr>
          </a:p>
        </p:txBody>
      </p:sp>
      <p:sp>
        <p:nvSpPr>
          <p:cNvPr id="16" name="Freeform 241"/>
          <p:cNvSpPr>
            <a:spLocks noEditPoints="1" noChangeArrowheads="1"/>
          </p:cNvSpPr>
          <p:nvPr/>
        </p:nvSpPr>
        <p:spPr bwMode="auto">
          <a:xfrm>
            <a:off x="6222689" y="1199444"/>
            <a:ext cx="1516953" cy="1518603"/>
          </a:xfrm>
          <a:custGeom>
            <a:avLst/>
            <a:gdLst>
              <a:gd name="T0" fmla="*/ 1597797940 w 1335"/>
              <a:gd name="T1" fmla="*/ 838420400 h 1335"/>
              <a:gd name="T2" fmla="*/ 1460159764 w 1335"/>
              <a:gd name="T3" fmla="*/ 702881009 h 1335"/>
              <a:gd name="T4" fmla="*/ 1555908393 w 1335"/>
              <a:gd name="T5" fmla="*/ 533758497 h 1335"/>
              <a:gd name="T6" fmla="*/ 1370396449 w 1335"/>
              <a:gd name="T7" fmla="*/ 453394036 h 1335"/>
              <a:gd name="T8" fmla="*/ 1390742800 w 1335"/>
              <a:gd name="T9" fmla="*/ 261481570 h 1335"/>
              <a:gd name="T10" fmla="*/ 1198048697 w 1335"/>
              <a:gd name="T11" fmla="*/ 262680811 h 1335"/>
              <a:gd name="T12" fmla="*/ 1144190708 w 1335"/>
              <a:gd name="T13" fmla="*/ 77964884 h 1335"/>
              <a:gd name="T14" fmla="*/ 958678764 w 1335"/>
              <a:gd name="T15" fmla="*/ 149932470 h 1335"/>
              <a:gd name="T16" fmla="*/ 836599562 w 1335"/>
              <a:gd name="T17" fmla="*/ 0 h 1335"/>
              <a:gd name="T18" fmla="*/ 701355074 w 1335"/>
              <a:gd name="T19" fmla="*/ 137937872 h 1335"/>
              <a:gd name="T20" fmla="*/ 532598949 w 1335"/>
              <a:gd name="T21" fmla="*/ 41981092 h 1335"/>
              <a:gd name="T22" fmla="*/ 452410388 w 1335"/>
              <a:gd name="T23" fmla="*/ 227896259 h 1335"/>
              <a:gd name="T24" fmla="*/ 260914222 w 1335"/>
              <a:gd name="T25" fmla="*/ 207505881 h 1335"/>
              <a:gd name="T26" fmla="*/ 263307911 w 1335"/>
              <a:gd name="T27" fmla="*/ 400618683 h 1335"/>
              <a:gd name="T28" fmla="*/ 77794873 w 1335"/>
              <a:gd name="T29" fmla="*/ 454594372 h 1335"/>
              <a:gd name="T30" fmla="*/ 149606618 w 1335"/>
              <a:gd name="T31" fmla="*/ 641708780 h 1335"/>
              <a:gd name="T32" fmla="*/ 0 w 1335"/>
              <a:gd name="T33" fmla="*/ 762853997 h 1335"/>
              <a:gd name="T34" fmla="*/ 137638176 w 1335"/>
              <a:gd name="T35" fmla="*/ 898393388 h 1335"/>
              <a:gd name="T36" fmla="*/ 41889547 w 1335"/>
              <a:gd name="T37" fmla="*/ 1067515899 h 1335"/>
              <a:gd name="T38" fmla="*/ 227401491 w 1335"/>
              <a:gd name="T39" fmla="*/ 1147880360 h 1335"/>
              <a:gd name="T40" fmla="*/ 207055140 w 1335"/>
              <a:gd name="T41" fmla="*/ 1339792827 h 1335"/>
              <a:gd name="T42" fmla="*/ 399749243 w 1335"/>
              <a:gd name="T43" fmla="*/ 1338593586 h 1335"/>
              <a:gd name="T44" fmla="*/ 453607232 w 1335"/>
              <a:gd name="T45" fmla="*/ 1523309513 h 1335"/>
              <a:gd name="T46" fmla="*/ 640316020 w 1335"/>
              <a:gd name="T47" fmla="*/ 1451341927 h 1335"/>
              <a:gd name="T48" fmla="*/ 761198378 w 1335"/>
              <a:gd name="T49" fmla="*/ 1601274397 h 1335"/>
              <a:gd name="T50" fmla="*/ 896442866 w 1335"/>
              <a:gd name="T51" fmla="*/ 1463336525 h 1335"/>
              <a:gd name="T52" fmla="*/ 1065198991 w 1335"/>
              <a:gd name="T53" fmla="*/ 1558094065 h 1335"/>
              <a:gd name="T54" fmla="*/ 1145387552 w 1335"/>
              <a:gd name="T55" fmla="*/ 1373378138 h 1335"/>
              <a:gd name="T56" fmla="*/ 1336883718 w 1335"/>
              <a:gd name="T57" fmla="*/ 1393768516 h 1335"/>
              <a:gd name="T58" fmla="*/ 1335686873 w 1335"/>
              <a:gd name="T59" fmla="*/ 1200655714 h 1335"/>
              <a:gd name="T60" fmla="*/ 1521199912 w 1335"/>
              <a:gd name="T61" fmla="*/ 1146680024 h 1335"/>
              <a:gd name="T62" fmla="*/ 1448191322 w 1335"/>
              <a:gd name="T63" fmla="*/ 960764857 h 1335"/>
              <a:gd name="T64" fmla="*/ 928757659 w 1335"/>
              <a:gd name="T65" fmla="*/ 1259429461 h 1335"/>
              <a:gd name="T66" fmla="*/ 670237125 w 1335"/>
              <a:gd name="T67" fmla="*/ 343044177 h 1335"/>
              <a:gd name="T68" fmla="*/ 928757659 w 1335"/>
              <a:gd name="T69" fmla="*/ 1259429461 h 133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335"/>
              <a:gd name="T106" fmla="*/ 0 h 1335"/>
              <a:gd name="T107" fmla="*/ 1335 w 1335"/>
              <a:gd name="T108" fmla="*/ 1335 h 133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sym typeface="+mn-lt"/>
            </a:endParaRPr>
          </a:p>
        </p:txBody>
      </p:sp>
      <p:sp>
        <p:nvSpPr>
          <p:cNvPr id="17" name="Freeform 242"/>
          <p:cNvSpPr>
            <a:spLocks noEditPoints="1" noChangeArrowheads="1"/>
          </p:cNvSpPr>
          <p:nvPr/>
        </p:nvSpPr>
        <p:spPr bwMode="auto">
          <a:xfrm>
            <a:off x="3603095" y="3192380"/>
            <a:ext cx="1403512" cy="1401720"/>
          </a:xfrm>
          <a:custGeom>
            <a:avLst/>
            <a:gdLst>
              <a:gd name="T0" fmla="*/ 1214977973 w 1135"/>
              <a:gd name="T1" fmla="*/ 651949556 h 1134"/>
              <a:gd name="T2" fmla="*/ 1361302936 w 1135"/>
              <a:gd name="T3" fmla="*/ 565661760 h 1134"/>
              <a:gd name="T4" fmla="*/ 1327719709 w 1135"/>
              <a:gd name="T5" fmla="*/ 439825711 h 1134"/>
              <a:gd name="T6" fmla="*/ 1157407352 w 1135"/>
              <a:gd name="T7" fmla="*/ 438628075 h 1134"/>
              <a:gd name="T8" fmla="*/ 1038668493 w 1135"/>
              <a:gd name="T9" fmla="*/ 284029063 h 1134"/>
              <a:gd name="T10" fmla="*/ 1080646159 w 1135"/>
              <a:gd name="T11" fmla="*/ 118644761 h 1134"/>
              <a:gd name="T12" fmla="*/ 969103628 w 1135"/>
              <a:gd name="T13" fmla="*/ 53929735 h 1134"/>
              <a:gd name="T14" fmla="*/ 846766058 w 1135"/>
              <a:gd name="T15" fmla="*/ 172574496 h 1134"/>
              <a:gd name="T16" fmla="*/ 652466308 w 1135"/>
              <a:gd name="T17" fmla="*/ 147407724 h 1134"/>
              <a:gd name="T18" fmla="*/ 566110376 w 1135"/>
              <a:gd name="T19" fmla="*/ 0 h 1134"/>
              <a:gd name="T20" fmla="*/ 440174095 w 1135"/>
              <a:gd name="T21" fmla="*/ 33555696 h 1134"/>
              <a:gd name="T22" fmla="*/ 437775684 w 1135"/>
              <a:gd name="T23" fmla="*/ 203733826 h 1134"/>
              <a:gd name="T24" fmla="*/ 284254394 w 1135"/>
              <a:gd name="T25" fmla="*/ 322379681 h 1134"/>
              <a:gd name="T26" fmla="*/ 118738858 w 1135"/>
              <a:gd name="T27" fmla="*/ 280433966 h 1134"/>
              <a:gd name="T28" fmla="*/ 53971910 w 1135"/>
              <a:gd name="T29" fmla="*/ 391888534 h 1134"/>
              <a:gd name="T30" fmla="*/ 172711863 w 1135"/>
              <a:gd name="T31" fmla="*/ 514129486 h 1134"/>
              <a:gd name="T32" fmla="*/ 147524169 w 1135"/>
              <a:gd name="T33" fmla="*/ 707076927 h 1134"/>
              <a:gd name="T34" fmla="*/ 0 w 1135"/>
              <a:gd name="T35" fmla="*/ 794563452 h 1134"/>
              <a:gd name="T36" fmla="*/ 33583227 w 1135"/>
              <a:gd name="T37" fmla="*/ 919200771 h 1134"/>
              <a:gd name="T38" fmla="*/ 205094790 w 1135"/>
              <a:gd name="T39" fmla="*/ 921597137 h 1134"/>
              <a:gd name="T40" fmla="*/ 322634442 w 1135"/>
              <a:gd name="T41" fmla="*/ 1076195055 h 1134"/>
              <a:gd name="T42" fmla="*/ 280656777 w 1135"/>
              <a:gd name="T43" fmla="*/ 1241579357 h 1134"/>
              <a:gd name="T44" fmla="*/ 393398513 w 1135"/>
              <a:gd name="T45" fmla="*/ 1306295477 h 1134"/>
              <a:gd name="T46" fmla="*/ 514536877 w 1135"/>
              <a:gd name="T47" fmla="*/ 1187649622 h 1134"/>
              <a:gd name="T48" fmla="*/ 708836628 w 1135"/>
              <a:gd name="T49" fmla="*/ 1212817488 h 1134"/>
              <a:gd name="T50" fmla="*/ 796391765 w 1135"/>
              <a:gd name="T51" fmla="*/ 1359026482 h 1134"/>
              <a:gd name="T52" fmla="*/ 921128841 w 1135"/>
              <a:gd name="T53" fmla="*/ 1325470786 h 1134"/>
              <a:gd name="T54" fmla="*/ 923527251 w 1135"/>
              <a:gd name="T55" fmla="*/ 1155292656 h 1134"/>
              <a:gd name="T56" fmla="*/ 1078247748 w 1135"/>
              <a:gd name="T57" fmla="*/ 1036646801 h 1134"/>
              <a:gd name="T58" fmla="*/ 1242564078 w 1135"/>
              <a:gd name="T59" fmla="*/ 1078592516 h 1134"/>
              <a:gd name="T60" fmla="*/ 1307331026 w 1135"/>
              <a:gd name="T61" fmla="*/ 967137948 h 1134"/>
              <a:gd name="T62" fmla="*/ 1189790278 w 1135"/>
              <a:gd name="T63" fmla="*/ 844896996 h 1134"/>
              <a:gd name="T64" fmla="*/ 1214977973 w 1135"/>
              <a:gd name="T65" fmla="*/ 651949556 h 1134"/>
              <a:gd name="T66" fmla="*/ 711236134 w 1135"/>
              <a:gd name="T67" fmla="*/ 1053425744 h 1134"/>
              <a:gd name="T68" fmla="*/ 307042582 w 1135"/>
              <a:gd name="T69" fmla="*/ 710673118 h 1134"/>
              <a:gd name="T70" fmla="*/ 651266007 w 1135"/>
              <a:gd name="T71" fmla="*/ 306799469 h 1134"/>
              <a:gd name="T72" fmla="*/ 1054260354 w 1135"/>
              <a:gd name="T73" fmla="*/ 649552095 h 1134"/>
              <a:gd name="T74" fmla="*/ 711236134 w 1135"/>
              <a:gd name="T75" fmla="*/ 1053425744 h 11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35"/>
              <a:gd name="T115" fmla="*/ 0 h 1134"/>
              <a:gd name="T116" fmla="*/ 1135 w 1135"/>
              <a:gd name="T117" fmla="*/ 1134 h 11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35" h="1134">
                <a:moveTo>
                  <a:pt x="1013" y="544"/>
                </a:moveTo>
                <a:cubicBezTo>
                  <a:pt x="1135" y="472"/>
                  <a:pt x="1135" y="472"/>
                  <a:pt x="1135" y="472"/>
                </a:cubicBezTo>
                <a:cubicBezTo>
                  <a:pt x="1107" y="367"/>
                  <a:pt x="1107" y="367"/>
                  <a:pt x="1107" y="367"/>
                </a:cubicBezTo>
                <a:cubicBezTo>
                  <a:pt x="965" y="366"/>
                  <a:pt x="965" y="366"/>
                  <a:pt x="965" y="366"/>
                </a:cubicBezTo>
                <a:cubicBezTo>
                  <a:pt x="940" y="317"/>
                  <a:pt x="906" y="273"/>
                  <a:pt x="866" y="237"/>
                </a:cubicBezTo>
                <a:cubicBezTo>
                  <a:pt x="901" y="99"/>
                  <a:pt x="901" y="99"/>
                  <a:pt x="901" y="99"/>
                </a:cubicBezTo>
                <a:cubicBezTo>
                  <a:pt x="808" y="45"/>
                  <a:pt x="808" y="45"/>
                  <a:pt x="808" y="45"/>
                </a:cubicBezTo>
                <a:cubicBezTo>
                  <a:pt x="706" y="144"/>
                  <a:pt x="706" y="144"/>
                  <a:pt x="706" y="144"/>
                </a:cubicBezTo>
                <a:cubicBezTo>
                  <a:pt x="655" y="127"/>
                  <a:pt x="601" y="120"/>
                  <a:pt x="544" y="123"/>
                </a:cubicBezTo>
                <a:cubicBezTo>
                  <a:pt x="472" y="0"/>
                  <a:pt x="472" y="0"/>
                  <a:pt x="472" y="0"/>
                </a:cubicBezTo>
                <a:cubicBezTo>
                  <a:pt x="367" y="28"/>
                  <a:pt x="367" y="28"/>
                  <a:pt x="367" y="28"/>
                </a:cubicBezTo>
                <a:cubicBezTo>
                  <a:pt x="365" y="170"/>
                  <a:pt x="365" y="170"/>
                  <a:pt x="365" y="170"/>
                </a:cubicBezTo>
                <a:cubicBezTo>
                  <a:pt x="317" y="195"/>
                  <a:pt x="273" y="229"/>
                  <a:pt x="237" y="269"/>
                </a:cubicBezTo>
                <a:cubicBezTo>
                  <a:pt x="99" y="234"/>
                  <a:pt x="99" y="234"/>
                  <a:pt x="99" y="234"/>
                </a:cubicBezTo>
                <a:cubicBezTo>
                  <a:pt x="45" y="327"/>
                  <a:pt x="45" y="327"/>
                  <a:pt x="45" y="327"/>
                </a:cubicBezTo>
                <a:cubicBezTo>
                  <a:pt x="144" y="429"/>
                  <a:pt x="144" y="429"/>
                  <a:pt x="144" y="429"/>
                </a:cubicBezTo>
                <a:cubicBezTo>
                  <a:pt x="128" y="480"/>
                  <a:pt x="120" y="534"/>
                  <a:pt x="123" y="590"/>
                </a:cubicBezTo>
                <a:cubicBezTo>
                  <a:pt x="0" y="663"/>
                  <a:pt x="0" y="663"/>
                  <a:pt x="0" y="663"/>
                </a:cubicBezTo>
                <a:cubicBezTo>
                  <a:pt x="28" y="767"/>
                  <a:pt x="28" y="767"/>
                  <a:pt x="28" y="767"/>
                </a:cubicBezTo>
                <a:cubicBezTo>
                  <a:pt x="171" y="769"/>
                  <a:pt x="171" y="769"/>
                  <a:pt x="171" y="769"/>
                </a:cubicBezTo>
                <a:cubicBezTo>
                  <a:pt x="195" y="818"/>
                  <a:pt x="229" y="862"/>
                  <a:pt x="269" y="898"/>
                </a:cubicBezTo>
                <a:cubicBezTo>
                  <a:pt x="234" y="1036"/>
                  <a:pt x="234" y="1036"/>
                  <a:pt x="234" y="1036"/>
                </a:cubicBezTo>
                <a:cubicBezTo>
                  <a:pt x="328" y="1090"/>
                  <a:pt x="328" y="1090"/>
                  <a:pt x="328" y="1090"/>
                </a:cubicBezTo>
                <a:cubicBezTo>
                  <a:pt x="429" y="991"/>
                  <a:pt x="429" y="991"/>
                  <a:pt x="429" y="991"/>
                </a:cubicBezTo>
                <a:cubicBezTo>
                  <a:pt x="480" y="1008"/>
                  <a:pt x="535" y="1015"/>
                  <a:pt x="591" y="1012"/>
                </a:cubicBezTo>
                <a:cubicBezTo>
                  <a:pt x="664" y="1134"/>
                  <a:pt x="664" y="1134"/>
                  <a:pt x="664" y="1134"/>
                </a:cubicBezTo>
                <a:cubicBezTo>
                  <a:pt x="768" y="1106"/>
                  <a:pt x="768" y="1106"/>
                  <a:pt x="768" y="1106"/>
                </a:cubicBezTo>
                <a:cubicBezTo>
                  <a:pt x="770" y="964"/>
                  <a:pt x="770" y="964"/>
                  <a:pt x="770" y="964"/>
                </a:cubicBezTo>
                <a:cubicBezTo>
                  <a:pt x="819" y="939"/>
                  <a:pt x="863" y="906"/>
                  <a:pt x="899" y="865"/>
                </a:cubicBezTo>
                <a:cubicBezTo>
                  <a:pt x="1036" y="900"/>
                  <a:pt x="1036" y="900"/>
                  <a:pt x="1036" y="900"/>
                </a:cubicBezTo>
                <a:cubicBezTo>
                  <a:pt x="1090" y="807"/>
                  <a:pt x="1090" y="807"/>
                  <a:pt x="1090" y="807"/>
                </a:cubicBezTo>
                <a:cubicBezTo>
                  <a:pt x="992" y="705"/>
                  <a:pt x="992" y="705"/>
                  <a:pt x="992" y="705"/>
                </a:cubicBezTo>
                <a:cubicBezTo>
                  <a:pt x="1008" y="654"/>
                  <a:pt x="1015" y="600"/>
                  <a:pt x="1013" y="544"/>
                </a:cubicBezTo>
                <a:close/>
                <a:moveTo>
                  <a:pt x="593" y="879"/>
                </a:moveTo>
                <a:cubicBezTo>
                  <a:pt x="421" y="893"/>
                  <a:pt x="270" y="764"/>
                  <a:pt x="256" y="593"/>
                </a:cubicBezTo>
                <a:cubicBezTo>
                  <a:pt x="243" y="421"/>
                  <a:pt x="371" y="270"/>
                  <a:pt x="543" y="256"/>
                </a:cubicBezTo>
                <a:cubicBezTo>
                  <a:pt x="714" y="242"/>
                  <a:pt x="865" y="370"/>
                  <a:pt x="879" y="542"/>
                </a:cubicBezTo>
                <a:cubicBezTo>
                  <a:pt x="893" y="714"/>
                  <a:pt x="765" y="865"/>
                  <a:pt x="593" y="879"/>
                </a:cubicBezTo>
                <a:close/>
              </a:path>
            </a:pathLst>
          </a:cu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sym typeface="+mn-lt"/>
            </a:endParaRPr>
          </a:p>
        </p:txBody>
      </p:sp>
      <p:grpSp>
        <p:nvGrpSpPr>
          <p:cNvPr id="18" name="组合 10"/>
          <p:cNvGrpSpPr/>
          <p:nvPr/>
        </p:nvGrpSpPr>
        <p:grpSpPr bwMode="auto">
          <a:xfrm>
            <a:off x="4911106" y="4195382"/>
            <a:ext cx="1223619" cy="2438141"/>
            <a:chOff x="0" y="0"/>
            <a:chExt cx="960900" cy="1913941"/>
          </a:xfrm>
          <a:solidFill>
            <a:schemeClr val="tx1"/>
          </a:solidFill>
        </p:grpSpPr>
        <p:sp>
          <p:nvSpPr>
            <p:cNvPr id="19" name="Freeform 254"/>
            <p:cNvSpPr>
              <a:spLocks noChangeArrowheads="1"/>
            </p:cNvSpPr>
            <p:nvPr/>
          </p:nvSpPr>
          <p:spPr bwMode="auto">
            <a:xfrm>
              <a:off x="99379" y="0"/>
              <a:ext cx="478886" cy="229617"/>
            </a:xfrm>
            <a:custGeom>
              <a:avLst/>
              <a:gdLst>
                <a:gd name="T0" fmla="*/ 340912396 w 651"/>
                <a:gd name="T1" fmla="*/ 146920401 h 313"/>
                <a:gd name="T2" fmla="*/ 318726219 w 651"/>
                <a:gd name="T3" fmla="*/ 146920401 h 313"/>
                <a:gd name="T4" fmla="*/ 164503594 w 651"/>
                <a:gd name="T5" fmla="*/ 0 h 313"/>
                <a:gd name="T6" fmla="*/ 10281704 w 651"/>
                <a:gd name="T7" fmla="*/ 145844209 h 313"/>
                <a:gd name="T8" fmla="*/ 0 w 651"/>
                <a:gd name="T9" fmla="*/ 157145326 h 313"/>
                <a:gd name="T10" fmla="*/ 11363796 w 651"/>
                <a:gd name="T11" fmla="*/ 168447178 h 313"/>
                <a:gd name="T12" fmla="*/ 340912396 w 651"/>
                <a:gd name="T13" fmla="*/ 168447178 h 313"/>
                <a:gd name="T14" fmla="*/ 352276192 w 651"/>
                <a:gd name="T15" fmla="*/ 157683789 h 313"/>
                <a:gd name="T16" fmla="*/ 340912396 w 651"/>
                <a:gd name="T17" fmla="*/ 146920401 h 3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51"/>
                <a:gd name="T28" fmla="*/ 0 h 313"/>
                <a:gd name="T29" fmla="*/ 651 w 651"/>
                <a:gd name="T30" fmla="*/ 313 h 3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51" h="313">
                  <a:moveTo>
                    <a:pt x="630" y="273"/>
                  </a:moveTo>
                  <a:cubicBezTo>
                    <a:pt x="589" y="273"/>
                    <a:pt x="589" y="273"/>
                    <a:pt x="589" y="273"/>
                  </a:cubicBezTo>
                  <a:cubicBezTo>
                    <a:pt x="578" y="113"/>
                    <a:pt x="454" y="0"/>
                    <a:pt x="304" y="0"/>
                  </a:cubicBezTo>
                  <a:cubicBezTo>
                    <a:pt x="153" y="0"/>
                    <a:pt x="30" y="116"/>
                    <a:pt x="19" y="271"/>
                  </a:cubicBezTo>
                  <a:cubicBezTo>
                    <a:pt x="9" y="272"/>
                    <a:pt x="0" y="281"/>
                    <a:pt x="0" y="292"/>
                  </a:cubicBezTo>
                  <a:cubicBezTo>
                    <a:pt x="0" y="303"/>
                    <a:pt x="10" y="313"/>
                    <a:pt x="21" y="313"/>
                  </a:cubicBezTo>
                  <a:cubicBezTo>
                    <a:pt x="630" y="313"/>
                    <a:pt x="630" y="313"/>
                    <a:pt x="630" y="313"/>
                  </a:cubicBezTo>
                  <a:cubicBezTo>
                    <a:pt x="642" y="313"/>
                    <a:pt x="651" y="304"/>
                    <a:pt x="651" y="293"/>
                  </a:cubicBezTo>
                  <a:cubicBezTo>
                    <a:pt x="651" y="282"/>
                    <a:pt x="642" y="273"/>
                    <a:pt x="630" y="273"/>
                  </a:cubicBezTo>
                  <a:close/>
                </a:path>
              </a:pathLst>
            </a:custGeom>
            <a:solidFill>
              <a:schemeClr val="tx1"/>
            </a:solidFill>
            <a:ln w="19050"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endParaRPr lang="zh-CN" altLang="en-US" sz="2000">
                <a:solidFill>
                  <a:schemeClr val="accent2"/>
                </a:solidFill>
                <a:latin typeface="+mn-lt"/>
                <a:ea typeface="+mn-ea"/>
                <a:cs typeface="+mn-ea"/>
                <a:sym typeface="+mn-lt"/>
              </a:endParaRPr>
            </a:p>
          </p:txBody>
        </p:sp>
        <p:sp>
          <p:nvSpPr>
            <p:cNvPr id="20" name="Freeform 255"/>
            <p:cNvSpPr>
              <a:spLocks noChangeArrowheads="1"/>
            </p:cNvSpPr>
            <p:nvPr/>
          </p:nvSpPr>
          <p:spPr bwMode="auto">
            <a:xfrm>
              <a:off x="0" y="71987"/>
              <a:ext cx="960900" cy="1841954"/>
            </a:xfrm>
            <a:custGeom>
              <a:avLst/>
              <a:gdLst>
                <a:gd name="T0" fmla="*/ 348206783 w 1488"/>
                <a:gd name="T1" fmla="*/ 298653736 h 2854"/>
                <a:gd name="T2" fmla="*/ 354878839 w 1488"/>
                <a:gd name="T3" fmla="*/ 294904647 h 2854"/>
                <a:gd name="T4" fmla="*/ 520850421 w 1488"/>
                <a:gd name="T5" fmla="*/ 28324368 h 2854"/>
                <a:gd name="T6" fmla="*/ 590908942 w 1488"/>
                <a:gd name="T7" fmla="*/ 14995064 h 2854"/>
                <a:gd name="T8" fmla="*/ 605087383 w 1488"/>
                <a:gd name="T9" fmla="*/ 82889776 h 2854"/>
                <a:gd name="T10" fmla="*/ 371142459 w 1488"/>
                <a:gd name="T11" fmla="*/ 447355541 h 2854"/>
                <a:gd name="T12" fmla="*/ 369891610 w 1488"/>
                <a:gd name="T13" fmla="*/ 451937832 h 2854"/>
                <a:gd name="T14" fmla="*/ 369891610 w 1488"/>
                <a:gd name="T15" fmla="*/ 766002910 h 2854"/>
                <a:gd name="T16" fmla="*/ 369891610 w 1488"/>
                <a:gd name="T17" fmla="*/ 793910355 h 2854"/>
                <a:gd name="T18" fmla="*/ 369891610 w 1488"/>
                <a:gd name="T19" fmla="*/ 1134217118 h 2854"/>
                <a:gd name="T20" fmla="*/ 313177200 w 1488"/>
                <a:gd name="T21" fmla="*/ 1188783171 h 2854"/>
                <a:gd name="T22" fmla="*/ 312343516 w 1488"/>
                <a:gd name="T23" fmla="*/ 1188783171 h 2854"/>
                <a:gd name="T24" fmla="*/ 256046270 w 1488"/>
                <a:gd name="T25" fmla="*/ 1134217118 h 2854"/>
                <a:gd name="T26" fmla="*/ 256046270 w 1488"/>
                <a:gd name="T27" fmla="*/ 801824811 h 2854"/>
                <a:gd name="T28" fmla="*/ 248123366 w 1488"/>
                <a:gd name="T29" fmla="*/ 793910355 h 2854"/>
                <a:gd name="T30" fmla="*/ 240199815 w 1488"/>
                <a:gd name="T31" fmla="*/ 793910355 h 2854"/>
                <a:gd name="T32" fmla="*/ 232276910 w 1488"/>
                <a:gd name="T33" fmla="*/ 801824811 h 2854"/>
                <a:gd name="T34" fmla="*/ 232276910 w 1488"/>
                <a:gd name="T35" fmla="*/ 1134217118 h 2854"/>
                <a:gd name="T36" fmla="*/ 175563146 w 1488"/>
                <a:gd name="T37" fmla="*/ 1188783171 h 2854"/>
                <a:gd name="T38" fmla="*/ 174728816 w 1488"/>
                <a:gd name="T39" fmla="*/ 1188783171 h 2854"/>
                <a:gd name="T40" fmla="*/ 118015052 w 1488"/>
                <a:gd name="T41" fmla="*/ 1134217118 h 2854"/>
                <a:gd name="T42" fmla="*/ 118015052 w 1488"/>
                <a:gd name="T43" fmla="*/ 793910355 h 2854"/>
                <a:gd name="T44" fmla="*/ 118015052 w 1488"/>
                <a:gd name="T45" fmla="*/ 766002910 h 2854"/>
                <a:gd name="T46" fmla="*/ 118015052 w 1488"/>
                <a:gd name="T47" fmla="*/ 459435364 h 2854"/>
                <a:gd name="T48" fmla="*/ 109674336 w 1488"/>
                <a:gd name="T49" fmla="*/ 451937832 h 2854"/>
                <a:gd name="T50" fmla="*/ 109674336 w 1488"/>
                <a:gd name="T51" fmla="*/ 451937832 h 2854"/>
                <a:gd name="T52" fmla="*/ 102585116 w 1488"/>
                <a:gd name="T53" fmla="*/ 459435364 h 2854"/>
                <a:gd name="T54" fmla="*/ 102585116 w 1488"/>
                <a:gd name="T55" fmla="*/ 713103262 h 2854"/>
                <a:gd name="T56" fmla="*/ 51292558 w 1488"/>
                <a:gd name="T57" fmla="*/ 762253822 h 2854"/>
                <a:gd name="T58" fmla="*/ 0 w 1488"/>
                <a:gd name="T59" fmla="*/ 713103262 h 2854"/>
                <a:gd name="T60" fmla="*/ 0 w 1488"/>
                <a:gd name="T61" fmla="*/ 487342808 h 2854"/>
                <a:gd name="T62" fmla="*/ 0 w 1488"/>
                <a:gd name="T63" fmla="*/ 426529350 h 2854"/>
                <a:gd name="T64" fmla="*/ 0 w 1488"/>
                <a:gd name="T65" fmla="*/ 306567546 h 2854"/>
                <a:gd name="T66" fmla="*/ 7923550 w 1488"/>
                <a:gd name="T67" fmla="*/ 298653736 h 2854"/>
                <a:gd name="T68" fmla="*/ 348206783 w 1488"/>
                <a:gd name="T69" fmla="*/ 298653736 h 285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88"/>
                <a:gd name="T106" fmla="*/ 0 h 2854"/>
                <a:gd name="T107" fmla="*/ 1488 w 1488"/>
                <a:gd name="T108" fmla="*/ 2854 h 285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solidFill>
              <a:schemeClr val="tx1"/>
            </a:solidFill>
            <a:ln w="19050"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endParaRPr lang="zh-CN" altLang="en-US" sz="2000">
                <a:solidFill>
                  <a:schemeClr val="accent2"/>
                </a:solidFill>
                <a:latin typeface="+mn-lt"/>
                <a:ea typeface="+mn-ea"/>
                <a:cs typeface="+mn-ea"/>
                <a:sym typeface="+mn-lt"/>
              </a:endParaRPr>
            </a:p>
          </p:txBody>
        </p:sp>
        <p:sp>
          <p:nvSpPr>
            <p:cNvPr id="21" name="Freeform 256"/>
            <p:cNvSpPr>
              <a:spLocks noChangeArrowheads="1"/>
            </p:cNvSpPr>
            <p:nvPr/>
          </p:nvSpPr>
          <p:spPr bwMode="auto">
            <a:xfrm>
              <a:off x="124449" y="273027"/>
              <a:ext cx="394073" cy="213068"/>
            </a:xfrm>
            <a:custGeom>
              <a:avLst/>
              <a:gdLst>
                <a:gd name="T0" fmla="*/ 542863 w 535"/>
                <a:gd name="T1" fmla="*/ 0 h 290"/>
                <a:gd name="T2" fmla="*/ 0 w 535"/>
                <a:gd name="T3" fmla="*/ 11875969 h 290"/>
                <a:gd name="T4" fmla="*/ 144862708 w 535"/>
                <a:gd name="T5" fmla="*/ 156544733 h 290"/>
                <a:gd name="T6" fmla="*/ 290268279 w 535"/>
                <a:gd name="T7" fmla="*/ 11875969 h 290"/>
                <a:gd name="T8" fmla="*/ 289725416 w 535"/>
                <a:gd name="T9" fmla="*/ 0 h 290"/>
                <a:gd name="T10" fmla="*/ 542863 w 535"/>
                <a:gd name="T11" fmla="*/ 0 h 290"/>
                <a:gd name="T12" fmla="*/ 0 60000 65536"/>
                <a:gd name="T13" fmla="*/ 0 60000 65536"/>
                <a:gd name="T14" fmla="*/ 0 60000 65536"/>
                <a:gd name="T15" fmla="*/ 0 60000 65536"/>
                <a:gd name="T16" fmla="*/ 0 60000 65536"/>
                <a:gd name="T17" fmla="*/ 0 60000 65536"/>
                <a:gd name="T18" fmla="*/ 0 w 535"/>
                <a:gd name="T19" fmla="*/ 0 h 290"/>
                <a:gd name="T20" fmla="*/ 535 w 535"/>
                <a:gd name="T21" fmla="*/ 290 h 290"/>
              </a:gdLst>
              <a:ahLst/>
              <a:cxnLst>
                <a:cxn ang="T12">
                  <a:pos x="T0" y="T1"/>
                </a:cxn>
                <a:cxn ang="T13">
                  <a:pos x="T2" y="T3"/>
                </a:cxn>
                <a:cxn ang="T14">
                  <a:pos x="T4" y="T5"/>
                </a:cxn>
                <a:cxn ang="T15">
                  <a:pos x="T6" y="T7"/>
                </a:cxn>
                <a:cxn ang="T16">
                  <a:pos x="T8" y="T9"/>
                </a:cxn>
                <a:cxn ang="T17">
                  <a:pos x="T10" y="T11"/>
                </a:cxn>
              </a:cxnLst>
              <a:rect l="T18" t="T19" r="T20" b="T21"/>
              <a:pathLst>
                <a:path w="535" h="290">
                  <a:moveTo>
                    <a:pt x="1" y="0"/>
                  </a:moveTo>
                  <a:cubicBezTo>
                    <a:pt x="0" y="7"/>
                    <a:pt x="0" y="15"/>
                    <a:pt x="0" y="22"/>
                  </a:cubicBezTo>
                  <a:cubicBezTo>
                    <a:pt x="0" y="170"/>
                    <a:pt x="120" y="290"/>
                    <a:pt x="267" y="290"/>
                  </a:cubicBezTo>
                  <a:cubicBezTo>
                    <a:pt x="415" y="290"/>
                    <a:pt x="535" y="170"/>
                    <a:pt x="535" y="22"/>
                  </a:cubicBezTo>
                  <a:cubicBezTo>
                    <a:pt x="535" y="15"/>
                    <a:pt x="534" y="7"/>
                    <a:pt x="534" y="0"/>
                  </a:cubicBezTo>
                  <a:lnTo>
                    <a:pt x="1" y="0"/>
                  </a:lnTo>
                  <a:close/>
                </a:path>
              </a:pathLst>
            </a:custGeom>
            <a:solidFill>
              <a:schemeClr val="tx1"/>
            </a:solidFill>
            <a:ln w="19050"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endParaRPr lang="zh-CN" altLang="en-US" sz="2000">
                <a:solidFill>
                  <a:schemeClr val="accent2"/>
                </a:solidFill>
                <a:latin typeface="+mn-lt"/>
                <a:ea typeface="+mn-ea"/>
                <a:cs typeface="+mn-ea"/>
                <a:sym typeface="+mn-lt"/>
              </a:endParaRPr>
            </a:p>
          </p:txBody>
        </p:sp>
      </p:grpSp>
      <p:sp>
        <p:nvSpPr>
          <p:cNvPr id="22" name="文本框 21"/>
          <p:cNvSpPr txBox="1"/>
          <p:nvPr/>
        </p:nvSpPr>
        <p:spPr>
          <a:xfrm>
            <a:off x="5076280" y="2347894"/>
            <a:ext cx="720080" cy="707886"/>
          </a:xfrm>
          <a:prstGeom prst="rect">
            <a:avLst/>
          </a:prstGeom>
          <a:noFill/>
        </p:spPr>
        <p:txBody>
          <a:bodyPr wrap="square" rtlCol="0">
            <a:spAutoFit/>
          </a:bodyPr>
          <a:lstStyle/>
          <a:p>
            <a:pPr algn="ctr"/>
            <a:r>
              <a:rPr lang="en-US" altLang="zh-CN" sz="4000">
                <a:solidFill>
                  <a:schemeClr val="accent1"/>
                </a:solidFill>
                <a:latin typeface="+mn-lt"/>
                <a:ea typeface="+mn-ea"/>
                <a:cs typeface="+mn-ea"/>
                <a:sym typeface="+mn-lt"/>
              </a:rPr>
              <a:t>2</a:t>
            </a:r>
            <a:endParaRPr lang="zh-CN" altLang="en-US" sz="4000" dirty="0">
              <a:solidFill>
                <a:schemeClr val="accent1"/>
              </a:solidFill>
              <a:latin typeface="+mn-lt"/>
              <a:ea typeface="+mn-ea"/>
              <a:cs typeface="+mn-ea"/>
              <a:sym typeface="+mn-lt"/>
            </a:endParaRPr>
          </a:p>
        </p:txBody>
      </p:sp>
      <p:sp>
        <p:nvSpPr>
          <p:cNvPr id="23" name="文本框 22"/>
          <p:cNvSpPr txBox="1"/>
          <p:nvPr/>
        </p:nvSpPr>
        <p:spPr>
          <a:xfrm>
            <a:off x="6592259" y="1603388"/>
            <a:ext cx="720080" cy="707886"/>
          </a:xfrm>
          <a:prstGeom prst="rect">
            <a:avLst/>
          </a:prstGeom>
          <a:noFill/>
        </p:spPr>
        <p:txBody>
          <a:bodyPr wrap="square" rtlCol="0">
            <a:spAutoFit/>
          </a:bodyPr>
          <a:lstStyle/>
          <a:p>
            <a:pPr algn="ctr"/>
            <a:r>
              <a:rPr lang="en-US" altLang="zh-CN" sz="4000">
                <a:solidFill>
                  <a:schemeClr val="accent1"/>
                </a:solidFill>
                <a:latin typeface="+mn-lt"/>
                <a:ea typeface="+mn-ea"/>
                <a:cs typeface="+mn-ea"/>
                <a:sym typeface="+mn-lt"/>
              </a:rPr>
              <a:t>3</a:t>
            </a:r>
            <a:endParaRPr lang="zh-CN" altLang="en-US" sz="4000" dirty="0">
              <a:solidFill>
                <a:schemeClr val="accent1"/>
              </a:solidFill>
              <a:latin typeface="+mn-lt"/>
              <a:ea typeface="+mn-ea"/>
              <a:cs typeface="+mn-ea"/>
              <a:sym typeface="+mn-lt"/>
            </a:endParaRPr>
          </a:p>
        </p:txBody>
      </p:sp>
      <p:sp>
        <p:nvSpPr>
          <p:cNvPr id="24" name="文本框 23"/>
          <p:cNvSpPr txBox="1"/>
          <p:nvPr/>
        </p:nvSpPr>
        <p:spPr>
          <a:xfrm>
            <a:off x="6659634" y="3383492"/>
            <a:ext cx="720080" cy="769441"/>
          </a:xfrm>
          <a:prstGeom prst="rect">
            <a:avLst/>
          </a:prstGeom>
          <a:noFill/>
        </p:spPr>
        <p:txBody>
          <a:bodyPr wrap="square" rtlCol="0">
            <a:spAutoFit/>
          </a:bodyPr>
          <a:lstStyle/>
          <a:p>
            <a:pPr algn="ctr"/>
            <a:r>
              <a:rPr lang="en-US" altLang="zh-CN" sz="4400">
                <a:solidFill>
                  <a:schemeClr val="accent1"/>
                </a:solidFill>
                <a:latin typeface="+mn-lt"/>
                <a:ea typeface="+mn-ea"/>
                <a:cs typeface="+mn-ea"/>
                <a:sym typeface="+mn-lt"/>
              </a:rPr>
              <a:t>4</a:t>
            </a:r>
            <a:endParaRPr lang="zh-CN" altLang="en-US" sz="4400" dirty="0">
              <a:solidFill>
                <a:schemeClr val="accent1"/>
              </a:solidFill>
              <a:latin typeface="+mn-lt"/>
              <a:ea typeface="+mn-ea"/>
              <a:cs typeface="+mn-ea"/>
              <a:sym typeface="+mn-lt"/>
            </a:endParaRPr>
          </a:p>
        </p:txBody>
      </p:sp>
      <p:sp>
        <p:nvSpPr>
          <p:cNvPr id="25" name="文本框 24"/>
          <p:cNvSpPr txBox="1"/>
          <p:nvPr/>
        </p:nvSpPr>
        <p:spPr>
          <a:xfrm>
            <a:off x="3914118" y="3585727"/>
            <a:ext cx="720080" cy="707886"/>
          </a:xfrm>
          <a:prstGeom prst="rect">
            <a:avLst/>
          </a:prstGeom>
          <a:noFill/>
        </p:spPr>
        <p:txBody>
          <a:bodyPr wrap="square" rtlCol="0">
            <a:spAutoFit/>
          </a:bodyPr>
          <a:lstStyle/>
          <a:p>
            <a:pPr algn="ctr"/>
            <a:r>
              <a:rPr lang="en-US" altLang="zh-CN" sz="4000">
                <a:solidFill>
                  <a:schemeClr val="accent1"/>
                </a:solidFill>
                <a:latin typeface="+mn-lt"/>
                <a:ea typeface="+mn-ea"/>
                <a:cs typeface="+mn-ea"/>
                <a:sym typeface="+mn-lt"/>
              </a:rPr>
              <a:t>1</a:t>
            </a:r>
            <a:endParaRPr lang="zh-CN" altLang="en-US" sz="4000" dirty="0">
              <a:solidFill>
                <a:schemeClr val="accent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advTm="8726">
        <p14:prism/>
      </p:transition>
    </mc:Choice>
    <mc:Fallback>
      <p:transition spd="slow" advTm="8726">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矩形 64"/>
          <p:cNvSpPr/>
          <p:nvPr/>
        </p:nvSpPr>
        <p:spPr bwMode="auto">
          <a:xfrm>
            <a:off x="0" y="1061030"/>
            <a:ext cx="3434085" cy="1575173"/>
          </a:xfrm>
          <a:prstGeom prst="rect">
            <a:avLst/>
          </a:prstGeom>
          <a:gradFill>
            <a:gsLst>
              <a:gs pos="0">
                <a:srgbClr val="1F95BF"/>
              </a:gs>
              <a:gs pos="48000">
                <a:schemeClr val="tx2"/>
              </a:gs>
              <a:gs pos="100000">
                <a:srgbClr val="2EB0DE"/>
              </a:gs>
            </a:gsLst>
            <a:lin ang="16200000" scaled="1"/>
          </a:gradFill>
          <a:ln w="12700" cap="flat">
            <a:noFill/>
            <a:prstDash val="solid"/>
            <a:miter lim="800000"/>
          </a:ln>
          <a:effectLst/>
        </p:spPr>
        <p:txBody>
          <a:bodyPr vert="horz" wrap="square" lIns="91440" tIns="45720" rIns="91440" bIns="45720" numCol="1" anchor="t" anchorCtr="0" compatLnSpc="1"/>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0">
              <a:ln>
                <a:noFill/>
              </a:ln>
              <a:solidFill>
                <a:srgbClr val="FFFFFF"/>
              </a:solidFill>
              <a:effectLst/>
              <a:uLnTx/>
              <a:uFillTx/>
              <a:latin typeface="+mn-lt"/>
              <a:ea typeface="+mn-ea"/>
              <a:cs typeface="+mn-ea"/>
              <a:sym typeface="+mn-lt"/>
            </a:endParaRPr>
          </a:p>
        </p:txBody>
      </p:sp>
      <p:sp>
        <p:nvSpPr>
          <p:cNvPr id="66" name="矩形 65"/>
          <p:cNvSpPr/>
          <p:nvPr/>
        </p:nvSpPr>
        <p:spPr bwMode="auto">
          <a:xfrm>
            <a:off x="3521122" y="1061030"/>
            <a:ext cx="345011" cy="1575173"/>
          </a:xfrm>
          <a:prstGeom prst="rect">
            <a:avLst/>
          </a:prstGeom>
          <a:gradFill flip="none" rotWithShape="1">
            <a:gsLst>
              <a:gs pos="0">
                <a:srgbClr val="4C4746"/>
              </a:gs>
              <a:gs pos="47000">
                <a:schemeClr val="bg2"/>
              </a:gs>
              <a:gs pos="100000">
                <a:srgbClr val="726968"/>
              </a:gs>
            </a:gsLst>
            <a:lin ang="16200000" scaled="0"/>
            <a:tileRect/>
          </a:gradFill>
          <a:ln w="12700" cap="flat">
            <a:noFill/>
            <a:prstDash val="solid"/>
            <a:miter lim="800000"/>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FFFFFF"/>
              </a:solidFill>
              <a:effectLst/>
              <a:uLnTx/>
              <a:uFillTx/>
              <a:latin typeface="+mn-lt"/>
              <a:ea typeface="+mn-ea"/>
              <a:cs typeface="+mn-ea"/>
              <a:sym typeface="+mn-lt"/>
            </a:endParaRPr>
          </a:p>
        </p:txBody>
      </p:sp>
      <p:sp>
        <p:nvSpPr>
          <p:cNvPr id="67" name="文本框 66"/>
          <p:cNvSpPr txBox="1"/>
          <p:nvPr/>
        </p:nvSpPr>
        <p:spPr>
          <a:xfrm>
            <a:off x="1066656" y="1913836"/>
            <a:ext cx="1125052" cy="584775"/>
          </a:xfrm>
          <a:prstGeom prst="rect">
            <a:avLst/>
          </a:prstGeom>
          <a:noFill/>
        </p:spPr>
        <p:txBody>
          <a:bodyPr wrap="none" rtlCol="0">
            <a:spAutoFit/>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3200" b="0" i="0" u="none" strike="noStrike" kern="1200" cap="none" spc="0" normalizeH="0" baseline="0" noProof="0">
                <a:ln>
                  <a:noFill/>
                </a:ln>
                <a:solidFill>
                  <a:srgbClr val="F6F6F6"/>
                </a:solidFill>
                <a:effectLst/>
                <a:uLnTx/>
                <a:uFillTx/>
                <a:latin typeface="+mn-lt"/>
                <a:ea typeface="+mn-ea"/>
                <a:cs typeface="+mn-ea"/>
                <a:sym typeface="+mn-lt"/>
              </a:rPr>
              <a:t>PART</a:t>
            </a:r>
            <a:endParaRPr kumimoji="0" lang="zh-CN" altLang="en-US" sz="3200" b="0" i="0" u="none" strike="noStrike" kern="1200" cap="none" spc="0" normalizeH="0" baseline="0" noProof="0" dirty="0">
              <a:ln>
                <a:noFill/>
              </a:ln>
              <a:solidFill>
                <a:srgbClr val="F6F6F6"/>
              </a:solidFill>
              <a:effectLst/>
              <a:uLnTx/>
              <a:uFillTx/>
              <a:latin typeface="+mn-lt"/>
              <a:ea typeface="+mn-ea"/>
              <a:cs typeface="+mn-ea"/>
              <a:sym typeface="+mn-lt"/>
            </a:endParaRPr>
          </a:p>
        </p:txBody>
      </p:sp>
      <p:sp>
        <p:nvSpPr>
          <p:cNvPr id="68" name="文本框 67"/>
          <p:cNvSpPr txBox="1">
            <a:spLocks noChangeArrowheads="1"/>
          </p:cNvSpPr>
          <p:nvPr>
            <p:custDataLst>
              <p:tags r:id="rId1"/>
            </p:custDataLst>
          </p:nvPr>
        </p:nvSpPr>
        <p:spPr bwMode="auto">
          <a:xfrm>
            <a:off x="4082157" y="1290883"/>
            <a:ext cx="6735121" cy="941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defRPr/>
            </a:pPr>
            <a:r>
              <a:rPr lang="zh-CN" altLang="en-US" sz="6600" b="1">
                <a:solidFill>
                  <a:srgbClr val="424554"/>
                </a:solidFill>
                <a:latin typeface="+mn-lt"/>
                <a:ea typeface="+mn-ea"/>
                <a:cs typeface="+mn-ea"/>
                <a:sym typeface="+mn-lt"/>
              </a:rPr>
              <a:t>工作规划</a:t>
            </a:r>
            <a:endParaRPr lang="zh-CN" altLang="en-US" sz="6600" b="1">
              <a:solidFill>
                <a:srgbClr val="424554"/>
              </a:solidFill>
              <a:latin typeface="+mn-lt"/>
              <a:ea typeface="+mn-ea"/>
              <a:cs typeface="+mn-ea"/>
              <a:sym typeface="+mn-lt"/>
            </a:endParaRPr>
          </a:p>
        </p:txBody>
      </p:sp>
      <p:sp>
        <p:nvSpPr>
          <p:cNvPr id="69" name="文本框 68"/>
          <p:cNvSpPr txBox="1"/>
          <p:nvPr/>
        </p:nvSpPr>
        <p:spPr>
          <a:xfrm>
            <a:off x="2238745" y="1052708"/>
            <a:ext cx="1029449" cy="1862048"/>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1500" b="0" i="0" u="none" strike="noStrike" kern="1200" cap="none" spc="0" normalizeH="0" baseline="0" noProof="0">
                <a:ln>
                  <a:noFill/>
                </a:ln>
                <a:solidFill>
                  <a:srgbClr val="F6F6F6"/>
                </a:solidFill>
                <a:effectLst/>
                <a:uLnTx/>
                <a:uFillTx/>
                <a:latin typeface="+mn-lt"/>
                <a:ea typeface="+mn-ea"/>
                <a:cs typeface="+mn-ea"/>
                <a:sym typeface="+mn-lt"/>
              </a:rPr>
              <a:t>4</a:t>
            </a:r>
            <a:endParaRPr kumimoji="0" lang="zh-CN" altLang="en-US" sz="11500" b="0" i="0" u="none" strike="noStrike" kern="1200" cap="none" spc="0" normalizeH="0" baseline="0" noProof="0" dirty="0">
              <a:ln>
                <a:noFill/>
              </a:ln>
              <a:solidFill>
                <a:srgbClr val="F6F6F6"/>
              </a:solidFill>
              <a:effectLst/>
              <a:uLnTx/>
              <a:uFillTx/>
              <a:latin typeface="+mn-lt"/>
              <a:ea typeface="+mn-ea"/>
              <a:cs typeface="+mn-ea"/>
              <a:sym typeface="+mn-lt"/>
            </a:endParaRPr>
          </a:p>
        </p:txBody>
      </p:sp>
      <p:sp>
        <p:nvSpPr>
          <p:cNvPr id="70" name="TextBox 65"/>
          <p:cNvSpPr txBox="1"/>
          <p:nvPr/>
        </p:nvSpPr>
        <p:spPr>
          <a:xfrm>
            <a:off x="4560379" y="2861287"/>
            <a:ext cx="1895734" cy="369332"/>
          </a:xfrm>
          <a:prstGeom prst="rect">
            <a:avLst/>
          </a:prstGeom>
          <a:noFill/>
        </p:spPr>
        <p:txBody>
          <a:bodyPr wrap="square" rtlCol="0">
            <a:spAutoFit/>
          </a:bodyPr>
          <a:lstStyle/>
          <a:p>
            <a:pPr lvl="0">
              <a:defRPr/>
            </a:pPr>
            <a:r>
              <a:rPr lang="zh-CN" altLang="en-US">
                <a:solidFill>
                  <a:srgbClr val="424554"/>
                </a:solidFill>
                <a:latin typeface="+mn-lt"/>
                <a:ea typeface="+mn-ea"/>
                <a:cs typeface="+mn-ea"/>
                <a:sym typeface="+mn-lt"/>
              </a:rPr>
              <a:t>职业规划</a:t>
            </a:r>
            <a:endParaRPr lang="zh-CN" altLang="en-US" dirty="0">
              <a:solidFill>
                <a:srgbClr val="424554"/>
              </a:solidFill>
              <a:latin typeface="+mn-lt"/>
              <a:ea typeface="+mn-ea"/>
              <a:cs typeface="+mn-ea"/>
              <a:sym typeface="+mn-lt"/>
            </a:endParaRPr>
          </a:p>
        </p:txBody>
      </p:sp>
      <p:sp>
        <p:nvSpPr>
          <p:cNvPr id="71" name="TextBox 66"/>
          <p:cNvSpPr txBox="1"/>
          <p:nvPr/>
        </p:nvSpPr>
        <p:spPr>
          <a:xfrm>
            <a:off x="7538540" y="2861287"/>
            <a:ext cx="2548115" cy="369332"/>
          </a:xfrm>
          <a:prstGeom prst="rect">
            <a:avLst/>
          </a:prstGeom>
          <a:noFill/>
        </p:spPr>
        <p:txBody>
          <a:bodyPr wrap="square" rtlCol="0">
            <a:spAutoFit/>
          </a:bodyPr>
          <a:lstStyle>
            <a:defPPr>
              <a:defRPr lang="zh-CN"/>
            </a:defPPr>
            <a:lvl1pPr>
              <a:defRPr sz="2000">
                <a:solidFill>
                  <a:srgbClr val="F8F8F8"/>
                </a:solidFill>
                <a:latin typeface="+mn-ea"/>
                <a:ea typeface="+mn-ea"/>
              </a:defRPr>
            </a:lvl1pPr>
          </a:lstStyle>
          <a:p>
            <a:pPr lvl="0">
              <a:defRPr/>
            </a:pPr>
            <a:r>
              <a:rPr lang="zh-CN" altLang="en-US" sz="1800">
                <a:solidFill>
                  <a:srgbClr val="424554"/>
                </a:solidFill>
                <a:latin typeface="+mn-lt"/>
                <a:cs typeface="+mn-ea"/>
                <a:sym typeface="+mn-lt"/>
              </a:rPr>
              <a:t>实现目标的关键 </a:t>
            </a:r>
            <a:endParaRPr lang="zh-CN" altLang="en-US" sz="1800" dirty="0">
              <a:solidFill>
                <a:srgbClr val="424554"/>
              </a:solidFill>
              <a:latin typeface="+mn-lt"/>
              <a:cs typeface="+mn-ea"/>
              <a:sym typeface="+mn-lt"/>
            </a:endParaRPr>
          </a:p>
        </p:txBody>
      </p:sp>
      <p:sp>
        <p:nvSpPr>
          <p:cNvPr id="72" name="TextBox 69"/>
          <p:cNvSpPr txBox="1"/>
          <p:nvPr/>
        </p:nvSpPr>
        <p:spPr>
          <a:xfrm>
            <a:off x="4541545" y="3311294"/>
            <a:ext cx="2126362" cy="369332"/>
          </a:xfrm>
          <a:prstGeom prst="rect">
            <a:avLst/>
          </a:prstGeom>
          <a:noFill/>
        </p:spPr>
        <p:txBody>
          <a:bodyPr wrap="square" rtlCol="0">
            <a:spAutoFit/>
          </a:bodyPr>
          <a:lstStyle>
            <a:defPPr>
              <a:defRPr lang="zh-CN"/>
            </a:defPPr>
            <a:lvl1pPr>
              <a:defRPr sz="2000">
                <a:solidFill>
                  <a:srgbClr val="F8F8F8"/>
                </a:solidFill>
                <a:latin typeface="+mn-ea"/>
                <a:ea typeface="+mn-ea"/>
              </a:defRPr>
            </a:lvl1pPr>
          </a:lstStyle>
          <a:p>
            <a:pPr lvl="0">
              <a:defRPr/>
            </a:pPr>
            <a:r>
              <a:rPr lang="zh-CN" altLang="en-US" sz="1800">
                <a:solidFill>
                  <a:srgbClr val="424554"/>
                </a:solidFill>
                <a:latin typeface="+mn-lt"/>
                <a:cs typeface="+mn-ea"/>
                <a:sym typeface="+mn-lt"/>
              </a:rPr>
              <a:t>工作规划</a:t>
            </a:r>
            <a:endParaRPr lang="zh-CN" altLang="en-US" sz="1800" dirty="0">
              <a:solidFill>
                <a:srgbClr val="424554"/>
              </a:solidFill>
              <a:latin typeface="+mn-lt"/>
              <a:cs typeface="+mn-ea"/>
              <a:sym typeface="+mn-lt"/>
            </a:endParaRPr>
          </a:p>
        </p:txBody>
      </p:sp>
      <p:sp>
        <p:nvSpPr>
          <p:cNvPr id="74" name="Freeform 18"/>
          <p:cNvSpPr>
            <a:spLocks noEditPoints="1"/>
          </p:cNvSpPr>
          <p:nvPr/>
        </p:nvSpPr>
        <p:spPr bwMode="auto">
          <a:xfrm>
            <a:off x="4273258" y="3346427"/>
            <a:ext cx="268288" cy="268288"/>
          </a:xfrm>
          <a:custGeom>
            <a:avLst/>
            <a:gdLst>
              <a:gd name="T0" fmla="*/ 117 w 235"/>
              <a:gd name="T1" fmla="*/ 0 h 234"/>
              <a:gd name="T2" fmla="*/ 235 w 235"/>
              <a:gd name="T3" fmla="*/ 117 h 234"/>
              <a:gd name="T4" fmla="*/ 117 w 235"/>
              <a:gd name="T5" fmla="*/ 234 h 234"/>
              <a:gd name="T6" fmla="*/ 0 w 235"/>
              <a:gd name="T7" fmla="*/ 117 h 234"/>
              <a:gd name="T8" fmla="*/ 117 w 235"/>
              <a:gd name="T9" fmla="*/ 0 h 234"/>
              <a:gd name="T10" fmla="*/ 99 w 235"/>
              <a:gd name="T11" fmla="*/ 199 h 234"/>
              <a:gd name="T12" fmla="*/ 135 w 235"/>
              <a:gd name="T13" fmla="*/ 199 h 234"/>
              <a:gd name="T14" fmla="*/ 135 w 235"/>
              <a:gd name="T15" fmla="*/ 136 h 234"/>
              <a:gd name="T16" fmla="*/ 199 w 235"/>
              <a:gd name="T17" fmla="*/ 136 h 234"/>
              <a:gd name="T18" fmla="*/ 199 w 235"/>
              <a:gd name="T19" fmla="*/ 99 h 234"/>
              <a:gd name="T20" fmla="*/ 135 w 235"/>
              <a:gd name="T21" fmla="*/ 99 h 234"/>
              <a:gd name="T22" fmla="*/ 135 w 235"/>
              <a:gd name="T23" fmla="*/ 35 h 234"/>
              <a:gd name="T24" fmla="*/ 99 w 235"/>
              <a:gd name="T25" fmla="*/ 35 h 234"/>
              <a:gd name="T26" fmla="*/ 99 w 235"/>
              <a:gd name="T27" fmla="*/ 99 h 234"/>
              <a:gd name="T28" fmla="*/ 35 w 235"/>
              <a:gd name="T29" fmla="*/ 99 h 234"/>
              <a:gd name="T30" fmla="*/ 35 w 235"/>
              <a:gd name="T31" fmla="*/ 136 h 234"/>
              <a:gd name="T32" fmla="*/ 99 w 235"/>
              <a:gd name="T33" fmla="*/ 136 h 234"/>
              <a:gd name="T34" fmla="*/ 99 w 235"/>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5" h="234">
                <a:moveTo>
                  <a:pt x="117" y="0"/>
                </a:moveTo>
                <a:cubicBezTo>
                  <a:pt x="182" y="0"/>
                  <a:pt x="235" y="52"/>
                  <a:pt x="235" y="117"/>
                </a:cubicBezTo>
                <a:cubicBezTo>
                  <a:pt x="235" y="182"/>
                  <a:pt x="182" y="234"/>
                  <a:pt x="117" y="234"/>
                </a:cubicBezTo>
                <a:cubicBezTo>
                  <a:pt x="53" y="234"/>
                  <a:pt x="0" y="182"/>
                  <a:pt x="0" y="117"/>
                </a:cubicBezTo>
                <a:cubicBezTo>
                  <a:pt x="0" y="52"/>
                  <a:pt x="53"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2"/>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424554"/>
              </a:solidFill>
              <a:effectLst/>
              <a:uLnTx/>
              <a:uFillTx/>
              <a:latin typeface="+mn-lt"/>
              <a:ea typeface="+mn-ea"/>
              <a:cs typeface="+mn-ea"/>
              <a:sym typeface="+mn-lt"/>
            </a:endParaRPr>
          </a:p>
        </p:txBody>
      </p:sp>
      <p:sp>
        <p:nvSpPr>
          <p:cNvPr id="76" name="Freeform 21"/>
          <p:cNvSpPr>
            <a:spLocks noEditPoints="1"/>
          </p:cNvSpPr>
          <p:nvPr/>
        </p:nvSpPr>
        <p:spPr bwMode="auto">
          <a:xfrm>
            <a:off x="4273258" y="2896420"/>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bg2"/>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424554"/>
              </a:solidFill>
              <a:effectLst/>
              <a:uLnTx/>
              <a:uFillTx/>
              <a:latin typeface="+mn-lt"/>
              <a:ea typeface="+mn-ea"/>
              <a:cs typeface="+mn-ea"/>
              <a:sym typeface="+mn-lt"/>
            </a:endParaRPr>
          </a:p>
        </p:txBody>
      </p:sp>
      <p:sp>
        <p:nvSpPr>
          <p:cNvPr id="77" name="Freeform 22"/>
          <p:cNvSpPr>
            <a:spLocks noEditPoints="1"/>
          </p:cNvSpPr>
          <p:nvPr/>
        </p:nvSpPr>
        <p:spPr bwMode="auto">
          <a:xfrm>
            <a:off x="7239862" y="2896420"/>
            <a:ext cx="266700" cy="268288"/>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8 h 234"/>
              <a:gd name="T20" fmla="*/ 135 w 234"/>
              <a:gd name="T21" fmla="*/ 98 h 234"/>
              <a:gd name="T22" fmla="*/ 135 w 234"/>
              <a:gd name="T23" fmla="*/ 35 h 234"/>
              <a:gd name="T24" fmla="*/ 99 w 234"/>
              <a:gd name="T25" fmla="*/ 35 h 234"/>
              <a:gd name="T26" fmla="*/ 99 w 234"/>
              <a:gd name="T27" fmla="*/ 98 h 234"/>
              <a:gd name="T28" fmla="*/ 35 w 234"/>
              <a:gd name="T29" fmla="*/ 98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bg2"/>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424554"/>
              </a:solidFill>
              <a:effectLst/>
              <a:uLnTx/>
              <a:uFillTx/>
              <a:latin typeface="+mn-lt"/>
              <a:ea typeface="+mn-ea"/>
              <a:cs typeface="+mn-ea"/>
              <a:sym typeface="+mn-lt"/>
            </a:endParaRPr>
          </a:p>
        </p:txBody>
      </p:sp>
      <p:sp>
        <p:nvSpPr>
          <p:cNvPr id="80" name="矩形 79"/>
          <p:cNvSpPr/>
          <p:nvPr/>
        </p:nvSpPr>
        <p:spPr bwMode="auto">
          <a:xfrm>
            <a:off x="4082158" y="5377218"/>
            <a:ext cx="8114606" cy="121660"/>
          </a:xfrm>
          <a:prstGeom prst="rect">
            <a:avLst/>
          </a:prstGeom>
          <a:gradFill>
            <a:gsLst>
              <a:gs pos="0">
                <a:srgbClr val="1F95BF"/>
              </a:gs>
              <a:gs pos="48000">
                <a:schemeClr val="tx2"/>
              </a:gs>
              <a:gs pos="100000">
                <a:srgbClr val="2EB0DE"/>
              </a:gs>
            </a:gsLst>
            <a:lin ang="16200000" scaled="1"/>
          </a:gradFill>
          <a:ln w="12700" cap="flat">
            <a:noFill/>
            <a:prstDash val="solid"/>
            <a:miter lim="800000"/>
          </a:ln>
          <a:effectLst/>
        </p:spPr>
        <p:txBody>
          <a:bodyPr vert="horz" wrap="square" lIns="91440" tIns="45720" rIns="91440" bIns="45720" numCol="1" anchor="t" anchorCtr="0" compatLnSpc="1"/>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0">
              <a:ln>
                <a:noFill/>
              </a:ln>
              <a:solidFill>
                <a:srgbClr val="FFFFFF"/>
              </a:solidFill>
              <a:effectLst/>
              <a:uLnTx/>
              <a:uFillTx/>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advTm="8726">
        <p14:prism/>
      </p:transition>
    </mc:Choice>
    <mc:Fallback>
      <p:transition spd="slow" advTm="8726">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矩形 58"/>
          <p:cNvSpPr/>
          <p:nvPr/>
        </p:nvSpPr>
        <p:spPr>
          <a:xfrm>
            <a:off x="554965" y="247436"/>
            <a:ext cx="6324333" cy="492379"/>
          </a:xfrm>
          <a:prstGeom prst="rect">
            <a:avLst/>
          </a:prstGeom>
          <a:noFill/>
          <a:ln>
            <a:noFill/>
          </a:ln>
        </p:spPr>
        <p:txBody>
          <a:bodyPr vert="horz" wrap="square" lIns="0" tIns="0" rIns="0" bIns="0" numCol="1" anchor="t" anchorCtr="0" compatLnSpc="1">
            <a:spAutoFit/>
          </a:bodyPr>
          <a:lstStyle/>
          <a:p>
            <a:r>
              <a:rPr lang="zh-CN" altLang="en-US" sz="3200">
                <a:solidFill>
                  <a:schemeClr val="accent1"/>
                </a:solidFill>
                <a:latin typeface="+mn-lt"/>
                <a:ea typeface="+mn-ea"/>
                <a:cs typeface="+mn-ea"/>
                <a:sym typeface="+mn-lt"/>
              </a:rPr>
              <a:t>职业规划</a:t>
            </a:r>
            <a:endParaRPr lang="zh-CN" altLang="en-US" sz="3200">
              <a:solidFill>
                <a:schemeClr val="accent1"/>
              </a:solidFill>
              <a:latin typeface="+mn-lt"/>
              <a:ea typeface="+mn-ea"/>
              <a:cs typeface="+mn-ea"/>
              <a:sym typeface="+mn-lt"/>
            </a:endParaRPr>
          </a:p>
        </p:txBody>
      </p:sp>
      <p:sp>
        <p:nvSpPr>
          <p:cNvPr id="4" name="矩形 3"/>
          <p:cNvSpPr/>
          <p:nvPr/>
        </p:nvSpPr>
        <p:spPr bwMode="auto">
          <a:xfrm>
            <a:off x="314326" y="266701"/>
            <a:ext cx="114300" cy="457200"/>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mn-lt"/>
              <a:ea typeface="+mn-ea"/>
              <a:cs typeface="+mn-ea"/>
              <a:sym typeface="+mn-lt"/>
            </a:endParaRPr>
          </a:p>
        </p:txBody>
      </p:sp>
      <p:sp>
        <p:nvSpPr>
          <p:cNvPr id="5" name="Text Box 269"/>
          <p:cNvSpPr txBox="1"/>
          <p:nvPr/>
        </p:nvSpPr>
        <p:spPr>
          <a:xfrm>
            <a:off x="1733969" y="4887459"/>
            <a:ext cx="2905485" cy="923330"/>
          </a:xfrm>
          <a:prstGeom prst="rect">
            <a:avLst/>
          </a:prstGeom>
          <a:noFill/>
        </p:spPr>
        <p:txBody>
          <a:bodyPr wrap="square" rtlCol="0">
            <a:spAutoFit/>
          </a:bodyPr>
          <a:lstStyle>
            <a:defPPr>
              <a:defRPr lang="zh-CN"/>
            </a:defPPr>
            <a:lvl1pPr algn="just">
              <a:defRPr sz="2000">
                <a:solidFill>
                  <a:schemeClr val="tx2"/>
                </a:solidFill>
                <a:latin typeface="+mn-ea"/>
                <a:ea typeface="+mn-ea"/>
              </a:defRPr>
            </a:lvl1pPr>
          </a:lstStyle>
          <a:p>
            <a:r>
              <a:rPr lang="en-US" altLang="zh-CN" sz="1800" dirty="0">
                <a:solidFill>
                  <a:schemeClr val="accent1"/>
                </a:solidFill>
                <a:latin typeface="+mn-lt"/>
                <a:cs typeface="+mn-ea"/>
                <a:sym typeface="+mn-lt"/>
              </a:rPr>
              <a:t>1</a:t>
            </a:r>
            <a:r>
              <a:rPr lang="zh-CN" altLang="en-US" sz="1800" dirty="0">
                <a:solidFill>
                  <a:schemeClr val="accent1"/>
                </a:solidFill>
                <a:latin typeface="+mn-lt"/>
                <a:cs typeface="+mn-ea"/>
                <a:sym typeface="+mn-lt"/>
              </a:rPr>
              <a:t>、掌握基本的工作</a:t>
            </a:r>
            <a:r>
              <a:rPr lang="zh-CN" altLang="en-US" sz="1800">
                <a:solidFill>
                  <a:schemeClr val="accent1"/>
                </a:solidFill>
                <a:latin typeface="+mn-lt"/>
                <a:cs typeface="+mn-ea"/>
                <a:sym typeface="+mn-lt"/>
              </a:rPr>
              <a:t>技能；</a:t>
            </a:r>
            <a:endParaRPr lang="en-US" altLang="zh-CN" sz="1800">
              <a:solidFill>
                <a:schemeClr val="accent1"/>
              </a:solidFill>
              <a:latin typeface="+mn-lt"/>
              <a:cs typeface="+mn-ea"/>
              <a:sym typeface="+mn-lt"/>
            </a:endParaRPr>
          </a:p>
          <a:p>
            <a:r>
              <a:rPr lang="en-US" altLang="zh-CN" sz="1800">
                <a:solidFill>
                  <a:schemeClr val="accent1"/>
                </a:solidFill>
                <a:latin typeface="+mn-lt"/>
                <a:cs typeface="+mn-ea"/>
                <a:sym typeface="+mn-lt"/>
              </a:rPr>
              <a:t>2</a:t>
            </a:r>
            <a:r>
              <a:rPr lang="en-US" altLang="zh-CN" sz="1800" dirty="0">
                <a:solidFill>
                  <a:schemeClr val="accent1"/>
                </a:solidFill>
                <a:latin typeface="+mn-lt"/>
                <a:cs typeface="+mn-ea"/>
                <a:sym typeface="+mn-lt"/>
              </a:rPr>
              <a:t>、</a:t>
            </a:r>
            <a:r>
              <a:rPr lang="zh-CN" altLang="en-US" sz="1800" dirty="0">
                <a:solidFill>
                  <a:schemeClr val="accent1"/>
                </a:solidFill>
                <a:latin typeface="+mn-lt"/>
                <a:cs typeface="+mn-ea"/>
                <a:sym typeface="+mn-lt"/>
              </a:rPr>
              <a:t>适应工作节奏及</a:t>
            </a:r>
            <a:r>
              <a:rPr lang="zh-CN" altLang="en-US" sz="1800">
                <a:solidFill>
                  <a:schemeClr val="accent1"/>
                </a:solidFill>
                <a:latin typeface="+mn-lt"/>
                <a:cs typeface="+mn-ea"/>
                <a:sym typeface="+mn-lt"/>
              </a:rPr>
              <a:t>要求；</a:t>
            </a:r>
            <a:endParaRPr lang="en-US" altLang="zh-CN" sz="1800">
              <a:solidFill>
                <a:schemeClr val="accent1"/>
              </a:solidFill>
              <a:latin typeface="+mn-lt"/>
              <a:cs typeface="+mn-ea"/>
              <a:sym typeface="+mn-lt"/>
            </a:endParaRPr>
          </a:p>
          <a:p>
            <a:r>
              <a:rPr lang="en-US" altLang="zh-CN" sz="1800">
                <a:solidFill>
                  <a:schemeClr val="accent1"/>
                </a:solidFill>
                <a:latin typeface="+mn-lt"/>
                <a:cs typeface="+mn-ea"/>
                <a:sym typeface="+mn-lt"/>
              </a:rPr>
              <a:t>3</a:t>
            </a:r>
            <a:r>
              <a:rPr lang="en-US" altLang="zh-CN" sz="1800" dirty="0">
                <a:solidFill>
                  <a:schemeClr val="accent1"/>
                </a:solidFill>
                <a:latin typeface="+mn-lt"/>
                <a:cs typeface="+mn-ea"/>
                <a:sym typeface="+mn-lt"/>
              </a:rPr>
              <a:t>、</a:t>
            </a:r>
            <a:r>
              <a:rPr lang="zh-CN" altLang="en-US" sz="1800" dirty="0">
                <a:solidFill>
                  <a:schemeClr val="accent1"/>
                </a:solidFill>
                <a:latin typeface="+mn-lt"/>
                <a:cs typeface="+mn-ea"/>
                <a:sym typeface="+mn-lt"/>
              </a:rPr>
              <a:t>了解公司及业务</a:t>
            </a:r>
            <a:endParaRPr lang="zh-CN" altLang="en-US" sz="1800" dirty="0">
              <a:solidFill>
                <a:schemeClr val="accent1"/>
              </a:solidFill>
              <a:latin typeface="+mn-lt"/>
              <a:cs typeface="+mn-ea"/>
              <a:sym typeface="+mn-lt"/>
            </a:endParaRPr>
          </a:p>
        </p:txBody>
      </p:sp>
      <p:sp>
        <p:nvSpPr>
          <p:cNvPr id="6" name="Freeform 10"/>
          <p:cNvSpPr>
            <a:spLocks noEditPoints="1"/>
          </p:cNvSpPr>
          <p:nvPr/>
        </p:nvSpPr>
        <p:spPr bwMode="auto">
          <a:xfrm>
            <a:off x="833307" y="1656334"/>
            <a:ext cx="1419457" cy="2509781"/>
          </a:xfrm>
          <a:custGeom>
            <a:avLst/>
            <a:gdLst>
              <a:gd name="T0" fmla="*/ 988 w 2410"/>
              <a:gd name="T1" fmla="*/ 0 h 4251"/>
              <a:gd name="T2" fmla="*/ 1323 w 2410"/>
              <a:gd name="T3" fmla="*/ 335 h 4251"/>
              <a:gd name="T4" fmla="*/ 988 w 2410"/>
              <a:gd name="T5" fmla="*/ 670 h 4251"/>
              <a:gd name="T6" fmla="*/ 653 w 2410"/>
              <a:gd name="T7" fmla="*/ 335 h 4251"/>
              <a:gd name="T8" fmla="*/ 988 w 2410"/>
              <a:gd name="T9" fmla="*/ 0 h 4251"/>
              <a:gd name="T10" fmla="*/ 670 w 2410"/>
              <a:gd name="T11" fmla="*/ 917 h 4251"/>
              <a:gd name="T12" fmla="*/ 1244 w 2410"/>
              <a:gd name="T13" fmla="*/ 882 h 4251"/>
              <a:gd name="T14" fmla="*/ 2002 w 2410"/>
              <a:gd name="T15" fmla="*/ 1085 h 4251"/>
              <a:gd name="T16" fmla="*/ 2152 w 2410"/>
              <a:gd name="T17" fmla="*/ 1438 h 4251"/>
              <a:gd name="T18" fmla="*/ 1332 w 2410"/>
              <a:gd name="T19" fmla="*/ 1367 h 4251"/>
              <a:gd name="T20" fmla="*/ 1341 w 2410"/>
              <a:gd name="T21" fmla="*/ 1949 h 4251"/>
              <a:gd name="T22" fmla="*/ 2020 w 2410"/>
              <a:gd name="T23" fmla="*/ 2126 h 4251"/>
              <a:gd name="T24" fmla="*/ 2196 w 2410"/>
              <a:gd name="T25" fmla="*/ 2372 h 4251"/>
              <a:gd name="T26" fmla="*/ 2364 w 2410"/>
              <a:gd name="T27" fmla="*/ 2990 h 4251"/>
              <a:gd name="T28" fmla="*/ 1976 w 2410"/>
              <a:gd name="T29" fmla="*/ 3087 h 4251"/>
              <a:gd name="T30" fmla="*/ 1791 w 2410"/>
              <a:gd name="T31" fmla="*/ 2443 h 4251"/>
              <a:gd name="T32" fmla="*/ 1067 w 2410"/>
              <a:gd name="T33" fmla="*/ 2302 h 4251"/>
              <a:gd name="T34" fmla="*/ 1023 w 2410"/>
              <a:gd name="T35" fmla="*/ 2364 h 4251"/>
              <a:gd name="T36" fmla="*/ 979 w 2410"/>
              <a:gd name="T37" fmla="*/ 4031 h 4251"/>
              <a:gd name="T38" fmla="*/ 600 w 2410"/>
              <a:gd name="T39" fmla="*/ 4013 h 4251"/>
              <a:gd name="T40" fmla="*/ 618 w 2410"/>
              <a:gd name="T41" fmla="*/ 1385 h 4251"/>
              <a:gd name="T42" fmla="*/ 388 w 2410"/>
              <a:gd name="T43" fmla="*/ 1552 h 4251"/>
              <a:gd name="T44" fmla="*/ 415 w 2410"/>
              <a:gd name="T45" fmla="*/ 2037 h 4251"/>
              <a:gd name="T46" fmla="*/ 44 w 2410"/>
              <a:gd name="T47" fmla="*/ 2055 h 4251"/>
              <a:gd name="T48" fmla="*/ 0 w 2410"/>
              <a:gd name="T49" fmla="*/ 1499 h 4251"/>
              <a:gd name="T50" fmla="*/ 150 w 2410"/>
              <a:gd name="T51" fmla="*/ 1270 h 4251"/>
              <a:gd name="T52" fmla="*/ 670 w 2410"/>
              <a:gd name="T53" fmla="*/ 917 h 4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10" h="4251">
                <a:moveTo>
                  <a:pt x="988" y="0"/>
                </a:moveTo>
                <a:cubicBezTo>
                  <a:pt x="1173" y="0"/>
                  <a:pt x="1323" y="150"/>
                  <a:pt x="1323" y="335"/>
                </a:cubicBezTo>
                <a:cubicBezTo>
                  <a:pt x="1323" y="520"/>
                  <a:pt x="1173" y="670"/>
                  <a:pt x="988" y="670"/>
                </a:cubicBezTo>
                <a:cubicBezTo>
                  <a:pt x="803" y="670"/>
                  <a:pt x="653" y="520"/>
                  <a:pt x="653" y="335"/>
                </a:cubicBezTo>
                <a:cubicBezTo>
                  <a:pt x="653" y="150"/>
                  <a:pt x="803" y="0"/>
                  <a:pt x="988" y="0"/>
                </a:cubicBezTo>
                <a:close/>
                <a:moveTo>
                  <a:pt x="670" y="917"/>
                </a:moveTo>
                <a:cubicBezTo>
                  <a:pt x="859" y="740"/>
                  <a:pt x="1050" y="736"/>
                  <a:pt x="1244" y="882"/>
                </a:cubicBezTo>
                <a:cubicBezTo>
                  <a:pt x="1499" y="1067"/>
                  <a:pt x="1752" y="1135"/>
                  <a:pt x="2002" y="1085"/>
                </a:cubicBezTo>
                <a:cubicBezTo>
                  <a:pt x="2276" y="1023"/>
                  <a:pt x="2363" y="1358"/>
                  <a:pt x="2152" y="1438"/>
                </a:cubicBezTo>
                <a:cubicBezTo>
                  <a:pt x="1879" y="1496"/>
                  <a:pt x="1605" y="1473"/>
                  <a:pt x="1332" y="1367"/>
                </a:cubicBezTo>
                <a:cubicBezTo>
                  <a:pt x="1335" y="1561"/>
                  <a:pt x="1338" y="1755"/>
                  <a:pt x="1341" y="1949"/>
                </a:cubicBezTo>
                <a:cubicBezTo>
                  <a:pt x="1567" y="2008"/>
                  <a:pt x="1793" y="2067"/>
                  <a:pt x="2020" y="2126"/>
                </a:cubicBezTo>
                <a:cubicBezTo>
                  <a:pt x="2122" y="2153"/>
                  <a:pt x="2159" y="2262"/>
                  <a:pt x="2196" y="2372"/>
                </a:cubicBezTo>
                <a:cubicBezTo>
                  <a:pt x="2252" y="2578"/>
                  <a:pt x="2308" y="2784"/>
                  <a:pt x="2364" y="2990"/>
                </a:cubicBezTo>
                <a:cubicBezTo>
                  <a:pt x="2410" y="3266"/>
                  <a:pt x="2061" y="3341"/>
                  <a:pt x="1976" y="3087"/>
                </a:cubicBezTo>
                <a:cubicBezTo>
                  <a:pt x="1914" y="2872"/>
                  <a:pt x="1852" y="2658"/>
                  <a:pt x="1791" y="2443"/>
                </a:cubicBezTo>
                <a:cubicBezTo>
                  <a:pt x="1549" y="2396"/>
                  <a:pt x="1308" y="2349"/>
                  <a:pt x="1067" y="2302"/>
                </a:cubicBezTo>
                <a:cubicBezTo>
                  <a:pt x="1032" y="2296"/>
                  <a:pt x="1023" y="2317"/>
                  <a:pt x="1023" y="2364"/>
                </a:cubicBezTo>
                <a:cubicBezTo>
                  <a:pt x="1009" y="2919"/>
                  <a:pt x="994" y="3475"/>
                  <a:pt x="979" y="4031"/>
                </a:cubicBezTo>
                <a:cubicBezTo>
                  <a:pt x="972" y="4251"/>
                  <a:pt x="597" y="4212"/>
                  <a:pt x="600" y="4013"/>
                </a:cubicBezTo>
                <a:cubicBezTo>
                  <a:pt x="666" y="3134"/>
                  <a:pt x="687" y="2257"/>
                  <a:pt x="618" y="1385"/>
                </a:cubicBezTo>
                <a:cubicBezTo>
                  <a:pt x="541" y="1441"/>
                  <a:pt x="465" y="1496"/>
                  <a:pt x="388" y="1552"/>
                </a:cubicBezTo>
                <a:cubicBezTo>
                  <a:pt x="397" y="1714"/>
                  <a:pt x="406" y="1876"/>
                  <a:pt x="415" y="2037"/>
                </a:cubicBezTo>
                <a:cubicBezTo>
                  <a:pt x="385" y="2216"/>
                  <a:pt x="96" y="2239"/>
                  <a:pt x="44" y="2055"/>
                </a:cubicBezTo>
                <a:cubicBezTo>
                  <a:pt x="30" y="1870"/>
                  <a:pt x="15" y="1685"/>
                  <a:pt x="0" y="1499"/>
                </a:cubicBezTo>
                <a:cubicBezTo>
                  <a:pt x="17" y="1419"/>
                  <a:pt x="44" y="1339"/>
                  <a:pt x="150" y="1270"/>
                </a:cubicBezTo>
                <a:cubicBezTo>
                  <a:pt x="324" y="1152"/>
                  <a:pt x="497" y="1035"/>
                  <a:pt x="670" y="917"/>
                </a:cubicBezTo>
                <a:close/>
              </a:path>
            </a:pathLst>
          </a:custGeom>
          <a:gradFill flip="none" rotWithShape="1">
            <a:gsLst>
              <a:gs pos="0">
                <a:srgbClr val="4C4746"/>
              </a:gs>
              <a:gs pos="47000">
                <a:schemeClr val="bg2"/>
              </a:gs>
              <a:gs pos="100000">
                <a:srgbClr val="726968"/>
              </a:gs>
            </a:gsLst>
            <a:lin ang="16200000" scaled="0"/>
            <a:tileRect/>
          </a:gradFill>
          <a:ln w="12700" cap="flat">
            <a:noFill/>
            <a:prstDash val="solid"/>
            <a:miter lim="800000"/>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a:solidFill>
                <a:schemeClr val="bg1"/>
              </a:solidFill>
              <a:latin typeface="+mn-lt"/>
              <a:ea typeface="+mn-ea"/>
              <a:cs typeface="+mn-ea"/>
              <a:sym typeface="+mn-lt"/>
            </a:endParaRPr>
          </a:p>
        </p:txBody>
      </p:sp>
      <p:sp>
        <p:nvSpPr>
          <p:cNvPr id="7" name="Freeform 11"/>
          <p:cNvSpPr/>
          <p:nvPr/>
        </p:nvSpPr>
        <p:spPr bwMode="auto">
          <a:xfrm>
            <a:off x="3486647" y="2567206"/>
            <a:ext cx="1522413" cy="895350"/>
          </a:xfrm>
          <a:custGeom>
            <a:avLst/>
            <a:gdLst>
              <a:gd name="T0" fmla="*/ 0 w 2070"/>
              <a:gd name="T1" fmla="*/ 1214 h 1214"/>
              <a:gd name="T2" fmla="*/ 2070 w 2070"/>
              <a:gd name="T3" fmla="*/ 177 h 1214"/>
            </a:gdLst>
            <a:ahLst/>
            <a:cxnLst>
              <a:cxn ang="0">
                <a:pos x="T0" y="T1"/>
              </a:cxn>
              <a:cxn ang="0">
                <a:pos x="T2" y="T3"/>
              </a:cxn>
            </a:cxnLst>
            <a:rect l="0" t="0" r="r" b="b"/>
            <a:pathLst>
              <a:path w="2070" h="1214">
                <a:moveTo>
                  <a:pt x="0" y="1214"/>
                </a:moveTo>
                <a:cubicBezTo>
                  <a:pt x="269" y="321"/>
                  <a:pt x="979" y="0"/>
                  <a:pt x="2070" y="177"/>
                </a:cubicBezTo>
              </a:path>
            </a:pathLst>
          </a:custGeom>
          <a:noFill/>
          <a:ln w="9525" cap="flat">
            <a:solidFill>
              <a:schemeClr val="accent1"/>
            </a:solidFill>
            <a:prstDash val="dash"/>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8" name="TextBox 14"/>
          <p:cNvSpPr txBox="1"/>
          <p:nvPr/>
        </p:nvSpPr>
        <p:spPr>
          <a:xfrm>
            <a:off x="1901416" y="3958666"/>
            <a:ext cx="2421524" cy="427828"/>
          </a:xfrm>
          <a:prstGeom prst="rect">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defPPr>
              <a:defRPr lang="zh-CN"/>
            </a:defPPr>
            <a:lvl1pPr algn="r">
              <a:defRPr sz="2000">
                <a:solidFill>
                  <a:schemeClr val="bg1"/>
                </a:solidFill>
                <a:latin typeface="+mn-lt"/>
                <a:ea typeface="+mn-ea"/>
                <a:cs typeface="+mn-ea"/>
              </a:defRPr>
            </a:lvl1pPr>
          </a:lstStyle>
          <a:p>
            <a:pPr algn="ctr"/>
            <a:r>
              <a:rPr lang="zh-CN" altLang="en-US">
                <a:sym typeface="+mn-lt"/>
              </a:rPr>
              <a:t>步骤一</a:t>
            </a:r>
            <a:endParaRPr lang="zh-CN" altLang="en-US" dirty="0">
              <a:sym typeface="+mn-lt"/>
            </a:endParaRPr>
          </a:p>
        </p:txBody>
      </p:sp>
      <p:sp>
        <p:nvSpPr>
          <p:cNvPr id="9" name="TextBox 15"/>
          <p:cNvSpPr txBox="1"/>
          <p:nvPr/>
        </p:nvSpPr>
        <p:spPr>
          <a:xfrm>
            <a:off x="1901417" y="4459563"/>
            <a:ext cx="2252785" cy="398780"/>
          </a:xfrm>
          <a:prstGeom prst="rect">
            <a:avLst/>
          </a:prstGeom>
          <a:noFill/>
        </p:spPr>
        <p:txBody>
          <a:bodyPr wrap="square" rtlCol="0">
            <a:spAutoFit/>
          </a:bodyPr>
          <a:lstStyle>
            <a:defPPr>
              <a:defRPr lang="zh-CN"/>
            </a:defPPr>
            <a:lvl1pPr>
              <a:defRPr>
                <a:solidFill>
                  <a:schemeClr val="accent1"/>
                </a:solidFill>
                <a:latin typeface="+mj-ea"/>
                <a:ea typeface="+mj-ea"/>
              </a:defRPr>
            </a:lvl1pPr>
          </a:lstStyle>
          <a:p>
            <a:pPr algn="ctr"/>
            <a:r>
              <a:rPr lang="en-US" altLang="zh-CN" sz="2000">
                <a:latin typeface="+mn-lt"/>
                <a:ea typeface="+mn-ea"/>
                <a:cs typeface="+mn-ea"/>
                <a:sym typeface="+mn-lt"/>
              </a:rPr>
              <a:t>202X</a:t>
            </a:r>
            <a:r>
              <a:rPr lang="zh-CN" altLang="en-US" sz="2000">
                <a:latin typeface="+mn-lt"/>
                <a:ea typeface="+mn-ea"/>
                <a:cs typeface="+mn-ea"/>
                <a:sym typeface="+mn-lt"/>
              </a:rPr>
              <a:t>年实现转型</a:t>
            </a:r>
            <a:endParaRPr lang="zh-CN" altLang="en-US" sz="2000">
              <a:latin typeface="+mn-lt"/>
              <a:ea typeface="+mn-ea"/>
              <a:cs typeface="+mn-ea"/>
              <a:sym typeface="+mn-lt"/>
            </a:endParaRPr>
          </a:p>
        </p:txBody>
      </p:sp>
      <p:sp>
        <p:nvSpPr>
          <p:cNvPr id="10" name="TextBox 14"/>
          <p:cNvSpPr txBox="1"/>
          <p:nvPr/>
        </p:nvSpPr>
        <p:spPr>
          <a:xfrm>
            <a:off x="5086350" y="3127039"/>
            <a:ext cx="2625806" cy="427828"/>
          </a:xfrm>
          <a:prstGeom prst="rect">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defPPr>
              <a:defRPr lang="zh-CN"/>
            </a:defPPr>
            <a:lvl1pPr algn="ctr">
              <a:defRPr sz="2000">
                <a:solidFill>
                  <a:schemeClr val="bg1"/>
                </a:solidFill>
                <a:latin typeface="+mn-lt"/>
                <a:ea typeface="+mn-ea"/>
                <a:cs typeface="+mn-ea"/>
              </a:defRPr>
            </a:lvl1pPr>
          </a:lstStyle>
          <a:p>
            <a:r>
              <a:rPr lang="zh-CN" altLang="en-US">
                <a:sym typeface="+mn-lt"/>
              </a:rPr>
              <a:t>步骤二</a:t>
            </a:r>
            <a:endParaRPr lang="zh-CN" altLang="en-US" dirty="0">
              <a:sym typeface="+mn-lt"/>
            </a:endParaRPr>
          </a:p>
        </p:txBody>
      </p:sp>
      <p:sp>
        <p:nvSpPr>
          <p:cNvPr id="11" name="TextBox 14"/>
          <p:cNvSpPr txBox="1"/>
          <p:nvPr/>
        </p:nvSpPr>
        <p:spPr>
          <a:xfrm>
            <a:off x="8676338" y="2201912"/>
            <a:ext cx="2528280" cy="427828"/>
          </a:xfrm>
          <a:prstGeom prst="rect">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defPPr>
              <a:defRPr lang="zh-CN"/>
            </a:defPPr>
            <a:lvl1pPr algn="ctr">
              <a:defRPr sz="2000">
                <a:solidFill>
                  <a:schemeClr val="bg1"/>
                </a:solidFill>
                <a:latin typeface="+mn-lt"/>
                <a:ea typeface="+mn-ea"/>
                <a:cs typeface="+mn-ea"/>
              </a:defRPr>
            </a:lvl1pPr>
          </a:lstStyle>
          <a:p>
            <a:r>
              <a:rPr lang="zh-CN" altLang="en-US">
                <a:sym typeface="+mn-lt"/>
              </a:rPr>
              <a:t>步骤三</a:t>
            </a:r>
            <a:endParaRPr lang="zh-CN" altLang="en-US" dirty="0">
              <a:sym typeface="+mn-lt"/>
            </a:endParaRPr>
          </a:p>
        </p:txBody>
      </p:sp>
      <p:sp>
        <p:nvSpPr>
          <p:cNvPr id="12" name="TextBox 15"/>
          <p:cNvSpPr txBox="1"/>
          <p:nvPr/>
        </p:nvSpPr>
        <p:spPr>
          <a:xfrm>
            <a:off x="5215377" y="3595802"/>
            <a:ext cx="2391749" cy="398780"/>
          </a:xfrm>
          <a:prstGeom prst="rect">
            <a:avLst/>
          </a:prstGeom>
          <a:noFill/>
        </p:spPr>
        <p:txBody>
          <a:bodyPr wrap="square" rtlCol="0">
            <a:spAutoFit/>
          </a:bodyPr>
          <a:lstStyle>
            <a:defPPr>
              <a:defRPr lang="zh-CN"/>
            </a:defPPr>
            <a:lvl1pPr algn="ctr">
              <a:defRPr sz="2000">
                <a:solidFill>
                  <a:schemeClr val="accent1"/>
                </a:solidFill>
                <a:latin typeface="+mj-ea"/>
                <a:ea typeface="+mj-ea"/>
              </a:defRPr>
            </a:lvl1pPr>
          </a:lstStyle>
          <a:p>
            <a:r>
              <a:rPr lang="en-US" altLang="zh-CN">
                <a:solidFill>
                  <a:srgbClr val="000000"/>
                </a:solidFill>
                <a:latin typeface="+mn-lt"/>
                <a:ea typeface="+mn-ea"/>
                <a:cs typeface="+mn-ea"/>
                <a:sym typeface="+mn-lt"/>
              </a:rPr>
              <a:t>202X</a:t>
            </a:r>
            <a:r>
              <a:rPr lang="zh-CN" altLang="en-US">
                <a:solidFill>
                  <a:srgbClr val="000000"/>
                </a:solidFill>
                <a:latin typeface="+mn-lt"/>
                <a:ea typeface="+mn-ea"/>
                <a:cs typeface="+mn-ea"/>
                <a:sym typeface="+mn-lt"/>
              </a:rPr>
              <a:t>年</a:t>
            </a:r>
            <a:r>
              <a:rPr lang="en-US" altLang="zh-CN">
                <a:solidFill>
                  <a:srgbClr val="000000"/>
                </a:solidFill>
                <a:latin typeface="+mn-lt"/>
                <a:ea typeface="+mn-ea"/>
                <a:cs typeface="+mn-ea"/>
                <a:sym typeface="+mn-lt"/>
              </a:rPr>
              <a:t>~</a:t>
            </a:r>
            <a:r>
              <a:rPr lang="zh-CN" altLang="en-US">
                <a:solidFill>
                  <a:srgbClr val="000000"/>
                </a:solidFill>
                <a:latin typeface="+mn-lt"/>
                <a:ea typeface="+mn-ea"/>
                <a:cs typeface="+mn-ea"/>
                <a:sym typeface="+mn-lt"/>
              </a:rPr>
              <a:t>技能熟练</a:t>
            </a:r>
            <a:endParaRPr lang="zh-CN" altLang="en-US" dirty="0">
              <a:solidFill>
                <a:srgbClr val="000000"/>
              </a:solidFill>
              <a:latin typeface="+mn-lt"/>
              <a:ea typeface="+mn-ea"/>
              <a:cs typeface="+mn-ea"/>
              <a:sym typeface="+mn-lt"/>
            </a:endParaRPr>
          </a:p>
        </p:txBody>
      </p:sp>
      <p:sp>
        <p:nvSpPr>
          <p:cNvPr id="13" name="TextBox 15"/>
          <p:cNvSpPr txBox="1"/>
          <p:nvPr/>
        </p:nvSpPr>
        <p:spPr>
          <a:xfrm>
            <a:off x="8683302" y="2614689"/>
            <a:ext cx="2514352" cy="400110"/>
          </a:xfrm>
          <a:prstGeom prst="rect">
            <a:avLst/>
          </a:prstGeom>
          <a:noFill/>
        </p:spPr>
        <p:txBody>
          <a:bodyPr wrap="square" rtlCol="0">
            <a:spAutoFit/>
          </a:bodyPr>
          <a:lstStyle>
            <a:defPPr>
              <a:defRPr lang="zh-CN"/>
            </a:defPPr>
            <a:lvl1pPr algn="ctr">
              <a:defRPr sz="2000">
                <a:solidFill>
                  <a:schemeClr val="accent1"/>
                </a:solidFill>
                <a:latin typeface="+mj-ea"/>
                <a:ea typeface="+mj-ea"/>
              </a:defRPr>
            </a:lvl1pPr>
          </a:lstStyle>
          <a:p>
            <a:r>
              <a:rPr lang="zh-CN" altLang="en-US">
                <a:solidFill>
                  <a:srgbClr val="000000"/>
                </a:solidFill>
                <a:latin typeface="+mn-lt"/>
                <a:ea typeface="+mn-ea"/>
                <a:cs typeface="+mn-ea"/>
                <a:sym typeface="+mn-lt"/>
              </a:rPr>
              <a:t>管理指导</a:t>
            </a:r>
            <a:endParaRPr lang="zh-CN" altLang="en-US" dirty="0">
              <a:solidFill>
                <a:srgbClr val="000000"/>
              </a:solidFill>
              <a:latin typeface="+mn-lt"/>
              <a:ea typeface="+mn-ea"/>
              <a:cs typeface="+mn-ea"/>
              <a:sym typeface="+mn-lt"/>
            </a:endParaRPr>
          </a:p>
        </p:txBody>
      </p:sp>
      <p:sp>
        <p:nvSpPr>
          <p:cNvPr id="14" name="Freeform 11"/>
          <p:cNvSpPr/>
          <p:nvPr/>
        </p:nvSpPr>
        <p:spPr bwMode="auto">
          <a:xfrm>
            <a:off x="7348964" y="1816579"/>
            <a:ext cx="1522413" cy="895350"/>
          </a:xfrm>
          <a:custGeom>
            <a:avLst/>
            <a:gdLst>
              <a:gd name="T0" fmla="*/ 0 w 2070"/>
              <a:gd name="T1" fmla="*/ 1214 h 1214"/>
              <a:gd name="T2" fmla="*/ 2070 w 2070"/>
              <a:gd name="T3" fmla="*/ 177 h 1214"/>
            </a:gdLst>
            <a:ahLst/>
            <a:cxnLst>
              <a:cxn ang="0">
                <a:pos x="T0" y="T1"/>
              </a:cxn>
              <a:cxn ang="0">
                <a:pos x="T2" y="T3"/>
              </a:cxn>
            </a:cxnLst>
            <a:rect l="0" t="0" r="r" b="b"/>
            <a:pathLst>
              <a:path w="2070" h="1214">
                <a:moveTo>
                  <a:pt x="0" y="1214"/>
                </a:moveTo>
                <a:cubicBezTo>
                  <a:pt x="269" y="321"/>
                  <a:pt x="979" y="0"/>
                  <a:pt x="2070" y="177"/>
                </a:cubicBezTo>
              </a:path>
            </a:pathLst>
          </a:custGeom>
          <a:noFill/>
          <a:ln w="9525" cap="flat">
            <a:solidFill>
              <a:schemeClr val="accent1"/>
            </a:solidFill>
            <a:prstDash val="dash"/>
            <a:miter lim="800000"/>
            <a:headEnd type="none" w="med" len="med"/>
            <a:tailEnd type="triangle"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mn-lt"/>
              <a:ea typeface="+mn-ea"/>
              <a:cs typeface="+mn-ea"/>
              <a:sym typeface="+mn-lt"/>
            </a:endParaRPr>
          </a:p>
        </p:txBody>
      </p:sp>
      <p:sp>
        <p:nvSpPr>
          <p:cNvPr id="15" name="Text Box 269"/>
          <p:cNvSpPr txBox="1"/>
          <p:nvPr/>
        </p:nvSpPr>
        <p:spPr>
          <a:xfrm>
            <a:off x="4948653" y="3957018"/>
            <a:ext cx="3095499" cy="1200329"/>
          </a:xfrm>
          <a:prstGeom prst="rect">
            <a:avLst/>
          </a:prstGeom>
          <a:noFill/>
        </p:spPr>
        <p:txBody>
          <a:bodyPr wrap="square" rtlCol="0">
            <a:spAutoFit/>
          </a:bodyPr>
          <a:lstStyle>
            <a:defPPr>
              <a:defRPr lang="zh-CN"/>
            </a:defPPr>
            <a:lvl1pPr algn="just">
              <a:defRPr sz="2000">
                <a:solidFill>
                  <a:schemeClr val="tx2"/>
                </a:solidFill>
                <a:latin typeface="+mn-ea"/>
                <a:ea typeface="+mn-ea"/>
              </a:defRPr>
            </a:lvl1pPr>
          </a:lstStyle>
          <a:p>
            <a:r>
              <a:rPr lang="en-US" altLang="zh-CN" sz="1800">
                <a:solidFill>
                  <a:schemeClr val="accent1"/>
                </a:solidFill>
                <a:latin typeface="+mn-lt"/>
                <a:cs typeface="+mn-ea"/>
                <a:sym typeface="+mn-lt"/>
              </a:rPr>
              <a:t>1</a:t>
            </a:r>
            <a:r>
              <a:rPr lang="zh-CN" altLang="en-US" sz="1800">
                <a:solidFill>
                  <a:schemeClr val="accent1"/>
                </a:solidFill>
                <a:latin typeface="+mn-lt"/>
                <a:cs typeface="+mn-ea"/>
                <a:sym typeface="+mn-lt"/>
              </a:rPr>
              <a:t>、技能水平可独立开展工作；</a:t>
            </a:r>
            <a:endParaRPr lang="en-US" altLang="zh-CN" sz="1800">
              <a:solidFill>
                <a:schemeClr val="accent1"/>
              </a:solidFill>
              <a:latin typeface="+mn-lt"/>
              <a:cs typeface="+mn-ea"/>
              <a:sym typeface="+mn-lt"/>
            </a:endParaRPr>
          </a:p>
          <a:p>
            <a:r>
              <a:rPr lang="en-US" altLang="zh-CN" sz="1800">
                <a:solidFill>
                  <a:schemeClr val="accent1"/>
                </a:solidFill>
                <a:latin typeface="+mn-lt"/>
                <a:cs typeface="+mn-ea"/>
                <a:sym typeface="+mn-lt"/>
              </a:rPr>
              <a:t>2</a:t>
            </a:r>
            <a:r>
              <a:rPr lang="zh-CN" altLang="en-US" sz="1800">
                <a:solidFill>
                  <a:schemeClr val="accent1"/>
                </a:solidFill>
                <a:latin typeface="+mn-lt"/>
                <a:cs typeface="+mn-ea"/>
                <a:sym typeface="+mn-lt"/>
              </a:rPr>
              <a:t>、单一模块向多模块发展；</a:t>
            </a:r>
            <a:r>
              <a:rPr lang="en-US" altLang="zh-CN" sz="1800">
                <a:solidFill>
                  <a:schemeClr val="accent1"/>
                </a:solidFill>
                <a:latin typeface="+mn-lt"/>
                <a:cs typeface="+mn-ea"/>
                <a:sym typeface="+mn-lt"/>
              </a:rPr>
              <a:t>3</a:t>
            </a:r>
            <a:r>
              <a:rPr lang="zh-CN" altLang="en-US" sz="1800">
                <a:solidFill>
                  <a:schemeClr val="accent1"/>
                </a:solidFill>
                <a:latin typeface="+mn-lt"/>
                <a:cs typeface="+mn-ea"/>
                <a:sym typeface="+mn-lt"/>
              </a:rPr>
              <a:t>、争取一年后拿到某证；</a:t>
            </a:r>
            <a:endParaRPr lang="en-US" altLang="zh-CN" sz="1800">
              <a:solidFill>
                <a:schemeClr val="accent1"/>
              </a:solidFill>
              <a:latin typeface="+mn-lt"/>
              <a:cs typeface="+mn-ea"/>
              <a:sym typeface="+mn-lt"/>
            </a:endParaRPr>
          </a:p>
          <a:p>
            <a:r>
              <a:rPr lang="en-US" altLang="zh-CN" sz="1800">
                <a:solidFill>
                  <a:schemeClr val="accent1"/>
                </a:solidFill>
                <a:latin typeface="+mn-lt"/>
                <a:cs typeface="+mn-ea"/>
                <a:sym typeface="+mn-lt"/>
              </a:rPr>
              <a:t>4</a:t>
            </a:r>
            <a:r>
              <a:rPr lang="zh-CN" altLang="en-US" sz="1800">
                <a:solidFill>
                  <a:schemeClr val="accent1"/>
                </a:solidFill>
                <a:latin typeface="+mn-lt"/>
                <a:cs typeface="+mn-ea"/>
                <a:sym typeface="+mn-lt"/>
              </a:rPr>
              <a:t>、力争取两年考上某工程师</a:t>
            </a:r>
            <a:endParaRPr lang="zh-CN" altLang="en-US" sz="1800" dirty="0">
              <a:solidFill>
                <a:schemeClr val="accent1"/>
              </a:solidFill>
              <a:latin typeface="+mn-lt"/>
              <a:cs typeface="+mn-ea"/>
              <a:sym typeface="+mn-lt"/>
            </a:endParaRPr>
          </a:p>
        </p:txBody>
      </p:sp>
      <p:sp>
        <p:nvSpPr>
          <p:cNvPr id="16" name="Text Box 269"/>
          <p:cNvSpPr txBox="1"/>
          <p:nvPr/>
        </p:nvSpPr>
        <p:spPr>
          <a:xfrm>
            <a:off x="8599990" y="2898239"/>
            <a:ext cx="2905485" cy="646331"/>
          </a:xfrm>
          <a:prstGeom prst="rect">
            <a:avLst/>
          </a:prstGeom>
          <a:noFill/>
        </p:spPr>
        <p:txBody>
          <a:bodyPr wrap="square" rtlCol="0">
            <a:spAutoFit/>
          </a:bodyPr>
          <a:lstStyle>
            <a:defPPr>
              <a:defRPr lang="zh-CN"/>
            </a:defPPr>
            <a:lvl1pPr algn="just">
              <a:defRPr sz="2000">
                <a:solidFill>
                  <a:schemeClr val="tx2"/>
                </a:solidFill>
                <a:latin typeface="+mn-ea"/>
                <a:ea typeface="+mn-ea"/>
              </a:defRPr>
            </a:lvl1pPr>
          </a:lstStyle>
          <a:p>
            <a:r>
              <a:rPr lang="en-US" altLang="zh-CN" sz="1800">
                <a:solidFill>
                  <a:schemeClr val="accent1"/>
                </a:solidFill>
                <a:latin typeface="+mn-lt"/>
                <a:cs typeface="+mn-ea"/>
                <a:sym typeface="+mn-lt"/>
              </a:rPr>
              <a:t>1</a:t>
            </a:r>
            <a:r>
              <a:rPr lang="zh-CN" altLang="en-US" sz="1800">
                <a:solidFill>
                  <a:schemeClr val="accent1"/>
                </a:solidFill>
                <a:latin typeface="+mn-lt"/>
                <a:cs typeface="+mn-ea"/>
                <a:sym typeface="+mn-lt"/>
              </a:rPr>
              <a:t>、团队的管理和指导；</a:t>
            </a:r>
            <a:endParaRPr lang="en-US" altLang="zh-CN" sz="1800">
              <a:solidFill>
                <a:schemeClr val="accent1"/>
              </a:solidFill>
              <a:latin typeface="+mn-lt"/>
              <a:cs typeface="+mn-ea"/>
              <a:sym typeface="+mn-lt"/>
            </a:endParaRPr>
          </a:p>
          <a:p>
            <a:r>
              <a:rPr lang="en-US" altLang="zh-CN" sz="1800">
                <a:solidFill>
                  <a:schemeClr val="accent1"/>
                </a:solidFill>
                <a:latin typeface="+mn-lt"/>
                <a:cs typeface="+mn-ea"/>
                <a:sym typeface="+mn-lt"/>
              </a:rPr>
              <a:t>2</a:t>
            </a:r>
            <a:r>
              <a:rPr lang="zh-CN" altLang="en-US" sz="1800">
                <a:solidFill>
                  <a:schemeClr val="accent1"/>
                </a:solidFill>
                <a:latin typeface="+mn-lt"/>
                <a:cs typeface="+mn-ea"/>
                <a:sym typeface="+mn-lt"/>
              </a:rPr>
              <a:t>、某一专业领域的专家</a:t>
            </a:r>
            <a:endParaRPr lang="zh-CN" altLang="en-US" sz="1800">
              <a:solidFill>
                <a:schemeClr val="accent1"/>
              </a:solidFill>
              <a:latin typeface="+mn-lt"/>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advTm="8726">
        <p14:prism/>
      </p:transition>
    </mc:Choice>
    <mc:Fallback>
      <p:transition spd="slow" advTm="8726">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矩形 58"/>
          <p:cNvSpPr/>
          <p:nvPr/>
        </p:nvSpPr>
        <p:spPr>
          <a:xfrm>
            <a:off x="554965" y="247436"/>
            <a:ext cx="6324333" cy="492379"/>
          </a:xfrm>
          <a:prstGeom prst="rect">
            <a:avLst/>
          </a:prstGeom>
          <a:noFill/>
          <a:ln>
            <a:noFill/>
          </a:ln>
        </p:spPr>
        <p:txBody>
          <a:bodyPr vert="horz" wrap="square" lIns="0" tIns="0" rIns="0" bIns="0" numCol="1" anchor="t" anchorCtr="0" compatLnSpc="1">
            <a:spAutoFit/>
          </a:bodyPr>
          <a:lstStyle/>
          <a:p>
            <a:r>
              <a:rPr lang="zh-CN" altLang="en-US" sz="3200">
                <a:solidFill>
                  <a:schemeClr val="accent1"/>
                </a:solidFill>
                <a:latin typeface="+mn-lt"/>
                <a:ea typeface="+mn-ea"/>
                <a:cs typeface="+mn-ea"/>
                <a:sym typeface="+mn-lt"/>
              </a:rPr>
              <a:t>实现目标的关键 </a:t>
            </a:r>
            <a:endParaRPr lang="zh-CN" altLang="en-US" sz="3200">
              <a:solidFill>
                <a:schemeClr val="accent1"/>
              </a:solidFill>
              <a:latin typeface="+mn-lt"/>
              <a:ea typeface="+mn-ea"/>
              <a:cs typeface="+mn-ea"/>
              <a:sym typeface="+mn-lt"/>
            </a:endParaRPr>
          </a:p>
        </p:txBody>
      </p:sp>
      <p:sp>
        <p:nvSpPr>
          <p:cNvPr id="4" name="矩形 3"/>
          <p:cNvSpPr/>
          <p:nvPr/>
        </p:nvSpPr>
        <p:spPr bwMode="auto">
          <a:xfrm>
            <a:off x="314326" y="266701"/>
            <a:ext cx="114300" cy="457200"/>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mn-lt"/>
              <a:ea typeface="+mn-ea"/>
              <a:cs typeface="+mn-ea"/>
              <a:sym typeface="+mn-lt"/>
            </a:endParaRPr>
          </a:p>
        </p:txBody>
      </p:sp>
      <p:sp>
        <p:nvSpPr>
          <p:cNvPr id="5" name="矩形 4"/>
          <p:cNvSpPr/>
          <p:nvPr/>
        </p:nvSpPr>
        <p:spPr bwMode="auto">
          <a:xfrm>
            <a:off x="3565103" y="1263050"/>
            <a:ext cx="7430617" cy="948458"/>
          </a:xfrm>
          <a:prstGeom prst="rect">
            <a:avLst/>
          </a:prstGeom>
          <a:solidFill>
            <a:schemeClr val="accent2"/>
          </a:solidFill>
          <a:ln w="9525" cap="flat" cmpd="sng" algn="ctr">
            <a:solidFill>
              <a:schemeClr val="accent1">
                <a:lumMod val="40000"/>
                <a:lumOff val="60000"/>
              </a:schemeClr>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lstStyle/>
          <a:p>
            <a:endParaRPr lang="zh-CN" altLang="en-US">
              <a:solidFill>
                <a:schemeClr val="accent1"/>
              </a:solidFill>
              <a:latin typeface="+mn-lt"/>
              <a:ea typeface="+mn-ea"/>
              <a:cs typeface="+mn-ea"/>
              <a:sym typeface="+mn-lt"/>
            </a:endParaRPr>
          </a:p>
        </p:txBody>
      </p:sp>
      <p:sp>
        <p:nvSpPr>
          <p:cNvPr id="6" name="右箭头 8"/>
          <p:cNvSpPr/>
          <p:nvPr/>
        </p:nvSpPr>
        <p:spPr bwMode="auto">
          <a:xfrm>
            <a:off x="3426371" y="1506368"/>
            <a:ext cx="576064" cy="461820"/>
          </a:xfrm>
          <a:prstGeom prst="rightArrow">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chemeClr val="accent1"/>
              </a:solidFill>
              <a:latin typeface="+mn-lt"/>
              <a:ea typeface="+mn-ea"/>
              <a:cs typeface="+mn-ea"/>
              <a:sym typeface="+mn-lt"/>
            </a:endParaRPr>
          </a:p>
        </p:txBody>
      </p:sp>
      <p:sp>
        <p:nvSpPr>
          <p:cNvPr id="7" name="矩形 6"/>
          <p:cNvSpPr/>
          <p:nvPr/>
        </p:nvSpPr>
        <p:spPr bwMode="auto">
          <a:xfrm>
            <a:off x="1163896" y="1263050"/>
            <a:ext cx="2448272" cy="948458"/>
          </a:xfrm>
          <a:prstGeom prst="rect">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sym typeface="+mn-lt"/>
            </a:endParaRPr>
          </a:p>
        </p:txBody>
      </p:sp>
      <p:sp>
        <p:nvSpPr>
          <p:cNvPr id="8" name="矩形 7"/>
          <p:cNvSpPr/>
          <p:nvPr/>
        </p:nvSpPr>
        <p:spPr bwMode="auto">
          <a:xfrm>
            <a:off x="3565103" y="2480542"/>
            <a:ext cx="7430617" cy="948458"/>
          </a:xfrm>
          <a:prstGeom prst="rect">
            <a:avLst/>
          </a:prstGeom>
          <a:solidFill>
            <a:schemeClr val="accent2"/>
          </a:solidFill>
          <a:ln w="9525" cap="flat" cmpd="sng" algn="ctr">
            <a:solidFill>
              <a:schemeClr val="accent1">
                <a:lumMod val="40000"/>
                <a:lumOff val="60000"/>
              </a:schemeClr>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lstStyle/>
          <a:p>
            <a:endParaRPr lang="zh-CN" altLang="en-US">
              <a:solidFill>
                <a:schemeClr val="accent1"/>
              </a:solidFill>
              <a:latin typeface="+mn-lt"/>
              <a:ea typeface="+mn-ea"/>
              <a:cs typeface="+mn-ea"/>
              <a:sym typeface="+mn-lt"/>
            </a:endParaRPr>
          </a:p>
        </p:txBody>
      </p:sp>
      <p:sp>
        <p:nvSpPr>
          <p:cNvPr id="9" name="右箭头 11"/>
          <p:cNvSpPr/>
          <p:nvPr/>
        </p:nvSpPr>
        <p:spPr bwMode="auto">
          <a:xfrm>
            <a:off x="3426371" y="2723860"/>
            <a:ext cx="576064" cy="461820"/>
          </a:xfrm>
          <a:prstGeom prst="rightArrow">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chemeClr val="accent1"/>
              </a:solidFill>
              <a:latin typeface="+mn-lt"/>
              <a:ea typeface="+mn-ea"/>
              <a:cs typeface="+mn-ea"/>
              <a:sym typeface="+mn-lt"/>
            </a:endParaRPr>
          </a:p>
        </p:txBody>
      </p:sp>
      <p:sp>
        <p:nvSpPr>
          <p:cNvPr id="10" name="矩形 9"/>
          <p:cNvSpPr/>
          <p:nvPr/>
        </p:nvSpPr>
        <p:spPr bwMode="auto">
          <a:xfrm>
            <a:off x="1163896" y="2480542"/>
            <a:ext cx="2448272" cy="948458"/>
          </a:xfrm>
          <a:prstGeom prst="rect">
            <a:avLst/>
          </a:prstGeom>
          <a:gradFill flip="none" rotWithShape="1">
            <a:gsLst>
              <a:gs pos="0">
                <a:srgbClr val="4C4746"/>
              </a:gs>
              <a:gs pos="47000">
                <a:schemeClr val="bg2"/>
              </a:gs>
              <a:gs pos="100000">
                <a:srgbClr val="726968"/>
              </a:gs>
            </a:gsLst>
            <a:lin ang="16200000" scaled="0"/>
            <a:tileRect/>
          </a:gradFill>
          <a:ln w="1270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a:solidFill>
                <a:schemeClr val="bg1"/>
              </a:solidFill>
              <a:latin typeface="+mn-lt"/>
              <a:ea typeface="+mn-ea"/>
              <a:cs typeface="+mn-ea"/>
              <a:sym typeface="+mn-lt"/>
            </a:endParaRPr>
          </a:p>
        </p:txBody>
      </p:sp>
      <p:sp>
        <p:nvSpPr>
          <p:cNvPr id="11" name="矩形 10"/>
          <p:cNvSpPr/>
          <p:nvPr/>
        </p:nvSpPr>
        <p:spPr bwMode="auto">
          <a:xfrm>
            <a:off x="3565103" y="3698034"/>
            <a:ext cx="7430617" cy="948458"/>
          </a:xfrm>
          <a:prstGeom prst="rect">
            <a:avLst/>
          </a:prstGeom>
          <a:solidFill>
            <a:schemeClr val="accent2"/>
          </a:solidFill>
          <a:ln w="9525" cap="flat" cmpd="sng" algn="ctr">
            <a:solidFill>
              <a:schemeClr val="accent1">
                <a:lumMod val="40000"/>
                <a:lumOff val="60000"/>
              </a:schemeClr>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lstStyle/>
          <a:p>
            <a:endParaRPr lang="zh-CN" altLang="en-US">
              <a:solidFill>
                <a:schemeClr val="accent1"/>
              </a:solidFill>
              <a:latin typeface="+mn-lt"/>
              <a:ea typeface="+mn-ea"/>
              <a:cs typeface="+mn-ea"/>
              <a:sym typeface="+mn-lt"/>
            </a:endParaRPr>
          </a:p>
        </p:txBody>
      </p:sp>
      <p:sp>
        <p:nvSpPr>
          <p:cNvPr id="12" name="右箭头 14"/>
          <p:cNvSpPr/>
          <p:nvPr/>
        </p:nvSpPr>
        <p:spPr bwMode="auto">
          <a:xfrm>
            <a:off x="3426371" y="3941352"/>
            <a:ext cx="576064" cy="461820"/>
          </a:xfrm>
          <a:prstGeom prst="rightArrow">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chemeClr val="accent1"/>
              </a:solidFill>
              <a:latin typeface="+mn-lt"/>
              <a:ea typeface="+mn-ea"/>
              <a:cs typeface="+mn-ea"/>
              <a:sym typeface="+mn-lt"/>
            </a:endParaRPr>
          </a:p>
        </p:txBody>
      </p:sp>
      <p:sp>
        <p:nvSpPr>
          <p:cNvPr id="13" name="矩形 12"/>
          <p:cNvSpPr/>
          <p:nvPr/>
        </p:nvSpPr>
        <p:spPr bwMode="auto">
          <a:xfrm>
            <a:off x="1163896" y="3698034"/>
            <a:ext cx="2448272" cy="948458"/>
          </a:xfrm>
          <a:prstGeom prst="rect">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sym typeface="+mn-lt"/>
            </a:endParaRPr>
          </a:p>
        </p:txBody>
      </p:sp>
      <p:sp>
        <p:nvSpPr>
          <p:cNvPr id="14" name="矩形 13"/>
          <p:cNvSpPr/>
          <p:nvPr/>
        </p:nvSpPr>
        <p:spPr bwMode="auto">
          <a:xfrm>
            <a:off x="3565103" y="4915526"/>
            <a:ext cx="7430617" cy="948458"/>
          </a:xfrm>
          <a:prstGeom prst="rect">
            <a:avLst/>
          </a:prstGeom>
          <a:solidFill>
            <a:schemeClr val="accent2"/>
          </a:solidFill>
          <a:ln w="9525" cap="flat" cmpd="sng" algn="ctr">
            <a:solidFill>
              <a:schemeClr val="accent1">
                <a:lumMod val="40000"/>
                <a:lumOff val="60000"/>
              </a:schemeClr>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lstStyle/>
          <a:p>
            <a:endParaRPr lang="zh-CN" altLang="en-US">
              <a:solidFill>
                <a:schemeClr val="accent1"/>
              </a:solidFill>
              <a:latin typeface="+mn-lt"/>
              <a:ea typeface="+mn-ea"/>
              <a:cs typeface="+mn-ea"/>
              <a:sym typeface="+mn-lt"/>
            </a:endParaRPr>
          </a:p>
        </p:txBody>
      </p:sp>
      <p:sp>
        <p:nvSpPr>
          <p:cNvPr id="15" name="右箭头 17"/>
          <p:cNvSpPr/>
          <p:nvPr/>
        </p:nvSpPr>
        <p:spPr bwMode="auto">
          <a:xfrm>
            <a:off x="3426371" y="5158844"/>
            <a:ext cx="576064" cy="461820"/>
          </a:xfrm>
          <a:prstGeom prst="rightArrow">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endParaRPr lang="zh-CN" altLang="en-US">
              <a:solidFill>
                <a:schemeClr val="accent1"/>
              </a:solidFill>
              <a:latin typeface="+mn-lt"/>
              <a:ea typeface="+mn-ea"/>
              <a:cs typeface="+mn-ea"/>
              <a:sym typeface="+mn-lt"/>
            </a:endParaRPr>
          </a:p>
        </p:txBody>
      </p:sp>
      <p:sp>
        <p:nvSpPr>
          <p:cNvPr id="16" name="矩形 15"/>
          <p:cNvSpPr/>
          <p:nvPr/>
        </p:nvSpPr>
        <p:spPr bwMode="auto">
          <a:xfrm>
            <a:off x="1163896" y="4915526"/>
            <a:ext cx="2448272" cy="948458"/>
          </a:xfrm>
          <a:prstGeom prst="rect">
            <a:avLst/>
          </a:prstGeom>
          <a:gradFill flip="none" rotWithShape="1">
            <a:gsLst>
              <a:gs pos="0">
                <a:srgbClr val="4C4746"/>
              </a:gs>
              <a:gs pos="47000">
                <a:schemeClr val="bg2"/>
              </a:gs>
              <a:gs pos="100000">
                <a:srgbClr val="726968"/>
              </a:gs>
            </a:gsLst>
            <a:lin ang="16200000" scaled="0"/>
            <a:tileRect/>
          </a:gradFill>
          <a:ln w="1270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a:solidFill>
                <a:schemeClr val="bg1"/>
              </a:solidFill>
              <a:latin typeface="+mn-lt"/>
              <a:ea typeface="+mn-ea"/>
              <a:cs typeface="+mn-ea"/>
              <a:sym typeface="+mn-lt"/>
            </a:endParaRPr>
          </a:p>
        </p:txBody>
      </p:sp>
      <p:sp>
        <p:nvSpPr>
          <p:cNvPr id="17" name="TextBox 19"/>
          <p:cNvSpPr txBox="1"/>
          <p:nvPr/>
        </p:nvSpPr>
        <p:spPr>
          <a:xfrm>
            <a:off x="1554163" y="1521835"/>
            <a:ext cx="1672938" cy="461665"/>
          </a:xfrm>
          <a:prstGeom prst="rect">
            <a:avLst/>
          </a:prstGeom>
          <a:noFill/>
        </p:spPr>
        <p:txBody>
          <a:bodyPr wrap="square" rtlCol="0">
            <a:spAutoFit/>
          </a:bodyPr>
          <a:lstStyle/>
          <a:p>
            <a:pPr algn="ctr"/>
            <a:r>
              <a:rPr lang="zh-CN" altLang="en-US" sz="2400" b="1" dirty="0">
                <a:solidFill>
                  <a:schemeClr val="accent2"/>
                </a:solidFill>
                <a:latin typeface="+mn-lt"/>
                <a:ea typeface="+mn-ea"/>
                <a:cs typeface="+mn-ea"/>
                <a:sym typeface="+mn-lt"/>
              </a:rPr>
              <a:t>突破心智</a:t>
            </a:r>
            <a:endParaRPr lang="zh-CN" altLang="en-US" sz="2400" b="1" dirty="0">
              <a:solidFill>
                <a:schemeClr val="accent2"/>
              </a:solidFill>
              <a:latin typeface="+mn-lt"/>
              <a:ea typeface="+mn-ea"/>
              <a:cs typeface="+mn-ea"/>
              <a:sym typeface="+mn-lt"/>
            </a:endParaRPr>
          </a:p>
        </p:txBody>
      </p:sp>
      <p:sp>
        <p:nvSpPr>
          <p:cNvPr id="18" name="TextBox 20"/>
          <p:cNvSpPr txBox="1"/>
          <p:nvPr/>
        </p:nvSpPr>
        <p:spPr>
          <a:xfrm>
            <a:off x="4249533" y="1380942"/>
            <a:ext cx="6408712" cy="646331"/>
          </a:xfrm>
          <a:prstGeom prst="rect">
            <a:avLst/>
          </a:prstGeom>
          <a:noFill/>
        </p:spPr>
        <p:txBody>
          <a:bodyPr wrap="square" rtlCol="0">
            <a:spAutoFit/>
          </a:bodyPr>
          <a:lstStyle/>
          <a:p>
            <a:r>
              <a:rPr lang="zh-CN" altLang="en-US" dirty="0">
                <a:solidFill>
                  <a:schemeClr val="accent1"/>
                </a:solidFill>
                <a:latin typeface="+mn-lt"/>
                <a:ea typeface="+mn-ea"/>
                <a:cs typeface="+mn-ea"/>
                <a:sym typeface="+mn-lt"/>
              </a:rPr>
              <a:t>做自己，量力而行，别把自己逼太紧。遇到障碍多想一想，要想办法从思想意识上突破。</a:t>
            </a:r>
            <a:endParaRPr lang="zh-CN" altLang="en-US" dirty="0">
              <a:solidFill>
                <a:schemeClr val="accent1"/>
              </a:solidFill>
              <a:latin typeface="+mn-lt"/>
              <a:ea typeface="+mn-ea"/>
              <a:cs typeface="+mn-ea"/>
              <a:sym typeface="+mn-lt"/>
            </a:endParaRPr>
          </a:p>
        </p:txBody>
      </p:sp>
      <p:sp>
        <p:nvSpPr>
          <p:cNvPr id="19" name="TextBox 21"/>
          <p:cNvSpPr txBox="1"/>
          <p:nvPr/>
        </p:nvSpPr>
        <p:spPr>
          <a:xfrm>
            <a:off x="1554163" y="2723562"/>
            <a:ext cx="1672938" cy="461665"/>
          </a:xfrm>
          <a:prstGeom prst="rect">
            <a:avLst/>
          </a:prstGeom>
          <a:noFill/>
        </p:spPr>
        <p:txBody>
          <a:bodyPr wrap="square" rtlCol="0">
            <a:spAutoFit/>
          </a:bodyPr>
          <a:lstStyle/>
          <a:p>
            <a:pPr algn="ctr"/>
            <a:r>
              <a:rPr lang="zh-CN" altLang="en-US" sz="2400" b="1" dirty="0">
                <a:solidFill>
                  <a:schemeClr val="accent2"/>
                </a:solidFill>
                <a:latin typeface="+mn-lt"/>
                <a:ea typeface="+mn-ea"/>
                <a:cs typeface="+mn-ea"/>
                <a:sym typeface="+mn-lt"/>
              </a:rPr>
              <a:t>强化优势</a:t>
            </a:r>
            <a:endParaRPr lang="zh-CN" altLang="en-US" sz="2400" b="1" dirty="0">
              <a:solidFill>
                <a:schemeClr val="accent2"/>
              </a:solidFill>
              <a:latin typeface="+mn-lt"/>
              <a:ea typeface="+mn-ea"/>
              <a:cs typeface="+mn-ea"/>
              <a:sym typeface="+mn-lt"/>
            </a:endParaRPr>
          </a:p>
        </p:txBody>
      </p:sp>
      <p:sp>
        <p:nvSpPr>
          <p:cNvPr id="20" name="TextBox 22"/>
          <p:cNvSpPr txBox="1"/>
          <p:nvPr/>
        </p:nvSpPr>
        <p:spPr>
          <a:xfrm>
            <a:off x="4226967" y="2740251"/>
            <a:ext cx="6408712" cy="369332"/>
          </a:xfrm>
          <a:prstGeom prst="rect">
            <a:avLst/>
          </a:prstGeom>
          <a:noFill/>
        </p:spPr>
        <p:txBody>
          <a:bodyPr wrap="square" rtlCol="0">
            <a:spAutoFit/>
          </a:bodyPr>
          <a:lstStyle/>
          <a:p>
            <a:r>
              <a:rPr lang="zh-CN" altLang="en-US">
                <a:solidFill>
                  <a:schemeClr val="accent1"/>
                </a:solidFill>
                <a:latin typeface="+mn-lt"/>
                <a:ea typeface="+mn-ea"/>
                <a:cs typeface="+mn-ea"/>
                <a:sym typeface="+mn-lt"/>
              </a:rPr>
              <a:t>认真是最大的资产，更快的学习与适应</a:t>
            </a:r>
            <a:endParaRPr lang="zh-CN" altLang="en-US" dirty="0">
              <a:solidFill>
                <a:schemeClr val="accent1"/>
              </a:solidFill>
              <a:latin typeface="+mn-lt"/>
              <a:ea typeface="+mn-ea"/>
              <a:cs typeface="+mn-ea"/>
              <a:sym typeface="+mn-lt"/>
            </a:endParaRPr>
          </a:p>
        </p:txBody>
      </p:sp>
      <p:sp>
        <p:nvSpPr>
          <p:cNvPr id="21" name="TextBox 23"/>
          <p:cNvSpPr txBox="1"/>
          <p:nvPr/>
        </p:nvSpPr>
        <p:spPr>
          <a:xfrm>
            <a:off x="1554163" y="3941054"/>
            <a:ext cx="1672938" cy="461665"/>
          </a:xfrm>
          <a:prstGeom prst="rect">
            <a:avLst/>
          </a:prstGeom>
          <a:noFill/>
        </p:spPr>
        <p:txBody>
          <a:bodyPr wrap="square" rtlCol="0">
            <a:spAutoFit/>
          </a:bodyPr>
          <a:lstStyle/>
          <a:p>
            <a:pPr algn="ctr"/>
            <a:r>
              <a:rPr lang="zh-CN" altLang="en-US" sz="2400" b="1" dirty="0">
                <a:solidFill>
                  <a:schemeClr val="accent2"/>
                </a:solidFill>
                <a:latin typeface="+mn-lt"/>
                <a:ea typeface="+mn-ea"/>
                <a:cs typeface="+mn-ea"/>
                <a:sym typeface="+mn-lt"/>
              </a:rPr>
              <a:t>自我补课</a:t>
            </a:r>
            <a:endParaRPr lang="zh-CN" altLang="en-US" sz="2400" b="1" dirty="0">
              <a:solidFill>
                <a:schemeClr val="accent2"/>
              </a:solidFill>
              <a:latin typeface="+mn-lt"/>
              <a:ea typeface="+mn-ea"/>
              <a:cs typeface="+mn-ea"/>
              <a:sym typeface="+mn-lt"/>
            </a:endParaRPr>
          </a:p>
        </p:txBody>
      </p:sp>
      <p:sp>
        <p:nvSpPr>
          <p:cNvPr id="22" name="TextBox 24"/>
          <p:cNvSpPr txBox="1"/>
          <p:nvPr/>
        </p:nvSpPr>
        <p:spPr>
          <a:xfrm>
            <a:off x="4226967" y="3831359"/>
            <a:ext cx="6408712" cy="369332"/>
          </a:xfrm>
          <a:prstGeom prst="rect">
            <a:avLst/>
          </a:prstGeom>
          <a:noFill/>
        </p:spPr>
        <p:txBody>
          <a:bodyPr wrap="square" rtlCol="0">
            <a:spAutoFit/>
          </a:bodyPr>
          <a:lstStyle/>
          <a:p>
            <a:r>
              <a:rPr lang="zh-CN" altLang="en-US">
                <a:solidFill>
                  <a:schemeClr val="accent1"/>
                </a:solidFill>
                <a:latin typeface="+mn-lt"/>
                <a:ea typeface="+mn-ea"/>
                <a:cs typeface="+mn-ea"/>
                <a:sym typeface="+mn-lt"/>
              </a:rPr>
              <a:t>补专业知识，补说话艺术，补为人处事的智慧，被职业成熟度。</a:t>
            </a:r>
            <a:endParaRPr lang="zh-CN" altLang="en-US" dirty="0">
              <a:solidFill>
                <a:schemeClr val="accent1"/>
              </a:solidFill>
              <a:latin typeface="+mn-lt"/>
              <a:ea typeface="+mn-ea"/>
              <a:cs typeface="+mn-ea"/>
              <a:sym typeface="+mn-lt"/>
            </a:endParaRPr>
          </a:p>
        </p:txBody>
      </p:sp>
      <p:sp>
        <p:nvSpPr>
          <p:cNvPr id="23" name="TextBox 25"/>
          <p:cNvSpPr txBox="1"/>
          <p:nvPr/>
        </p:nvSpPr>
        <p:spPr>
          <a:xfrm>
            <a:off x="1554163" y="5158546"/>
            <a:ext cx="1672938" cy="461665"/>
          </a:xfrm>
          <a:prstGeom prst="rect">
            <a:avLst/>
          </a:prstGeom>
          <a:noFill/>
        </p:spPr>
        <p:txBody>
          <a:bodyPr wrap="square" rtlCol="0">
            <a:spAutoFit/>
          </a:bodyPr>
          <a:lstStyle/>
          <a:p>
            <a:pPr algn="ctr"/>
            <a:r>
              <a:rPr lang="zh-CN" altLang="en-US" sz="2400" b="1" dirty="0">
                <a:solidFill>
                  <a:schemeClr val="accent2"/>
                </a:solidFill>
                <a:latin typeface="+mn-lt"/>
                <a:ea typeface="+mn-ea"/>
                <a:cs typeface="+mn-ea"/>
                <a:sym typeface="+mn-lt"/>
              </a:rPr>
              <a:t>业务实践</a:t>
            </a:r>
            <a:endParaRPr lang="zh-CN" altLang="en-US" sz="2400" b="1" dirty="0">
              <a:solidFill>
                <a:schemeClr val="accent2"/>
              </a:solidFill>
              <a:latin typeface="+mn-lt"/>
              <a:ea typeface="+mn-ea"/>
              <a:cs typeface="+mn-ea"/>
              <a:sym typeface="+mn-lt"/>
            </a:endParaRPr>
          </a:p>
        </p:txBody>
      </p:sp>
      <p:sp>
        <p:nvSpPr>
          <p:cNvPr id="24" name="TextBox 26"/>
          <p:cNvSpPr txBox="1"/>
          <p:nvPr/>
        </p:nvSpPr>
        <p:spPr>
          <a:xfrm>
            <a:off x="4226967" y="5056795"/>
            <a:ext cx="6408712" cy="646331"/>
          </a:xfrm>
          <a:prstGeom prst="rect">
            <a:avLst/>
          </a:prstGeom>
          <a:noFill/>
        </p:spPr>
        <p:txBody>
          <a:bodyPr wrap="square" rtlCol="0">
            <a:spAutoFit/>
          </a:bodyPr>
          <a:lstStyle/>
          <a:p>
            <a:r>
              <a:rPr lang="zh-CN" altLang="en-US">
                <a:solidFill>
                  <a:schemeClr val="accent1"/>
                </a:solidFill>
                <a:latin typeface="+mn-lt"/>
                <a:ea typeface="+mn-ea"/>
                <a:cs typeface="+mn-ea"/>
                <a:sym typeface="+mn-lt"/>
              </a:rPr>
              <a:t>通过轮岗，业务交流，以会代训，案例学习等方式不断让自己落地</a:t>
            </a:r>
            <a:endParaRPr lang="zh-CN" altLang="en-US" dirty="0">
              <a:solidFill>
                <a:schemeClr val="accent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advTm="8726">
        <p14:prism/>
      </p:transition>
    </mc:Choice>
    <mc:Fallback>
      <p:transition spd="slow" advTm="8726">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矩形 58"/>
          <p:cNvSpPr/>
          <p:nvPr/>
        </p:nvSpPr>
        <p:spPr>
          <a:xfrm>
            <a:off x="554965" y="247436"/>
            <a:ext cx="6324333" cy="492379"/>
          </a:xfrm>
          <a:prstGeom prst="rect">
            <a:avLst/>
          </a:prstGeom>
          <a:noFill/>
          <a:ln>
            <a:noFill/>
          </a:ln>
        </p:spPr>
        <p:txBody>
          <a:bodyPr vert="horz" wrap="square" lIns="0" tIns="0" rIns="0" bIns="0" numCol="1" anchor="t" anchorCtr="0" compatLnSpc="1">
            <a:spAutoFit/>
          </a:bodyPr>
          <a:lstStyle/>
          <a:p>
            <a:r>
              <a:rPr lang="zh-CN" altLang="en-US" sz="3200">
                <a:solidFill>
                  <a:schemeClr val="accent1"/>
                </a:solidFill>
                <a:latin typeface="+mn-lt"/>
                <a:ea typeface="+mn-ea"/>
                <a:cs typeface="+mn-ea"/>
                <a:sym typeface="+mn-lt"/>
              </a:rPr>
              <a:t>工作规划</a:t>
            </a:r>
            <a:endParaRPr lang="zh-CN" altLang="en-US" sz="3200">
              <a:solidFill>
                <a:schemeClr val="accent1"/>
              </a:solidFill>
              <a:latin typeface="+mn-lt"/>
              <a:ea typeface="+mn-ea"/>
              <a:cs typeface="+mn-ea"/>
              <a:sym typeface="+mn-lt"/>
            </a:endParaRPr>
          </a:p>
        </p:txBody>
      </p:sp>
      <p:sp>
        <p:nvSpPr>
          <p:cNvPr id="4" name="矩形 3"/>
          <p:cNvSpPr/>
          <p:nvPr/>
        </p:nvSpPr>
        <p:spPr bwMode="auto">
          <a:xfrm>
            <a:off x="314326" y="266701"/>
            <a:ext cx="114300" cy="457200"/>
          </a:xfrm>
          <a:prstGeom prst="rect">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mn-lt"/>
              <a:ea typeface="+mn-ea"/>
              <a:cs typeface="+mn-ea"/>
              <a:sym typeface="+mn-lt"/>
            </a:endParaRPr>
          </a:p>
        </p:txBody>
      </p:sp>
      <p:sp>
        <p:nvSpPr>
          <p:cNvPr id="5" name="Freeform 9"/>
          <p:cNvSpPr/>
          <p:nvPr/>
        </p:nvSpPr>
        <p:spPr bwMode="auto">
          <a:xfrm>
            <a:off x="919958" y="1631950"/>
            <a:ext cx="10239375" cy="3454400"/>
          </a:xfrm>
          <a:custGeom>
            <a:avLst/>
            <a:gdLst>
              <a:gd name="T0" fmla="*/ 0 w 14841"/>
              <a:gd name="T1" fmla="*/ 3221 h 4981"/>
              <a:gd name="T2" fmla="*/ 3680 w 14841"/>
              <a:gd name="T3" fmla="*/ 1962 h 4981"/>
              <a:gd name="T4" fmla="*/ 7176 w 14841"/>
              <a:gd name="T5" fmla="*/ 4974 h 4981"/>
              <a:gd name="T6" fmla="*/ 10030 w 14841"/>
              <a:gd name="T7" fmla="*/ 2232 h 4981"/>
              <a:gd name="T8" fmla="*/ 13118 w 14841"/>
              <a:gd name="T9" fmla="*/ 1519 h 4981"/>
              <a:gd name="T10" fmla="*/ 14841 w 14841"/>
              <a:gd name="T11" fmla="*/ 0 h 4981"/>
            </a:gdLst>
            <a:ahLst/>
            <a:cxnLst>
              <a:cxn ang="0">
                <a:pos x="T0" y="T1"/>
              </a:cxn>
              <a:cxn ang="0">
                <a:pos x="T2" y="T3"/>
              </a:cxn>
              <a:cxn ang="0">
                <a:pos x="T4" y="T5"/>
              </a:cxn>
              <a:cxn ang="0">
                <a:pos x="T6" y="T7"/>
              </a:cxn>
              <a:cxn ang="0">
                <a:pos x="T8" y="T9"/>
              </a:cxn>
              <a:cxn ang="0">
                <a:pos x="T10" y="T11"/>
              </a:cxn>
            </a:cxnLst>
            <a:rect l="0" t="0" r="r" b="b"/>
            <a:pathLst>
              <a:path w="14841" h="4981">
                <a:moveTo>
                  <a:pt x="0" y="3221"/>
                </a:moveTo>
                <a:cubicBezTo>
                  <a:pt x="796" y="2581"/>
                  <a:pt x="1937" y="1500"/>
                  <a:pt x="3680" y="1962"/>
                </a:cubicBezTo>
                <a:cubicBezTo>
                  <a:pt x="5217" y="2379"/>
                  <a:pt x="5705" y="4981"/>
                  <a:pt x="7176" y="4974"/>
                </a:cubicBezTo>
                <a:cubicBezTo>
                  <a:pt x="9384" y="4909"/>
                  <a:pt x="8892" y="3296"/>
                  <a:pt x="10030" y="2232"/>
                </a:cubicBezTo>
                <a:cubicBezTo>
                  <a:pt x="11137" y="1047"/>
                  <a:pt x="12194" y="1166"/>
                  <a:pt x="13118" y="1519"/>
                </a:cubicBezTo>
                <a:cubicBezTo>
                  <a:pt x="14090" y="1865"/>
                  <a:pt x="14419" y="653"/>
                  <a:pt x="14841" y="0"/>
                </a:cubicBezTo>
              </a:path>
            </a:pathLst>
          </a:custGeom>
          <a:noFill/>
          <a:ln w="12700" cap="flat">
            <a:solidFill>
              <a:schemeClr val="accent2">
                <a:lumMod val="50000"/>
              </a:schemeClr>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solidFill>
                <a:schemeClr val="accent1"/>
              </a:solidFill>
              <a:latin typeface="+mn-lt"/>
              <a:ea typeface="+mn-ea"/>
              <a:cs typeface="+mn-ea"/>
              <a:sym typeface="+mn-lt"/>
            </a:endParaRPr>
          </a:p>
        </p:txBody>
      </p:sp>
      <p:sp>
        <p:nvSpPr>
          <p:cNvPr id="6" name="Oval 10"/>
          <p:cNvSpPr>
            <a:spLocks noChangeArrowheads="1"/>
          </p:cNvSpPr>
          <p:nvPr/>
        </p:nvSpPr>
        <p:spPr bwMode="auto">
          <a:xfrm>
            <a:off x="1497808" y="2989263"/>
            <a:ext cx="576263" cy="579438"/>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sym typeface="+mn-lt"/>
            </a:endParaRPr>
          </a:p>
        </p:txBody>
      </p:sp>
      <p:sp>
        <p:nvSpPr>
          <p:cNvPr id="7" name="Freeform 11"/>
          <p:cNvSpPr>
            <a:spLocks noEditPoints="1"/>
          </p:cNvSpPr>
          <p:nvPr/>
        </p:nvSpPr>
        <p:spPr bwMode="auto">
          <a:xfrm>
            <a:off x="1653382" y="3141664"/>
            <a:ext cx="293688" cy="295275"/>
          </a:xfrm>
          <a:custGeom>
            <a:avLst/>
            <a:gdLst>
              <a:gd name="T0" fmla="*/ 426 w 426"/>
              <a:gd name="T1" fmla="*/ 289 h 426"/>
              <a:gd name="T2" fmla="*/ 256 w 426"/>
              <a:gd name="T3" fmla="*/ 120 h 426"/>
              <a:gd name="T4" fmla="*/ 348 w 426"/>
              <a:gd name="T5" fmla="*/ 28 h 426"/>
              <a:gd name="T6" fmla="*/ 0 w 426"/>
              <a:gd name="T7" fmla="*/ 0 h 426"/>
              <a:gd name="T8" fmla="*/ 27 w 426"/>
              <a:gd name="T9" fmla="*/ 349 h 426"/>
              <a:gd name="T10" fmla="*/ 119 w 426"/>
              <a:gd name="T11" fmla="*/ 257 h 426"/>
              <a:gd name="T12" fmla="*/ 288 w 426"/>
              <a:gd name="T13" fmla="*/ 426 h 426"/>
              <a:gd name="T14" fmla="*/ 426 w 426"/>
              <a:gd name="T15" fmla="*/ 289 h 426"/>
              <a:gd name="T16" fmla="*/ 357 w 426"/>
              <a:gd name="T17" fmla="*/ 358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6" h="426">
                <a:moveTo>
                  <a:pt x="426" y="289"/>
                </a:moveTo>
                <a:lnTo>
                  <a:pt x="256" y="120"/>
                </a:lnTo>
                <a:lnTo>
                  <a:pt x="348" y="28"/>
                </a:lnTo>
                <a:lnTo>
                  <a:pt x="0" y="0"/>
                </a:lnTo>
                <a:lnTo>
                  <a:pt x="27" y="349"/>
                </a:lnTo>
                <a:lnTo>
                  <a:pt x="119" y="257"/>
                </a:lnTo>
                <a:lnTo>
                  <a:pt x="288" y="426"/>
                </a:lnTo>
                <a:lnTo>
                  <a:pt x="426" y="289"/>
                </a:lnTo>
                <a:close/>
                <a:moveTo>
                  <a:pt x="357" y="358"/>
                </a:move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accent1"/>
              </a:solidFill>
              <a:latin typeface="+mn-lt"/>
              <a:ea typeface="+mn-ea"/>
              <a:cs typeface="+mn-ea"/>
              <a:sym typeface="+mn-lt"/>
            </a:endParaRPr>
          </a:p>
        </p:txBody>
      </p:sp>
      <p:sp>
        <p:nvSpPr>
          <p:cNvPr id="8" name="Oval 12"/>
          <p:cNvSpPr>
            <a:spLocks noChangeArrowheads="1"/>
          </p:cNvSpPr>
          <p:nvPr/>
        </p:nvSpPr>
        <p:spPr bwMode="auto">
          <a:xfrm>
            <a:off x="4393408" y="3836988"/>
            <a:ext cx="576263" cy="579438"/>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sym typeface="+mn-lt"/>
            </a:endParaRPr>
          </a:p>
        </p:txBody>
      </p:sp>
      <p:sp>
        <p:nvSpPr>
          <p:cNvPr id="9" name="Freeform 13"/>
          <p:cNvSpPr>
            <a:spLocks noEditPoints="1"/>
          </p:cNvSpPr>
          <p:nvPr/>
        </p:nvSpPr>
        <p:spPr bwMode="auto">
          <a:xfrm>
            <a:off x="4488657" y="3978276"/>
            <a:ext cx="350838" cy="315913"/>
          </a:xfrm>
          <a:custGeom>
            <a:avLst/>
            <a:gdLst>
              <a:gd name="T0" fmla="*/ 507 w 507"/>
              <a:gd name="T1" fmla="*/ 134 h 454"/>
              <a:gd name="T2" fmla="*/ 267 w 507"/>
              <a:gd name="T3" fmla="*/ 130 h 454"/>
              <a:gd name="T4" fmla="*/ 270 w 507"/>
              <a:gd name="T5" fmla="*/ 0 h 454"/>
              <a:gd name="T6" fmla="*/ 0 w 507"/>
              <a:gd name="T7" fmla="*/ 222 h 454"/>
              <a:gd name="T8" fmla="*/ 262 w 507"/>
              <a:gd name="T9" fmla="*/ 454 h 454"/>
              <a:gd name="T10" fmla="*/ 264 w 507"/>
              <a:gd name="T11" fmla="*/ 324 h 454"/>
              <a:gd name="T12" fmla="*/ 503 w 507"/>
              <a:gd name="T13" fmla="*/ 328 h 454"/>
              <a:gd name="T14" fmla="*/ 507 w 507"/>
              <a:gd name="T15" fmla="*/ 134 h 454"/>
              <a:gd name="T16" fmla="*/ 505 w 507"/>
              <a:gd name="T17" fmla="*/ 231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7" h="454">
                <a:moveTo>
                  <a:pt x="507" y="134"/>
                </a:moveTo>
                <a:lnTo>
                  <a:pt x="267" y="130"/>
                </a:lnTo>
                <a:lnTo>
                  <a:pt x="270" y="0"/>
                </a:lnTo>
                <a:lnTo>
                  <a:pt x="0" y="222"/>
                </a:lnTo>
                <a:lnTo>
                  <a:pt x="262" y="454"/>
                </a:lnTo>
                <a:lnTo>
                  <a:pt x="264" y="324"/>
                </a:lnTo>
                <a:lnTo>
                  <a:pt x="503" y="328"/>
                </a:lnTo>
                <a:lnTo>
                  <a:pt x="507" y="134"/>
                </a:lnTo>
                <a:close/>
                <a:moveTo>
                  <a:pt x="505" y="231"/>
                </a:move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accent1"/>
              </a:solidFill>
              <a:latin typeface="+mn-lt"/>
              <a:ea typeface="+mn-ea"/>
              <a:cs typeface="+mn-ea"/>
              <a:sym typeface="+mn-lt"/>
            </a:endParaRPr>
          </a:p>
        </p:txBody>
      </p:sp>
      <p:sp>
        <p:nvSpPr>
          <p:cNvPr id="10" name="Oval 14"/>
          <p:cNvSpPr>
            <a:spLocks noChangeArrowheads="1"/>
          </p:cNvSpPr>
          <p:nvPr/>
        </p:nvSpPr>
        <p:spPr bwMode="auto">
          <a:xfrm>
            <a:off x="6187283" y="4646613"/>
            <a:ext cx="576263" cy="579438"/>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sym typeface="+mn-lt"/>
            </a:endParaRPr>
          </a:p>
        </p:txBody>
      </p:sp>
      <p:sp>
        <p:nvSpPr>
          <p:cNvPr id="11" name="Freeform 15"/>
          <p:cNvSpPr>
            <a:spLocks noEditPoints="1"/>
          </p:cNvSpPr>
          <p:nvPr/>
        </p:nvSpPr>
        <p:spPr bwMode="auto">
          <a:xfrm>
            <a:off x="6315870" y="4776788"/>
            <a:ext cx="312738" cy="350838"/>
          </a:xfrm>
          <a:custGeom>
            <a:avLst/>
            <a:gdLst>
              <a:gd name="T0" fmla="*/ 134 w 453"/>
              <a:gd name="T1" fmla="*/ 0 h 507"/>
              <a:gd name="T2" fmla="*/ 129 w 453"/>
              <a:gd name="T3" fmla="*/ 240 h 507"/>
              <a:gd name="T4" fmla="*/ 0 w 453"/>
              <a:gd name="T5" fmla="*/ 237 h 507"/>
              <a:gd name="T6" fmla="*/ 222 w 453"/>
              <a:gd name="T7" fmla="*/ 507 h 507"/>
              <a:gd name="T8" fmla="*/ 453 w 453"/>
              <a:gd name="T9" fmla="*/ 246 h 507"/>
              <a:gd name="T10" fmla="*/ 324 w 453"/>
              <a:gd name="T11" fmla="*/ 243 h 507"/>
              <a:gd name="T12" fmla="*/ 328 w 453"/>
              <a:gd name="T13" fmla="*/ 4 h 507"/>
              <a:gd name="T14" fmla="*/ 134 w 453"/>
              <a:gd name="T15" fmla="*/ 0 h 507"/>
              <a:gd name="T16" fmla="*/ 231 w 453"/>
              <a:gd name="T17" fmla="*/ 2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07">
                <a:moveTo>
                  <a:pt x="134" y="0"/>
                </a:moveTo>
                <a:lnTo>
                  <a:pt x="129" y="240"/>
                </a:lnTo>
                <a:lnTo>
                  <a:pt x="0" y="237"/>
                </a:lnTo>
                <a:lnTo>
                  <a:pt x="222" y="507"/>
                </a:lnTo>
                <a:lnTo>
                  <a:pt x="453" y="246"/>
                </a:lnTo>
                <a:lnTo>
                  <a:pt x="324" y="243"/>
                </a:lnTo>
                <a:lnTo>
                  <a:pt x="328" y="4"/>
                </a:lnTo>
                <a:lnTo>
                  <a:pt x="134" y="0"/>
                </a:lnTo>
                <a:close/>
                <a:moveTo>
                  <a:pt x="231" y="2"/>
                </a:move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accent1"/>
              </a:solidFill>
              <a:latin typeface="+mn-lt"/>
              <a:ea typeface="+mn-ea"/>
              <a:cs typeface="+mn-ea"/>
              <a:sym typeface="+mn-lt"/>
            </a:endParaRPr>
          </a:p>
        </p:txBody>
      </p:sp>
      <p:sp>
        <p:nvSpPr>
          <p:cNvPr id="12" name="Oval 16"/>
          <p:cNvSpPr>
            <a:spLocks noChangeArrowheads="1"/>
          </p:cNvSpPr>
          <p:nvPr/>
        </p:nvSpPr>
        <p:spPr bwMode="auto">
          <a:xfrm>
            <a:off x="7614446" y="2781300"/>
            <a:ext cx="576263" cy="579438"/>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sym typeface="+mn-lt"/>
            </a:endParaRPr>
          </a:p>
        </p:txBody>
      </p:sp>
      <p:sp>
        <p:nvSpPr>
          <p:cNvPr id="13" name="Freeform 17"/>
          <p:cNvSpPr>
            <a:spLocks noEditPoints="1"/>
          </p:cNvSpPr>
          <p:nvPr/>
        </p:nvSpPr>
        <p:spPr bwMode="auto">
          <a:xfrm>
            <a:off x="7723982" y="2913064"/>
            <a:ext cx="350838" cy="315913"/>
          </a:xfrm>
          <a:custGeom>
            <a:avLst/>
            <a:gdLst>
              <a:gd name="T0" fmla="*/ 508 w 508"/>
              <a:gd name="T1" fmla="*/ 134 h 454"/>
              <a:gd name="T2" fmla="*/ 268 w 508"/>
              <a:gd name="T3" fmla="*/ 130 h 454"/>
              <a:gd name="T4" fmla="*/ 270 w 508"/>
              <a:gd name="T5" fmla="*/ 0 h 454"/>
              <a:gd name="T6" fmla="*/ 0 w 508"/>
              <a:gd name="T7" fmla="*/ 222 h 454"/>
              <a:gd name="T8" fmla="*/ 262 w 508"/>
              <a:gd name="T9" fmla="*/ 454 h 454"/>
              <a:gd name="T10" fmla="*/ 265 w 508"/>
              <a:gd name="T11" fmla="*/ 324 h 454"/>
              <a:gd name="T12" fmla="*/ 504 w 508"/>
              <a:gd name="T13" fmla="*/ 328 h 454"/>
              <a:gd name="T14" fmla="*/ 508 w 508"/>
              <a:gd name="T15" fmla="*/ 134 h 454"/>
              <a:gd name="T16" fmla="*/ 506 w 508"/>
              <a:gd name="T17" fmla="*/ 231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8" h="454">
                <a:moveTo>
                  <a:pt x="508" y="134"/>
                </a:moveTo>
                <a:lnTo>
                  <a:pt x="268" y="130"/>
                </a:lnTo>
                <a:lnTo>
                  <a:pt x="270" y="0"/>
                </a:lnTo>
                <a:lnTo>
                  <a:pt x="0" y="222"/>
                </a:lnTo>
                <a:lnTo>
                  <a:pt x="262" y="454"/>
                </a:lnTo>
                <a:lnTo>
                  <a:pt x="265" y="324"/>
                </a:lnTo>
                <a:lnTo>
                  <a:pt x="504" y="328"/>
                </a:lnTo>
                <a:lnTo>
                  <a:pt x="508" y="134"/>
                </a:lnTo>
                <a:close/>
                <a:moveTo>
                  <a:pt x="506" y="231"/>
                </a:move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accent1"/>
              </a:solidFill>
              <a:latin typeface="+mn-lt"/>
              <a:ea typeface="+mn-ea"/>
              <a:cs typeface="+mn-ea"/>
              <a:sym typeface="+mn-lt"/>
            </a:endParaRPr>
          </a:p>
        </p:txBody>
      </p:sp>
      <p:sp>
        <p:nvSpPr>
          <p:cNvPr id="14" name="Oval 18"/>
          <p:cNvSpPr>
            <a:spLocks noChangeArrowheads="1"/>
          </p:cNvSpPr>
          <p:nvPr/>
        </p:nvSpPr>
        <p:spPr bwMode="auto">
          <a:xfrm>
            <a:off x="10019508" y="2428875"/>
            <a:ext cx="576263" cy="577850"/>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sym typeface="+mn-lt"/>
            </a:endParaRPr>
          </a:p>
        </p:txBody>
      </p:sp>
      <p:sp>
        <p:nvSpPr>
          <p:cNvPr id="15" name="Freeform 19"/>
          <p:cNvSpPr>
            <a:spLocks noEditPoints="1"/>
          </p:cNvSpPr>
          <p:nvPr/>
        </p:nvSpPr>
        <p:spPr bwMode="auto">
          <a:xfrm>
            <a:off x="10163970" y="2547938"/>
            <a:ext cx="312738" cy="350838"/>
          </a:xfrm>
          <a:custGeom>
            <a:avLst/>
            <a:gdLst>
              <a:gd name="T0" fmla="*/ 130 w 454"/>
              <a:gd name="T1" fmla="*/ 0 h 506"/>
              <a:gd name="T2" fmla="*/ 130 w 454"/>
              <a:gd name="T3" fmla="*/ 240 h 506"/>
              <a:gd name="T4" fmla="*/ 0 w 454"/>
              <a:gd name="T5" fmla="*/ 239 h 506"/>
              <a:gd name="T6" fmla="*/ 227 w 454"/>
              <a:gd name="T7" fmla="*/ 506 h 506"/>
              <a:gd name="T8" fmla="*/ 454 w 454"/>
              <a:gd name="T9" fmla="*/ 240 h 506"/>
              <a:gd name="T10" fmla="*/ 324 w 454"/>
              <a:gd name="T11" fmla="*/ 240 h 506"/>
              <a:gd name="T12" fmla="*/ 325 w 454"/>
              <a:gd name="T13" fmla="*/ 0 h 506"/>
              <a:gd name="T14" fmla="*/ 130 w 454"/>
              <a:gd name="T15" fmla="*/ 0 h 506"/>
              <a:gd name="T16" fmla="*/ 227 w 454"/>
              <a:gd name="T17" fmla="*/ 0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4" h="506">
                <a:moveTo>
                  <a:pt x="130" y="0"/>
                </a:moveTo>
                <a:lnTo>
                  <a:pt x="130" y="240"/>
                </a:lnTo>
                <a:lnTo>
                  <a:pt x="0" y="239"/>
                </a:lnTo>
                <a:lnTo>
                  <a:pt x="227" y="506"/>
                </a:lnTo>
                <a:lnTo>
                  <a:pt x="454" y="240"/>
                </a:lnTo>
                <a:lnTo>
                  <a:pt x="324" y="240"/>
                </a:lnTo>
                <a:lnTo>
                  <a:pt x="325" y="0"/>
                </a:lnTo>
                <a:lnTo>
                  <a:pt x="130" y="0"/>
                </a:lnTo>
                <a:close/>
                <a:moveTo>
                  <a:pt x="227" y="0"/>
                </a:move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chemeClr val="accent1"/>
              </a:solidFill>
              <a:latin typeface="+mn-lt"/>
              <a:ea typeface="+mn-ea"/>
              <a:cs typeface="+mn-ea"/>
              <a:sym typeface="+mn-lt"/>
            </a:endParaRPr>
          </a:p>
        </p:txBody>
      </p:sp>
      <p:sp>
        <p:nvSpPr>
          <p:cNvPr id="16" name="TextBox 30"/>
          <p:cNvSpPr txBox="1"/>
          <p:nvPr/>
        </p:nvSpPr>
        <p:spPr>
          <a:xfrm>
            <a:off x="583491" y="1957592"/>
            <a:ext cx="1760280" cy="400110"/>
          </a:xfrm>
          <a:prstGeom prst="rect">
            <a:avLst/>
          </a:prstGeom>
          <a:noFill/>
        </p:spPr>
        <p:txBody>
          <a:bodyPr wrap="square" rtlCol="0">
            <a:spAutoFit/>
          </a:bodyPr>
          <a:lstStyle/>
          <a:p>
            <a:r>
              <a:rPr lang="zh-CN" altLang="en-US" sz="2000" b="1" dirty="0">
                <a:solidFill>
                  <a:schemeClr val="accent1"/>
                </a:solidFill>
                <a:latin typeface="+mn-lt"/>
                <a:ea typeface="+mn-ea"/>
                <a:cs typeface="+mn-ea"/>
                <a:sym typeface="+mn-lt"/>
              </a:rPr>
              <a:t>六个月</a:t>
            </a:r>
            <a:endParaRPr lang="en-US" altLang="zh-CN" sz="2000" b="1" dirty="0">
              <a:solidFill>
                <a:schemeClr val="accent1"/>
              </a:solidFill>
              <a:latin typeface="+mn-lt"/>
              <a:ea typeface="+mn-ea"/>
              <a:cs typeface="+mn-ea"/>
              <a:sym typeface="+mn-lt"/>
            </a:endParaRPr>
          </a:p>
        </p:txBody>
      </p:sp>
      <p:sp>
        <p:nvSpPr>
          <p:cNvPr id="17" name="TextBox 31"/>
          <p:cNvSpPr txBox="1"/>
          <p:nvPr/>
        </p:nvSpPr>
        <p:spPr>
          <a:xfrm>
            <a:off x="545770" y="2322677"/>
            <a:ext cx="2390035" cy="646331"/>
          </a:xfrm>
          <a:prstGeom prst="rect">
            <a:avLst/>
          </a:prstGeom>
          <a:noFill/>
        </p:spPr>
        <p:txBody>
          <a:bodyPr wrap="square" rtlCol="0">
            <a:spAutoFit/>
          </a:bodyPr>
          <a:lstStyle/>
          <a:p>
            <a:pPr algn="just"/>
            <a:r>
              <a:rPr lang="zh-CN" altLang="en-US" dirty="0">
                <a:solidFill>
                  <a:schemeClr val="accent1"/>
                </a:solidFill>
                <a:latin typeface="+mn-lt"/>
                <a:ea typeface="+mn-ea"/>
                <a:cs typeface="+mn-ea"/>
                <a:sym typeface="+mn-lt"/>
              </a:rPr>
              <a:t>六个月时间做到收支平衡，销售额</a:t>
            </a:r>
            <a:r>
              <a:rPr lang="en-US" altLang="zh-CN" dirty="0">
                <a:solidFill>
                  <a:schemeClr val="accent1"/>
                </a:solidFill>
                <a:latin typeface="+mn-lt"/>
                <a:ea typeface="+mn-ea"/>
                <a:cs typeface="+mn-ea"/>
                <a:sym typeface="+mn-lt"/>
              </a:rPr>
              <a:t>100</a:t>
            </a:r>
            <a:r>
              <a:rPr lang="zh-CN" altLang="en-US" dirty="0">
                <a:solidFill>
                  <a:schemeClr val="accent1"/>
                </a:solidFill>
                <a:latin typeface="+mn-lt"/>
                <a:ea typeface="+mn-ea"/>
                <a:cs typeface="+mn-ea"/>
                <a:sym typeface="+mn-lt"/>
              </a:rPr>
              <a:t>万。</a:t>
            </a:r>
            <a:endParaRPr lang="zh-CN" altLang="en-US" dirty="0">
              <a:solidFill>
                <a:schemeClr val="accent1"/>
              </a:solidFill>
              <a:latin typeface="+mn-lt"/>
              <a:ea typeface="+mn-ea"/>
              <a:cs typeface="+mn-ea"/>
              <a:sym typeface="+mn-lt"/>
            </a:endParaRPr>
          </a:p>
        </p:txBody>
      </p:sp>
      <p:sp>
        <p:nvSpPr>
          <p:cNvPr id="18" name="TextBox 32"/>
          <p:cNvSpPr txBox="1"/>
          <p:nvPr/>
        </p:nvSpPr>
        <p:spPr>
          <a:xfrm>
            <a:off x="2221189" y="4009626"/>
            <a:ext cx="1760280" cy="400110"/>
          </a:xfrm>
          <a:prstGeom prst="rect">
            <a:avLst/>
          </a:prstGeom>
          <a:noFill/>
        </p:spPr>
        <p:txBody>
          <a:bodyPr wrap="square" rtlCol="0">
            <a:spAutoFit/>
          </a:bodyPr>
          <a:lstStyle/>
          <a:p>
            <a:r>
              <a:rPr lang="en-US" altLang="zh-CN" sz="2000" b="1" dirty="0">
                <a:solidFill>
                  <a:schemeClr val="accent1"/>
                </a:solidFill>
                <a:latin typeface="+mn-lt"/>
                <a:ea typeface="+mn-ea"/>
                <a:cs typeface="+mn-ea"/>
                <a:sym typeface="+mn-lt"/>
              </a:rPr>
              <a:t>12</a:t>
            </a:r>
            <a:r>
              <a:rPr lang="zh-CN" altLang="en-US" sz="2000" b="1" dirty="0">
                <a:solidFill>
                  <a:schemeClr val="accent1"/>
                </a:solidFill>
                <a:latin typeface="+mn-lt"/>
                <a:ea typeface="+mn-ea"/>
                <a:cs typeface="+mn-ea"/>
                <a:sym typeface="+mn-lt"/>
              </a:rPr>
              <a:t>个月</a:t>
            </a:r>
            <a:endParaRPr lang="en-US" altLang="zh-CN" sz="2000" b="1" dirty="0">
              <a:solidFill>
                <a:schemeClr val="accent1"/>
              </a:solidFill>
              <a:latin typeface="+mn-lt"/>
              <a:ea typeface="+mn-ea"/>
              <a:cs typeface="+mn-ea"/>
              <a:sym typeface="+mn-lt"/>
            </a:endParaRPr>
          </a:p>
        </p:txBody>
      </p:sp>
      <p:sp>
        <p:nvSpPr>
          <p:cNvPr id="19" name="TextBox 33"/>
          <p:cNvSpPr txBox="1"/>
          <p:nvPr/>
        </p:nvSpPr>
        <p:spPr>
          <a:xfrm>
            <a:off x="2172478" y="4308497"/>
            <a:ext cx="2106577" cy="646331"/>
          </a:xfrm>
          <a:prstGeom prst="rect">
            <a:avLst/>
          </a:prstGeom>
          <a:noFill/>
        </p:spPr>
        <p:txBody>
          <a:bodyPr wrap="square" rtlCol="0">
            <a:spAutoFit/>
          </a:bodyPr>
          <a:lstStyle/>
          <a:p>
            <a:pPr algn="just"/>
            <a:r>
              <a:rPr lang="zh-CN" altLang="en-US" dirty="0">
                <a:solidFill>
                  <a:schemeClr val="accent1"/>
                </a:solidFill>
                <a:latin typeface="+mn-lt"/>
                <a:ea typeface="+mn-ea"/>
                <a:cs typeface="+mn-ea"/>
                <a:sym typeface="+mn-lt"/>
              </a:rPr>
              <a:t>基本收回成本，销售额突破</a:t>
            </a:r>
            <a:r>
              <a:rPr lang="en-US" altLang="zh-CN" dirty="0">
                <a:solidFill>
                  <a:schemeClr val="accent1"/>
                </a:solidFill>
                <a:latin typeface="+mn-lt"/>
                <a:ea typeface="+mn-ea"/>
                <a:cs typeface="+mn-ea"/>
                <a:sym typeface="+mn-lt"/>
              </a:rPr>
              <a:t>200</a:t>
            </a:r>
            <a:r>
              <a:rPr lang="zh-CN" altLang="en-US" dirty="0">
                <a:solidFill>
                  <a:schemeClr val="accent1"/>
                </a:solidFill>
                <a:latin typeface="+mn-lt"/>
                <a:ea typeface="+mn-ea"/>
                <a:cs typeface="+mn-ea"/>
                <a:sym typeface="+mn-lt"/>
              </a:rPr>
              <a:t>万。</a:t>
            </a:r>
            <a:endParaRPr lang="zh-CN" altLang="en-US" dirty="0">
              <a:solidFill>
                <a:schemeClr val="accent1"/>
              </a:solidFill>
              <a:latin typeface="+mn-lt"/>
              <a:ea typeface="+mn-ea"/>
              <a:cs typeface="+mn-ea"/>
              <a:sym typeface="+mn-lt"/>
            </a:endParaRPr>
          </a:p>
        </p:txBody>
      </p:sp>
      <p:sp>
        <p:nvSpPr>
          <p:cNvPr id="20" name="TextBox 34"/>
          <p:cNvSpPr txBox="1"/>
          <p:nvPr/>
        </p:nvSpPr>
        <p:spPr>
          <a:xfrm>
            <a:off x="5622135" y="5403026"/>
            <a:ext cx="1760280" cy="400110"/>
          </a:xfrm>
          <a:prstGeom prst="rect">
            <a:avLst/>
          </a:prstGeom>
          <a:noFill/>
        </p:spPr>
        <p:txBody>
          <a:bodyPr wrap="square" rtlCol="0">
            <a:spAutoFit/>
          </a:bodyPr>
          <a:lstStyle>
            <a:defPPr>
              <a:defRPr lang="zh-CN"/>
            </a:defPPr>
            <a:lvl1pPr>
              <a:defRPr b="1">
                <a:solidFill>
                  <a:schemeClr val="bg2"/>
                </a:solidFill>
                <a:latin typeface="+mn-ea"/>
                <a:ea typeface="+mn-ea"/>
              </a:defRPr>
            </a:lvl1pPr>
          </a:lstStyle>
          <a:p>
            <a:pPr algn="ctr"/>
            <a:r>
              <a:rPr lang="en-US" altLang="zh-CN" sz="2000" dirty="0">
                <a:solidFill>
                  <a:schemeClr val="accent1"/>
                </a:solidFill>
                <a:latin typeface="+mn-lt"/>
                <a:cs typeface="+mn-ea"/>
                <a:sym typeface="+mn-lt"/>
              </a:rPr>
              <a:t>36</a:t>
            </a:r>
            <a:r>
              <a:rPr lang="zh-CN" altLang="en-US" sz="2000" dirty="0">
                <a:solidFill>
                  <a:schemeClr val="accent1"/>
                </a:solidFill>
                <a:latin typeface="+mn-lt"/>
                <a:cs typeface="+mn-ea"/>
                <a:sym typeface="+mn-lt"/>
              </a:rPr>
              <a:t>个月</a:t>
            </a:r>
            <a:endParaRPr lang="en-US" altLang="zh-CN" sz="2000" dirty="0">
              <a:solidFill>
                <a:schemeClr val="accent1"/>
              </a:solidFill>
              <a:latin typeface="+mn-lt"/>
              <a:cs typeface="+mn-ea"/>
              <a:sym typeface="+mn-lt"/>
            </a:endParaRPr>
          </a:p>
        </p:txBody>
      </p:sp>
      <p:sp>
        <p:nvSpPr>
          <p:cNvPr id="21" name="TextBox 35"/>
          <p:cNvSpPr txBox="1"/>
          <p:nvPr/>
        </p:nvSpPr>
        <p:spPr>
          <a:xfrm>
            <a:off x="5084940" y="5720280"/>
            <a:ext cx="2834673" cy="646331"/>
          </a:xfrm>
          <a:prstGeom prst="rect">
            <a:avLst/>
          </a:prstGeom>
          <a:noFill/>
        </p:spPr>
        <p:txBody>
          <a:bodyPr wrap="square" rtlCol="0">
            <a:spAutoFit/>
          </a:bodyPr>
          <a:lstStyle>
            <a:defPPr>
              <a:defRPr lang="zh-CN"/>
            </a:defPPr>
            <a:lvl1pPr algn="just">
              <a:defRPr sz="1600">
                <a:solidFill>
                  <a:schemeClr val="bg2"/>
                </a:solidFill>
                <a:latin typeface="+mn-ea"/>
                <a:ea typeface="+mn-ea"/>
              </a:defRPr>
            </a:lvl1pPr>
          </a:lstStyle>
          <a:p>
            <a:r>
              <a:rPr lang="zh-CN" altLang="en-US" sz="1800" dirty="0">
                <a:solidFill>
                  <a:schemeClr val="accent1"/>
                </a:solidFill>
                <a:latin typeface="+mn-lt"/>
                <a:cs typeface="+mn-ea"/>
                <a:sym typeface="+mn-lt"/>
              </a:rPr>
              <a:t>发展分公司</a:t>
            </a:r>
            <a:r>
              <a:rPr lang="en-US" altLang="zh-CN" sz="1800" dirty="0">
                <a:solidFill>
                  <a:schemeClr val="accent1"/>
                </a:solidFill>
                <a:latin typeface="+mn-lt"/>
                <a:cs typeface="+mn-ea"/>
                <a:sym typeface="+mn-lt"/>
              </a:rPr>
              <a:t>20</a:t>
            </a:r>
            <a:r>
              <a:rPr lang="zh-CN" altLang="en-US" sz="1800" dirty="0">
                <a:solidFill>
                  <a:schemeClr val="accent1"/>
                </a:solidFill>
                <a:latin typeface="+mn-lt"/>
                <a:cs typeface="+mn-ea"/>
                <a:sym typeface="+mn-lt"/>
              </a:rPr>
              <a:t>家，线下门店</a:t>
            </a:r>
            <a:r>
              <a:rPr lang="en-US" altLang="zh-CN" sz="1800" dirty="0">
                <a:solidFill>
                  <a:schemeClr val="accent1"/>
                </a:solidFill>
                <a:latin typeface="+mn-lt"/>
                <a:cs typeface="+mn-ea"/>
                <a:sym typeface="+mn-lt"/>
              </a:rPr>
              <a:t>200</a:t>
            </a:r>
            <a:r>
              <a:rPr lang="zh-CN" altLang="en-US" sz="1800" dirty="0">
                <a:solidFill>
                  <a:schemeClr val="accent1"/>
                </a:solidFill>
                <a:latin typeface="+mn-lt"/>
                <a:cs typeface="+mn-ea"/>
                <a:sym typeface="+mn-lt"/>
              </a:rPr>
              <a:t>家，营业额</a:t>
            </a:r>
            <a:r>
              <a:rPr lang="en-US" altLang="zh-CN" sz="1800" dirty="0">
                <a:solidFill>
                  <a:schemeClr val="accent1"/>
                </a:solidFill>
                <a:latin typeface="+mn-lt"/>
                <a:cs typeface="+mn-ea"/>
                <a:sym typeface="+mn-lt"/>
              </a:rPr>
              <a:t>5000</a:t>
            </a:r>
            <a:r>
              <a:rPr lang="zh-CN" altLang="en-US" sz="1800" dirty="0">
                <a:solidFill>
                  <a:schemeClr val="accent1"/>
                </a:solidFill>
                <a:latin typeface="+mn-lt"/>
                <a:cs typeface="+mn-ea"/>
                <a:sym typeface="+mn-lt"/>
              </a:rPr>
              <a:t>万。</a:t>
            </a:r>
            <a:endParaRPr lang="zh-CN" altLang="en-US" sz="1800" dirty="0">
              <a:solidFill>
                <a:schemeClr val="accent1"/>
              </a:solidFill>
              <a:latin typeface="+mn-lt"/>
              <a:cs typeface="+mn-ea"/>
              <a:sym typeface="+mn-lt"/>
            </a:endParaRPr>
          </a:p>
        </p:txBody>
      </p:sp>
      <p:sp>
        <p:nvSpPr>
          <p:cNvPr id="22" name="TextBox 38"/>
          <p:cNvSpPr txBox="1"/>
          <p:nvPr/>
        </p:nvSpPr>
        <p:spPr>
          <a:xfrm>
            <a:off x="5493211" y="2430398"/>
            <a:ext cx="1760280" cy="400110"/>
          </a:xfrm>
          <a:prstGeom prst="rect">
            <a:avLst/>
          </a:prstGeom>
          <a:noFill/>
        </p:spPr>
        <p:txBody>
          <a:bodyPr wrap="square" rtlCol="0">
            <a:spAutoFit/>
          </a:bodyPr>
          <a:lstStyle/>
          <a:p>
            <a:r>
              <a:rPr lang="en-US" altLang="zh-CN" sz="2000" b="1" dirty="0">
                <a:solidFill>
                  <a:schemeClr val="accent1"/>
                </a:solidFill>
                <a:latin typeface="+mn-lt"/>
                <a:ea typeface="+mn-ea"/>
                <a:cs typeface="+mn-ea"/>
                <a:sym typeface="+mn-lt"/>
              </a:rPr>
              <a:t>24</a:t>
            </a:r>
            <a:r>
              <a:rPr lang="zh-CN" altLang="en-US" sz="2000" b="1" dirty="0">
                <a:solidFill>
                  <a:schemeClr val="accent1"/>
                </a:solidFill>
                <a:latin typeface="+mn-lt"/>
                <a:ea typeface="+mn-ea"/>
                <a:cs typeface="+mn-ea"/>
                <a:sym typeface="+mn-lt"/>
              </a:rPr>
              <a:t>个月</a:t>
            </a:r>
            <a:endParaRPr lang="en-US" altLang="zh-CN" sz="2000" b="1" dirty="0">
              <a:solidFill>
                <a:schemeClr val="accent1"/>
              </a:solidFill>
              <a:latin typeface="+mn-lt"/>
              <a:ea typeface="+mn-ea"/>
              <a:cs typeface="+mn-ea"/>
              <a:sym typeface="+mn-lt"/>
            </a:endParaRPr>
          </a:p>
        </p:txBody>
      </p:sp>
      <p:sp>
        <p:nvSpPr>
          <p:cNvPr id="23" name="TextBox 39"/>
          <p:cNvSpPr txBox="1"/>
          <p:nvPr/>
        </p:nvSpPr>
        <p:spPr>
          <a:xfrm>
            <a:off x="5493211" y="2795483"/>
            <a:ext cx="1889204" cy="646331"/>
          </a:xfrm>
          <a:prstGeom prst="rect">
            <a:avLst/>
          </a:prstGeom>
          <a:noFill/>
        </p:spPr>
        <p:txBody>
          <a:bodyPr wrap="square" rtlCol="0">
            <a:spAutoFit/>
          </a:bodyPr>
          <a:lstStyle>
            <a:defPPr>
              <a:defRPr lang="zh-CN"/>
            </a:defPPr>
            <a:lvl1pPr>
              <a:defRPr sz="1600">
                <a:solidFill>
                  <a:schemeClr val="bg2"/>
                </a:solidFill>
                <a:latin typeface="+mn-ea"/>
                <a:ea typeface="+mn-ea"/>
              </a:defRPr>
            </a:lvl1pPr>
          </a:lstStyle>
          <a:p>
            <a:pPr algn="just"/>
            <a:r>
              <a:rPr lang="zh-CN" altLang="en-US" sz="1800" dirty="0">
                <a:solidFill>
                  <a:schemeClr val="accent1"/>
                </a:solidFill>
                <a:latin typeface="+mn-lt"/>
                <a:cs typeface="+mn-ea"/>
                <a:sym typeface="+mn-lt"/>
              </a:rPr>
              <a:t>发展分公司</a:t>
            </a:r>
            <a:r>
              <a:rPr lang="en-US" altLang="zh-CN" sz="1800" dirty="0">
                <a:solidFill>
                  <a:schemeClr val="accent1"/>
                </a:solidFill>
                <a:latin typeface="+mn-lt"/>
                <a:cs typeface="+mn-ea"/>
                <a:sym typeface="+mn-lt"/>
              </a:rPr>
              <a:t>2</a:t>
            </a:r>
            <a:r>
              <a:rPr lang="zh-CN" altLang="en-US" sz="1800" dirty="0">
                <a:solidFill>
                  <a:schemeClr val="accent1"/>
                </a:solidFill>
                <a:latin typeface="+mn-lt"/>
                <a:cs typeface="+mn-ea"/>
                <a:sym typeface="+mn-lt"/>
              </a:rPr>
              <a:t>家，线下门店</a:t>
            </a:r>
            <a:r>
              <a:rPr lang="en-US" altLang="zh-CN" sz="1800" dirty="0">
                <a:solidFill>
                  <a:schemeClr val="accent1"/>
                </a:solidFill>
                <a:latin typeface="+mn-lt"/>
                <a:cs typeface="+mn-ea"/>
                <a:sym typeface="+mn-lt"/>
              </a:rPr>
              <a:t>20</a:t>
            </a:r>
            <a:r>
              <a:rPr lang="zh-CN" altLang="en-US" sz="1800" dirty="0">
                <a:solidFill>
                  <a:schemeClr val="accent1"/>
                </a:solidFill>
                <a:latin typeface="+mn-lt"/>
                <a:cs typeface="+mn-ea"/>
                <a:sym typeface="+mn-lt"/>
              </a:rPr>
              <a:t>家。</a:t>
            </a:r>
            <a:endParaRPr lang="zh-CN" altLang="en-US" sz="1800" dirty="0">
              <a:solidFill>
                <a:schemeClr val="accent1"/>
              </a:solidFill>
              <a:latin typeface="+mn-lt"/>
              <a:cs typeface="+mn-ea"/>
              <a:sym typeface="+mn-lt"/>
            </a:endParaRPr>
          </a:p>
        </p:txBody>
      </p:sp>
      <p:sp>
        <p:nvSpPr>
          <p:cNvPr id="24" name="TextBox 40"/>
          <p:cNvSpPr txBox="1"/>
          <p:nvPr/>
        </p:nvSpPr>
        <p:spPr>
          <a:xfrm>
            <a:off x="9440199" y="3121322"/>
            <a:ext cx="1760280" cy="400110"/>
          </a:xfrm>
          <a:prstGeom prst="rect">
            <a:avLst/>
          </a:prstGeom>
          <a:noFill/>
        </p:spPr>
        <p:txBody>
          <a:bodyPr wrap="square" rtlCol="0">
            <a:spAutoFit/>
          </a:bodyPr>
          <a:lstStyle/>
          <a:p>
            <a:pPr algn="ctr"/>
            <a:r>
              <a:rPr lang="en-US" altLang="zh-CN" sz="2000" b="1" dirty="0">
                <a:solidFill>
                  <a:schemeClr val="accent1"/>
                </a:solidFill>
                <a:latin typeface="+mn-lt"/>
                <a:ea typeface="+mn-ea"/>
                <a:cs typeface="+mn-ea"/>
                <a:sym typeface="+mn-lt"/>
              </a:rPr>
              <a:t>5</a:t>
            </a:r>
            <a:r>
              <a:rPr lang="zh-CN" altLang="en-US" sz="2000" b="1" dirty="0">
                <a:solidFill>
                  <a:schemeClr val="accent1"/>
                </a:solidFill>
                <a:latin typeface="+mn-lt"/>
                <a:ea typeface="+mn-ea"/>
                <a:cs typeface="+mn-ea"/>
                <a:sym typeface="+mn-lt"/>
              </a:rPr>
              <a:t>年</a:t>
            </a:r>
            <a:endParaRPr lang="en-US" altLang="zh-CN" sz="2000" b="1" dirty="0">
              <a:solidFill>
                <a:schemeClr val="accent1"/>
              </a:solidFill>
              <a:latin typeface="+mn-lt"/>
              <a:ea typeface="+mn-ea"/>
              <a:cs typeface="+mn-ea"/>
              <a:sym typeface="+mn-lt"/>
            </a:endParaRPr>
          </a:p>
        </p:txBody>
      </p:sp>
      <p:sp>
        <p:nvSpPr>
          <p:cNvPr id="25" name="TextBox 41"/>
          <p:cNvSpPr txBox="1"/>
          <p:nvPr/>
        </p:nvSpPr>
        <p:spPr>
          <a:xfrm>
            <a:off x="8982109" y="3486406"/>
            <a:ext cx="2676462" cy="923330"/>
          </a:xfrm>
          <a:prstGeom prst="rect">
            <a:avLst/>
          </a:prstGeom>
          <a:noFill/>
        </p:spPr>
        <p:txBody>
          <a:bodyPr wrap="square" rtlCol="0">
            <a:spAutoFit/>
          </a:bodyPr>
          <a:lstStyle>
            <a:defPPr>
              <a:defRPr lang="zh-CN"/>
            </a:defPPr>
            <a:lvl1pPr algn="ctr">
              <a:defRPr sz="1600">
                <a:solidFill>
                  <a:schemeClr val="bg2"/>
                </a:solidFill>
                <a:latin typeface="+mn-ea"/>
                <a:ea typeface="+mn-ea"/>
              </a:defRPr>
            </a:lvl1pPr>
          </a:lstStyle>
          <a:p>
            <a:r>
              <a:rPr lang="zh-CN" altLang="en-US" sz="1800" dirty="0">
                <a:solidFill>
                  <a:schemeClr val="accent1"/>
                </a:solidFill>
                <a:latin typeface="+mn-lt"/>
                <a:cs typeface="+mn-ea"/>
                <a:sym typeface="+mn-lt"/>
              </a:rPr>
              <a:t>在某某领域做到市场份额、知名度前三，销售额</a:t>
            </a:r>
            <a:r>
              <a:rPr lang="en-US" altLang="zh-CN" sz="1800" dirty="0">
                <a:solidFill>
                  <a:schemeClr val="accent1"/>
                </a:solidFill>
                <a:latin typeface="+mn-lt"/>
                <a:cs typeface="+mn-ea"/>
                <a:sym typeface="+mn-lt"/>
              </a:rPr>
              <a:t>2</a:t>
            </a:r>
            <a:r>
              <a:rPr lang="zh-CN" altLang="en-US" sz="1800" dirty="0">
                <a:solidFill>
                  <a:schemeClr val="accent1"/>
                </a:solidFill>
                <a:latin typeface="+mn-lt"/>
                <a:cs typeface="+mn-ea"/>
                <a:sym typeface="+mn-lt"/>
              </a:rPr>
              <a:t>亿。</a:t>
            </a:r>
            <a:endParaRPr lang="zh-CN" altLang="en-US" sz="1800" dirty="0">
              <a:solidFill>
                <a:schemeClr val="accent1"/>
              </a:solidFill>
              <a:latin typeface="+mn-lt"/>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advTm="8726">
        <p14:prism/>
      </p:transition>
    </mc:Choice>
    <mc:Fallback>
      <p:transition spd="slow" advTm="8726">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1" cstate="screen">
            <a:extLst>
              <a:ext uri="{BEBA8EAE-BF5A-486C-A8C5-ECC9F3942E4B}">
                <a14:imgProps xmlns:a14="http://schemas.microsoft.com/office/drawing/2010/main">
                  <a14:imgLayer r:embed="rId2">
                    <a14:imgEffect>
                      <a14:saturation sat="0"/>
                    </a14:imgEffect>
                  </a14:imgLayer>
                </a14:imgProps>
              </a:ext>
            </a:extLst>
          </a:blip>
          <a:srcRect/>
          <a:stretch>
            <a:fillRect/>
          </a:stretch>
        </p:blipFill>
        <p:spPr>
          <a:xfrm flipH="1">
            <a:off x="5379188" y="948988"/>
            <a:ext cx="6818369" cy="3733656"/>
          </a:xfrm>
          <a:prstGeom prst="rect">
            <a:avLst/>
          </a:prstGeom>
        </p:spPr>
      </p:pic>
      <p:sp>
        <p:nvSpPr>
          <p:cNvPr id="9" name="矩形 8"/>
          <p:cNvSpPr/>
          <p:nvPr/>
        </p:nvSpPr>
        <p:spPr bwMode="auto">
          <a:xfrm>
            <a:off x="1002959" y="3018299"/>
            <a:ext cx="7184448" cy="3186589"/>
          </a:xfrm>
          <a:prstGeom prst="rect">
            <a:avLst/>
          </a:prstGeom>
          <a:gradFill flip="none" rotWithShape="1">
            <a:gsLst>
              <a:gs pos="0">
                <a:srgbClr val="4C4746"/>
              </a:gs>
              <a:gs pos="47000">
                <a:schemeClr val="bg2"/>
              </a:gs>
              <a:gs pos="100000">
                <a:srgbClr val="726968"/>
              </a:gs>
            </a:gsLst>
            <a:lin ang="16200000" scaled="0"/>
            <a:tileRect/>
          </a:gradFill>
          <a:ln w="12700" cap="flat">
            <a:noFill/>
            <a:prstDash val="solid"/>
            <a:miter lim="800000"/>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a:solidFill>
                <a:schemeClr val="bg1"/>
              </a:solidFill>
              <a:latin typeface="+mn-lt"/>
              <a:ea typeface="+mn-ea"/>
              <a:cs typeface="+mn-ea"/>
              <a:sym typeface="+mn-lt"/>
            </a:endParaRPr>
          </a:p>
        </p:txBody>
      </p:sp>
      <p:sp>
        <p:nvSpPr>
          <p:cNvPr id="10" name="TextBox 2"/>
          <p:cNvSpPr txBox="1"/>
          <p:nvPr/>
        </p:nvSpPr>
        <p:spPr>
          <a:xfrm>
            <a:off x="1347267" y="3299633"/>
            <a:ext cx="6408092" cy="2605842"/>
          </a:xfrm>
          <a:prstGeom prst="rect">
            <a:avLst/>
          </a:prstGeom>
          <a:noFill/>
        </p:spPr>
        <p:txBody>
          <a:bodyPr wrap="square" rtlCol="0">
            <a:spAutoFit/>
          </a:bodyPr>
          <a:lstStyle>
            <a:defPPr>
              <a:defRPr lang="zh-CN"/>
            </a:defPPr>
            <a:lvl1pPr algn="just" fontAlgn="auto">
              <a:spcBef>
                <a:spcPts val="0"/>
              </a:spcBef>
              <a:spcAft>
                <a:spcPts val="0"/>
              </a:spcAft>
              <a:defRPr sz="2000" kern="0">
                <a:solidFill>
                  <a:sysClr val="windowText" lastClr="000000"/>
                </a:solidFill>
                <a:latin typeface="+mj-ea"/>
                <a:ea typeface="+mj-ea"/>
              </a:defRPr>
            </a:lvl1pPr>
          </a:lstStyle>
          <a:p>
            <a:pPr indent="507365">
              <a:lnSpc>
                <a:spcPts val="2800"/>
              </a:lnSpc>
            </a:pPr>
            <a:r>
              <a:rPr lang="zh-CN" altLang="en-US">
                <a:solidFill>
                  <a:schemeClr val="accent2"/>
                </a:solidFill>
                <a:latin typeface="+mn-lt"/>
                <a:ea typeface="+mn-ea"/>
                <a:cs typeface="+mn-ea"/>
                <a:sym typeface="+mn-lt"/>
              </a:rPr>
              <a:t> 前段时间来，我们的工作虽然取得了一定的成绩，但在工作中仍存在缺点和错误；成绩的取得，是领导的支持和广大干部职工的帮助的结；存在的缺点错误也请大家批评指正</a:t>
            </a:r>
            <a:r>
              <a:rPr lang="en-US" altLang="zh-CN">
                <a:solidFill>
                  <a:schemeClr val="accent2"/>
                </a:solidFill>
                <a:latin typeface="+mn-lt"/>
                <a:ea typeface="+mn-ea"/>
                <a:cs typeface="+mn-ea"/>
                <a:sym typeface="+mn-lt"/>
              </a:rPr>
              <a:t>!</a:t>
            </a:r>
            <a:r>
              <a:rPr lang="zh-CN" altLang="en-US">
                <a:solidFill>
                  <a:schemeClr val="accent2"/>
                </a:solidFill>
                <a:latin typeface="+mn-lt"/>
                <a:ea typeface="+mn-ea"/>
                <a:cs typeface="+mn-ea"/>
                <a:sym typeface="+mn-lt"/>
              </a:rPr>
              <a:t>在今后的工作中，我仍会努力脚踏实地、开拓创新</a:t>
            </a:r>
            <a:r>
              <a:rPr lang="en-US" altLang="zh-CN">
                <a:solidFill>
                  <a:schemeClr val="accent2"/>
                </a:solidFill>
                <a:latin typeface="+mn-lt"/>
                <a:ea typeface="+mn-ea"/>
                <a:cs typeface="+mn-ea"/>
                <a:sym typeface="+mn-lt"/>
              </a:rPr>
              <a:t>,</a:t>
            </a:r>
            <a:r>
              <a:rPr lang="zh-CN" altLang="en-US">
                <a:solidFill>
                  <a:schemeClr val="accent2"/>
                </a:solidFill>
                <a:latin typeface="+mn-lt"/>
                <a:ea typeface="+mn-ea"/>
                <a:cs typeface="+mn-ea"/>
                <a:sym typeface="+mn-lt"/>
              </a:rPr>
              <a:t>在工作中学习，在学习中工作</a:t>
            </a:r>
            <a:r>
              <a:rPr lang="en-US" altLang="zh-CN">
                <a:solidFill>
                  <a:schemeClr val="accent2"/>
                </a:solidFill>
                <a:latin typeface="+mn-lt"/>
                <a:ea typeface="+mn-ea"/>
                <a:cs typeface="+mn-ea"/>
                <a:sym typeface="+mn-lt"/>
              </a:rPr>
              <a:t>,</a:t>
            </a:r>
            <a:r>
              <a:rPr lang="zh-CN" altLang="en-US">
                <a:solidFill>
                  <a:schemeClr val="accent2"/>
                </a:solidFill>
                <a:latin typeface="+mn-lt"/>
                <a:ea typeface="+mn-ea"/>
                <a:cs typeface="+mn-ea"/>
                <a:sym typeface="+mn-lt"/>
              </a:rPr>
              <a:t>带领工会办的员工在今后的工作中取得更大的进步</a:t>
            </a:r>
            <a:r>
              <a:rPr lang="en-US" altLang="zh-CN">
                <a:solidFill>
                  <a:schemeClr val="accent2"/>
                </a:solidFill>
                <a:latin typeface="+mn-lt"/>
                <a:ea typeface="+mn-ea"/>
                <a:cs typeface="+mn-ea"/>
                <a:sym typeface="+mn-lt"/>
              </a:rPr>
              <a:t>!</a:t>
            </a:r>
            <a:endParaRPr lang="en-US" altLang="zh-CN">
              <a:solidFill>
                <a:schemeClr val="accent2"/>
              </a:solidFill>
              <a:latin typeface="+mn-lt"/>
              <a:ea typeface="+mn-ea"/>
              <a:cs typeface="+mn-ea"/>
              <a:sym typeface="+mn-lt"/>
            </a:endParaRPr>
          </a:p>
          <a:p>
            <a:pPr indent="507365">
              <a:lnSpc>
                <a:spcPts val="2800"/>
              </a:lnSpc>
            </a:pPr>
            <a:r>
              <a:rPr lang="zh-CN" altLang="en-US">
                <a:solidFill>
                  <a:schemeClr val="accent2"/>
                </a:solidFill>
                <a:latin typeface="+mn-lt"/>
                <a:ea typeface="+mn-ea"/>
                <a:cs typeface="+mn-ea"/>
                <a:sym typeface="+mn-lt"/>
              </a:rPr>
              <a:t>我的述职完毕，恳请各位领导和同事们批评指正</a:t>
            </a:r>
            <a:r>
              <a:rPr lang="en-US" altLang="zh-CN">
                <a:solidFill>
                  <a:schemeClr val="accent2"/>
                </a:solidFill>
                <a:latin typeface="+mn-lt"/>
                <a:ea typeface="+mn-ea"/>
                <a:cs typeface="+mn-ea"/>
                <a:sym typeface="+mn-lt"/>
              </a:rPr>
              <a:t>!</a:t>
            </a:r>
            <a:endParaRPr lang="en-US" altLang="zh-CN" dirty="0">
              <a:solidFill>
                <a:schemeClr val="accent2"/>
              </a:solidFill>
              <a:latin typeface="+mn-lt"/>
              <a:ea typeface="+mn-ea"/>
              <a:cs typeface="+mn-ea"/>
              <a:sym typeface="+mn-lt"/>
            </a:endParaRPr>
          </a:p>
        </p:txBody>
      </p:sp>
      <p:sp>
        <p:nvSpPr>
          <p:cNvPr id="11" name="矩形 10"/>
          <p:cNvSpPr/>
          <p:nvPr/>
        </p:nvSpPr>
        <p:spPr>
          <a:xfrm>
            <a:off x="1469238" y="2354479"/>
            <a:ext cx="3093826" cy="523152"/>
          </a:xfrm>
          <a:prstGeom prst="rect">
            <a:avLst/>
          </a:prstGeom>
          <a:noFill/>
        </p:spPr>
        <p:txBody>
          <a:bodyPr wrap="square" rtlCol="0">
            <a:spAutoFit/>
          </a:bodyPr>
          <a:lstStyle/>
          <a:p>
            <a:r>
              <a:rPr lang="zh-CN" altLang="en-US" sz="2800" dirty="0">
                <a:solidFill>
                  <a:schemeClr val="accent1"/>
                </a:solidFill>
                <a:latin typeface="+mn-lt"/>
                <a:ea typeface="+mn-ea"/>
                <a:cs typeface="+mn-ea"/>
                <a:sym typeface="+mn-lt"/>
              </a:rPr>
              <a:t>结束语</a:t>
            </a:r>
            <a:endParaRPr lang="zh-CN" altLang="en-US" sz="2800" dirty="0">
              <a:solidFill>
                <a:schemeClr val="accent1"/>
              </a:solidFill>
              <a:latin typeface="+mn-lt"/>
              <a:ea typeface="+mn-ea"/>
              <a:cs typeface="+mn-ea"/>
              <a:sym typeface="+mn-lt"/>
            </a:endParaRPr>
          </a:p>
        </p:txBody>
      </p:sp>
      <p:sp>
        <p:nvSpPr>
          <p:cNvPr id="12" name="Freeform 15"/>
          <p:cNvSpPr>
            <a:spLocks noEditPoints="1"/>
          </p:cNvSpPr>
          <p:nvPr/>
        </p:nvSpPr>
        <p:spPr bwMode="auto">
          <a:xfrm>
            <a:off x="1119394" y="2426229"/>
            <a:ext cx="353785" cy="362209"/>
          </a:xfrm>
          <a:custGeom>
            <a:avLst/>
            <a:gdLst>
              <a:gd name="T0" fmla="*/ 224 w 411"/>
              <a:gd name="T1" fmla="*/ 346 h 411"/>
              <a:gd name="T2" fmla="*/ 193 w 411"/>
              <a:gd name="T3" fmla="*/ 320 h 411"/>
              <a:gd name="T4" fmla="*/ 272 w 411"/>
              <a:gd name="T5" fmla="*/ 227 h 411"/>
              <a:gd name="T6" fmla="*/ 67 w 411"/>
              <a:gd name="T7" fmla="*/ 227 h 411"/>
              <a:gd name="T8" fmla="*/ 67 w 411"/>
              <a:gd name="T9" fmla="*/ 183 h 411"/>
              <a:gd name="T10" fmla="*/ 272 w 411"/>
              <a:gd name="T11" fmla="*/ 183 h 411"/>
              <a:gd name="T12" fmla="*/ 193 w 411"/>
              <a:gd name="T13" fmla="*/ 91 h 411"/>
              <a:gd name="T14" fmla="*/ 224 w 411"/>
              <a:gd name="T15" fmla="*/ 64 h 411"/>
              <a:gd name="T16" fmla="*/ 345 w 411"/>
              <a:gd name="T17" fmla="*/ 205 h 411"/>
              <a:gd name="T18" fmla="*/ 224 w 411"/>
              <a:gd name="T19" fmla="*/ 346 h 411"/>
              <a:gd name="T20" fmla="*/ 206 w 411"/>
              <a:gd name="T21" fmla="*/ 0 h 411"/>
              <a:gd name="T22" fmla="*/ 411 w 411"/>
              <a:gd name="T23" fmla="*/ 205 h 411"/>
              <a:gd name="T24" fmla="*/ 206 w 411"/>
              <a:gd name="T25" fmla="*/ 411 h 411"/>
              <a:gd name="T26" fmla="*/ 0 w 411"/>
              <a:gd name="T27" fmla="*/ 205 h 411"/>
              <a:gd name="T28" fmla="*/ 206 w 411"/>
              <a:gd name="T29" fmla="*/ 0 h 411"/>
              <a:gd name="T30" fmla="*/ 206 w 411"/>
              <a:gd name="T31" fmla="*/ 26 h 411"/>
              <a:gd name="T32" fmla="*/ 385 w 411"/>
              <a:gd name="T33" fmla="*/ 205 h 411"/>
              <a:gd name="T34" fmla="*/ 206 w 411"/>
              <a:gd name="T35" fmla="*/ 385 h 411"/>
              <a:gd name="T36" fmla="*/ 27 w 411"/>
              <a:gd name="T37" fmla="*/ 205 h 411"/>
              <a:gd name="T38" fmla="*/ 206 w 411"/>
              <a:gd name="T39" fmla="*/ 26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1" h="411">
                <a:moveTo>
                  <a:pt x="224" y="346"/>
                </a:moveTo>
                <a:lnTo>
                  <a:pt x="193" y="320"/>
                </a:lnTo>
                <a:lnTo>
                  <a:pt x="272" y="227"/>
                </a:lnTo>
                <a:lnTo>
                  <a:pt x="67" y="227"/>
                </a:lnTo>
                <a:lnTo>
                  <a:pt x="67" y="183"/>
                </a:lnTo>
                <a:lnTo>
                  <a:pt x="272" y="183"/>
                </a:lnTo>
                <a:lnTo>
                  <a:pt x="193" y="91"/>
                </a:lnTo>
                <a:lnTo>
                  <a:pt x="224" y="64"/>
                </a:lnTo>
                <a:lnTo>
                  <a:pt x="345" y="205"/>
                </a:lnTo>
                <a:lnTo>
                  <a:pt x="224" y="346"/>
                </a:lnTo>
                <a:close/>
                <a:moveTo>
                  <a:pt x="206" y="0"/>
                </a:moveTo>
                <a:cubicBezTo>
                  <a:pt x="319" y="0"/>
                  <a:pt x="411" y="92"/>
                  <a:pt x="411" y="205"/>
                </a:cubicBezTo>
                <a:cubicBezTo>
                  <a:pt x="411" y="319"/>
                  <a:pt x="319" y="411"/>
                  <a:pt x="206" y="411"/>
                </a:cubicBezTo>
                <a:cubicBezTo>
                  <a:pt x="92" y="411"/>
                  <a:pt x="0" y="319"/>
                  <a:pt x="0" y="205"/>
                </a:cubicBezTo>
                <a:cubicBezTo>
                  <a:pt x="0" y="92"/>
                  <a:pt x="92" y="0"/>
                  <a:pt x="206" y="0"/>
                </a:cubicBezTo>
                <a:close/>
                <a:moveTo>
                  <a:pt x="206" y="26"/>
                </a:moveTo>
                <a:cubicBezTo>
                  <a:pt x="305" y="26"/>
                  <a:pt x="385" y="106"/>
                  <a:pt x="385" y="205"/>
                </a:cubicBezTo>
                <a:cubicBezTo>
                  <a:pt x="385" y="304"/>
                  <a:pt x="305" y="385"/>
                  <a:pt x="206" y="385"/>
                </a:cubicBezTo>
                <a:cubicBezTo>
                  <a:pt x="107" y="385"/>
                  <a:pt x="27" y="304"/>
                  <a:pt x="27" y="205"/>
                </a:cubicBezTo>
                <a:cubicBezTo>
                  <a:pt x="27" y="106"/>
                  <a:pt x="107" y="26"/>
                  <a:pt x="206" y="26"/>
                </a:cubicBezTo>
                <a:close/>
              </a:path>
            </a:pathLst>
          </a:custGeom>
          <a:gradFill>
            <a:gsLst>
              <a:gs pos="0">
                <a:srgbClr val="1F95BF"/>
              </a:gs>
              <a:gs pos="48000">
                <a:schemeClr val="tx2"/>
              </a:gs>
              <a:gs pos="100000">
                <a:srgbClr val="2EB0DE"/>
              </a:gs>
            </a:gsLst>
            <a:lin ang="16200000" scaled="1"/>
          </a:gradFill>
          <a:ln w="12700" cap="flat">
            <a:noFill/>
            <a:prstDash val="solid"/>
            <a:miter lim="800000"/>
          </a:ln>
          <a:effectLst/>
        </p:spPr>
        <p:txBody>
          <a:bodyPr vert="horz" wrap="square" lIns="91440" tIns="45720" rIns="91440" bIns="45720" numCol="1" anchor="t" anchorCtr="0" compatLnSpc="1"/>
          <a:lstStyle/>
          <a:p>
            <a:pPr algn="r"/>
            <a:endParaRPr lang="zh-CN" altLang="en-US" sz="200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advTm="8726">
        <p14:prism/>
      </p:transition>
    </mc:Choice>
    <mc:Fallback>
      <p:transition spd="slow" advTm="8726">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9" name="文本框 8"/>
          <p:cNvSpPr txBox="1"/>
          <p:nvPr/>
        </p:nvSpPr>
        <p:spPr>
          <a:xfrm>
            <a:off x="2124397" y="2059133"/>
            <a:ext cx="7947968" cy="1107996"/>
          </a:xfrm>
          <a:prstGeom prst="rect">
            <a:avLst/>
          </a:prstGeom>
          <a:noFill/>
        </p:spPr>
        <p:txBody>
          <a:bodyPr wrap="square" rtlCol="0">
            <a:spAutoFit/>
          </a:bodyPr>
          <a:lstStyle/>
          <a:p>
            <a:pPr lvl="0" algn="ctr"/>
            <a:r>
              <a:rPr lang="zh-CN" altLang="en-US" sz="6600" b="1">
                <a:solidFill>
                  <a:srgbClr val="F6F6F6"/>
                </a:solidFill>
                <a:effectLst>
                  <a:outerShdw blurRad="38100" dist="38100" dir="2700000" algn="tl">
                    <a:srgbClr val="000000">
                      <a:alpha val="43137"/>
                    </a:srgbClr>
                  </a:outerShdw>
                </a:effectLst>
                <a:latin typeface="微软雅黑 Light" panose="020B0502040204020203" pitchFamily="34" charset="-122"/>
                <a:ea typeface="微软雅黑 Light" panose="020B0502040204020203" pitchFamily="34" charset="-122"/>
              </a:rPr>
              <a:t>汇报完毕  谢谢大家</a:t>
            </a:r>
            <a:endParaRPr lang="zh-CN" altLang="en-US" sz="6600" b="1">
              <a:solidFill>
                <a:srgbClr val="F6F6F6"/>
              </a:solidFill>
              <a:effectLst>
                <a:outerShdw blurRad="38100" dist="38100" dir="2700000" algn="tl">
                  <a:srgbClr val="000000">
                    <a:alpha val="43137"/>
                  </a:srgbClr>
                </a:outerShdw>
              </a:effectLst>
              <a:latin typeface="微软雅黑 Light" panose="020B0502040204020203" pitchFamily="34" charset="-122"/>
              <a:ea typeface="微软雅黑 Light" panose="020B0502040204020203" pitchFamily="34" charset="-122"/>
            </a:endParaRPr>
          </a:p>
        </p:txBody>
      </p:sp>
      <p:sp>
        <p:nvSpPr>
          <p:cNvPr id="10" name="文本框 9"/>
          <p:cNvSpPr txBox="1"/>
          <p:nvPr/>
        </p:nvSpPr>
        <p:spPr>
          <a:xfrm>
            <a:off x="3074045" y="3193547"/>
            <a:ext cx="6048672" cy="46166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0">
                <a:ln>
                  <a:noFill/>
                </a:ln>
                <a:solidFill>
                  <a:srgbClr val="F6F6F6"/>
                </a:solidFill>
                <a:effectLst/>
                <a:uLnTx/>
                <a:uFillTx/>
                <a:latin typeface="微软雅黑 Light" panose="020B0502040204020203" pitchFamily="34" charset="-122"/>
                <a:ea typeface="微软雅黑 Light" panose="020B0502040204020203" pitchFamily="34" charset="-122"/>
                <a:cs typeface="+mn-cs"/>
              </a:rPr>
              <a:t>恳请各位领导和同事们批评指正</a:t>
            </a:r>
            <a:endParaRPr kumimoji="0" lang="zh-CN" altLang="en-US" sz="2400" b="0" i="0" u="none" strike="noStrike" kern="1200" cap="none" spc="0" normalizeH="0" baseline="0" noProof="0" dirty="0">
              <a:ln>
                <a:noFill/>
              </a:ln>
              <a:solidFill>
                <a:srgbClr val="F6F6F6"/>
              </a:solidFill>
              <a:effectLst/>
              <a:uLnTx/>
              <a:uFillTx/>
              <a:latin typeface="微软雅黑 Light" panose="020B0502040204020203" pitchFamily="34" charset="-122"/>
              <a:ea typeface="微软雅黑 Light" panose="020B0502040204020203" pitchFamily="34" charset="-122"/>
              <a:cs typeface="+mn-cs"/>
            </a:endParaRPr>
          </a:p>
        </p:txBody>
      </p:sp>
      <p:sp>
        <p:nvSpPr>
          <p:cNvPr id="11" name="文本框 10"/>
          <p:cNvSpPr txBox="1"/>
          <p:nvPr/>
        </p:nvSpPr>
        <p:spPr>
          <a:xfrm>
            <a:off x="6098381" y="4012837"/>
            <a:ext cx="1291466" cy="389010"/>
          </a:xfrm>
          <a:prstGeom prst="rect">
            <a:avLst/>
          </a:prstGeom>
          <a:gradFill flip="none" rotWithShape="1">
            <a:gsLst>
              <a:gs pos="0">
                <a:srgbClr val="4C4746"/>
              </a:gs>
              <a:gs pos="47000">
                <a:schemeClr val="bg2"/>
              </a:gs>
              <a:gs pos="100000">
                <a:srgbClr val="726968"/>
              </a:gs>
            </a:gsLst>
            <a:lin ang="16200000" scaled="0"/>
            <a:tileRect/>
          </a:gradFill>
          <a:ln w="1270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a:solidFill>
                  <a:schemeClr val="bg1"/>
                </a:solidFill>
                <a:latin typeface="+mn-lt"/>
                <a:ea typeface="+mn-ea"/>
                <a:cs typeface="+mn-ea"/>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800" b="0" i="0" u="none" strike="noStrike" kern="1200" cap="none" spc="0" normalizeH="0" baseline="0" noProof="0">
                <a:ln>
                  <a:noFill/>
                </a:ln>
                <a:solidFill>
                  <a:srgbClr val="FFFFFF"/>
                </a:solidFill>
                <a:effectLst/>
                <a:uLnTx/>
                <a:uFillTx/>
                <a:latin typeface="微软雅黑 Light" panose="020B0502040204020203" pitchFamily="34" charset="-122"/>
                <a:ea typeface="微软雅黑 Light" panose="020B0502040204020203" pitchFamily="34" charset="-122"/>
              </a:rPr>
              <a:t>20XX-01</a:t>
            </a:r>
            <a:endParaRPr kumimoji="0" lang="zh-CN" altLang="en-US" sz="1800" b="0" i="0" u="none" strike="noStrike" kern="1200" cap="none" spc="0" normalizeH="0" baseline="0" noProof="0" dirty="0">
              <a:ln>
                <a:noFill/>
              </a:ln>
              <a:solidFill>
                <a:srgbClr val="FFFFFF"/>
              </a:solidFill>
              <a:effectLst/>
              <a:uLnTx/>
              <a:uFillTx/>
              <a:latin typeface="微软雅黑 Light" panose="020B0502040204020203" pitchFamily="34" charset="-122"/>
              <a:ea typeface="微软雅黑 Light" panose="020B0502040204020203" pitchFamily="34" charset="-122"/>
            </a:endParaRPr>
          </a:p>
        </p:txBody>
      </p:sp>
      <p:sp>
        <p:nvSpPr>
          <p:cNvPr id="12" name="文本框 11"/>
          <p:cNvSpPr txBox="1"/>
          <p:nvPr/>
        </p:nvSpPr>
        <p:spPr>
          <a:xfrm>
            <a:off x="4708598" y="4012837"/>
            <a:ext cx="1272652" cy="389010"/>
          </a:xfrm>
          <a:prstGeom prst="rect">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lgn="r">
              <a:defRPr sz="2000">
                <a:solidFill>
                  <a:schemeClr val="bg1"/>
                </a:solidFill>
                <a:latin typeface="+mn-lt"/>
                <a:ea typeface="+mn-ea"/>
                <a:cs typeface="+mn-ea"/>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lang="en-US" altLang="zh-CN">
                <a:solidFill>
                  <a:srgbClr val="FFFFFF"/>
                </a:solidFill>
                <a:latin typeface="微软雅黑 Light" panose="020B0502040204020203" pitchFamily="34" charset="-122"/>
                <a:ea typeface="微软雅黑 Light" panose="020B0502040204020203" pitchFamily="34" charset="-122"/>
              </a:rPr>
              <a:t>XXX</a:t>
            </a:r>
            <a:endParaRPr kumimoji="0" lang="en-US" altLang="zh-CN" sz="2000" b="0" i="0" u="none" strike="noStrike" kern="1200" cap="none" spc="0" normalizeH="0" baseline="0" noProof="0" dirty="0">
              <a:ln>
                <a:noFill/>
              </a:ln>
              <a:solidFill>
                <a:srgbClr val="FFFFFF"/>
              </a:solidFill>
              <a:effectLst/>
              <a:uLnTx/>
              <a:uFillTx/>
              <a:latin typeface="微软雅黑 Light" panose="020B0502040204020203" pitchFamily="34" charset="-122"/>
              <a:ea typeface="微软雅黑 Light" panose="020B0502040204020203" pitchFamily="34" charset="-122"/>
            </a:endParaRPr>
          </a:p>
        </p:txBody>
      </p:sp>
      <p:sp>
        <p:nvSpPr>
          <p:cNvPr id="13" name="椭圆 12"/>
          <p:cNvSpPr/>
          <p:nvPr/>
        </p:nvSpPr>
        <p:spPr bwMode="auto">
          <a:xfrm>
            <a:off x="4431943" y="1059326"/>
            <a:ext cx="592622" cy="592620"/>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0">
              <a:ln>
                <a:noFill/>
              </a:ln>
              <a:solidFill>
                <a:srgbClr val="FFFFFF"/>
              </a:solidFill>
              <a:effectLst/>
              <a:uLnTx/>
              <a:uFillTx/>
              <a:latin typeface="微软雅黑 Light" panose="020B0502040204020203" pitchFamily="34" charset="-122"/>
              <a:ea typeface="微软雅黑 Light" panose="020B0502040204020203" pitchFamily="34" charset="-122"/>
              <a:cs typeface="+mn-ea"/>
            </a:endParaRPr>
          </a:p>
        </p:txBody>
      </p:sp>
      <p:sp>
        <p:nvSpPr>
          <p:cNvPr id="14" name="椭圆 13"/>
          <p:cNvSpPr/>
          <p:nvPr/>
        </p:nvSpPr>
        <p:spPr bwMode="auto">
          <a:xfrm>
            <a:off x="5282175" y="1059326"/>
            <a:ext cx="592622" cy="592620"/>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0">
              <a:ln>
                <a:noFill/>
              </a:ln>
              <a:solidFill>
                <a:srgbClr val="FFFFFF"/>
              </a:solidFill>
              <a:effectLst/>
              <a:uLnTx/>
              <a:uFillTx/>
              <a:latin typeface="微软雅黑 Light" panose="020B0502040204020203" pitchFamily="34" charset="-122"/>
              <a:ea typeface="微软雅黑 Light" panose="020B0502040204020203" pitchFamily="34" charset="-122"/>
              <a:cs typeface="+mn-ea"/>
            </a:endParaRPr>
          </a:p>
        </p:txBody>
      </p:sp>
      <p:sp>
        <p:nvSpPr>
          <p:cNvPr id="15" name="椭圆 14"/>
          <p:cNvSpPr/>
          <p:nvPr/>
        </p:nvSpPr>
        <p:spPr bwMode="auto">
          <a:xfrm>
            <a:off x="6132407" y="1059326"/>
            <a:ext cx="592622" cy="592620"/>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0">
              <a:ln>
                <a:noFill/>
              </a:ln>
              <a:solidFill>
                <a:srgbClr val="FFFFFF"/>
              </a:solidFill>
              <a:effectLst/>
              <a:uLnTx/>
              <a:uFillTx/>
              <a:latin typeface="微软雅黑 Light" panose="020B0502040204020203" pitchFamily="34" charset="-122"/>
              <a:ea typeface="微软雅黑 Light" panose="020B0502040204020203" pitchFamily="34" charset="-122"/>
              <a:cs typeface="+mn-ea"/>
            </a:endParaRPr>
          </a:p>
        </p:txBody>
      </p:sp>
      <p:sp>
        <p:nvSpPr>
          <p:cNvPr id="16" name="椭圆 15"/>
          <p:cNvSpPr/>
          <p:nvPr/>
        </p:nvSpPr>
        <p:spPr bwMode="auto">
          <a:xfrm>
            <a:off x="6982638" y="1059326"/>
            <a:ext cx="592622" cy="592620"/>
          </a:xfrm>
          <a:prstGeom prst="ellipse">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0">
              <a:ln>
                <a:noFill/>
              </a:ln>
              <a:solidFill>
                <a:srgbClr val="FFFFFF"/>
              </a:solidFill>
              <a:effectLst/>
              <a:uLnTx/>
              <a:uFillTx/>
              <a:latin typeface="微软雅黑 Light" panose="020B0502040204020203" pitchFamily="34" charset="-122"/>
              <a:ea typeface="微软雅黑 Light" panose="020B0502040204020203" pitchFamily="34" charset="-122"/>
              <a:cs typeface="+mn-ea"/>
            </a:endParaRPr>
          </a:p>
        </p:txBody>
      </p:sp>
      <p:sp>
        <p:nvSpPr>
          <p:cNvPr id="17" name="Freeform 14"/>
          <p:cNvSpPr>
            <a:spLocks noEditPoints="1"/>
          </p:cNvSpPr>
          <p:nvPr/>
        </p:nvSpPr>
        <p:spPr bwMode="auto">
          <a:xfrm>
            <a:off x="4561666" y="1159210"/>
            <a:ext cx="359712" cy="354548"/>
          </a:xfrm>
          <a:custGeom>
            <a:avLst/>
            <a:gdLst>
              <a:gd name="T0" fmla="*/ 285 w 427"/>
              <a:gd name="T1" fmla="*/ 157 h 408"/>
              <a:gd name="T2" fmla="*/ 279 w 427"/>
              <a:gd name="T3" fmla="*/ 169 h 408"/>
              <a:gd name="T4" fmla="*/ 278 w 427"/>
              <a:gd name="T5" fmla="*/ 177 h 408"/>
              <a:gd name="T6" fmla="*/ 278 w 427"/>
              <a:gd name="T7" fmla="*/ 192 h 408"/>
              <a:gd name="T8" fmla="*/ 284 w 427"/>
              <a:gd name="T9" fmla="*/ 207 h 408"/>
              <a:gd name="T10" fmla="*/ 288 w 427"/>
              <a:gd name="T11" fmla="*/ 214 h 408"/>
              <a:gd name="T12" fmla="*/ 300 w 427"/>
              <a:gd name="T13" fmla="*/ 224 h 408"/>
              <a:gd name="T14" fmla="*/ 308 w 427"/>
              <a:gd name="T15" fmla="*/ 228 h 408"/>
              <a:gd name="T16" fmla="*/ 325 w 427"/>
              <a:gd name="T17" fmla="*/ 136 h 408"/>
              <a:gd name="T18" fmla="*/ 305 w 427"/>
              <a:gd name="T19" fmla="*/ 140 h 408"/>
              <a:gd name="T20" fmla="*/ 294 w 427"/>
              <a:gd name="T21" fmla="*/ 147 h 408"/>
              <a:gd name="T22" fmla="*/ 289 w 427"/>
              <a:gd name="T23" fmla="*/ 152 h 408"/>
              <a:gd name="T24" fmla="*/ 261 w 427"/>
              <a:gd name="T25" fmla="*/ 47 h 408"/>
              <a:gd name="T26" fmla="*/ 213 w 427"/>
              <a:gd name="T27" fmla="*/ 95 h 408"/>
              <a:gd name="T28" fmla="*/ 258 w 427"/>
              <a:gd name="T29" fmla="*/ 192 h 408"/>
              <a:gd name="T30" fmla="*/ 258 w 427"/>
              <a:gd name="T31" fmla="*/ 173 h 408"/>
              <a:gd name="T32" fmla="*/ 244 w 427"/>
              <a:gd name="T33" fmla="*/ 104 h 408"/>
              <a:gd name="T34" fmla="*/ 169 w 427"/>
              <a:gd name="T35" fmla="*/ 183 h 408"/>
              <a:gd name="T36" fmla="*/ 213 w 427"/>
              <a:gd name="T37" fmla="*/ 269 h 408"/>
              <a:gd name="T38" fmla="*/ 192 w 427"/>
              <a:gd name="T39" fmla="*/ 272 h 408"/>
              <a:gd name="T40" fmla="*/ 181 w 427"/>
              <a:gd name="T41" fmla="*/ 260 h 408"/>
              <a:gd name="T42" fmla="*/ 174 w 427"/>
              <a:gd name="T43" fmla="*/ 254 h 408"/>
              <a:gd name="T44" fmla="*/ 145 w 427"/>
              <a:gd name="T45" fmla="*/ 242 h 408"/>
              <a:gd name="T46" fmla="*/ 133 w 427"/>
              <a:gd name="T47" fmla="*/ 241 h 408"/>
              <a:gd name="T48" fmla="*/ 0 w 427"/>
              <a:gd name="T49" fmla="*/ 408 h 408"/>
              <a:gd name="T50" fmla="*/ 56 w 427"/>
              <a:gd name="T51" fmla="*/ 309 h 408"/>
              <a:gd name="T52" fmla="*/ 146 w 427"/>
              <a:gd name="T53" fmla="*/ 309 h 408"/>
              <a:gd name="T54" fmla="*/ 204 w 427"/>
              <a:gd name="T55" fmla="*/ 408 h 408"/>
              <a:gd name="T56" fmla="*/ 192 w 427"/>
              <a:gd name="T57" fmla="*/ 272 h 408"/>
              <a:gd name="T58" fmla="*/ 294 w 427"/>
              <a:gd name="T59" fmla="*/ 241 h 408"/>
              <a:gd name="T60" fmla="*/ 281 w 427"/>
              <a:gd name="T61" fmla="*/ 242 h 408"/>
              <a:gd name="T62" fmla="*/ 245 w 427"/>
              <a:gd name="T63" fmla="*/ 260 h 408"/>
              <a:gd name="T64" fmla="*/ 240 w 427"/>
              <a:gd name="T65" fmla="*/ 266 h 408"/>
              <a:gd name="T66" fmla="*/ 264 w 427"/>
              <a:gd name="T67" fmla="*/ 408 h 408"/>
              <a:gd name="T68" fmla="*/ 279 w 427"/>
              <a:gd name="T69" fmla="*/ 408 h 408"/>
              <a:gd name="T70" fmla="*/ 384 w 427"/>
              <a:gd name="T71" fmla="*/ 309 h 408"/>
              <a:gd name="T72" fmla="*/ 427 w 427"/>
              <a:gd name="T73" fmla="*/ 313 h 408"/>
              <a:gd name="T74" fmla="*/ 102 w 427"/>
              <a:gd name="T75" fmla="*/ 231 h 408"/>
              <a:gd name="T76" fmla="*/ 126 w 427"/>
              <a:gd name="T77" fmla="*/ 224 h 408"/>
              <a:gd name="T78" fmla="*/ 133 w 427"/>
              <a:gd name="T79" fmla="*/ 220 h 408"/>
              <a:gd name="T80" fmla="*/ 146 w 427"/>
              <a:gd name="T81" fmla="*/ 200 h 408"/>
              <a:gd name="T82" fmla="*/ 149 w 427"/>
              <a:gd name="T83" fmla="*/ 191 h 408"/>
              <a:gd name="T84" fmla="*/ 149 w 427"/>
              <a:gd name="T85" fmla="*/ 175 h 408"/>
              <a:gd name="T86" fmla="*/ 145 w 427"/>
              <a:gd name="T87" fmla="*/ 164 h 408"/>
              <a:gd name="T88" fmla="*/ 142 w 427"/>
              <a:gd name="T89" fmla="*/ 157 h 408"/>
              <a:gd name="T90" fmla="*/ 133 w 427"/>
              <a:gd name="T91" fmla="*/ 147 h 408"/>
              <a:gd name="T92" fmla="*/ 126 w 427"/>
              <a:gd name="T93" fmla="*/ 143 h 408"/>
              <a:gd name="T94" fmla="*/ 102 w 427"/>
              <a:gd name="T95" fmla="*/ 136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27" h="408">
                <a:moveTo>
                  <a:pt x="289" y="152"/>
                </a:moveTo>
                <a:cubicBezTo>
                  <a:pt x="288" y="154"/>
                  <a:pt x="286" y="155"/>
                  <a:pt x="285" y="157"/>
                </a:cubicBezTo>
                <a:cubicBezTo>
                  <a:pt x="285" y="157"/>
                  <a:pt x="285" y="157"/>
                  <a:pt x="285" y="157"/>
                </a:cubicBezTo>
                <a:cubicBezTo>
                  <a:pt x="284" y="159"/>
                  <a:pt x="283" y="161"/>
                  <a:pt x="282" y="162"/>
                </a:cubicBezTo>
                <a:cubicBezTo>
                  <a:pt x="282" y="163"/>
                  <a:pt x="282" y="163"/>
                  <a:pt x="282" y="164"/>
                </a:cubicBezTo>
                <a:cubicBezTo>
                  <a:pt x="281" y="165"/>
                  <a:pt x="280" y="167"/>
                  <a:pt x="279" y="169"/>
                </a:cubicBezTo>
                <a:cubicBezTo>
                  <a:pt x="279" y="169"/>
                  <a:pt x="279" y="169"/>
                  <a:pt x="279" y="170"/>
                </a:cubicBezTo>
                <a:cubicBezTo>
                  <a:pt x="279" y="171"/>
                  <a:pt x="278" y="173"/>
                  <a:pt x="278" y="175"/>
                </a:cubicBezTo>
                <a:cubicBezTo>
                  <a:pt x="278" y="176"/>
                  <a:pt x="278" y="176"/>
                  <a:pt x="278" y="177"/>
                </a:cubicBezTo>
                <a:cubicBezTo>
                  <a:pt x="277" y="179"/>
                  <a:pt x="277" y="181"/>
                  <a:pt x="277" y="183"/>
                </a:cubicBezTo>
                <a:cubicBezTo>
                  <a:pt x="277" y="186"/>
                  <a:pt x="278" y="189"/>
                  <a:pt x="278" y="191"/>
                </a:cubicBezTo>
                <a:cubicBezTo>
                  <a:pt x="278" y="192"/>
                  <a:pt x="278" y="192"/>
                  <a:pt x="278" y="192"/>
                </a:cubicBezTo>
                <a:cubicBezTo>
                  <a:pt x="279" y="195"/>
                  <a:pt x="279" y="197"/>
                  <a:pt x="280" y="199"/>
                </a:cubicBezTo>
                <a:cubicBezTo>
                  <a:pt x="280" y="200"/>
                  <a:pt x="280" y="200"/>
                  <a:pt x="280" y="200"/>
                </a:cubicBezTo>
                <a:cubicBezTo>
                  <a:pt x="281" y="203"/>
                  <a:pt x="282" y="205"/>
                  <a:pt x="284" y="207"/>
                </a:cubicBezTo>
                <a:cubicBezTo>
                  <a:pt x="284" y="207"/>
                  <a:pt x="284" y="208"/>
                  <a:pt x="284" y="208"/>
                </a:cubicBezTo>
                <a:cubicBezTo>
                  <a:pt x="285" y="210"/>
                  <a:pt x="287" y="212"/>
                  <a:pt x="288" y="214"/>
                </a:cubicBezTo>
                <a:cubicBezTo>
                  <a:pt x="288" y="214"/>
                  <a:pt x="288" y="214"/>
                  <a:pt x="288" y="214"/>
                </a:cubicBezTo>
                <a:cubicBezTo>
                  <a:pt x="290" y="216"/>
                  <a:pt x="292" y="218"/>
                  <a:pt x="294" y="219"/>
                </a:cubicBezTo>
                <a:cubicBezTo>
                  <a:pt x="294" y="219"/>
                  <a:pt x="294" y="220"/>
                  <a:pt x="294" y="220"/>
                </a:cubicBezTo>
                <a:cubicBezTo>
                  <a:pt x="296" y="221"/>
                  <a:pt x="298" y="223"/>
                  <a:pt x="300" y="224"/>
                </a:cubicBezTo>
                <a:cubicBezTo>
                  <a:pt x="300" y="224"/>
                  <a:pt x="301" y="224"/>
                  <a:pt x="301" y="224"/>
                </a:cubicBezTo>
                <a:cubicBezTo>
                  <a:pt x="303" y="226"/>
                  <a:pt x="305" y="227"/>
                  <a:pt x="308" y="228"/>
                </a:cubicBezTo>
                <a:cubicBezTo>
                  <a:pt x="308" y="228"/>
                  <a:pt x="308" y="228"/>
                  <a:pt x="308" y="228"/>
                </a:cubicBezTo>
                <a:cubicBezTo>
                  <a:pt x="313" y="230"/>
                  <a:pt x="319" y="231"/>
                  <a:pt x="325" y="231"/>
                </a:cubicBezTo>
                <a:cubicBezTo>
                  <a:pt x="351" y="231"/>
                  <a:pt x="372" y="210"/>
                  <a:pt x="372" y="183"/>
                </a:cubicBezTo>
                <a:cubicBezTo>
                  <a:pt x="372" y="157"/>
                  <a:pt x="351" y="136"/>
                  <a:pt x="325" y="136"/>
                </a:cubicBezTo>
                <a:cubicBezTo>
                  <a:pt x="318" y="136"/>
                  <a:pt x="312" y="137"/>
                  <a:pt x="306" y="140"/>
                </a:cubicBezTo>
                <a:cubicBezTo>
                  <a:pt x="306" y="140"/>
                  <a:pt x="306" y="140"/>
                  <a:pt x="306" y="140"/>
                </a:cubicBezTo>
                <a:cubicBezTo>
                  <a:pt x="306" y="140"/>
                  <a:pt x="306" y="140"/>
                  <a:pt x="305" y="140"/>
                </a:cubicBezTo>
                <a:cubicBezTo>
                  <a:pt x="304" y="141"/>
                  <a:pt x="302" y="142"/>
                  <a:pt x="301" y="143"/>
                </a:cubicBezTo>
                <a:cubicBezTo>
                  <a:pt x="300" y="143"/>
                  <a:pt x="300" y="143"/>
                  <a:pt x="299" y="143"/>
                </a:cubicBezTo>
                <a:cubicBezTo>
                  <a:pt x="298" y="144"/>
                  <a:pt x="296" y="146"/>
                  <a:pt x="294" y="147"/>
                </a:cubicBezTo>
                <a:cubicBezTo>
                  <a:pt x="294" y="147"/>
                  <a:pt x="294" y="147"/>
                  <a:pt x="294" y="147"/>
                </a:cubicBezTo>
                <a:cubicBezTo>
                  <a:pt x="293" y="148"/>
                  <a:pt x="291" y="150"/>
                  <a:pt x="290" y="151"/>
                </a:cubicBezTo>
                <a:cubicBezTo>
                  <a:pt x="290" y="151"/>
                  <a:pt x="289" y="152"/>
                  <a:pt x="289" y="152"/>
                </a:cubicBezTo>
                <a:close/>
                <a:moveTo>
                  <a:pt x="213" y="95"/>
                </a:moveTo>
                <a:lnTo>
                  <a:pt x="213" y="95"/>
                </a:lnTo>
                <a:cubicBezTo>
                  <a:pt x="240" y="95"/>
                  <a:pt x="261" y="73"/>
                  <a:pt x="261" y="47"/>
                </a:cubicBezTo>
                <a:cubicBezTo>
                  <a:pt x="261" y="21"/>
                  <a:pt x="240" y="0"/>
                  <a:pt x="213" y="0"/>
                </a:cubicBezTo>
                <a:cubicBezTo>
                  <a:pt x="187" y="0"/>
                  <a:pt x="166" y="21"/>
                  <a:pt x="166" y="47"/>
                </a:cubicBezTo>
                <a:cubicBezTo>
                  <a:pt x="166" y="73"/>
                  <a:pt x="187" y="95"/>
                  <a:pt x="213" y="95"/>
                </a:cubicBezTo>
                <a:close/>
                <a:moveTo>
                  <a:pt x="258" y="228"/>
                </a:moveTo>
                <a:lnTo>
                  <a:pt x="258" y="228"/>
                </a:lnTo>
                <a:lnTo>
                  <a:pt x="258" y="192"/>
                </a:lnTo>
                <a:cubicBezTo>
                  <a:pt x="258" y="189"/>
                  <a:pt x="257" y="186"/>
                  <a:pt x="257" y="183"/>
                </a:cubicBezTo>
                <a:cubicBezTo>
                  <a:pt x="257" y="180"/>
                  <a:pt x="258" y="178"/>
                  <a:pt x="258" y="175"/>
                </a:cubicBezTo>
                <a:lnTo>
                  <a:pt x="258" y="173"/>
                </a:lnTo>
                <a:lnTo>
                  <a:pt x="258" y="173"/>
                </a:lnTo>
                <a:cubicBezTo>
                  <a:pt x="262" y="151"/>
                  <a:pt x="275" y="134"/>
                  <a:pt x="293" y="124"/>
                </a:cubicBezTo>
                <a:cubicBezTo>
                  <a:pt x="280" y="112"/>
                  <a:pt x="263" y="104"/>
                  <a:pt x="244" y="104"/>
                </a:cubicBezTo>
                <a:lnTo>
                  <a:pt x="183" y="104"/>
                </a:lnTo>
                <a:cubicBezTo>
                  <a:pt x="164" y="104"/>
                  <a:pt x="147" y="112"/>
                  <a:pt x="134" y="124"/>
                </a:cubicBezTo>
                <a:cubicBezTo>
                  <a:pt x="155" y="135"/>
                  <a:pt x="169" y="158"/>
                  <a:pt x="169" y="183"/>
                </a:cubicBezTo>
                <a:cubicBezTo>
                  <a:pt x="169" y="189"/>
                  <a:pt x="169" y="194"/>
                  <a:pt x="168" y="199"/>
                </a:cubicBezTo>
                <a:lnTo>
                  <a:pt x="168" y="228"/>
                </a:lnTo>
                <a:cubicBezTo>
                  <a:pt x="187" y="236"/>
                  <a:pt x="203" y="251"/>
                  <a:pt x="213" y="269"/>
                </a:cubicBezTo>
                <a:cubicBezTo>
                  <a:pt x="223" y="251"/>
                  <a:pt x="239" y="237"/>
                  <a:pt x="258" y="228"/>
                </a:cubicBezTo>
                <a:close/>
                <a:moveTo>
                  <a:pt x="192" y="272"/>
                </a:moveTo>
                <a:lnTo>
                  <a:pt x="192" y="272"/>
                </a:lnTo>
                <a:cubicBezTo>
                  <a:pt x="190" y="270"/>
                  <a:pt x="189" y="268"/>
                  <a:pt x="187" y="266"/>
                </a:cubicBezTo>
                <a:cubicBezTo>
                  <a:pt x="187" y="265"/>
                  <a:pt x="186" y="265"/>
                  <a:pt x="186" y="265"/>
                </a:cubicBezTo>
                <a:cubicBezTo>
                  <a:pt x="185" y="263"/>
                  <a:pt x="183" y="262"/>
                  <a:pt x="181" y="260"/>
                </a:cubicBezTo>
                <a:cubicBezTo>
                  <a:pt x="181" y="260"/>
                  <a:pt x="181" y="259"/>
                  <a:pt x="181" y="259"/>
                </a:cubicBezTo>
                <a:cubicBezTo>
                  <a:pt x="179" y="258"/>
                  <a:pt x="177" y="256"/>
                  <a:pt x="175" y="255"/>
                </a:cubicBezTo>
                <a:cubicBezTo>
                  <a:pt x="175" y="255"/>
                  <a:pt x="175" y="254"/>
                  <a:pt x="174" y="254"/>
                </a:cubicBezTo>
                <a:cubicBezTo>
                  <a:pt x="168" y="250"/>
                  <a:pt x="161" y="246"/>
                  <a:pt x="153" y="244"/>
                </a:cubicBezTo>
                <a:cubicBezTo>
                  <a:pt x="151" y="243"/>
                  <a:pt x="150" y="243"/>
                  <a:pt x="148" y="242"/>
                </a:cubicBezTo>
                <a:cubicBezTo>
                  <a:pt x="147" y="242"/>
                  <a:pt x="146" y="242"/>
                  <a:pt x="145" y="242"/>
                </a:cubicBezTo>
                <a:cubicBezTo>
                  <a:pt x="144" y="242"/>
                  <a:pt x="143" y="241"/>
                  <a:pt x="141" y="241"/>
                </a:cubicBezTo>
                <a:cubicBezTo>
                  <a:pt x="141" y="241"/>
                  <a:pt x="140" y="241"/>
                  <a:pt x="139" y="241"/>
                </a:cubicBezTo>
                <a:cubicBezTo>
                  <a:pt x="137" y="241"/>
                  <a:pt x="135" y="241"/>
                  <a:pt x="133" y="241"/>
                </a:cubicBezTo>
                <a:lnTo>
                  <a:pt x="71" y="241"/>
                </a:lnTo>
                <a:cubicBezTo>
                  <a:pt x="32" y="241"/>
                  <a:pt x="0" y="273"/>
                  <a:pt x="0" y="313"/>
                </a:cubicBezTo>
                <a:lnTo>
                  <a:pt x="0" y="408"/>
                </a:lnTo>
                <a:lnTo>
                  <a:pt x="42" y="408"/>
                </a:lnTo>
                <a:lnTo>
                  <a:pt x="42" y="309"/>
                </a:lnTo>
                <a:lnTo>
                  <a:pt x="56" y="309"/>
                </a:lnTo>
                <a:lnTo>
                  <a:pt x="56" y="408"/>
                </a:lnTo>
                <a:lnTo>
                  <a:pt x="146" y="408"/>
                </a:lnTo>
                <a:lnTo>
                  <a:pt x="146" y="309"/>
                </a:lnTo>
                <a:lnTo>
                  <a:pt x="161" y="309"/>
                </a:lnTo>
                <a:lnTo>
                  <a:pt x="161" y="408"/>
                </a:lnTo>
                <a:lnTo>
                  <a:pt x="204" y="408"/>
                </a:lnTo>
                <a:lnTo>
                  <a:pt x="204" y="313"/>
                </a:lnTo>
                <a:cubicBezTo>
                  <a:pt x="204" y="297"/>
                  <a:pt x="200" y="283"/>
                  <a:pt x="192" y="272"/>
                </a:cubicBezTo>
                <a:cubicBezTo>
                  <a:pt x="192" y="272"/>
                  <a:pt x="192" y="272"/>
                  <a:pt x="192" y="272"/>
                </a:cubicBezTo>
                <a:close/>
                <a:moveTo>
                  <a:pt x="355" y="241"/>
                </a:moveTo>
                <a:lnTo>
                  <a:pt x="355" y="241"/>
                </a:lnTo>
                <a:lnTo>
                  <a:pt x="294" y="241"/>
                </a:lnTo>
                <a:cubicBezTo>
                  <a:pt x="292" y="241"/>
                  <a:pt x="290" y="241"/>
                  <a:pt x="288" y="241"/>
                </a:cubicBezTo>
                <a:cubicBezTo>
                  <a:pt x="287" y="241"/>
                  <a:pt x="286" y="241"/>
                  <a:pt x="285" y="241"/>
                </a:cubicBezTo>
                <a:cubicBezTo>
                  <a:pt x="284" y="241"/>
                  <a:pt x="283" y="242"/>
                  <a:pt x="281" y="242"/>
                </a:cubicBezTo>
                <a:cubicBezTo>
                  <a:pt x="280" y="242"/>
                  <a:pt x="280" y="242"/>
                  <a:pt x="279" y="242"/>
                </a:cubicBezTo>
                <a:cubicBezTo>
                  <a:pt x="277" y="243"/>
                  <a:pt x="276" y="243"/>
                  <a:pt x="274" y="244"/>
                </a:cubicBezTo>
                <a:cubicBezTo>
                  <a:pt x="263" y="247"/>
                  <a:pt x="254" y="252"/>
                  <a:pt x="245" y="260"/>
                </a:cubicBezTo>
                <a:cubicBezTo>
                  <a:pt x="245" y="260"/>
                  <a:pt x="245" y="260"/>
                  <a:pt x="245" y="260"/>
                </a:cubicBezTo>
                <a:cubicBezTo>
                  <a:pt x="243" y="262"/>
                  <a:pt x="242" y="263"/>
                  <a:pt x="240" y="265"/>
                </a:cubicBezTo>
                <a:cubicBezTo>
                  <a:pt x="240" y="265"/>
                  <a:pt x="240" y="266"/>
                  <a:pt x="240" y="266"/>
                </a:cubicBezTo>
                <a:cubicBezTo>
                  <a:pt x="229" y="278"/>
                  <a:pt x="222" y="295"/>
                  <a:pt x="222" y="313"/>
                </a:cubicBezTo>
                <a:lnTo>
                  <a:pt x="222" y="408"/>
                </a:lnTo>
                <a:lnTo>
                  <a:pt x="264" y="408"/>
                </a:lnTo>
                <a:lnTo>
                  <a:pt x="264" y="309"/>
                </a:lnTo>
                <a:lnTo>
                  <a:pt x="279" y="309"/>
                </a:lnTo>
                <a:lnTo>
                  <a:pt x="279" y="408"/>
                </a:lnTo>
                <a:lnTo>
                  <a:pt x="369" y="408"/>
                </a:lnTo>
                <a:lnTo>
                  <a:pt x="369" y="309"/>
                </a:lnTo>
                <a:lnTo>
                  <a:pt x="384" y="309"/>
                </a:lnTo>
                <a:lnTo>
                  <a:pt x="384" y="408"/>
                </a:lnTo>
                <a:lnTo>
                  <a:pt x="427" y="408"/>
                </a:lnTo>
                <a:lnTo>
                  <a:pt x="427" y="313"/>
                </a:lnTo>
                <a:cubicBezTo>
                  <a:pt x="427" y="273"/>
                  <a:pt x="395" y="241"/>
                  <a:pt x="355" y="241"/>
                </a:cubicBezTo>
                <a:close/>
                <a:moveTo>
                  <a:pt x="102" y="231"/>
                </a:moveTo>
                <a:lnTo>
                  <a:pt x="102" y="231"/>
                </a:lnTo>
                <a:cubicBezTo>
                  <a:pt x="108" y="231"/>
                  <a:pt x="114" y="230"/>
                  <a:pt x="119" y="228"/>
                </a:cubicBezTo>
                <a:cubicBezTo>
                  <a:pt x="119" y="228"/>
                  <a:pt x="119" y="228"/>
                  <a:pt x="119" y="228"/>
                </a:cubicBezTo>
                <a:cubicBezTo>
                  <a:pt x="122" y="227"/>
                  <a:pt x="124" y="226"/>
                  <a:pt x="126" y="224"/>
                </a:cubicBezTo>
                <a:cubicBezTo>
                  <a:pt x="126" y="224"/>
                  <a:pt x="126" y="224"/>
                  <a:pt x="126" y="224"/>
                </a:cubicBezTo>
                <a:cubicBezTo>
                  <a:pt x="129" y="223"/>
                  <a:pt x="131" y="221"/>
                  <a:pt x="133" y="220"/>
                </a:cubicBezTo>
                <a:cubicBezTo>
                  <a:pt x="133" y="220"/>
                  <a:pt x="133" y="220"/>
                  <a:pt x="133" y="220"/>
                </a:cubicBezTo>
                <a:cubicBezTo>
                  <a:pt x="137" y="216"/>
                  <a:pt x="140" y="212"/>
                  <a:pt x="143" y="208"/>
                </a:cubicBezTo>
                <a:cubicBezTo>
                  <a:pt x="143" y="207"/>
                  <a:pt x="143" y="207"/>
                  <a:pt x="143" y="207"/>
                </a:cubicBezTo>
                <a:cubicBezTo>
                  <a:pt x="144" y="205"/>
                  <a:pt x="145" y="203"/>
                  <a:pt x="146" y="200"/>
                </a:cubicBezTo>
                <a:cubicBezTo>
                  <a:pt x="146" y="200"/>
                  <a:pt x="147" y="200"/>
                  <a:pt x="147" y="199"/>
                </a:cubicBezTo>
                <a:cubicBezTo>
                  <a:pt x="148" y="197"/>
                  <a:pt x="148" y="195"/>
                  <a:pt x="149" y="192"/>
                </a:cubicBezTo>
                <a:cubicBezTo>
                  <a:pt x="149" y="192"/>
                  <a:pt x="149" y="192"/>
                  <a:pt x="149" y="191"/>
                </a:cubicBezTo>
                <a:cubicBezTo>
                  <a:pt x="149" y="189"/>
                  <a:pt x="150" y="186"/>
                  <a:pt x="150" y="183"/>
                </a:cubicBezTo>
                <a:cubicBezTo>
                  <a:pt x="150" y="181"/>
                  <a:pt x="149" y="179"/>
                  <a:pt x="149" y="177"/>
                </a:cubicBezTo>
                <a:cubicBezTo>
                  <a:pt x="149" y="176"/>
                  <a:pt x="149" y="176"/>
                  <a:pt x="149" y="175"/>
                </a:cubicBezTo>
                <a:cubicBezTo>
                  <a:pt x="148" y="173"/>
                  <a:pt x="148" y="171"/>
                  <a:pt x="147" y="169"/>
                </a:cubicBezTo>
                <a:cubicBezTo>
                  <a:pt x="147" y="169"/>
                  <a:pt x="147" y="169"/>
                  <a:pt x="147" y="169"/>
                </a:cubicBezTo>
                <a:cubicBezTo>
                  <a:pt x="147" y="167"/>
                  <a:pt x="146" y="165"/>
                  <a:pt x="145" y="164"/>
                </a:cubicBezTo>
                <a:cubicBezTo>
                  <a:pt x="145" y="163"/>
                  <a:pt x="145" y="163"/>
                  <a:pt x="145" y="162"/>
                </a:cubicBezTo>
                <a:cubicBezTo>
                  <a:pt x="144" y="161"/>
                  <a:pt x="143" y="159"/>
                  <a:pt x="142" y="157"/>
                </a:cubicBezTo>
                <a:lnTo>
                  <a:pt x="142" y="157"/>
                </a:lnTo>
                <a:cubicBezTo>
                  <a:pt x="140" y="155"/>
                  <a:pt x="139" y="154"/>
                  <a:pt x="138" y="152"/>
                </a:cubicBezTo>
                <a:cubicBezTo>
                  <a:pt x="137" y="152"/>
                  <a:pt x="137" y="151"/>
                  <a:pt x="137" y="151"/>
                </a:cubicBezTo>
                <a:cubicBezTo>
                  <a:pt x="136" y="150"/>
                  <a:pt x="134" y="148"/>
                  <a:pt x="133" y="147"/>
                </a:cubicBezTo>
                <a:cubicBezTo>
                  <a:pt x="133" y="147"/>
                  <a:pt x="133" y="147"/>
                  <a:pt x="132" y="147"/>
                </a:cubicBezTo>
                <a:cubicBezTo>
                  <a:pt x="131" y="146"/>
                  <a:pt x="129" y="144"/>
                  <a:pt x="127" y="143"/>
                </a:cubicBezTo>
                <a:cubicBezTo>
                  <a:pt x="127" y="143"/>
                  <a:pt x="127" y="143"/>
                  <a:pt x="126" y="143"/>
                </a:cubicBezTo>
                <a:cubicBezTo>
                  <a:pt x="125" y="142"/>
                  <a:pt x="123" y="141"/>
                  <a:pt x="121" y="140"/>
                </a:cubicBezTo>
                <a:cubicBezTo>
                  <a:pt x="121" y="140"/>
                  <a:pt x="121" y="140"/>
                  <a:pt x="121" y="140"/>
                </a:cubicBezTo>
                <a:cubicBezTo>
                  <a:pt x="115" y="137"/>
                  <a:pt x="109" y="136"/>
                  <a:pt x="102" y="136"/>
                </a:cubicBezTo>
                <a:cubicBezTo>
                  <a:pt x="76" y="136"/>
                  <a:pt x="54" y="157"/>
                  <a:pt x="54" y="183"/>
                </a:cubicBezTo>
                <a:cubicBezTo>
                  <a:pt x="54" y="210"/>
                  <a:pt x="76" y="231"/>
                  <a:pt x="102" y="231"/>
                </a:cubicBezTo>
                <a:close/>
              </a:path>
            </a:pathLst>
          </a:custGeom>
          <a:solidFill>
            <a:schemeClr val="accent2"/>
          </a:solidFill>
          <a:ln w="9525">
            <a:noFill/>
            <a:round/>
          </a:ln>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424554"/>
              </a:solidFill>
              <a:effectLst/>
              <a:uLnTx/>
              <a:uFillTx/>
              <a:latin typeface="Arial" panose="020B0604020202020204" pitchFamily="34" charset="0"/>
              <a:ea typeface="宋体" panose="02010600030101010101" pitchFamily="2" charset="-122"/>
              <a:cs typeface="+mn-cs"/>
            </a:endParaRPr>
          </a:p>
        </p:txBody>
      </p:sp>
      <p:sp>
        <p:nvSpPr>
          <p:cNvPr id="19" name="Freeform 15"/>
          <p:cNvSpPr>
            <a:spLocks noEditPoints="1"/>
          </p:cNvSpPr>
          <p:nvPr/>
        </p:nvSpPr>
        <p:spPr bwMode="auto">
          <a:xfrm>
            <a:off x="5366548" y="1183447"/>
            <a:ext cx="407194" cy="328246"/>
          </a:xfrm>
          <a:custGeom>
            <a:avLst/>
            <a:gdLst>
              <a:gd name="T0" fmla="*/ 147 w 400"/>
              <a:gd name="T1" fmla="*/ 158 h 313"/>
              <a:gd name="T2" fmla="*/ 204 w 400"/>
              <a:gd name="T3" fmla="*/ 129 h 313"/>
              <a:gd name="T4" fmla="*/ 311 w 400"/>
              <a:gd name="T5" fmla="*/ 111 h 313"/>
              <a:gd name="T6" fmla="*/ 341 w 400"/>
              <a:gd name="T7" fmla="*/ 67 h 313"/>
              <a:gd name="T8" fmla="*/ 297 w 400"/>
              <a:gd name="T9" fmla="*/ 97 h 313"/>
              <a:gd name="T10" fmla="*/ 204 w 400"/>
              <a:gd name="T11" fmla="*/ 102 h 313"/>
              <a:gd name="T12" fmla="*/ 400 w 400"/>
              <a:gd name="T13" fmla="*/ 42 h 313"/>
              <a:gd name="T14" fmla="*/ 243 w 400"/>
              <a:gd name="T15" fmla="*/ 16 h 313"/>
              <a:gd name="T16" fmla="*/ 228 w 400"/>
              <a:gd name="T17" fmla="*/ 0 h 313"/>
              <a:gd name="T18" fmla="*/ 80 w 400"/>
              <a:gd name="T19" fmla="*/ 16 h 313"/>
              <a:gd name="T20" fmla="*/ 91 w 400"/>
              <a:gd name="T21" fmla="*/ 42 h 313"/>
              <a:gd name="T22" fmla="*/ 113 w 400"/>
              <a:gd name="T23" fmla="*/ 71 h 313"/>
              <a:gd name="T24" fmla="*/ 368 w 400"/>
              <a:gd name="T25" fmla="*/ 42 h 313"/>
              <a:gd name="T26" fmla="*/ 185 w 400"/>
              <a:gd name="T27" fmla="*/ 205 h 313"/>
              <a:gd name="T28" fmla="*/ 368 w 400"/>
              <a:gd name="T29" fmla="*/ 214 h 313"/>
              <a:gd name="T30" fmla="*/ 188 w 400"/>
              <a:gd name="T31" fmla="*/ 223 h 313"/>
              <a:gd name="T32" fmla="*/ 189 w 400"/>
              <a:gd name="T33" fmla="*/ 249 h 313"/>
              <a:gd name="T34" fmla="*/ 228 w 400"/>
              <a:gd name="T35" fmla="*/ 311 h 313"/>
              <a:gd name="T36" fmla="*/ 243 w 400"/>
              <a:gd name="T37" fmla="*/ 249 h 313"/>
              <a:gd name="T38" fmla="*/ 315 w 400"/>
              <a:gd name="T39" fmla="*/ 309 h 313"/>
              <a:gd name="T40" fmla="*/ 308 w 400"/>
              <a:gd name="T41" fmla="*/ 249 h 313"/>
              <a:gd name="T42" fmla="*/ 400 w 400"/>
              <a:gd name="T43" fmla="*/ 223 h 313"/>
              <a:gd name="T44" fmla="*/ 390 w 400"/>
              <a:gd name="T45" fmla="*/ 42 h 313"/>
              <a:gd name="T46" fmla="*/ 84 w 400"/>
              <a:gd name="T47" fmla="*/ 162 h 313"/>
              <a:gd name="T48" fmla="*/ 123 w 400"/>
              <a:gd name="T49" fmla="*/ 123 h 313"/>
              <a:gd name="T50" fmla="*/ 45 w 400"/>
              <a:gd name="T51" fmla="*/ 123 h 313"/>
              <a:gd name="T52" fmla="*/ 109 w 400"/>
              <a:gd name="T53" fmla="*/ 170 h 313"/>
              <a:gd name="T54" fmla="*/ 94 w 400"/>
              <a:gd name="T55" fmla="*/ 170 h 313"/>
              <a:gd name="T56" fmla="*/ 98 w 400"/>
              <a:gd name="T57" fmla="*/ 177 h 313"/>
              <a:gd name="T58" fmla="*/ 102 w 400"/>
              <a:gd name="T59" fmla="*/ 266 h 313"/>
              <a:gd name="T60" fmla="*/ 67 w 400"/>
              <a:gd name="T61" fmla="*/ 266 h 313"/>
              <a:gd name="T62" fmla="*/ 71 w 400"/>
              <a:gd name="T63" fmla="*/ 177 h 313"/>
              <a:gd name="T64" fmla="*/ 76 w 400"/>
              <a:gd name="T65" fmla="*/ 170 h 313"/>
              <a:gd name="T66" fmla="*/ 0 w 400"/>
              <a:gd name="T67" fmla="*/ 228 h 313"/>
              <a:gd name="T68" fmla="*/ 34 w 400"/>
              <a:gd name="T69" fmla="*/ 313 h 313"/>
              <a:gd name="T70" fmla="*/ 46 w 400"/>
              <a:gd name="T71" fmla="*/ 226 h 313"/>
              <a:gd name="T72" fmla="*/ 120 w 400"/>
              <a:gd name="T73" fmla="*/ 313 h 313"/>
              <a:gd name="T74" fmla="*/ 132 w 400"/>
              <a:gd name="T75" fmla="*/ 226 h 313"/>
              <a:gd name="T76" fmla="*/ 167 w 400"/>
              <a:gd name="T77" fmla="*/ 313 h 313"/>
              <a:gd name="T78" fmla="*/ 109 w 400"/>
              <a:gd name="T79" fmla="*/ 17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0" h="313">
                <a:moveTo>
                  <a:pt x="204" y="102"/>
                </a:moveTo>
                <a:lnTo>
                  <a:pt x="147" y="158"/>
                </a:lnTo>
                <a:cubicBezTo>
                  <a:pt x="153" y="162"/>
                  <a:pt x="158" y="166"/>
                  <a:pt x="163" y="170"/>
                </a:cubicBezTo>
                <a:lnTo>
                  <a:pt x="204" y="129"/>
                </a:lnTo>
                <a:lnTo>
                  <a:pt x="248" y="174"/>
                </a:lnTo>
                <a:lnTo>
                  <a:pt x="311" y="111"/>
                </a:lnTo>
                <a:lnTo>
                  <a:pt x="321" y="135"/>
                </a:lnTo>
                <a:lnTo>
                  <a:pt x="341" y="67"/>
                </a:lnTo>
                <a:lnTo>
                  <a:pt x="272" y="87"/>
                </a:lnTo>
                <a:lnTo>
                  <a:pt x="297" y="97"/>
                </a:lnTo>
                <a:lnTo>
                  <a:pt x="248" y="146"/>
                </a:lnTo>
                <a:lnTo>
                  <a:pt x="204" y="102"/>
                </a:lnTo>
                <a:close/>
                <a:moveTo>
                  <a:pt x="400" y="42"/>
                </a:moveTo>
                <a:lnTo>
                  <a:pt x="400" y="42"/>
                </a:lnTo>
                <a:lnTo>
                  <a:pt x="400" y="16"/>
                </a:lnTo>
                <a:lnTo>
                  <a:pt x="243" y="16"/>
                </a:lnTo>
                <a:lnTo>
                  <a:pt x="243" y="0"/>
                </a:lnTo>
                <a:lnTo>
                  <a:pt x="228" y="0"/>
                </a:lnTo>
                <a:lnTo>
                  <a:pt x="228" y="16"/>
                </a:lnTo>
                <a:lnTo>
                  <a:pt x="80" y="16"/>
                </a:lnTo>
                <a:lnTo>
                  <a:pt x="80" y="42"/>
                </a:lnTo>
                <a:lnTo>
                  <a:pt x="91" y="42"/>
                </a:lnTo>
                <a:lnTo>
                  <a:pt x="91" y="64"/>
                </a:lnTo>
                <a:cubicBezTo>
                  <a:pt x="99" y="65"/>
                  <a:pt x="106" y="67"/>
                  <a:pt x="113" y="71"/>
                </a:cubicBezTo>
                <a:lnTo>
                  <a:pt x="113" y="42"/>
                </a:lnTo>
                <a:lnTo>
                  <a:pt x="368" y="42"/>
                </a:lnTo>
                <a:lnTo>
                  <a:pt x="368" y="205"/>
                </a:lnTo>
                <a:lnTo>
                  <a:pt x="185" y="205"/>
                </a:lnTo>
                <a:cubicBezTo>
                  <a:pt x="186" y="208"/>
                  <a:pt x="187" y="211"/>
                  <a:pt x="187" y="214"/>
                </a:cubicBezTo>
                <a:lnTo>
                  <a:pt x="368" y="214"/>
                </a:lnTo>
                <a:lnTo>
                  <a:pt x="368" y="223"/>
                </a:lnTo>
                <a:lnTo>
                  <a:pt x="188" y="223"/>
                </a:lnTo>
                <a:cubicBezTo>
                  <a:pt x="188" y="225"/>
                  <a:pt x="189" y="226"/>
                  <a:pt x="189" y="228"/>
                </a:cubicBezTo>
                <a:lnTo>
                  <a:pt x="189" y="249"/>
                </a:lnTo>
                <a:lnTo>
                  <a:pt x="228" y="249"/>
                </a:lnTo>
                <a:lnTo>
                  <a:pt x="228" y="311"/>
                </a:lnTo>
                <a:lnTo>
                  <a:pt x="243" y="311"/>
                </a:lnTo>
                <a:lnTo>
                  <a:pt x="243" y="249"/>
                </a:lnTo>
                <a:lnTo>
                  <a:pt x="292" y="249"/>
                </a:lnTo>
                <a:lnTo>
                  <a:pt x="315" y="309"/>
                </a:lnTo>
                <a:lnTo>
                  <a:pt x="330" y="305"/>
                </a:lnTo>
                <a:lnTo>
                  <a:pt x="308" y="249"/>
                </a:lnTo>
                <a:lnTo>
                  <a:pt x="400" y="249"/>
                </a:lnTo>
                <a:lnTo>
                  <a:pt x="400" y="223"/>
                </a:lnTo>
                <a:lnTo>
                  <a:pt x="390" y="223"/>
                </a:lnTo>
                <a:lnTo>
                  <a:pt x="390" y="42"/>
                </a:lnTo>
                <a:lnTo>
                  <a:pt x="400" y="42"/>
                </a:lnTo>
                <a:close/>
                <a:moveTo>
                  <a:pt x="84" y="162"/>
                </a:moveTo>
                <a:lnTo>
                  <a:pt x="84" y="162"/>
                </a:lnTo>
                <a:cubicBezTo>
                  <a:pt x="105" y="162"/>
                  <a:pt x="123" y="144"/>
                  <a:pt x="123" y="123"/>
                </a:cubicBezTo>
                <a:cubicBezTo>
                  <a:pt x="123" y="101"/>
                  <a:pt x="105" y="84"/>
                  <a:pt x="84" y="84"/>
                </a:cubicBezTo>
                <a:cubicBezTo>
                  <a:pt x="62" y="84"/>
                  <a:pt x="45" y="101"/>
                  <a:pt x="45" y="123"/>
                </a:cubicBezTo>
                <a:cubicBezTo>
                  <a:pt x="45" y="144"/>
                  <a:pt x="62" y="162"/>
                  <a:pt x="84" y="162"/>
                </a:cubicBezTo>
                <a:close/>
                <a:moveTo>
                  <a:pt x="109" y="170"/>
                </a:moveTo>
                <a:lnTo>
                  <a:pt x="109" y="170"/>
                </a:lnTo>
                <a:lnTo>
                  <a:pt x="94" y="170"/>
                </a:lnTo>
                <a:lnTo>
                  <a:pt x="97" y="171"/>
                </a:lnTo>
                <a:cubicBezTo>
                  <a:pt x="98" y="172"/>
                  <a:pt x="99" y="175"/>
                  <a:pt x="98" y="177"/>
                </a:cubicBezTo>
                <a:lnTo>
                  <a:pt x="93" y="190"/>
                </a:lnTo>
                <a:lnTo>
                  <a:pt x="102" y="266"/>
                </a:lnTo>
                <a:lnTo>
                  <a:pt x="85" y="282"/>
                </a:lnTo>
                <a:lnTo>
                  <a:pt x="67" y="266"/>
                </a:lnTo>
                <a:lnTo>
                  <a:pt x="77" y="190"/>
                </a:lnTo>
                <a:lnTo>
                  <a:pt x="71" y="177"/>
                </a:lnTo>
                <a:cubicBezTo>
                  <a:pt x="71" y="175"/>
                  <a:pt x="71" y="172"/>
                  <a:pt x="73" y="171"/>
                </a:cubicBezTo>
                <a:lnTo>
                  <a:pt x="76" y="170"/>
                </a:lnTo>
                <a:lnTo>
                  <a:pt x="59" y="170"/>
                </a:lnTo>
                <a:cubicBezTo>
                  <a:pt x="26" y="170"/>
                  <a:pt x="0" y="196"/>
                  <a:pt x="0" y="228"/>
                </a:cubicBezTo>
                <a:lnTo>
                  <a:pt x="0" y="313"/>
                </a:lnTo>
                <a:lnTo>
                  <a:pt x="34" y="313"/>
                </a:lnTo>
                <a:lnTo>
                  <a:pt x="34" y="226"/>
                </a:lnTo>
                <a:lnTo>
                  <a:pt x="46" y="226"/>
                </a:lnTo>
                <a:lnTo>
                  <a:pt x="46" y="313"/>
                </a:lnTo>
                <a:lnTo>
                  <a:pt x="120" y="313"/>
                </a:lnTo>
                <a:lnTo>
                  <a:pt x="120" y="226"/>
                </a:lnTo>
                <a:lnTo>
                  <a:pt x="132" y="226"/>
                </a:lnTo>
                <a:lnTo>
                  <a:pt x="132" y="313"/>
                </a:lnTo>
                <a:lnTo>
                  <a:pt x="167" y="313"/>
                </a:lnTo>
                <a:lnTo>
                  <a:pt x="167" y="228"/>
                </a:lnTo>
                <a:cubicBezTo>
                  <a:pt x="167" y="196"/>
                  <a:pt x="141" y="170"/>
                  <a:pt x="109" y="170"/>
                </a:cubicBezTo>
                <a:close/>
              </a:path>
            </a:pathLst>
          </a:custGeom>
          <a:solidFill>
            <a:schemeClr val="accent2"/>
          </a:solidFill>
          <a:ln w="9525">
            <a:noFill/>
            <a:round/>
          </a:ln>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424554"/>
              </a:solidFill>
              <a:effectLst/>
              <a:uLnTx/>
              <a:uFillTx/>
              <a:latin typeface="Arial" panose="020B0604020202020204" pitchFamily="34" charset="0"/>
              <a:ea typeface="宋体" panose="02010600030101010101" pitchFamily="2" charset="-122"/>
              <a:cs typeface="+mn-cs"/>
            </a:endParaRPr>
          </a:p>
        </p:txBody>
      </p:sp>
      <p:sp>
        <p:nvSpPr>
          <p:cNvPr id="20" name="Freeform 16"/>
          <p:cNvSpPr>
            <a:spLocks noEditPoints="1"/>
          </p:cNvSpPr>
          <p:nvPr/>
        </p:nvSpPr>
        <p:spPr bwMode="auto">
          <a:xfrm>
            <a:off x="6266674" y="1190831"/>
            <a:ext cx="324086" cy="329608"/>
          </a:xfrm>
          <a:custGeom>
            <a:avLst/>
            <a:gdLst>
              <a:gd name="T0" fmla="*/ 324 w 358"/>
              <a:gd name="T1" fmla="*/ 306 h 355"/>
              <a:gd name="T2" fmla="*/ 287 w 358"/>
              <a:gd name="T3" fmla="*/ 306 h 355"/>
              <a:gd name="T4" fmla="*/ 235 w 358"/>
              <a:gd name="T5" fmla="*/ 207 h 355"/>
              <a:gd name="T6" fmla="*/ 229 w 358"/>
              <a:gd name="T7" fmla="*/ 226 h 355"/>
              <a:gd name="T8" fmla="*/ 201 w 358"/>
              <a:gd name="T9" fmla="*/ 248 h 355"/>
              <a:gd name="T10" fmla="*/ 294 w 358"/>
              <a:gd name="T11" fmla="*/ 351 h 355"/>
              <a:gd name="T12" fmla="*/ 353 w 358"/>
              <a:gd name="T13" fmla="*/ 311 h 355"/>
              <a:gd name="T14" fmla="*/ 310 w 358"/>
              <a:gd name="T15" fmla="*/ 265 h 355"/>
              <a:gd name="T16" fmla="*/ 244 w 358"/>
              <a:gd name="T17" fmla="*/ 211 h 355"/>
              <a:gd name="T18" fmla="*/ 129 w 358"/>
              <a:gd name="T19" fmla="*/ 126 h 355"/>
              <a:gd name="T20" fmla="*/ 149 w 358"/>
              <a:gd name="T21" fmla="*/ 121 h 355"/>
              <a:gd name="T22" fmla="*/ 154 w 358"/>
              <a:gd name="T23" fmla="*/ 102 h 355"/>
              <a:gd name="T24" fmla="*/ 159 w 358"/>
              <a:gd name="T25" fmla="*/ 83 h 355"/>
              <a:gd name="T26" fmla="*/ 69 w 358"/>
              <a:gd name="T27" fmla="*/ 8 h 355"/>
              <a:gd name="T28" fmla="*/ 57 w 358"/>
              <a:gd name="T29" fmla="*/ 101 h 355"/>
              <a:gd name="T30" fmla="*/ 0 w 358"/>
              <a:gd name="T31" fmla="*/ 77 h 355"/>
              <a:gd name="T32" fmla="*/ 106 w 358"/>
              <a:gd name="T33" fmla="*/ 153 h 355"/>
              <a:gd name="T34" fmla="*/ 120 w 358"/>
              <a:gd name="T35" fmla="*/ 136 h 355"/>
              <a:gd name="T36" fmla="*/ 345 w 358"/>
              <a:gd name="T37" fmla="*/ 35 h 355"/>
              <a:gd name="T38" fmla="*/ 297 w 358"/>
              <a:gd name="T39" fmla="*/ 1 h 355"/>
              <a:gd name="T40" fmla="*/ 168 w 358"/>
              <a:gd name="T41" fmla="*/ 116 h 355"/>
              <a:gd name="T42" fmla="*/ 150 w 358"/>
              <a:gd name="T43" fmla="*/ 142 h 355"/>
              <a:gd name="T44" fmla="*/ 134 w 358"/>
              <a:gd name="T45" fmla="*/ 150 h 355"/>
              <a:gd name="T46" fmla="*/ 136 w 358"/>
              <a:gd name="T47" fmla="*/ 199 h 355"/>
              <a:gd name="T48" fmla="*/ 32 w 358"/>
              <a:gd name="T49" fmla="*/ 289 h 355"/>
              <a:gd name="T50" fmla="*/ 20 w 358"/>
              <a:gd name="T51" fmla="*/ 355 h 355"/>
              <a:gd name="T52" fmla="*/ 74 w 358"/>
              <a:gd name="T53" fmla="*/ 301 h 355"/>
              <a:gd name="T54" fmla="*/ 159 w 358"/>
              <a:gd name="T55" fmla="*/ 222 h 355"/>
              <a:gd name="T56" fmla="*/ 206 w 358"/>
              <a:gd name="T57" fmla="*/ 222 h 355"/>
              <a:gd name="T58" fmla="*/ 220 w 358"/>
              <a:gd name="T59" fmla="*/ 192 h 355"/>
              <a:gd name="T60" fmla="*/ 240 w 358"/>
              <a:gd name="T61" fmla="*/ 188 h 355"/>
              <a:gd name="T62" fmla="*/ 345 w 358"/>
              <a:gd name="T63" fmla="*/ 3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8" h="355">
                <a:moveTo>
                  <a:pt x="305" y="288"/>
                </a:moveTo>
                <a:cubicBezTo>
                  <a:pt x="316" y="288"/>
                  <a:pt x="324" y="296"/>
                  <a:pt x="324" y="306"/>
                </a:cubicBezTo>
                <a:cubicBezTo>
                  <a:pt x="324" y="316"/>
                  <a:pt x="316" y="325"/>
                  <a:pt x="305" y="325"/>
                </a:cubicBezTo>
                <a:cubicBezTo>
                  <a:pt x="295" y="325"/>
                  <a:pt x="287" y="316"/>
                  <a:pt x="287" y="306"/>
                </a:cubicBezTo>
                <a:cubicBezTo>
                  <a:pt x="287" y="296"/>
                  <a:pt x="295" y="288"/>
                  <a:pt x="305" y="288"/>
                </a:cubicBezTo>
                <a:close/>
                <a:moveTo>
                  <a:pt x="235" y="207"/>
                </a:moveTo>
                <a:lnTo>
                  <a:pt x="239" y="216"/>
                </a:lnTo>
                <a:lnTo>
                  <a:pt x="229" y="226"/>
                </a:lnTo>
                <a:lnTo>
                  <a:pt x="220" y="235"/>
                </a:lnTo>
                <a:cubicBezTo>
                  <a:pt x="215" y="241"/>
                  <a:pt x="208" y="245"/>
                  <a:pt x="201" y="248"/>
                </a:cubicBezTo>
                <a:lnTo>
                  <a:pt x="264" y="311"/>
                </a:lnTo>
                <a:lnTo>
                  <a:pt x="294" y="351"/>
                </a:lnTo>
                <a:lnTo>
                  <a:pt x="309" y="355"/>
                </a:lnTo>
                <a:lnTo>
                  <a:pt x="353" y="311"/>
                </a:lnTo>
                <a:lnTo>
                  <a:pt x="349" y="295"/>
                </a:lnTo>
                <a:lnTo>
                  <a:pt x="310" y="265"/>
                </a:lnTo>
                <a:lnTo>
                  <a:pt x="250" y="205"/>
                </a:lnTo>
                <a:lnTo>
                  <a:pt x="244" y="211"/>
                </a:lnTo>
                <a:lnTo>
                  <a:pt x="235" y="207"/>
                </a:lnTo>
                <a:close/>
                <a:moveTo>
                  <a:pt x="129" y="126"/>
                </a:moveTo>
                <a:lnTo>
                  <a:pt x="140" y="116"/>
                </a:lnTo>
                <a:lnTo>
                  <a:pt x="149" y="121"/>
                </a:lnTo>
                <a:lnTo>
                  <a:pt x="144" y="112"/>
                </a:lnTo>
                <a:lnTo>
                  <a:pt x="154" y="102"/>
                </a:lnTo>
                <a:lnTo>
                  <a:pt x="155" y="101"/>
                </a:lnTo>
                <a:cubicBezTo>
                  <a:pt x="158" y="95"/>
                  <a:pt x="159" y="89"/>
                  <a:pt x="159" y="83"/>
                </a:cubicBezTo>
                <a:cubicBezTo>
                  <a:pt x="159" y="41"/>
                  <a:pt x="119" y="0"/>
                  <a:pt x="76" y="1"/>
                </a:cubicBezTo>
                <a:cubicBezTo>
                  <a:pt x="76" y="1"/>
                  <a:pt x="72" y="6"/>
                  <a:pt x="69" y="8"/>
                </a:cubicBezTo>
                <a:cubicBezTo>
                  <a:pt x="103" y="42"/>
                  <a:pt x="100" y="37"/>
                  <a:pt x="100" y="57"/>
                </a:cubicBezTo>
                <a:cubicBezTo>
                  <a:pt x="100" y="74"/>
                  <a:pt x="73" y="101"/>
                  <a:pt x="57" y="101"/>
                </a:cubicBezTo>
                <a:cubicBezTo>
                  <a:pt x="35" y="101"/>
                  <a:pt x="42" y="104"/>
                  <a:pt x="8" y="70"/>
                </a:cubicBezTo>
                <a:cubicBezTo>
                  <a:pt x="5" y="72"/>
                  <a:pt x="0" y="77"/>
                  <a:pt x="0" y="77"/>
                </a:cubicBezTo>
                <a:cubicBezTo>
                  <a:pt x="1" y="119"/>
                  <a:pt x="40" y="160"/>
                  <a:pt x="83" y="160"/>
                </a:cubicBezTo>
                <a:cubicBezTo>
                  <a:pt x="90" y="160"/>
                  <a:pt x="98" y="157"/>
                  <a:pt x="106" y="153"/>
                </a:cubicBezTo>
                <a:lnTo>
                  <a:pt x="108" y="155"/>
                </a:lnTo>
                <a:cubicBezTo>
                  <a:pt x="111" y="148"/>
                  <a:pt x="115" y="141"/>
                  <a:pt x="120" y="136"/>
                </a:cubicBezTo>
                <a:lnTo>
                  <a:pt x="129" y="126"/>
                </a:lnTo>
                <a:close/>
                <a:moveTo>
                  <a:pt x="345" y="35"/>
                </a:moveTo>
                <a:lnTo>
                  <a:pt x="321" y="10"/>
                </a:lnTo>
                <a:cubicBezTo>
                  <a:pt x="314" y="4"/>
                  <a:pt x="306" y="1"/>
                  <a:pt x="297" y="1"/>
                </a:cubicBezTo>
                <a:cubicBezTo>
                  <a:pt x="289" y="1"/>
                  <a:pt x="280" y="4"/>
                  <a:pt x="273" y="10"/>
                </a:cubicBezTo>
                <a:lnTo>
                  <a:pt x="168" y="116"/>
                </a:lnTo>
                <a:cubicBezTo>
                  <a:pt x="171" y="122"/>
                  <a:pt x="169" y="131"/>
                  <a:pt x="164" y="136"/>
                </a:cubicBezTo>
                <a:cubicBezTo>
                  <a:pt x="161" y="140"/>
                  <a:pt x="155" y="142"/>
                  <a:pt x="150" y="142"/>
                </a:cubicBezTo>
                <a:cubicBezTo>
                  <a:pt x="148" y="142"/>
                  <a:pt x="145" y="141"/>
                  <a:pt x="143" y="140"/>
                </a:cubicBezTo>
                <a:lnTo>
                  <a:pt x="134" y="150"/>
                </a:lnTo>
                <a:cubicBezTo>
                  <a:pt x="121" y="163"/>
                  <a:pt x="121" y="184"/>
                  <a:pt x="134" y="197"/>
                </a:cubicBezTo>
                <a:lnTo>
                  <a:pt x="136" y="199"/>
                </a:lnTo>
                <a:lnTo>
                  <a:pt x="54" y="281"/>
                </a:lnTo>
                <a:lnTo>
                  <a:pt x="32" y="289"/>
                </a:lnTo>
                <a:lnTo>
                  <a:pt x="0" y="335"/>
                </a:lnTo>
                <a:lnTo>
                  <a:pt x="20" y="355"/>
                </a:lnTo>
                <a:lnTo>
                  <a:pt x="66" y="323"/>
                </a:lnTo>
                <a:lnTo>
                  <a:pt x="74" y="301"/>
                </a:lnTo>
                <a:lnTo>
                  <a:pt x="156" y="219"/>
                </a:lnTo>
                <a:lnTo>
                  <a:pt x="159" y="222"/>
                </a:lnTo>
                <a:cubicBezTo>
                  <a:pt x="165" y="228"/>
                  <a:pt x="174" y="231"/>
                  <a:pt x="182" y="231"/>
                </a:cubicBezTo>
                <a:cubicBezTo>
                  <a:pt x="191" y="231"/>
                  <a:pt x="200" y="228"/>
                  <a:pt x="206" y="222"/>
                </a:cubicBezTo>
                <a:lnTo>
                  <a:pt x="215" y="212"/>
                </a:lnTo>
                <a:cubicBezTo>
                  <a:pt x="212" y="206"/>
                  <a:pt x="215" y="197"/>
                  <a:pt x="220" y="192"/>
                </a:cubicBezTo>
                <a:cubicBezTo>
                  <a:pt x="223" y="188"/>
                  <a:pt x="229" y="186"/>
                  <a:pt x="234" y="186"/>
                </a:cubicBezTo>
                <a:cubicBezTo>
                  <a:pt x="236" y="186"/>
                  <a:pt x="238" y="187"/>
                  <a:pt x="240" y="188"/>
                </a:cubicBezTo>
                <a:lnTo>
                  <a:pt x="345" y="82"/>
                </a:lnTo>
                <a:cubicBezTo>
                  <a:pt x="358" y="69"/>
                  <a:pt x="358" y="48"/>
                  <a:pt x="345" y="35"/>
                </a:cubicBezTo>
                <a:close/>
              </a:path>
            </a:pathLst>
          </a:custGeom>
          <a:solidFill>
            <a:schemeClr val="accent2"/>
          </a:solidFill>
          <a:ln w="9525">
            <a:noFill/>
            <a:round/>
          </a:ln>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424554"/>
              </a:solidFill>
              <a:effectLst/>
              <a:uLnTx/>
              <a:uFillTx/>
              <a:latin typeface="Arial" panose="020B0604020202020204" pitchFamily="34" charset="0"/>
              <a:ea typeface="宋体" panose="02010600030101010101" pitchFamily="2" charset="-122"/>
              <a:cs typeface="+mn-cs"/>
            </a:endParaRPr>
          </a:p>
        </p:txBody>
      </p:sp>
      <p:sp>
        <p:nvSpPr>
          <p:cNvPr id="22" name="Freeform 17"/>
          <p:cNvSpPr>
            <a:spLocks noEditPoints="1"/>
          </p:cNvSpPr>
          <p:nvPr/>
        </p:nvSpPr>
        <p:spPr bwMode="auto">
          <a:xfrm>
            <a:off x="7121635" y="1187284"/>
            <a:ext cx="325292" cy="357990"/>
          </a:xfrm>
          <a:custGeom>
            <a:avLst/>
            <a:gdLst>
              <a:gd name="T0" fmla="*/ 117 w 387"/>
              <a:gd name="T1" fmla="*/ 63 h 412"/>
              <a:gd name="T2" fmla="*/ 253 w 387"/>
              <a:gd name="T3" fmla="*/ 46 h 412"/>
              <a:gd name="T4" fmla="*/ 204 w 387"/>
              <a:gd name="T5" fmla="*/ 28 h 412"/>
              <a:gd name="T6" fmla="*/ 148 w 387"/>
              <a:gd name="T7" fmla="*/ 28 h 412"/>
              <a:gd name="T8" fmla="*/ 99 w 387"/>
              <a:gd name="T9" fmla="*/ 46 h 412"/>
              <a:gd name="T10" fmla="*/ 318 w 387"/>
              <a:gd name="T11" fmla="*/ 357 h 412"/>
              <a:gd name="T12" fmla="*/ 324 w 387"/>
              <a:gd name="T13" fmla="*/ 345 h 412"/>
              <a:gd name="T14" fmla="*/ 301 w 387"/>
              <a:gd name="T15" fmla="*/ 268 h 412"/>
              <a:gd name="T16" fmla="*/ 287 w 387"/>
              <a:gd name="T17" fmla="*/ 268 h 412"/>
              <a:gd name="T18" fmla="*/ 287 w 387"/>
              <a:gd name="T19" fmla="*/ 327 h 412"/>
              <a:gd name="T20" fmla="*/ 288 w 387"/>
              <a:gd name="T21" fmla="*/ 328 h 412"/>
              <a:gd name="T22" fmla="*/ 288 w 387"/>
              <a:gd name="T23" fmla="*/ 330 h 412"/>
              <a:gd name="T24" fmla="*/ 289 w 387"/>
              <a:gd name="T25" fmla="*/ 331 h 412"/>
              <a:gd name="T26" fmla="*/ 368 w 387"/>
              <a:gd name="T27" fmla="*/ 272 h 412"/>
              <a:gd name="T28" fmla="*/ 294 w 387"/>
              <a:gd name="T29" fmla="*/ 233 h 412"/>
              <a:gd name="T30" fmla="*/ 277 w 387"/>
              <a:gd name="T31" fmla="*/ 411 h 412"/>
              <a:gd name="T32" fmla="*/ 382 w 387"/>
              <a:gd name="T33" fmla="*/ 339 h 412"/>
              <a:gd name="T34" fmla="*/ 369 w 387"/>
              <a:gd name="T35" fmla="*/ 337 h 412"/>
              <a:gd name="T36" fmla="*/ 294 w 387"/>
              <a:gd name="T37" fmla="*/ 398 h 412"/>
              <a:gd name="T38" fmla="*/ 220 w 387"/>
              <a:gd name="T39" fmla="*/ 308 h 412"/>
              <a:gd name="T40" fmla="*/ 308 w 387"/>
              <a:gd name="T41" fmla="*/ 248 h 412"/>
              <a:gd name="T42" fmla="*/ 369 w 387"/>
              <a:gd name="T43" fmla="*/ 337 h 412"/>
              <a:gd name="T44" fmla="*/ 130 w 387"/>
              <a:gd name="T45" fmla="*/ 336 h 412"/>
              <a:gd name="T46" fmla="*/ 221 w 387"/>
              <a:gd name="T47" fmla="*/ 245 h 412"/>
              <a:gd name="T48" fmla="*/ 240 w 387"/>
              <a:gd name="T49" fmla="*/ 231 h 412"/>
              <a:gd name="T50" fmla="*/ 334 w 387"/>
              <a:gd name="T51" fmla="*/ 140 h 412"/>
              <a:gd name="T52" fmla="*/ 338 w 387"/>
              <a:gd name="T53" fmla="*/ 226 h 412"/>
              <a:gd name="T54" fmla="*/ 352 w 387"/>
              <a:gd name="T55" fmla="*/ 231 h 412"/>
              <a:gd name="T56" fmla="*/ 352 w 387"/>
              <a:gd name="T57" fmla="*/ 95 h 412"/>
              <a:gd name="T58" fmla="*/ 19 w 387"/>
              <a:gd name="T59" fmla="*/ 77 h 412"/>
              <a:gd name="T60" fmla="*/ 0 w 387"/>
              <a:gd name="T61" fmla="*/ 144 h 412"/>
              <a:gd name="T62" fmla="*/ 0 w 387"/>
              <a:gd name="T63" fmla="*/ 245 h 412"/>
              <a:gd name="T64" fmla="*/ 0 w 387"/>
              <a:gd name="T65" fmla="*/ 343 h 412"/>
              <a:gd name="T66" fmla="*/ 195 w 387"/>
              <a:gd name="T67" fmla="*/ 361 h 412"/>
              <a:gd name="T68" fmla="*/ 15 w 387"/>
              <a:gd name="T69" fmla="*/ 144 h 412"/>
              <a:gd name="T70" fmla="*/ 19 w 387"/>
              <a:gd name="T71" fmla="*/ 140 h 412"/>
              <a:gd name="T72" fmla="*/ 115 w 387"/>
              <a:gd name="T73" fmla="*/ 231 h 412"/>
              <a:gd name="T74" fmla="*/ 15 w 387"/>
              <a:gd name="T75" fmla="*/ 144 h 412"/>
              <a:gd name="T76" fmla="*/ 115 w 387"/>
              <a:gd name="T77" fmla="*/ 245 h 412"/>
              <a:gd name="T78" fmla="*/ 19 w 387"/>
              <a:gd name="T79" fmla="*/ 336 h 412"/>
              <a:gd name="T80" fmla="*/ 15 w 387"/>
              <a:gd name="T81" fmla="*/ 245 h 412"/>
              <a:gd name="T82" fmla="*/ 130 w 387"/>
              <a:gd name="T83" fmla="*/ 231 h 412"/>
              <a:gd name="T84" fmla="*/ 130 w 387"/>
              <a:gd name="T85" fmla="*/ 140 h 412"/>
              <a:gd name="T86" fmla="*/ 226 w 387"/>
              <a:gd name="T87" fmla="*/ 231 h 412"/>
              <a:gd name="T88" fmla="*/ 233 w 387"/>
              <a:gd name="T89" fmla="*/ 95 h 412"/>
              <a:gd name="T90" fmla="*/ 246 w 387"/>
              <a:gd name="T91" fmla="*/ 107 h 412"/>
              <a:gd name="T92" fmla="*/ 221 w 387"/>
              <a:gd name="T93" fmla="*/ 107 h 412"/>
              <a:gd name="T94" fmla="*/ 123 w 387"/>
              <a:gd name="T95" fmla="*/ 95 h 412"/>
              <a:gd name="T96" fmla="*/ 135 w 387"/>
              <a:gd name="T97" fmla="*/ 107 h 412"/>
              <a:gd name="T98" fmla="*/ 110 w 387"/>
              <a:gd name="T99" fmla="*/ 10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7" h="412">
                <a:moveTo>
                  <a:pt x="99" y="46"/>
                </a:moveTo>
                <a:cubicBezTo>
                  <a:pt x="99" y="55"/>
                  <a:pt x="107" y="63"/>
                  <a:pt x="117" y="63"/>
                </a:cubicBezTo>
                <a:lnTo>
                  <a:pt x="236" y="63"/>
                </a:lnTo>
                <a:cubicBezTo>
                  <a:pt x="246" y="63"/>
                  <a:pt x="253" y="55"/>
                  <a:pt x="253" y="46"/>
                </a:cubicBezTo>
                <a:cubicBezTo>
                  <a:pt x="253" y="36"/>
                  <a:pt x="246" y="28"/>
                  <a:pt x="236" y="28"/>
                </a:cubicBezTo>
                <a:lnTo>
                  <a:pt x="204" y="28"/>
                </a:lnTo>
                <a:cubicBezTo>
                  <a:pt x="204" y="13"/>
                  <a:pt x="192" y="0"/>
                  <a:pt x="176" y="0"/>
                </a:cubicBezTo>
                <a:cubicBezTo>
                  <a:pt x="161" y="0"/>
                  <a:pt x="148" y="13"/>
                  <a:pt x="148" y="28"/>
                </a:cubicBezTo>
                <a:lnTo>
                  <a:pt x="117" y="28"/>
                </a:lnTo>
                <a:cubicBezTo>
                  <a:pt x="107" y="28"/>
                  <a:pt x="99" y="36"/>
                  <a:pt x="99" y="46"/>
                </a:cubicBezTo>
                <a:close/>
                <a:moveTo>
                  <a:pt x="313" y="355"/>
                </a:moveTo>
                <a:cubicBezTo>
                  <a:pt x="315" y="356"/>
                  <a:pt x="317" y="357"/>
                  <a:pt x="318" y="357"/>
                </a:cubicBezTo>
                <a:cubicBezTo>
                  <a:pt x="320" y="357"/>
                  <a:pt x="322" y="356"/>
                  <a:pt x="324" y="355"/>
                </a:cubicBezTo>
                <a:cubicBezTo>
                  <a:pt x="326" y="352"/>
                  <a:pt x="326" y="348"/>
                  <a:pt x="324" y="345"/>
                </a:cubicBezTo>
                <a:lnTo>
                  <a:pt x="301" y="323"/>
                </a:lnTo>
                <a:lnTo>
                  <a:pt x="301" y="268"/>
                </a:lnTo>
                <a:cubicBezTo>
                  <a:pt x="301" y="264"/>
                  <a:pt x="298" y="260"/>
                  <a:pt x="294" y="260"/>
                </a:cubicBezTo>
                <a:cubicBezTo>
                  <a:pt x="290" y="260"/>
                  <a:pt x="287" y="264"/>
                  <a:pt x="287" y="268"/>
                </a:cubicBezTo>
                <a:lnTo>
                  <a:pt x="287" y="326"/>
                </a:lnTo>
                <a:cubicBezTo>
                  <a:pt x="287" y="326"/>
                  <a:pt x="287" y="327"/>
                  <a:pt x="287" y="327"/>
                </a:cubicBezTo>
                <a:cubicBezTo>
                  <a:pt x="287" y="327"/>
                  <a:pt x="287" y="327"/>
                  <a:pt x="287" y="328"/>
                </a:cubicBezTo>
                <a:cubicBezTo>
                  <a:pt x="287" y="328"/>
                  <a:pt x="287" y="328"/>
                  <a:pt x="288" y="328"/>
                </a:cubicBezTo>
                <a:cubicBezTo>
                  <a:pt x="288" y="329"/>
                  <a:pt x="288" y="329"/>
                  <a:pt x="288" y="329"/>
                </a:cubicBezTo>
                <a:cubicBezTo>
                  <a:pt x="288" y="329"/>
                  <a:pt x="288" y="329"/>
                  <a:pt x="288" y="330"/>
                </a:cubicBezTo>
                <a:cubicBezTo>
                  <a:pt x="288" y="330"/>
                  <a:pt x="289" y="330"/>
                  <a:pt x="289" y="331"/>
                </a:cubicBezTo>
                <a:cubicBezTo>
                  <a:pt x="289" y="331"/>
                  <a:pt x="289" y="331"/>
                  <a:pt x="289" y="331"/>
                </a:cubicBezTo>
                <a:lnTo>
                  <a:pt x="313" y="355"/>
                </a:lnTo>
                <a:close/>
                <a:moveTo>
                  <a:pt x="368" y="272"/>
                </a:moveTo>
                <a:cubicBezTo>
                  <a:pt x="355" y="252"/>
                  <a:pt x="335" y="239"/>
                  <a:pt x="311" y="234"/>
                </a:cubicBezTo>
                <a:cubicBezTo>
                  <a:pt x="305" y="233"/>
                  <a:pt x="300" y="233"/>
                  <a:pt x="294" y="233"/>
                </a:cubicBezTo>
                <a:cubicBezTo>
                  <a:pt x="251" y="233"/>
                  <a:pt x="214" y="264"/>
                  <a:pt x="206" y="306"/>
                </a:cubicBezTo>
                <a:cubicBezTo>
                  <a:pt x="197" y="354"/>
                  <a:pt x="229" y="401"/>
                  <a:pt x="277" y="411"/>
                </a:cubicBezTo>
                <a:cubicBezTo>
                  <a:pt x="283" y="412"/>
                  <a:pt x="289" y="412"/>
                  <a:pt x="294" y="412"/>
                </a:cubicBezTo>
                <a:cubicBezTo>
                  <a:pt x="337" y="412"/>
                  <a:pt x="374" y="382"/>
                  <a:pt x="382" y="339"/>
                </a:cubicBezTo>
                <a:cubicBezTo>
                  <a:pt x="387" y="316"/>
                  <a:pt x="382" y="292"/>
                  <a:pt x="368" y="272"/>
                </a:cubicBezTo>
                <a:close/>
                <a:moveTo>
                  <a:pt x="369" y="337"/>
                </a:moveTo>
                <a:lnTo>
                  <a:pt x="369" y="337"/>
                </a:lnTo>
                <a:cubicBezTo>
                  <a:pt x="362" y="372"/>
                  <a:pt x="330" y="398"/>
                  <a:pt x="294" y="398"/>
                </a:cubicBezTo>
                <a:cubicBezTo>
                  <a:pt x="289" y="398"/>
                  <a:pt x="285" y="398"/>
                  <a:pt x="280" y="397"/>
                </a:cubicBezTo>
                <a:cubicBezTo>
                  <a:pt x="239" y="389"/>
                  <a:pt x="212" y="349"/>
                  <a:pt x="220" y="308"/>
                </a:cubicBezTo>
                <a:cubicBezTo>
                  <a:pt x="227" y="273"/>
                  <a:pt x="258" y="247"/>
                  <a:pt x="294" y="247"/>
                </a:cubicBezTo>
                <a:cubicBezTo>
                  <a:pt x="299" y="247"/>
                  <a:pt x="304" y="247"/>
                  <a:pt x="308" y="248"/>
                </a:cubicBezTo>
                <a:cubicBezTo>
                  <a:pt x="328" y="252"/>
                  <a:pt x="345" y="263"/>
                  <a:pt x="357" y="280"/>
                </a:cubicBezTo>
                <a:cubicBezTo>
                  <a:pt x="368" y="297"/>
                  <a:pt x="372" y="317"/>
                  <a:pt x="369" y="337"/>
                </a:cubicBezTo>
                <a:close/>
                <a:moveTo>
                  <a:pt x="189" y="336"/>
                </a:moveTo>
                <a:lnTo>
                  <a:pt x="130" y="336"/>
                </a:lnTo>
                <a:lnTo>
                  <a:pt x="130" y="245"/>
                </a:lnTo>
                <a:lnTo>
                  <a:pt x="221" y="245"/>
                </a:lnTo>
                <a:cubicBezTo>
                  <a:pt x="227" y="240"/>
                  <a:pt x="234" y="235"/>
                  <a:pt x="241" y="231"/>
                </a:cubicBezTo>
                <a:lnTo>
                  <a:pt x="240" y="231"/>
                </a:lnTo>
                <a:lnTo>
                  <a:pt x="240" y="140"/>
                </a:lnTo>
                <a:lnTo>
                  <a:pt x="334" y="140"/>
                </a:lnTo>
                <a:cubicBezTo>
                  <a:pt x="336" y="140"/>
                  <a:pt x="338" y="142"/>
                  <a:pt x="338" y="144"/>
                </a:cubicBezTo>
                <a:lnTo>
                  <a:pt x="338" y="226"/>
                </a:lnTo>
                <a:cubicBezTo>
                  <a:pt x="343" y="228"/>
                  <a:pt x="348" y="231"/>
                  <a:pt x="352" y="234"/>
                </a:cubicBezTo>
                <a:lnTo>
                  <a:pt x="352" y="231"/>
                </a:lnTo>
                <a:lnTo>
                  <a:pt x="352" y="144"/>
                </a:lnTo>
                <a:lnTo>
                  <a:pt x="352" y="95"/>
                </a:lnTo>
                <a:cubicBezTo>
                  <a:pt x="352" y="85"/>
                  <a:pt x="344" y="77"/>
                  <a:pt x="334" y="77"/>
                </a:cubicBezTo>
                <a:lnTo>
                  <a:pt x="19" y="77"/>
                </a:lnTo>
                <a:cubicBezTo>
                  <a:pt x="8" y="77"/>
                  <a:pt x="0" y="85"/>
                  <a:pt x="0" y="95"/>
                </a:cubicBezTo>
                <a:lnTo>
                  <a:pt x="0" y="144"/>
                </a:lnTo>
                <a:lnTo>
                  <a:pt x="0" y="231"/>
                </a:lnTo>
                <a:lnTo>
                  <a:pt x="0" y="245"/>
                </a:lnTo>
                <a:lnTo>
                  <a:pt x="0" y="332"/>
                </a:lnTo>
                <a:lnTo>
                  <a:pt x="0" y="343"/>
                </a:lnTo>
                <a:cubicBezTo>
                  <a:pt x="0" y="353"/>
                  <a:pt x="8" y="361"/>
                  <a:pt x="19" y="361"/>
                </a:cubicBezTo>
                <a:lnTo>
                  <a:pt x="195" y="361"/>
                </a:lnTo>
                <a:cubicBezTo>
                  <a:pt x="192" y="353"/>
                  <a:pt x="190" y="345"/>
                  <a:pt x="189" y="336"/>
                </a:cubicBezTo>
                <a:close/>
                <a:moveTo>
                  <a:pt x="15" y="144"/>
                </a:moveTo>
                <a:lnTo>
                  <a:pt x="15" y="144"/>
                </a:lnTo>
                <a:cubicBezTo>
                  <a:pt x="15" y="142"/>
                  <a:pt x="16" y="140"/>
                  <a:pt x="19" y="140"/>
                </a:cubicBezTo>
                <a:lnTo>
                  <a:pt x="115" y="140"/>
                </a:lnTo>
                <a:lnTo>
                  <a:pt x="115" y="231"/>
                </a:lnTo>
                <a:lnTo>
                  <a:pt x="15" y="231"/>
                </a:lnTo>
                <a:lnTo>
                  <a:pt x="15" y="144"/>
                </a:lnTo>
                <a:close/>
                <a:moveTo>
                  <a:pt x="115" y="245"/>
                </a:moveTo>
                <a:lnTo>
                  <a:pt x="115" y="245"/>
                </a:lnTo>
                <a:lnTo>
                  <a:pt x="115" y="336"/>
                </a:lnTo>
                <a:lnTo>
                  <a:pt x="19" y="336"/>
                </a:lnTo>
                <a:cubicBezTo>
                  <a:pt x="16" y="336"/>
                  <a:pt x="15" y="334"/>
                  <a:pt x="15" y="332"/>
                </a:cubicBezTo>
                <a:lnTo>
                  <a:pt x="15" y="245"/>
                </a:lnTo>
                <a:lnTo>
                  <a:pt x="115" y="245"/>
                </a:lnTo>
                <a:close/>
                <a:moveTo>
                  <a:pt x="130" y="231"/>
                </a:moveTo>
                <a:lnTo>
                  <a:pt x="130" y="231"/>
                </a:lnTo>
                <a:lnTo>
                  <a:pt x="130" y="140"/>
                </a:lnTo>
                <a:lnTo>
                  <a:pt x="226" y="140"/>
                </a:lnTo>
                <a:lnTo>
                  <a:pt x="226" y="231"/>
                </a:lnTo>
                <a:lnTo>
                  <a:pt x="130" y="231"/>
                </a:lnTo>
                <a:close/>
                <a:moveTo>
                  <a:pt x="233" y="95"/>
                </a:moveTo>
                <a:lnTo>
                  <a:pt x="233" y="95"/>
                </a:lnTo>
                <a:cubicBezTo>
                  <a:pt x="240" y="95"/>
                  <a:pt x="246" y="101"/>
                  <a:pt x="246" y="107"/>
                </a:cubicBezTo>
                <a:cubicBezTo>
                  <a:pt x="246" y="114"/>
                  <a:pt x="240" y="120"/>
                  <a:pt x="233" y="120"/>
                </a:cubicBezTo>
                <a:cubicBezTo>
                  <a:pt x="226" y="120"/>
                  <a:pt x="221" y="114"/>
                  <a:pt x="221" y="107"/>
                </a:cubicBezTo>
                <a:cubicBezTo>
                  <a:pt x="221" y="101"/>
                  <a:pt x="226" y="95"/>
                  <a:pt x="233" y="95"/>
                </a:cubicBezTo>
                <a:close/>
                <a:moveTo>
                  <a:pt x="123" y="95"/>
                </a:moveTo>
                <a:lnTo>
                  <a:pt x="123" y="95"/>
                </a:lnTo>
                <a:cubicBezTo>
                  <a:pt x="129" y="95"/>
                  <a:pt x="135" y="101"/>
                  <a:pt x="135" y="107"/>
                </a:cubicBezTo>
                <a:cubicBezTo>
                  <a:pt x="135" y="114"/>
                  <a:pt x="129" y="120"/>
                  <a:pt x="123" y="120"/>
                </a:cubicBezTo>
                <a:cubicBezTo>
                  <a:pt x="116" y="120"/>
                  <a:pt x="110" y="114"/>
                  <a:pt x="110" y="107"/>
                </a:cubicBezTo>
                <a:cubicBezTo>
                  <a:pt x="110" y="101"/>
                  <a:pt x="116" y="95"/>
                  <a:pt x="123" y="95"/>
                </a:cubicBezTo>
                <a:close/>
              </a:path>
            </a:pathLst>
          </a:custGeom>
          <a:solidFill>
            <a:schemeClr val="accent2"/>
          </a:solidFill>
          <a:ln w="9525">
            <a:noFill/>
            <a:round/>
          </a:ln>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424554"/>
              </a:solidFill>
              <a:effectLst/>
              <a:uLnTx/>
              <a:uFillTx/>
              <a:latin typeface="Arial" panose="020B0604020202020204" pitchFamily="34" charset="0"/>
              <a:ea typeface="宋体" panose="02010600030101010101" pitchFamily="2" charset="-122"/>
              <a:cs typeface="+mn-cs"/>
            </a:endParaRPr>
          </a:p>
        </p:txBody>
      </p:sp>
      <p:cxnSp>
        <p:nvCxnSpPr>
          <p:cNvPr id="24" name="直接连接符 23"/>
          <p:cNvCxnSpPr/>
          <p:nvPr/>
        </p:nvCxnSpPr>
        <p:spPr bwMode="auto">
          <a:xfrm>
            <a:off x="1345853" y="1373938"/>
            <a:ext cx="3024336" cy="0"/>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直接连接符 27"/>
          <p:cNvCxnSpPr/>
          <p:nvPr/>
        </p:nvCxnSpPr>
        <p:spPr bwMode="auto">
          <a:xfrm>
            <a:off x="1345853" y="1373938"/>
            <a:ext cx="0" cy="4286774"/>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直接连接符 28"/>
          <p:cNvCxnSpPr/>
          <p:nvPr/>
        </p:nvCxnSpPr>
        <p:spPr bwMode="auto">
          <a:xfrm>
            <a:off x="10850909" y="1373938"/>
            <a:ext cx="0" cy="4286774"/>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 name="直接连接符 29"/>
          <p:cNvCxnSpPr/>
          <p:nvPr/>
        </p:nvCxnSpPr>
        <p:spPr bwMode="auto">
          <a:xfrm>
            <a:off x="1361012" y="5660712"/>
            <a:ext cx="9489897" cy="0"/>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直接连接符 30"/>
          <p:cNvCxnSpPr/>
          <p:nvPr/>
        </p:nvCxnSpPr>
        <p:spPr bwMode="auto">
          <a:xfrm>
            <a:off x="7610549" y="1373938"/>
            <a:ext cx="3234768" cy="0"/>
          </a:xfrm>
          <a:prstGeom prst="line">
            <a:avLst/>
          </a:prstGeom>
          <a:solidFill>
            <a:schemeClr val="accent1"/>
          </a:solidFill>
          <a:ln w="952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2" name="矩形: 圆角 31"/>
          <p:cNvSpPr/>
          <p:nvPr/>
        </p:nvSpPr>
        <p:spPr bwMode="auto">
          <a:xfrm>
            <a:off x="3597744" y="5448402"/>
            <a:ext cx="5001274" cy="424620"/>
          </a:xfrm>
          <a:prstGeom prst="roundRect">
            <a:avLst>
              <a:gd name="adj" fmla="val 50000"/>
            </a:avLst>
          </a:prstGeom>
          <a:gradFill>
            <a:gsLst>
              <a:gs pos="0">
                <a:srgbClr val="1F95BF"/>
              </a:gs>
              <a:gs pos="48000">
                <a:schemeClr val="tx2"/>
              </a:gs>
              <a:gs pos="100000">
                <a:srgbClr val="2EB0DE"/>
              </a:gs>
            </a:gsLst>
            <a:lin ang="16200000" scaled="1"/>
          </a:gradFill>
          <a:ln w="12700" cap="flat">
            <a:solidFill>
              <a:schemeClr val="bg1"/>
            </a:solidFill>
            <a:prstDash val="solid"/>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1200" cap="none" spc="0" normalizeH="0" baseline="0" noProof="0">
              <a:ln>
                <a:noFill/>
              </a:ln>
              <a:solidFill>
                <a:srgbClr val="FFFFFF"/>
              </a:solidFill>
              <a:effectLst/>
              <a:uLnTx/>
              <a:uFillTx/>
              <a:latin typeface="微软雅黑 Light" panose="020B0502040204020203" pitchFamily="34" charset="-122"/>
              <a:ea typeface="微软雅黑 Light" panose="020B0502040204020203" pitchFamily="34" charset="-122"/>
              <a:cs typeface="+mn-ea"/>
              <a:sym typeface="+mn-lt"/>
            </a:endParaRPr>
          </a:p>
        </p:txBody>
      </p:sp>
      <p:sp>
        <p:nvSpPr>
          <p:cNvPr id="33" name="TextBox 82"/>
          <p:cNvSpPr txBox="1"/>
          <p:nvPr/>
        </p:nvSpPr>
        <p:spPr>
          <a:xfrm>
            <a:off x="3759688" y="5450951"/>
            <a:ext cx="4580574" cy="400110"/>
          </a:xfrm>
          <a:prstGeom prst="rect">
            <a:avLst/>
          </a:prstGeom>
          <a:noFill/>
        </p:spPr>
        <p:txBody>
          <a:bodyPr wrap="square" rtlCol="0">
            <a:spAutoFit/>
          </a:bodyPr>
          <a:lstStyle/>
          <a:p>
            <a:pPr marL="0" marR="0" lvl="0" indent="0" algn="ctr" defTabSz="913765"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a:ln>
                  <a:noFill/>
                </a:ln>
                <a:solidFill>
                  <a:srgbClr val="F6F6F6"/>
                </a:solidFill>
                <a:effectLst/>
                <a:uLnTx/>
                <a:uFillTx/>
                <a:latin typeface="微软雅黑 Light" panose="020B0502040204020203" pitchFamily="34" charset="-122"/>
                <a:ea typeface="微软雅黑 Light" panose="020B0502040204020203" pitchFamily="34" charset="-122"/>
                <a:cs typeface="+mn-ea"/>
                <a:sym typeface="+mn-lt"/>
              </a:rPr>
              <a:t>这里可以输入公司</a:t>
            </a:r>
            <a:r>
              <a:rPr kumimoji="0" lang="en-US" altLang="zh-CN" sz="2000" b="0" i="0" u="none" strike="noStrike" kern="1200" cap="none" spc="0" normalizeH="0" baseline="0" noProof="0">
                <a:ln>
                  <a:noFill/>
                </a:ln>
                <a:solidFill>
                  <a:srgbClr val="F6F6F6"/>
                </a:solidFill>
                <a:effectLst/>
                <a:uLnTx/>
                <a:uFillTx/>
                <a:latin typeface="微软雅黑 Light" panose="020B0502040204020203" pitchFamily="34" charset="-122"/>
                <a:ea typeface="微软雅黑 Light" panose="020B0502040204020203" pitchFamily="34" charset="-122"/>
                <a:cs typeface="+mn-ea"/>
                <a:sym typeface="+mn-lt"/>
              </a:rPr>
              <a:t>/</a:t>
            </a:r>
            <a:r>
              <a:rPr kumimoji="0" lang="zh-CN" altLang="en-US" sz="2000" b="0" i="0" u="none" strike="noStrike" kern="1200" cap="none" spc="0" normalizeH="0" baseline="0" noProof="0">
                <a:ln>
                  <a:noFill/>
                </a:ln>
                <a:solidFill>
                  <a:srgbClr val="F6F6F6"/>
                </a:solidFill>
                <a:effectLst/>
                <a:uLnTx/>
                <a:uFillTx/>
                <a:latin typeface="微软雅黑 Light" panose="020B0502040204020203" pitchFamily="34" charset="-122"/>
                <a:ea typeface="微软雅黑 Light" panose="020B0502040204020203" pitchFamily="34" charset="-122"/>
                <a:cs typeface="+mn-ea"/>
                <a:sym typeface="+mn-lt"/>
              </a:rPr>
              <a:t>团队名称</a:t>
            </a:r>
            <a:endParaRPr kumimoji="0" lang="zh-CN" altLang="en-US" sz="2000" b="0" i="0" u="none" strike="noStrike" kern="1200" cap="none" spc="0" normalizeH="0" baseline="0" noProof="0" dirty="0">
              <a:ln>
                <a:noFill/>
              </a:ln>
              <a:solidFill>
                <a:srgbClr val="F6F6F6"/>
              </a:solidFill>
              <a:effectLst/>
              <a:uLnTx/>
              <a:uFillTx/>
              <a:latin typeface="微软雅黑 Light" panose="020B0502040204020203" pitchFamily="34" charset="-122"/>
              <a:ea typeface="微软雅黑 Light" panose="020B0502040204020203"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7846">
        <p:blinds dir="vert"/>
      </p:transition>
    </mc:Choice>
    <mc:Fallback>
      <p:transition spd="slow" advTm="7846">
        <p:blinds dir="vert"/>
      </p:transition>
    </mc:Fallback>
  </mc:AlternateContent>
</p:sld>
</file>

<file path=ppt/tags/tag1.xml><?xml version="1.0" encoding="utf-8"?>
<p:tagLst xmlns:p="http://schemas.openxmlformats.org/presentationml/2006/main">
  <p:tag name="MH" val="20170109233147"/>
  <p:tag name="MH_LIBRARY" val="GRAPHIC"/>
  <p:tag name="MH_ORDER" val="文本框 19"/>
</p:tagLst>
</file>

<file path=ppt/tags/tag2.xml><?xml version="1.0" encoding="utf-8"?>
<p:tagLst xmlns:p="http://schemas.openxmlformats.org/presentationml/2006/main">
  <p:tag name="MH" val="20170109233147"/>
  <p:tag name="MH_LIBRARY" val="GRAPHIC"/>
  <p:tag name="MH_ORDER" val="文本框 19"/>
</p:tagLst>
</file>

<file path=ppt/tags/tag3.xml><?xml version="1.0" encoding="utf-8"?>
<p:tagLst xmlns:p="http://schemas.openxmlformats.org/presentationml/2006/main">
  <p:tag name="MH" val="20170109233147"/>
  <p:tag name="MH_LIBRARY" val="GRAPHIC"/>
  <p:tag name="MH_ORDER" val="文本框 19"/>
</p:tagLst>
</file>

<file path=ppt/tags/tag4.xml><?xml version="1.0" encoding="utf-8"?>
<p:tagLst xmlns:p="http://schemas.openxmlformats.org/presentationml/2006/main">
  <p:tag name="MH" val="20170109233147"/>
  <p:tag name="MH_LIBRARY" val="GRAPHIC"/>
  <p:tag name="MH_ORDER" val="文本框 19"/>
</p:tagLst>
</file>

<file path=ppt/tags/tag5.xml><?xml version="1.0" encoding="utf-8"?>
<p:tagLst xmlns:p="http://schemas.openxmlformats.org/presentationml/2006/main">
  <p:tag name="MH" val="20170109233147"/>
  <p:tag name="MH_LIBRARY" val="GRAPHIC"/>
  <p:tag name="MH_ORDER" val="文本框 19"/>
</p:tagLst>
</file>

<file path=ppt/tags/tag6.xml><?xml version="1.0" encoding="utf-8"?>
<p:tagLst xmlns:p="http://schemas.openxmlformats.org/presentationml/2006/main">
  <p:tag name="MH" val="20170109233147"/>
  <p:tag name="MH_LIBRARY" val="GRAPHIC"/>
  <p:tag name="MH_ORDER" val="文本框 19"/>
</p:tagLst>
</file>

<file path=ppt/tags/tag7.xml><?xml version="1.0" encoding="utf-8"?>
<p:tagLst xmlns:p="http://schemas.openxmlformats.org/presentationml/2006/main">
  <p:tag name="MH" val="20170109233147"/>
  <p:tag name="MH_LIBRARY" val="GRAPHIC"/>
  <p:tag name="MH_ORDER" val="文本框 19"/>
</p:tagLst>
</file>

<file path=ppt/tags/tag8.xml><?xml version="1.0" encoding="utf-8"?>
<p:tagLst xmlns:p="http://schemas.openxmlformats.org/presentationml/2006/main">
  <p:tag name="MH" val="20170109233147"/>
  <p:tag name="MH_LIBRARY" val="GRAPHIC"/>
  <p:tag name="MH_ORDER" val="文本框 19"/>
</p:tagLst>
</file>

<file path=ppt/theme/theme1.xml><?xml version="1.0" encoding="utf-8"?>
<a:theme xmlns:a="http://schemas.openxmlformats.org/drawingml/2006/main" name="2_默认设计模板">
  <a:themeElements>
    <a:clrScheme name="自定义 47">
      <a:dk1>
        <a:srgbClr val="2B2E30"/>
      </a:dk1>
      <a:lt1>
        <a:srgbClr val="FFFFFF"/>
      </a:lt1>
      <a:dk2>
        <a:srgbClr val="21A3D0"/>
      </a:dk2>
      <a:lt2>
        <a:srgbClr val="5A5352"/>
      </a:lt2>
      <a:accent1>
        <a:srgbClr val="424554"/>
      </a:accent1>
      <a:accent2>
        <a:srgbClr val="F6F6F6"/>
      </a:accent2>
      <a:accent3>
        <a:srgbClr val="2B2E30"/>
      </a:accent3>
      <a:accent4>
        <a:srgbClr val="2B2E30"/>
      </a:accent4>
      <a:accent5>
        <a:srgbClr val="21A3D0"/>
      </a:accent5>
      <a:accent6>
        <a:srgbClr val="21A3D0"/>
      </a:accent6>
      <a:hlink>
        <a:srgbClr val="FFFFFF"/>
      </a:hlink>
      <a:folHlink>
        <a:srgbClr val="605958"/>
      </a:folHlink>
    </a:clrScheme>
    <a:fontScheme name="Temp">
      <a:majorFont>
        <a:latin typeface="微软雅黑 Light"/>
        <a:ea typeface="微软雅黑 Light"/>
        <a:cs typeface=""/>
      </a:majorFont>
      <a:minorFont>
        <a:latin typeface="微软雅黑 Light"/>
        <a:ea typeface="微软雅黑 Light"/>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3492</Words>
  <Application>WPS 演示</Application>
  <PresentationFormat>自定义</PresentationFormat>
  <Paragraphs>472</Paragraphs>
  <Slides>27</Slides>
  <Notes>27</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27</vt:i4>
      </vt:variant>
    </vt:vector>
  </HeadingPairs>
  <TitlesOfParts>
    <vt:vector size="43" baseType="lpstr">
      <vt:lpstr>Arial</vt:lpstr>
      <vt:lpstr>宋体</vt:lpstr>
      <vt:lpstr>Wingdings</vt:lpstr>
      <vt:lpstr>微软雅黑</vt:lpstr>
      <vt:lpstr>仿宋_GB2312</vt:lpstr>
      <vt:lpstr>仿宋</vt:lpstr>
      <vt:lpstr>Calibri</vt:lpstr>
      <vt:lpstr>微软雅黑 Light</vt:lpstr>
      <vt:lpstr>Impact</vt:lpstr>
      <vt:lpstr>DFKai-SB</vt:lpstr>
      <vt:lpstr>MingLiU-ExtB</vt:lpstr>
      <vt:lpstr>Arial Unicode MS</vt:lpstr>
      <vt:lpstr>Lifeline JL</vt:lpstr>
      <vt:lpstr>Segoe Print</vt:lpstr>
      <vt:lpstr>方正卡通简体</vt:lpstr>
      <vt:lpstr>2_默认设计模板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导出2</dc:title>
  <dc:creator>管理论</dc:creator>
  <cp:lastModifiedBy>陈Sir</cp:lastModifiedBy>
  <cp:revision>1177</cp:revision>
  <dcterms:created xsi:type="dcterms:W3CDTF">1900-01-01T00:00:00Z</dcterms:created>
  <dcterms:modified xsi:type="dcterms:W3CDTF">2021-08-22T08:02:22Z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2052-11.1.0.10700</vt:lpwstr>
  </property>
  <property fmtid="{D5CDD505-2E9C-101B-9397-08002B2CF9AE}" pid="3" name="ICV">
    <vt:lpwstr>9CC36D79AB5C4C1DBD2B4C0926470C0E</vt:lpwstr>
  </property>
</Properties>
</file>