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0" r:id="rId3"/>
    <p:sldId id="258" r:id="rId4"/>
    <p:sldId id="261" r:id="rId5"/>
    <p:sldId id="262" r:id="rId6"/>
    <p:sldId id="263" r:id="rId7"/>
    <p:sldId id="264" r:id="rId8"/>
    <p:sldId id="270" r:id="rId9"/>
    <p:sldId id="266" r:id="rId10"/>
    <p:sldId id="271" r:id="rId11"/>
    <p:sldId id="265" r:id="rId12"/>
    <p:sldId id="267" r:id="rId13"/>
    <p:sldId id="268" r:id="rId14"/>
    <p:sldId id="269" r:id="rId15"/>
    <p:sldId id="256"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E79"/>
    <a:srgbClr val="CB2B2B"/>
    <a:srgbClr val="8FB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showGuides="1">
      <p:cViewPr>
        <p:scale>
          <a:sx n="100" d="100"/>
          <a:sy n="100" d="100"/>
        </p:scale>
        <p:origin x="518" y="456"/>
      </p:cViewPr>
      <p:guideLst>
        <p:guide orient="horz" pos="2160"/>
        <p:guide pos="3840"/>
        <p:guide pos="14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2" name="图片占位符 11"/>
          <p:cNvSpPr>
            <a:spLocks noGrp="1"/>
          </p:cNvSpPr>
          <p:nvPr>
            <p:ph type="pic" sz="quarter" idx="13"/>
          </p:nvPr>
        </p:nvSpPr>
        <p:spPr>
          <a:xfrm>
            <a:off x="5662046" y="2555193"/>
            <a:ext cx="6529954" cy="4302809"/>
          </a:xfrm>
          <a:custGeom>
            <a:avLst/>
            <a:gdLst>
              <a:gd name="connsiteX0" fmla="*/ 4624054 w 6529954"/>
              <a:gd name="connsiteY0" fmla="*/ 0 h 4302809"/>
              <a:gd name="connsiteX1" fmla="*/ 5172453 w 6529954"/>
              <a:gd name="connsiteY1" fmla="*/ 227154 h 4302809"/>
              <a:gd name="connsiteX2" fmla="*/ 6529954 w 6529954"/>
              <a:gd name="connsiteY2" fmla="*/ 1584655 h 4302809"/>
              <a:gd name="connsiteX3" fmla="*/ 6529954 w 6529954"/>
              <a:gd name="connsiteY3" fmla="*/ 4302809 h 4302809"/>
              <a:gd name="connsiteX4" fmla="*/ 0 w 6529954"/>
              <a:gd name="connsiteY4" fmla="*/ 4302809 h 4302809"/>
              <a:gd name="connsiteX5" fmla="*/ 4075654 w 6529954"/>
              <a:gd name="connsiteY5" fmla="*/ 227154 h 4302809"/>
              <a:gd name="connsiteX6" fmla="*/ 4624054 w 6529954"/>
              <a:gd name="connsiteY6" fmla="*/ 0 h 430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9954" h="4302809">
                <a:moveTo>
                  <a:pt x="4624054" y="0"/>
                </a:moveTo>
                <a:cubicBezTo>
                  <a:pt x="4822535" y="0"/>
                  <a:pt x="5021016" y="75718"/>
                  <a:pt x="5172453" y="227154"/>
                </a:cubicBezTo>
                <a:lnTo>
                  <a:pt x="6529954" y="1584655"/>
                </a:lnTo>
                <a:lnTo>
                  <a:pt x="6529954" y="4302809"/>
                </a:lnTo>
                <a:lnTo>
                  <a:pt x="0" y="4302809"/>
                </a:lnTo>
                <a:lnTo>
                  <a:pt x="4075654" y="227154"/>
                </a:lnTo>
                <a:cubicBezTo>
                  <a:pt x="4227091" y="75718"/>
                  <a:pt x="4425572" y="0"/>
                  <a:pt x="4624054" y="0"/>
                </a:cubicBezTo>
                <a:close/>
              </a:path>
            </a:pathLst>
          </a:custGeom>
        </p:spPr>
        <p:txBody>
          <a:bodyPr wrap="square">
            <a:noAutofit/>
          </a:bodyPr>
          <a:lstStyle/>
          <a:p>
            <a:endParaRPr lang="zh-CN" altLang="en-US"/>
          </a:p>
        </p:txBody>
      </p:sp>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36CD5B-2F48-449C-901B-66C10A3E4152}" type="slidenum">
              <a:rPr lang="zh-CN" altLang="en-US" smtClean="0"/>
            </a:fld>
            <a:endParaRPr lang="zh-CN" altLang="en-US"/>
          </a:p>
        </p:txBody>
      </p:sp>
      <p:sp>
        <p:nvSpPr>
          <p:cNvPr id="7" name="任意多边形: 形状 6"/>
          <p:cNvSpPr/>
          <p:nvPr userDrawn="1"/>
        </p:nvSpPr>
        <p:spPr>
          <a:xfrm>
            <a:off x="0" y="0"/>
            <a:ext cx="9633822" cy="6858000"/>
          </a:xfrm>
          <a:custGeom>
            <a:avLst/>
            <a:gdLst>
              <a:gd name="connsiteX0" fmla="*/ 0 w 9633822"/>
              <a:gd name="connsiteY0" fmla="*/ 0 h 6858000"/>
              <a:gd name="connsiteX1" fmla="*/ 7798941 w 9633822"/>
              <a:gd name="connsiteY1" fmla="*/ 0 h 6858000"/>
              <a:gd name="connsiteX2" fmla="*/ 9406668 w 9633822"/>
              <a:gd name="connsiteY2" fmla="*/ 1607727 h 6858000"/>
              <a:gd name="connsiteX3" fmla="*/ 9406668 w 9633822"/>
              <a:gd name="connsiteY3" fmla="*/ 2704526 h 6858000"/>
              <a:gd name="connsiteX4" fmla="*/ 5253195 w 9633822"/>
              <a:gd name="connsiteY4" fmla="*/ 6858000 h 6858000"/>
              <a:gd name="connsiteX5" fmla="*/ 0 w 963382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3822" h="6858000">
                <a:moveTo>
                  <a:pt x="0" y="0"/>
                </a:moveTo>
                <a:lnTo>
                  <a:pt x="7798941" y="0"/>
                </a:lnTo>
                <a:lnTo>
                  <a:pt x="9406668" y="1607727"/>
                </a:lnTo>
                <a:cubicBezTo>
                  <a:pt x="9709541" y="1910600"/>
                  <a:pt x="9709541" y="2401653"/>
                  <a:pt x="9406668" y="2704526"/>
                </a:cubicBezTo>
                <a:lnTo>
                  <a:pt x="5253195" y="6858000"/>
                </a:lnTo>
                <a:lnTo>
                  <a:pt x="0" y="685800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userDrawn="1"/>
        </p:nvSpPr>
        <p:spPr>
          <a:xfrm>
            <a:off x="8217365" y="1"/>
            <a:ext cx="3942921" cy="1650215"/>
          </a:xfrm>
          <a:custGeom>
            <a:avLst/>
            <a:gdLst>
              <a:gd name="connsiteX0" fmla="*/ 0 w 3942921"/>
              <a:gd name="connsiteY0" fmla="*/ 0 h 1650215"/>
              <a:gd name="connsiteX1" fmla="*/ 3942921 w 3942921"/>
              <a:gd name="connsiteY1" fmla="*/ 0 h 1650215"/>
              <a:gd name="connsiteX2" fmla="*/ 2519860 w 3942921"/>
              <a:gd name="connsiteY2" fmla="*/ 1423061 h 1650215"/>
              <a:gd name="connsiteX3" fmla="*/ 1423061 w 3942921"/>
              <a:gd name="connsiteY3" fmla="*/ 1423061 h 1650215"/>
            </a:gdLst>
            <a:ahLst/>
            <a:cxnLst>
              <a:cxn ang="0">
                <a:pos x="connsiteX0" y="connsiteY0"/>
              </a:cxn>
              <a:cxn ang="0">
                <a:pos x="connsiteX1" y="connsiteY1"/>
              </a:cxn>
              <a:cxn ang="0">
                <a:pos x="connsiteX2" y="connsiteY2"/>
              </a:cxn>
              <a:cxn ang="0">
                <a:pos x="connsiteX3" y="connsiteY3"/>
              </a:cxn>
            </a:cxnLst>
            <a:rect l="l" t="t" r="r" b="b"/>
            <a:pathLst>
              <a:path w="3942921" h="1650215">
                <a:moveTo>
                  <a:pt x="0" y="0"/>
                </a:moveTo>
                <a:lnTo>
                  <a:pt x="3942921" y="0"/>
                </a:lnTo>
                <a:lnTo>
                  <a:pt x="2519860" y="1423061"/>
                </a:lnTo>
                <a:cubicBezTo>
                  <a:pt x="2216987" y="1725934"/>
                  <a:pt x="1725934" y="1725934"/>
                  <a:pt x="1423061" y="1423061"/>
                </a:cubicBezTo>
                <a:close/>
              </a:path>
            </a:pathLst>
          </a:custGeom>
          <a:solidFill>
            <a:srgbClr val="CB2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36CD5B-2F48-449C-901B-66C10A3E4152}" type="slidenum">
              <a:rPr lang="zh-CN" altLang="en-US" smtClean="0"/>
            </a:fld>
            <a:endParaRPr lang="zh-CN" altLang="en-US"/>
          </a:p>
        </p:txBody>
      </p:sp>
      <p:sp>
        <p:nvSpPr>
          <p:cNvPr id="7" name="任意多边形: 形状 6"/>
          <p:cNvSpPr/>
          <p:nvPr userDrawn="1"/>
        </p:nvSpPr>
        <p:spPr>
          <a:xfrm>
            <a:off x="0" y="0"/>
            <a:ext cx="9633822" cy="6858000"/>
          </a:xfrm>
          <a:custGeom>
            <a:avLst/>
            <a:gdLst>
              <a:gd name="connsiteX0" fmla="*/ 0 w 9633822"/>
              <a:gd name="connsiteY0" fmla="*/ 0 h 6858000"/>
              <a:gd name="connsiteX1" fmla="*/ 7798941 w 9633822"/>
              <a:gd name="connsiteY1" fmla="*/ 0 h 6858000"/>
              <a:gd name="connsiteX2" fmla="*/ 9406668 w 9633822"/>
              <a:gd name="connsiteY2" fmla="*/ 1607727 h 6858000"/>
              <a:gd name="connsiteX3" fmla="*/ 9406668 w 9633822"/>
              <a:gd name="connsiteY3" fmla="*/ 2704526 h 6858000"/>
              <a:gd name="connsiteX4" fmla="*/ 5253195 w 9633822"/>
              <a:gd name="connsiteY4" fmla="*/ 6858000 h 6858000"/>
              <a:gd name="connsiteX5" fmla="*/ 0 w 963382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3822" h="6858000">
                <a:moveTo>
                  <a:pt x="0" y="0"/>
                </a:moveTo>
                <a:lnTo>
                  <a:pt x="7798941" y="0"/>
                </a:lnTo>
                <a:lnTo>
                  <a:pt x="9406668" y="1607727"/>
                </a:lnTo>
                <a:cubicBezTo>
                  <a:pt x="9709541" y="1910600"/>
                  <a:pt x="9709541" y="2401653"/>
                  <a:pt x="9406668" y="2704526"/>
                </a:cubicBezTo>
                <a:lnTo>
                  <a:pt x="5253195" y="6858000"/>
                </a:lnTo>
                <a:lnTo>
                  <a:pt x="0" y="685800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userDrawn="1"/>
        </p:nvSpPr>
        <p:spPr>
          <a:xfrm>
            <a:off x="8217365" y="1"/>
            <a:ext cx="3942921" cy="1650215"/>
          </a:xfrm>
          <a:custGeom>
            <a:avLst/>
            <a:gdLst>
              <a:gd name="connsiteX0" fmla="*/ 0 w 3942921"/>
              <a:gd name="connsiteY0" fmla="*/ 0 h 1650215"/>
              <a:gd name="connsiteX1" fmla="*/ 3942921 w 3942921"/>
              <a:gd name="connsiteY1" fmla="*/ 0 h 1650215"/>
              <a:gd name="connsiteX2" fmla="*/ 2519860 w 3942921"/>
              <a:gd name="connsiteY2" fmla="*/ 1423061 h 1650215"/>
              <a:gd name="connsiteX3" fmla="*/ 1423061 w 3942921"/>
              <a:gd name="connsiteY3" fmla="*/ 1423061 h 1650215"/>
            </a:gdLst>
            <a:ahLst/>
            <a:cxnLst>
              <a:cxn ang="0">
                <a:pos x="connsiteX0" y="connsiteY0"/>
              </a:cxn>
              <a:cxn ang="0">
                <a:pos x="connsiteX1" y="connsiteY1"/>
              </a:cxn>
              <a:cxn ang="0">
                <a:pos x="connsiteX2" y="connsiteY2"/>
              </a:cxn>
              <a:cxn ang="0">
                <a:pos x="connsiteX3" y="connsiteY3"/>
              </a:cxn>
            </a:cxnLst>
            <a:rect l="l" t="t" r="r" b="b"/>
            <a:pathLst>
              <a:path w="3942921" h="1650215">
                <a:moveTo>
                  <a:pt x="0" y="0"/>
                </a:moveTo>
                <a:lnTo>
                  <a:pt x="3942921" y="0"/>
                </a:lnTo>
                <a:lnTo>
                  <a:pt x="2519860" y="1423061"/>
                </a:lnTo>
                <a:cubicBezTo>
                  <a:pt x="2216987" y="1725934"/>
                  <a:pt x="1725934" y="1725934"/>
                  <a:pt x="1423061" y="1423061"/>
                </a:cubicBezTo>
                <a:close/>
              </a:path>
            </a:pathLst>
          </a:custGeom>
          <a:solidFill>
            <a:srgbClr val="CB2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7" name="任意多边形: 形状 6"/>
          <p:cNvSpPr/>
          <p:nvPr userDrawn="1"/>
        </p:nvSpPr>
        <p:spPr>
          <a:xfrm>
            <a:off x="19021" y="1"/>
            <a:ext cx="412686" cy="172720"/>
          </a:xfrm>
          <a:custGeom>
            <a:avLst/>
            <a:gdLst>
              <a:gd name="connsiteX0" fmla="*/ 0 w 3942921"/>
              <a:gd name="connsiteY0" fmla="*/ 0 h 1650215"/>
              <a:gd name="connsiteX1" fmla="*/ 3942921 w 3942921"/>
              <a:gd name="connsiteY1" fmla="*/ 0 h 1650215"/>
              <a:gd name="connsiteX2" fmla="*/ 2519860 w 3942921"/>
              <a:gd name="connsiteY2" fmla="*/ 1423061 h 1650215"/>
              <a:gd name="connsiteX3" fmla="*/ 1423061 w 3942921"/>
              <a:gd name="connsiteY3" fmla="*/ 1423061 h 1650215"/>
            </a:gdLst>
            <a:ahLst/>
            <a:cxnLst>
              <a:cxn ang="0">
                <a:pos x="connsiteX0" y="connsiteY0"/>
              </a:cxn>
              <a:cxn ang="0">
                <a:pos x="connsiteX1" y="connsiteY1"/>
              </a:cxn>
              <a:cxn ang="0">
                <a:pos x="connsiteX2" y="connsiteY2"/>
              </a:cxn>
              <a:cxn ang="0">
                <a:pos x="connsiteX3" y="connsiteY3"/>
              </a:cxn>
            </a:cxnLst>
            <a:rect l="l" t="t" r="r" b="b"/>
            <a:pathLst>
              <a:path w="3942921" h="1650215">
                <a:moveTo>
                  <a:pt x="0" y="0"/>
                </a:moveTo>
                <a:lnTo>
                  <a:pt x="3942921" y="0"/>
                </a:lnTo>
                <a:lnTo>
                  <a:pt x="2519860" y="1423061"/>
                </a:lnTo>
                <a:cubicBezTo>
                  <a:pt x="2216987" y="1725934"/>
                  <a:pt x="1725934" y="1725934"/>
                  <a:pt x="1423061" y="1423061"/>
                </a:cubicBezTo>
                <a:close/>
              </a:path>
            </a:pathLst>
          </a:custGeom>
          <a:solidFill>
            <a:srgbClr val="CB2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7"/>
          <p:cNvSpPr/>
          <p:nvPr userDrawn="1"/>
        </p:nvSpPr>
        <p:spPr>
          <a:xfrm>
            <a:off x="0" y="35021"/>
            <a:ext cx="251201" cy="683195"/>
          </a:xfrm>
          <a:custGeom>
            <a:avLst/>
            <a:gdLst>
              <a:gd name="connsiteX0" fmla="*/ 0 w 251201"/>
              <a:gd name="connsiteY0" fmla="*/ 0 h 683195"/>
              <a:gd name="connsiteX1" fmla="*/ 187281 w 251201"/>
              <a:gd name="connsiteY1" fmla="*/ 187281 h 683195"/>
              <a:gd name="connsiteX2" fmla="*/ 187281 w 251201"/>
              <a:gd name="connsiteY2" fmla="*/ 495914 h 683195"/>
              <a:gd name="connsiteX3" fmla="*/ 0 w 251201"/>
              <a:gd name="connsiteY3" fmla="*/ 683195 h 683195"/>
            </a:gdLst>
            <a:ahLst/>
            <a:cxnLst>
              <a:cxn ang="0">
                <a:pos x="connsiteX0" y="connsiteY0"/>
              </a:cxn>
              <a:cxn ang="0">
                <a:pos x="connsiteX1" y="connsiteY1"/>
              </a:cxn>
              <a:cxn ang="0">
                <a:pos x="connsiteX2" y="connsiteY2"/>
              </a:cxn>
              <a:cxn ang="0">
                <a:pos x="connsiteX3" y="connsiteY3"/>
              </a:cxn>
            </a:cxnLst>
            <a:rect l="l" t="t" r="r" b="b"/>
            <a:pathLst>
              <a:path w="251201" h="683195">
                <a:moveTo>
                  <a:pt x="0" y="0"/>
                </a:moveTo>
                <a:lnTo>
                  <a:pt x="187281" y="187281"/>
                </a:lnTo>
                <a:cubicBezTo>
                  <a:pt x="272508" y="272508"/>
                  <a:pt x="272508" y="410687"/>
                  <a:pt x="187281" y="495914"/>
                </a:cubicBezTo>
                <a:lnTo>
                  <a:pt x="0" y="683195"/>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灯片编号占位符 5"/>
          <p:cNvSpPr txBox="1"/>
          <p:nvPr userDrawn="1"/>
        </p:nvSpPr>
        <p:spPr>
          <a:xfrm>
            <a:off x="11485032" y="6364816"/>
            <a:ext cx="465667"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236CD5B-2F48-449C-901B-66C10A3E4152}" type="slidenum">
              <a:rPr lang="zh-CN" altLang="en-US" sz="1400" smtClean="0"/>
            </a:fld>
            <a:endParaRPr lang="zh-CN" altLang="en-US" sz="14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CE491DA-C815-44C6-B029-F2672497109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236CD5B-2F48-449C-901B-66C10A3E415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E491DA-C815-44C6-B029-F2672497109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6CD5B-2F48-449C-901B-66C10A3E415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05388" y="3037233"/>
            <a:ext cx="3991223" cy="461665"/>
          </a:xfrm>
          <a:prstGeom prst="rect">
            <a:avLst/>
          </a:prstGeom>
        </p:spPr>
        <p:txBody>
          <a:bodyPr wrap="square">
            <a:spAutoFit/>
          </a:bodyPr>
          <a:lstStyle/>
          <a:p>
            <a:r>
              <a:rPr lang="zh-CN" altLang="en-US" sz="2400" dirty="0">
                <a:solidFill>
                  <a:schemeClr val="bg1"/>
                </a:solidFill>
                <a:cs typeface="+mn-ea"/>
                <a:sym typeface="+mn-lt"/>
              </a:rPr>
              <a:t>综合管理部负责人竞聘案例</a:t>
            </a:r>
            <a:endParaRPr lang="zh-CN" altLang="en-US" sz="2400" dirty="0">
              <a:solidFill>
                <a:schemeClr val="bg1"/>
              </a:solidFill>
              <a:cs typeface="+mn-ea"/>
              <a:sym typeface="+mn-lt"/>
            </a:endParaRPr>
          </a:p>
        </p:txBody>
      </p:sp>
      <p:sp>
        <p:nvSpPr>
          <p:cNvPr id="5" name="矩形 4"/>
          <p:cNvSpPr/>
          <p:nvPr/>
        </p:nvSpPr>
        <p:spPr>
          <a:xfrm>
            <a:off x="1305388" y="1752860"/>
            <a:ext cx="5724644" cy="1200329"/>
          </a:xfrm>
          <a:prstGeom prst="rect">
            <a:avLst/>
          </a:prstGeom>
        </p:spPr>
        <p:txBody>
          <a:bodyPr wrap="none">
            <a:spAutoFit/>
          </a:bodyPr>
          <a:lstStyle/>
          <a:p>
            <a:r>
              <a:rPr lang="zh-CN" altLang="en-US" sz="7200" b="1" dirty="0">
                <a:solidFill>
                  <a:schemeClr val="bg1"/>
                </a:solidFill>
                <a:cs typeface="+mn-ea"/>
                <a:sym typeface="+mn-lt"/>
              </a:rPr>
              <a:t>岗位竞聘报告</a:t>
            </a:r>
            <a:endParaRPr lang="zh-CN" altLang="en-US" sz="7200" b="1" dirty="0">
              <a:solidFill>
                <a:schemeClr val="bg1"/>
              </a:solidFill>
              <a:cs typeface="+mn-ea"/>
              <a:sym typeface="+mn-lt"/>
            </a:endParaRPr>
          </a:p>
        </p:txBody>
      </p:sp>
      <p:grpSp>
        <p:nvGrpSpPr>
          <p:cNvPr id="10" name="组合 9"/>
          <p:cNvGrpSpPr/>
          <p:nvPr/>
        </p:nvGrpSpPr>
        <p:grpSpPr>
          <a:xfrm>
            <a:off x="5173317" y="3068010"/>
            <a:ext cx="1567388" cy="400110"/>
            <a:chOff x="5367867" y="3190101"/>
            <a:chExt cx="1567388" cy="400110"/>
          </a:xfrm>
        </p:grpSpPr>
        <p:sp>
          <p:nvSpPr>
            <p:cNvPr id="8" name="任意多边形: 形状 7"/>
            <p:cNvSpPr/>
            <p:nvPr/>
          </p:nvSpPr>
          <p:spPr>
            <a:xfrm>
              <a:off x="5367867" y="3198167"/>
              <a:ext cx="1567388" cy="383978"/>
            </a:xfrm>
            <a:custGeom>
              <a:avLst/>
              <a:gdLst>
                <a:gd name="connsiteX0" fmla="*/ 0 w 1426100"/>
                <a:gd name="connsiteY0" fmla="*/ 0 h 349365"/>
                <a:gd name="connsiteX1" fmla="*/ 110593 w 1426100"/>
                <a:gd name="connsiteY1" fmla="*/ 0 h 349365"/>
                <a:gd name="connsiteX2" fmla="*/ 270933 w 1426100"/>
                <a:gd name="connsiteY2" fmla="*/ 0 h 349365"/>
                <a:gd name="connsiteX3" fmla="*/ 1426100 w 1426100"/>
                <a:gd name="connsiteY3" fmla="*/ 0 h 349365"/>
                <a:gd name="connsiteX4" fmla="*/ 1426100 w 1426100"/>
                <a:gd name="connsiteY4" fmla="*/ 349365 h 349365"/>
                <a:gd name="connsiteX5" fmla="*/ 110593 w 1426100"/>
                <a:gd name="connsiteY5" fmla="*/ 349365 h 349365"/>
                <a:gd name="connsiteX6" fmla="*/ 110593 w 1426100"/>
                <a:gd name="connsiteY6" fmla="*/ 97633 h 34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100" h="349365">
                  <a:moveTo>
                    <a:pt x="0" y="0"/>
                  </a:moveTo>
                  <a:lnTo>
                    <a:pt x="110593" y="0"/>
                  </a:lnTo>
                  <a:lnTo>
                    <a:pt x="270933" y="0"/>
                  </a:lnTo>
                  <a:lnTo>
                    <a:pt x="1426100" y="0"/>
                  </a:lnTo>
                  <a:lnTo>
                    <a:pt x="1426100" y="349365"/>
                  </a:lnTo>
                  <a:lnTo>
                    <a:pt x="110593" y="349365"/>
                  </a:lnTo>
                  <a:lnTo>
                    <a:pt x="110593" y="97633"/>
                  </a:lnTo>
                  <a:close/>
                </a:path>
              </a:pathLst>
            </a:custGeom>
            <a:solidFill>
              <a:srgbClr val="CB2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608252" y="3190101"/>
              <a:ext cx="1210588" cy="400110"/>
            </a:xfrm>
            <a:prstGeom prst="rect">
              <a:avLst/>
            </a:prstGeom>
          </p:spPr>
          <p:txBody>
            <a:bodyPr wrap="none">
              <a:spAutoFit/>
            </a:bodyPr>
            <a:lstStyle/>
            <a:p>
              <a:r>
                <a:rPr lang="zh-CN" altLang="en-US" sz="2000" dirty="0">
                  <a:solidFill>
                    <a:prstClr val="white"/>
                  </a:solidFill>
                  <a:cs typeface="+mn-ea"/>
                  <a:sym typeface="+mn-lt"/>
                </a:rPr>
                <a:t>真实内容</a:t>
              </a:r>
              <a:endParaRPr lang="zh-CN" altLang="en-US" sz="1600" dirty="0"/>
            </a:p>
          </p:txBody>
        </p:sp>
      </p:grpSp>
      <p:cxnSp>
        <p:nvCxnSpPr>
          <p:cNvPr id="12" name="直接连接符 11"/>
          <p:cNvCxnSpPr/>
          <p:nvPr/>
        </p:nvCxnSpPr>
        <p:spPr>
          <a:xfrm>
            <a:off x="1441094" y="4337914"/>
            <a:ext cx="5925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441094" y="5006462"/>
            <a:ext cx="2379792" cy="495300"/>
            <a:chOff x="1206501" y="4986867"/>
            <a:chExt cx="2228298" cy="495300"/>
          </a:xfrm>
        </p:grpSpPr>
        <p:sp>
          <p:nvSpPr>
            <p:cNvPr id="13" name="矩形 12"/>
            <p:cNvSpPr/>
            <p:nvPr/>
          </p:nvSpPr>
          <p:spPr>
            <a:xfrm>
              <a:off x="1354314" y="5065240"/>
              <a:ext cx="2080485" cy="337185"/>
            </a:xfrm>
            <a:prstGeom prst="rect">
              <a:avLst/>
            </a:prstGeom>
          </p:spPr>
          <p:txBody>
            <a:bodyPr wrap="square">
              <a:spAutoFit/>
            </a:bodyPr>
            <a:lstStyle/>
            <a:p>
              <a:r>
                <a:rPr lang="zh-CN" altLang="en-US" sz="1600" dirty="0">
                  <a:solidFill>
                    <a:schemeClr val="bg1"/>
                  </a:solidFill>
                  <a:cs typeface="+mn-ea"/>
                  <a:sym typeface="+mn-lt"/>
                </a:rPr>
                <a:t>竞聘人：</a:t>
              </a:r>
              <a:r>
                <a:rPr lang="en-US" altLang="zh-CN" sz="1600" dirty="0">
                  <a:solidFill>
                    <a:schemeClr val="bg1"/>
                  </a:solidFill>
                  <a:cs typeface="+mn-ea"/>
                  <a:sym typeface="+mn-lt"/>
                </a:rPr>
                <a:t>XXX</a:t>
              </a:r>
              <a:endParaRPr lang="en-US" altLang="zh-CN" sz="1600" dirty="0">
                <a:solidFill>
                  <a:schemeClr val="bg1"/>
                </a:solidFill>
                <a:cs typeface="+mn-ea"/>
                <a:sym typeface="+mn-lt"/>
              </a:endParaRPr>
            </a:p>
          </p:txBody>
        </p:sp>
        <p:sp>
          <p:nvSpPr>
            <p:cNvPr id="14" name="矩形: 圆角 13"/>
            <p:cNvSpPr/>
            <p:nvPr/>
          </p:nvSpPr>
          <p:spPr>
            <a:xfrm>
              <a:off x="1206501" y="4986867"/>
              <a:ext cx="2146300" cy="4953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图片包含 游戏机, 飞行, 男人, 水&#10;&#10;描述已自动生成"/>
          <p:cNvPicPr>
            <a:picLocks noGrp="1" noChangeAspect="1"/>
          </p:cNvPicPr>
          <p:nvPr>
            <p:ph type="pic" sz="quarter" idx="13"/>
          </p:nvPr>
        </p:nvPicPr>
        <p:blipFill rotWithShape="1">
          <a:blip r:embed="rId1">
            <a:extLst>
              <a:ext uri="{28A0092B-C50C-407E-A947-70E740481C1C}">
                <a14:useLocalDpi xmlns:a14="http://schemas.microsoft.com/office/drawing/2010/main" val="0"/>
              </a:ext>
            </a:extLst>
          </a:blip>
          <a:srcRect l="4838" r="8437"/>
          <a:stretch>
            <a:fillRect/>
          </a:stretch>
        </p:blipFill>
        <p:spPr>
          <a:xfrm>
            <a:off x="5662046" y="2555193"/>
            <a:ext cx="6529954" cy="4302809"/>
          </a:xfrm>
        </p:spPr>
      </p:pic>
      <p:sp>
        <p:nvSpPr>
          <p:cNvPr id="7" name="矩形 6"/>
          <p:cNvSpPr/>
          <p:nvPr/>
        </p:nvSpPr>
        <p:spPr>
          <a:xfrm>
            <a:off x="8627903" y="297135"/>
            <a:ext cx="2569934" cy="646331"/>
          </a:xfrm>
          <a:prstGeom prst="rect">
            <a:avLst/>
          </a:prstGeom>
        </p:spPr>
        <p:txBody>
          <a:bodyPr wrap="none">
            <a:spAutoFit/>
          </a:bodyPr>
          <a:lstStyle/>
          <a:p>
            <a:r>
              <a:rPr lang="en-US" altLang="zh-CN" sz="3600" b="1" spc="-150" dirty="0">
                <a:solidFill>
                  <a:schemeClr val="bg1"/>
                </a:solidFill>
                <a:cs typeface="+mn-ea"/>
                <a:sym typeface="+mn-lt"/>
              </a:rPr>
              <a:t>CONTENTS</a:t>
            </a:r>
            <a:endParaRPr lang="zh-CN" altLang="en-US" sz="3600" b="1" spc="-150" dirty="0">
              <a:solidFill>
                <a:schemeClr val="bg1"/>
              </a:solidFill>
              <a:cs typeface="+mn-ea"/>
              <a:sym typeface="+mn-lt"/>
            </a:endParaRPr>
          </a:p>
        </p:txBody>
      </p:sp>
      <p:sp>
        <p:nvSpPr>
          <p:cNvPr id="8" name="矩形 7"/>
          <p:cNvSpPr/>
          <p:nvPr/>
        </p:nvSpPr>
        <p:spPr>
          <a:xfrm>
            <a:off x="9812966" y="943466"/>
            <a:ext cx="671979" cy="338554"/>
          </a:xfrm>
          <a:prstGeom prst="rect">
            <a:avLst/>
          </a:prstGeom>
        </p:spPr>
        <p:txBody>
          <a:bodyPr wrap="none">
            <a:spAutoFit/>
          </a:bodyPr>
          <a:lstStyle/>
          <a:p>
            <a:r>
              <a:rPr lang="zh-CN" altLang="en-US" sz="1600" spc="-150" dirty="0">
                <a:solidFill>
                  <a:schemeClr val="bg1"/>
                </a:solidFill>
                <a:cs typeface="+mn-ea"/>
                <a:sym typeface="+mn-lt"/>
              </a:rPr>
              <a:t>目   录</a:t>
            </a:r>
            <a:endParaRPr lang="zh-CN" altLang="en-US" sz="1600" spc="-150" dirty="0">
              <a:solidFill>
                <a:schemeClr val="bg1"/>
              </a:solidFill>
              <a:cs typeface="+mn-ea"/>
              <a:sym typeface="+mn-lt"/>
            </a:endParaRPr>
          </a:p>
        </p:txBody>
      </p:sp>
      <p:cxnSp>
        <p:nvCxnSpPr>
          <p:cNvPr id="10" name="直接连接符 9"/>
          <p:cNvCxnSpPr/>
          <p:nvPr/>
        </p:nvCxnSpPr>
        <p:spPr>
          <a:xfrm flipH="1">
            <a:off x="10484945" y="446227"/>
            <a:ext cx="860931" cy="8349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469410" y="1371808"/>
            <a:ext cx="3407385" cy="757097"/>
            <a:chOff x="1786915" y="1714708"/>
            <a:chExt cx="3407385" cy="757097"/>
          </a:xfrm>
        </p:grpSpPr>
        <p:grpSp>
          <p:nvGrpSpPr>
            <p:cNvPr id="15" name="组合 14"/>
            <p:cNvGrpSpPr/>
            <p:nvPr/>
          </p:nvGrpSpPr>
          <p:grpSpPr>
            <a:xfrm>
              <a:off x="1786915" y="1714708"/>
              <a:ext cx="613823" cy="646331"/>
              <a:chOff x="1786915" y="1714708"/>
              <a:chExt cx="613823" cy="646331"/>
            </a:xfrm>
          </p:grpSpPr>
          <p:sp>
            <p:nvSpPr>
              <p:cNvPr id="13" name="矩形: 圆角 12"/>
              <p:cNvSpPr/>
              <p:nvPr/>
            </p:nvSpPr>
            <p:spPr>
              <a:xfrm rot="2776911">
                <a:off x="1786915" y="1730963"/>
                <a:ext cx="613823" cy="613823"/>
              </a:xfrm>
              <a:prstGeom prst="roundRect">
                <a:avLst/>
              </a:prstGeom>
              <a:solidFill>
                <a:schemeClr val="accent5">
                  <a:lumMod val="40000"/>
                  <a:lumOff val="6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882871" y="1714708"/>
                <a:ext cx="421910" cy="646331"/>
              </a:xfrm>
              <a:prstGeom prst="rect">
                <a:avLst/>
              </a:prstGeom>
            </p:spPr>
            <p:txBody>
              <a:bodyPr wrap="none">
                <a:spAutoFit/>
              </a:bodyPr>
              <a:lstStyle/>
              <a:p>
                <a:r>
                  <a:rPr lang="en-US" altLang="zh-CN" sz="3600" b="1" spc="-150" dirty="0">
                    <a:solidFill>
                      <a:schemeClr val="bg1"/>
                    </a:solidFill>
                    <a:cs typeface="+mn-ea"/>
                    <a:sym typeface="+mn-lt"/>
                  </a:rPr>
                  <a:t>1</a:t>
                </a:r>
                <a:endParaRPr lang="zh-CN" altLang="en-US" sz="3600" b="1" spc="-150" dirty="0">
                  <a:solidFill>
                    <a:schemeClr val="bg1"/>
                  </a:solidFill>
                  <a:cs typeface="+mn-ea"/>
                  <a:sym typeface="+mn-lt"/>
                </a:endParaRPr>
              </a:p>
            </p:txBody>
          </p:sp>
        </p:grpSp>
        <p:sp>
          <p:nvSpPr>
            <p:cNvPr id="16" name="矩形 15"/>
            <p:cNvSpPr/>
            <p:nvPr/>
          </p:nvSpPr>
          <p:spPr>
            <a:xfrm>
              <a:off x="2750732" y="1806277"/>
              <a:ext cx="1544012" cy="523220"/>
            </a:xfrm>
            <a:prstGeom prst="rect">
              <a:avLst/>
            </a:prstGeom>
          </p:spPr>
          <p:txBody>
            <a:bodyPr wrap="none">
              <a:spAutoFit/>
            </a:bodyPr>
            <a:lstStyle/>
            <a:p>
              <a:r>
                <a:rPr lang="zh-CN" altLang="en-US" sz="2800" spc="-150" dirty="0">
                  <a:solidFill>
                    <a:schemeClr val="bg1"/>
                  </a:solidFill>
                  <a:cs typeface="+mn-ea"/>
                  <a:sym typeface="+mn-lt"/>
                </a:rPr>
                <a:t>个人简介</a:t>
              </a:r>
              <a:endParaRPr lang="zh-CN" altLang="en-US" sz="2800" spc="-150" dirty="0">
                <a:solidFill>
                  <a:schemeClr val="bg1"/>
                </a:solidFill>
                <a:cs typeface="+mn-ea"/>
                <a:sym typeface="+mn-lt"/>
              </a:endParaRPr>
            </a:p>
          </p:txBody>
        </p:sp>
        <p:cxnSp>
          <p:nvCxnSpPr>
            <p:cNvPr id="18" name="直接连接符 17"/>
            <p:cNvCxnSpPr/>
            <p:nvPr/>
          </p:nvCxnSpPr>
          <p:spPr>
            <a:xfrm>
              <a:off x="2419350" y="2471805"/>
              <a:ext cx="2774950" cy="0"/>
            </a:xfrm>
            <a:prstGeom prst="line">
              <a:avLst/>
            </a:prstGeom>
            <a:ln>
              <a:solidFill>
                <a:srgbClr val="8FB0CC"/>
              </a:solidFill>
              <a:prstDash val="dash"/>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469410" y="2526425"/>
            <a:ext cx="3407385" cy="757097"/>
            <a:chOff x="1786915" y="1714708"/>
            <a:chExt cx="3407385" cy="757097"/>
          </a:xfrm>
        </p:grpSpPr>
        <p:grpSp>
          <p:nvGrpSpPr>
            <p:cNvPr id="21" name="组合 20"/>
            <p:cNvGrpSpPr/>
            <p:nvPr/>
          </p:nvGrpSpPr>
          <p:grpSpPr>
            <a:xfrm>
              <a:off x="1786915" y="1714708"/>
              <a:ext cx="613823" cy="646331"/>
              <a:chOff x="1786915" y="1714708"/>
              <a:chExt cx="613823" cy="646331"/>
            </a:xfrm>
          </p:grpSpPr>
          <p:sp>
            <p:nvSpPr>
              <p:cNvPr id="24" name="矩形: 圆角 23"/>
              <p:cNvSpPr/>
              <p:nvPr/>
            </p:nvSpPr>
            <p:spPr>
              <a:xfrm rot="2776911">
                <a:off x="1786915" y="1730963"/>
                <a:ext cx="613823" cy="613823"/>
              </a:xfrm>
              <a:prstGeom prst="roundRect">
                <a:avLst/>
              </a:prstGeom>
              <a:solidFill>
                <a:schemeClr val="accent5">
                  <a:lumMod val="40000"/>
                  <a:lumOff val="6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882871" y="1714708"/>
                <a:ext cx="421910" cy="646331"/>
              </a:xfrm>
              <a:prstGeom prst="rect">
                <a:avLst/>
              </a:prstGeom>
            </p:spPr>
            <p:txBody>
              <a:bodyPr wrap="none">
                <a:spAutoFit/>
              </a:bodyPr>
              <a:lstStyle/>
              <a:p>
                <a:r>
                  <a:rPr lang="en-US" altLang="zh-CN" sz="3600" b="1" spc="-150" dirty="0">
                    <a:solidFill>
                      <a:schemeClr val="bg1"/>
                    </a:solidFill>
                    <a:cs typeface="+mn-ea"/>
                    <a:sym typeface="+mn-lt"/>
                  </a:rPr>
                  <a:t>2</a:t>
                </a:r>
                <a:endParaRPr lang="zh-CN" altLang="en-US" sz="3600" b="1" spc="-150" dirty="0">
                  <a:solidFill>
                    <a:schemeClr val="bg1"/>
                  </a:solidFill>
                  <a:cs typeface="+mn-ea"/>
                  <a:sym typeface="+mn-lt"/>
                </a:endParaRPr>
              </a:p>
            </p:txBody>
          </p:sp>
        </p:grpSp>
        <p:sp>
          <p:nvSpPr>
            <p:cNvPr id="22" name="矩形 21"/>
            <p:cNvSpPr/>
            <p:nvPr/>
          </p:nvSpPr>
          <p:spPr>
            <a:xfrm>
              <a:off x="2750732" y="1806277"/>
              <a:ext cx="1544012" cy="523220"/>
            </a:xfrm>
            <a:prstGeom prst="rect">
              <a:avLst/>
            </a:prstGeom>
          </p:spPr>
          <p:txBody>
            <a:bodyPr wrap="none">
              <a:spAutoFit/>
            </a:bodyPr>
            <a:lstStyle/>
            <a:p>
              <a:r>
                <a:rPr lang="zh-CN" altLang="en-US" sz="2800" spc="-150" dirty="0">
                  <a:solidFill>
                    <a:schemeClr val="bg1"/>
                  </a:solidFill>
                  <a:cs typeface="+mn-ea"/>
                  <a:sym typeface="+mn-lt"/>
                </a:rPr>
                <a:t>岗位理解</a:t>
              </a:r>
              <a:endParaRPr lang="zh-CN" altLang="en-US" sz="2800" spc="-150" dirty="0">
                <a:solidFill>
                  <a:schemeClr val="bg1"/>
                </a:solidFill>
                <a:cs typeface="+mn-ea"/>
                <a:sym typeface="+mn-lt"/>
              </a:endParaRPr>
            </a:p>
          </p:txBody>
        </p:sp>
        <p:cxnSp>
          <p:nvCxnSpPr>
            <p:cNvPr id="23" name="直接连接符 22"/>
            <p:cNvCxnSpPr/>
            <p:nvPr/>
          </p:nvCxnSpPr>
          <p:spPr>
            <a:xfrm>
              <a:off x="2419350" y="2471805"/>
              <a:ext cx="2774950" cy="0"/>
            </a:xfrm>
            <a:prstGeom prst="line">
              <a:avLst/>
            </a:prstGeom>
            <a:ln>
              <a:solidFill>
                <a:srgbClr val="8FB0CC"/>
              </a:solidFill>
              <a:prstDash val="dash"/>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1469410" y="3681042"/>
            <a:ext cx="3407385" cy="757097"/>
            <a:chOff x="1786915" y="1714708"/>
            <a:chExt cx="3407385" cy="757097"/>
          </a:xfrm>
        </p:grpSpPr>
        <p:grpSp>
          <p:nvGrpSpPr>
            <p:cNvPr id="27" name="组合 26"/>
            <p:cNvGrpSpPr/>
            <p:nvPr/>
          </p:nvGrpSpPr>
          <p:grpSpPr>
            <a:xfrm>
              <a:off x="1786915" y="1714708"/>
              <a:ext cx="613823" cy="646331"/>
              <a:chOff x="1786915" y="1714708"/>
              <a:chExt cx="613823" cy="646331"/>
            </a:xfrm>
          </p:grpSpPr>
          <p:sp>
            <p:nvSpPr>
              <p:cNvPr id="30" name="矩形: 圆角 29"/>
              <p:cNvSpPr/>
              <p:nvPr/>
            </p:nvSpPr>
            <p:spPr>
              <a:xfrm rot="2776911">
                <a:off x="1786915" y="1730963"/>
                <a:ext cx="613823" cy="613823"/>
              </a:xfrm>
              <a:prstGeom prst="roundRect">
                <a:avLst/>
              </a:prstGeom>
              <a:solidFill>
                <a:schemeClr val="accent5">
                  <a:lumMod val="40000"/>
                  <a:lumOff val="6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882871" y="1714708"/>
                <a:ext cx="421910" cy="646331"/>
              </a:xfrm>
              <a:prstGeom prst="rect">
                <a:avLst/>
              </a:prstGeom>
            </p:spPr>
            <p:txBody>
              <a:bodyPr wrap="none">
                <a:spAutoFit/>
              </a:bodyPr>
              <a:lstStyle/>
              <a:p>
                <a:r>
                  <a:rPr lang="en-US" altLang="zh-CN" sz="3600" b="1" spc="-150" dirty="0">
                    <a:solidFill>
                      <a:schemeClr val="bg1"/>
                    </a:solidFill>
                    <a:cs typeface="+mn-ea"/>
                    <a:sym typeface="+mn-lt"/>
                  </a:rPr>
                  <a:t>3</a:t>
                </a:r>
                <a:endParaRPr lang="zh-CN" altLang="en-US" sz="3600" b="1" spc="-150" dirty="0">
                  <a:solidFill>
                    <a:schemeClr val="bg1"/>
                  </a:solidFill>
                  <a:cs typeface="+mn-ea"/>
                  <a:sym typeface="+mn-lt"/>
                </a:endParaRPr>
              </a:p>
            </p:txBody>
          </p:sp>
        </p:grpSp>
        <p:sp>
          <p:nvSpPr>
            <p:cNvPr id="28" name="矩形 27"/>
            <p:cNvSpPr/>
            <p:nvPr/>
          </p:nvSpPr>
          <p:spPr>
            <a:xfrm>
              <a:off x="2750732" y="1806277"/>
              <a:ext cx="1544012" cy="523220"/>
            </a:xfrm>
            <a:prstGeom prst="rect">
              <a:avLst/>
            </a:prstGeom>
          </p:spPr>
          <p:txBody>
            <a:bodyPr wrap="none">
              <a:spAutoFit/>
            </a:bodyPr>
            <a:lstStyle/>
            <a:p>
              <a:r>
                <a:rPr lang="zh-CN" altLang="en-US" sz="2800" spc="-150" dirty="0">
                  <a:solidFill>
                    <a:schemeClr val="bg1"/>
                  </a:solidFill>
                  <a:cs typeface="+mn-ea"/>
                  <a:sym typeface="+mn-lt"/>
                </a:rPr>
                <a:t>竞聘优势</a:t>
              </a:r>
              <a:endParaRPr lang="zh-CN" altLang="en-US" sz="2800" spc="-150" dirty="0">
                <a:solidFill>
                  <a:schemeClr val="bg1"/>
                </a:solidFill>
                <a:cs typeface="+mn-ea"/>
                <a:sym typeface="+mn-lt"/>
              </a:endParaRPr>
            </a:p>
          </p:txBody>
        </p:sp>
        <p:cxnSp>
          <p:nvCxnSpPr>
            <p:cNvPr id="29" name="直接连接符 28"/>
            <p:cNvCxnSpPr/>
            <p:nvPr/>
          </p:nvCxnSpPr>
          <p:spPr>
            <a:xfrm>
              <a:off x="2419350" y="2471805"/>
              <a:ext cx="2774950" cy="0"/>
            </a:xfrm>
            <a:prstGeom prst="line">
              <a:avLst/>
            </a:prstGeom>
            <a:ln>
              <a:solidFill>
                <a:srgbClr val="8FB0CC"/>
              </a:solidFill>
              <a:prstDash val="dash"/>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469410" y="4835658"/>
            <a:ext cx="3407385" cy="757097"/>
            <a:chOff x="1786915" y="1714708"/>
            <a:chExt cx="3407385" cy="757097"/>
          </a:xfrm>
        </p:grpSpPr>
        <p:grpSp>
          <p:nvGrpSpPr>
            <p:cNvPr id="33" name="组合 32"/>
            <p:cNvGrpSpPr/>
            <p:nvPr/>
          </p:nvGrpSpPr>
          <p:grpSpPr>
            <a:xfrm>
              <a:off x="1786915" y="1714708"/>
              <a:ext cx="613823" cy="646331"/>
              <a:chOff x="1786915" y="1714708"/>
              <a:chExt cx="613823" cy="646331"/>
            </a:xfrm>
          </p:grpSpPr>
          <p:sp>
            <p:nvSpPr>
              <p:cNvPr id="36" name="矩形: 圆角 35"/>
              <p:cNvSpPr/>
              <p:nvPr/>
            </p:nvSpPr>
            <p:spPr>
              <a:xfrm rot="2776911">
                <a:off x="1786915" y="1730963"/>
                <a:ext cx="613823" cy="613823"/>
              </a:xfrm>
              <a:prstGeom prst="roundRect">
                <a:avLst/>
              </a:prstGeom>
              <a:solidFill>
                <a:schemeClr val="accent5">
                  <a:lumMod val="40000"/>
                  <a:lumOff val="6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882871" y="1714708"/>
                <a:ext cx="421910" cy="646331"/>
              </a:xfrm>
              <a:prstGeom prst="rect">
                <a:avLst/>
              </a:prstGeom>
            </p:spPr>
            <p:txBody>
              <a:bodyPr wrap="none">
                <a:spAutoFit/>
              </a:bodyPr>
              <a:lstStyle/>
              <a:p>
                <a:r>
                  <a:rPr lang="en-US" altLang="zh-CN" sz="3600" b="1" spc="-150" dirty="0">
                    <a:solidFill>
                      <a:schemeClr val="bg1"/>
                    </a:solidFill>
                    <a:cs typeface="+mn-ea"/>
                    <a:sym typeface="+mn-lt"/>
                  </a:rPr>
                  <a:t>4</a:t>
                </a:r>
                <a:endParaRPr lang="zh-CN" altLang="en-US" sz="3600" b="1" spc="-150" dirty="0">
                  <a:solidFill>
                    <a:schemeClr val="bg1"/>
                  </a:solidFill>
                  <a:cs typeface="+mn-ea"/>
                  <a:sym typeface="+mn-lt"/>
                </a:endParaRPr>
              </a:p>
            </p:txBody>
          </p:sp>
        </p:grpSp>
        <p:sp>
          <p:nvSpPr>
            <p:cNvPr id="34" name="矩形 33"/>
            <p:cNvSpPr/>
            <p:nvPr/>
          </p:nvSpPr>
          <p:spPr>
            <a:xfrm>
              <a:off x="2750732" y="1806277"/>
              <a:ext cx="1544012" cy="523220"/>
            </a:xfrm>
            <a:prstGeom prst="rect">
              <a:avLst/>
            </a:prstGeom>
          </p:spPr>
          <p:txBody>
            <a:bodyPr wrap="none">
              <a:spAutoFit/>
            </a:bodyPr>
            <a:lstStyle/>
            <a:p>
              <a:r>
                <a:rPr lang="zh-CN" altLang="en-US" sz="2800" spc="-150" dirty="0">
                  <a:solidFill>
                    <a:schemeClr val="bg1"/>
                  </a:solidFill>
                  <a:cs typeface="+mn-ea"/>
                  <a:sym typeface="+mn-lt"/>
                </a:rPr>
                <a:t>竞聘规划</a:t>
              </a:r>
              <a:endParaRPr lang="zh-CN" altLang="en-US" sz="2800" spc="-150" dirty="0">
                <a:solidFill>
                  <a:schemeClr val="bg1"/>
                </a:solidFill>
                <a:cs typeface="+mn-ea"/>
                <a:sym typeface="+mn-lt"/>
              </a:endParaRPr>
            </a:p>
          </p:txBody>
        </p:sp>
        <p:cxnSp>
          <p:nvCxnSpPr>
            <p:cNvPr id="35" name="直接连接符 34"/>
            <p:cNvCxnSpPr/>
            <p:nvPr/>
          </p:nvCxnSpPr>
          <p:spPr>
            <a:xfrm>
              <a:off x="2419350" y="2471805"/>
              <a:ext cx="2774950" cy="0"/>
            </a:xfrm>
            <a:prstGeom prst="line">
              <a:avLst/>
            </a:prstGeom>
            <a:ln>
              <a:solidFill>
                <a:srgbClr val="8FB0CC"/>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descr="图片包含 游戏机, 飞行, 男人, 水&#10;&#10;描述已自动生成"/>
          <p:cNvPicPr>
            <a:picLocks noGrp="1" noChangeAspect="1"/>
          </p:cNvPicPr>
          <p:nvPr>
            <p:ph type="pic" sz="quarter" idx="13"/>
          </p:nvPr>
        </p:nvPicPr>
        <p:blipFill rotWithShape="1">
          <a:blip r:embed="rId1">
            <a:extLst>
              <a:ext uri="{28A0092B-C50C-407E-A947-70E740481C1C}">
                <a14:useLocalDpi xmlns:a14="http://schemas.microsoft.com/office/drawing/2010/main" val="0"/>
              </a:ext>
            </a:extLst>
          </a:blip>
          <a:srcRect l="4838" r="8437"/>
          <a:stretch>
            <a:fillRect/>
          </a:stretch>
        </p:blipFill>
        <p:spPr>
          <a:xfrm>
            <a:off x="5662046" y="2555193"/>
            <a:ext cx="6529954" cy="4302809"/>
          </a:xfrm>
        </p:spPr>
      </p:pic>
      <p:sp>
        <p:nvSpPr>
          <p:cNvPr id="7" name="矩形 6"/>
          <p:cNvSpPr/>
          <p:nvPr/>
        </p:nvSpPr>
        <p:spPr>
          <a:xfrm>
            <a:off x="8627903" y="297135"/>
            <a:ext cx="2569934" cy="646331"/>
          </a:xfrm>
          <a:prstGeom prst="rect">
            <a:avLst/>
          </a:prstGeom>
        </p:spPr>
        <p:txBody>
          <a:bodyPr wrap="none">
            <a:spAutoFit/>
          </a:bodyPr>
          <a:lstStyle/>
          <a:p>
            <a:r>
              <a:rPr lang="en-US" altLang="zh-CN" sz="3600" b="1" spc="-150" dirty="0">
                <a:solidFill>
                  <a:schemeClr val="bg1"/>
                </a:solidFill>
                <a:cs typeface="+mn-ea"/>
                <a:sym typeface="+mn-lt"/>
              </a:rPr>
              <a:t>CONTENTS</a:t>
            </a:r>
            <a:endParaRPr lang="zh-CN" altLang="en-US" sz="3600" b="1" spc="-150" dirty="0">
              <a:solidFill>
                <a:schemeClr val="bg1"/>
              </a:solidFill>
              <a:cs typeface="+mn-ea"/>
              <a:sym typeface="+mn-lt"/>
            </a:endParaRPr>
          </a:p>
        </p:txBody>
      </p:sp>
      <p:sp>
        <p:nvSpPr>
          <p:cNvPr id="8" name="矩形 7"/>
          <p:cNvSpPr/>
          <p:nvPr/>
        </p:nvSpPr>
        <p:spPr>
          <a:xfrm>
            <a:off x="9812966" y="943466"/>
            <a:ext cx="671979" cy="338554"/>
          </a:xfrm>
          <a:prstGeom prst="rect">
            <a:avLst/>
          </a:prstGeom>
        </p:spPr>
        <p:txBody>
          <a:bodyPr wrap="none">
            <a:spAutoFit/>
          </a:bodyPr>
          <a:lstStyle/>
          <a:p>
            <a:r>
              <a:rPr lang="zh-CN" altLang="en-US" sz="1600" spc="-150" dirty="0">
                <a:solidFill>
                  <a:schemeClr val="bg1"/>
                </a:solidFill>
                <a:cs typeface="+mn-ea"/>
                <a:sym typeface="+mn-lt"/>
              </a:rPr>
              <a:t>目   录</a:t>
            </a:r>
            <a:endParaRPr lang="zh-CN" altLang="en-US" sz="1600" spc="-150" dirty="0">
              <a:solidFill>
                <a:schemeClr val="bg1"/>
              </a:solidFill>
              <a:cs typeface="+mn-ea"/>
              <a:sym typeface="+mn-lt"/>
            </a:endParaRPr>
          </a:p>
        </p:txBody>
      </p:sp>
      <p:cxnSp>
        <p:nvCxnSpPr>
          <p:cNvPr id="10" name="直接连接符 9"/>
          <p:cNvCxnSpPr/>
          <p:nvPr/>
        </p:nvCxnSpPr>
        <p:spPr>
          <a:xfrm flipH="1">
            <a:off x="10484945" y="446227"/>
            <a:ext cx="860931" cy="8349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601083" y="2188006"/>
            <a:ext cx="5604623" cy="1245308"/>
            <a:chOff x="1786915" y="1714708"/>
            <a:chExt cx="3407385" cy="757097"/>
          </a:xfrm>
        </p:grpSpPr>
        <p:grpSp>
          <p:nvGrpSpPr>
            <p:cNvPr id="15" name="组合 14"/>
            <p:cNvGrpSpPr/>
            <p:nvPr/>
          </p:nvGrpSpPr>
          <p:grpSpPr>
            <a:xfrm>
              <a:off x="1786915" y="1714708"/>
              <a:ext cx="613823" cy="673617"/>
              <a:chOff x="1786915" y="1714708"/>
              <a:chExt cx="613823" cy="673617"/>
            </a:xfrm>
          </p:grpSpPr>
          <p:sp>
            <p:nvSpPr>
              <p:cNvPr id="13" name="矩形: 圆角 12"/>
              <p:cNvSpPr/>
              <p:nvPr/>
            </p:nvSpPr>
            <p:spPr>
              <a:xfrm rot="2776911">
                <a:off x="1786915" y="1730963"/>
                <a:ext cx="613823" cy="613823"/>
              </a:xfrm>
              <a:prstGeom prst="roundRect">
                <a:avLst/>
              </a:prstGeom>
              <a:solidFill>
                <a:schemeClr val="accent5">
                  <a:lumMod val="40000"/>
                  <a:lumOff val="6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4" name="矩形 13"/>
              <p:cNvSpPr/>
              <p:nvPr/>
            </p:nvSpPr>
            <p:spPr>
              <a:xfrm>
                <a:off x="1882871" y="1714708"/>
                <a:ext cx="387096" cy="673617"/>
              </a:xfrm>
              <a:prstGeom prst="rect">
                <a:avLst/>
              </a:prstGeom>
            </p:spPr>
            <p:txBody>
              <a:bodyPr wrap="none">
                <a:spAutoFit/>
              </a:bodyPr>
              <a:lstStyle/>
              <a:p>
                <a:r>
                  <a:rPr lang="en-US" altLang="zh-CN" sz="6600" b="1" spc="-150" dirty="0">
                    <a:solidFill>
                      <a:schemeClr val="bg1"/>
                    </a:solidFill>
                    <a:cs typeface="+mn-ea"/>
                    <a:sym typeface="+mn-lt"/>
                  </a:rPr>
                  <a:t>1</a:t>
                </a:r>
                <a:endParaRPr lang="zh-CN" altLang="en-US" sz="6600" b="1" spc="-150" dirty="0">
                  <a:solidFill>
                    <a:schemeClr val="bg1"/>
                  </a:solidFill>
                  <a:cs typeface="+mn-ea"/>
                  <a:sym typeface="+mn-lt"/>
                </a:endParaRPr>
              </a:p>
            </p:txBody>
          </p:sp>
        </p:grpSp>
        <p:sp>
          <p:nvSpPr>
            <p:cNvPr id="16" name="矩形 15"/>
            <p:cNvSpPr/>
            <p:nvPr/>
          </p:nvSpPr>
          <p:spPr>
            <a:xfrm>
              <a:off x="2750732" y="1806277"/>
              <a:ext cx="1749532" cy="561347"/>
            </a:xfrm>
            <a:prstGeom prst="rect">
              <a:avLst/>
            </a:prstGeom>
          </p:spPr>
          <p:txBody>
            <a:bodyPr wrap="none">
              <a:spAutoFit/>
            </a:bodyPr>
            <a:lstStyle/>
            <a:p>
              <a:r>
                <a:rPr lang="zh-CN" altLang="en-US" sz="5400" spc="-150" dirty="0">
                  <a:solidFill>
                    <a:schemeClr val="bg1"/>
                  </a:solidFill>
                  <a:cs typeface="+mn-ea"/>
                  <a:sym typeface="+mn-lt"/>
                </a:rPr>
                <a:t>个人简介</a:t>
              </a:r>
              <a:endParaRPr lang="zh-CN" altLang="en-US" sz="5400" spc="-150" dirty="0">
                <a:solidFill>
                  <a:schemeClr val="bg1"/>
                </a:solidFill>
                <a:cs typeface="+mn-ea"/>
                <a:sym typeface="+mn-lt"/>
              </a:endParaRPr>
            </a:p>
          </p:txBody>
        </p:sp>
        <p:cxnSp>
          <p:nvCxnSpPr>
            <p:cNvPr id="18" name="直接连接符 17"/>
            <p:cNvCxnSpPr/>
            <p:nvPr/>
          </p:nvCxnSpPr>
          <p:spPr>
            <a:xfrm>
              <a:off x="2419350" y="2471805"/>
              <a:ext cx="2774950" cy="0"/>
            </a:xfrm>
            <a:prstGeom prst="line">
              <a:avLst/>
            </a:prstGeom>
            <a:ln>
              <a:solidFill>
                <a:srgbClr val="8FB0CC"/>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一、个人简介</a:t>
            </a:r>
            <a:endParaRPr lang="zh-CN" altLang="en-US" sz="3200" b="1" spc="-150" dirty="0">
              <a:solidFill>
                <a:schemeClr val="accent5">
                  <a:lumMod val="50000"/>
                </a:schemeClr>
              </a:solidFill>
              <a:cs typeface="+mn-ea"/>
              <a:sym typeface="+mn-lt"/>
            </a:endParaRPr>
          </a:p>
        </p:txBody>
      </p:sp>
      <p:sp>
        <p:nvSpPr>
          <p:cNvPr id="10" name="矩形 9"/>
          <p:cNvSpPr/>
          <p:nvPr/>
        </p:nvSpPr>
        <p:spPr>
          <a:xfrm>
            <a:off x="4876019" y="2682042"/>
            <a:ext cx="6096000" cy="1337945"/>
          </a:xfrm>
          <a:prstGeom prst="rect">
            <a:avLst/>
          </a:prstGeom>
        </p:spPr>
        <p:txBody>
          <a:bodyPr>
            <a:spAutoFit/>
          </a:bodyPr>
          <a:lstStyle/>
          <a:p>
            <a:pPr>
              <a:lnSpc>
                <a:spcPct val="150000"/>
              </a:lnSpc>
            </a:pPr>
            <a:r>
              <a:rPr lang="zh-CN" altLang="en-US" dirty="0">
                <a:solidFill>
                  <a:schemeClr val="accent5">
                    <a:lumMod val="50000"/>
                  </a:schemeClr>
                </a:solidFill>
              </a:rPr>
              <a:t>年龄：</a:t>
            </a:r>
            <a:r>
              <a:rPr lang="en-US" altLang="zh-CN" dirty="0">
                <a:solidFill>
                  <a:schemeClr val="accent5">
                    <a:lumMod val="50000"/>
                  </a:schemeClr>
                </a:solidFill>
              </a:rPr>
              <a:t>30</a:t>
            </a:r>
            <a:r>
              <a:rPr lang="zh-CN" altLang="en-US" dirty="0">
                <a:solidFill>
                  <a:schemeClr val="accent5">
                    <a:lumMod val="50000"/>
                  </a:schemeClr>
                </a:solidFill>
              </a:rPr>
              <a:t>岁</a:t>
            </a:r>
            <a:endParaRPr lang="en-US" altLang="zh-CN" dirty="0">
              <a:solidFill>
                <a:schemeClr val="accent5">
                  <a:lumMod val="50000"/>
                </a:schemeClr>
              </a:solidFill>
            </a:endParaRPr>
          </a:p>
          <a:p>
            <a:pPr>
              <a:lnSpc>
                <a:spcPct val="150000"/>
              </a:lnSpc>
            </a:pPr>
            <a:r>
              <a:rPr lang="zh-CN" altLang="en-US" dirty="0">
                <a:solidFill>
                  <a:schemeClr val="accent5">
                    <a:lumMod val="50000"/>
                  </a:schemeClr>
                </a:solidFill>
              </a:rPr>
              <a:t>学历：本科学历</a:t>
            </a:r>
            <a:endParaRPr lang="en-US" altLang="zh-CN" dirty="0">
              <a:solidFill>
                <a:schemeClr val="accent5">
                  <a:lumMod val="50000"/>
                </a:schemeClr>
              </a:solidFill>
            </a:endParaRPr>
          </a:p>
          <a:p>
            <a:pPr>
              <a:lnSpc>
                <a:spcPct val="150000"/>
              </a:lnSpc>
            </a:pPr>
            <a:r>
              <a:rPr lang="zh-CN" altLang="en-US" dirty="0">
                <a:solidFill>
                  <a:schemeClr val="accent5">
                    <a:lumMod val="50000"/>
                  </a:schemeClr>
                </a:solidFill>
              </a:rPr>
              <a:t>现阶段工作：现在</a:t>
            </a:r>
            <a:r>
              <a:rPr lang="en-US" altLang="zh-CN" dirty="0">
                <a:solidFill>
                  <a:schemeClr val="accent5">
                    <a:lumMod val="50000"/>
                  </a:schemeClr>
                </a:solidFill>
              </a:rPr>
              <a:t>xx</a:t>
            </a:r>
            <a:r>
              <a:rPr lang="zh-CN" altLang="en-US" dirty="0">
                <a:solidFill>
                  <a:schemeClr val="accent5">
                    <a:lumMod val="50000"/>
                  </a:schemeClr>
                </a:solidFill>
              </a:rPr>
              <a:t>公司</a:t>
            </a:r>
            <a:r>
              <a:rPr lang="en-US" altLang="zh-CN" dirty="0">
                <a:solidFill>
                  <a:schemeClr val="accent5">
                    <a:lumMod val="50000"/>
                  </a:schemeClr>
                </a:solidFill>
              </a:rPr>
              <a:t>xx</a:t>
            </a:r>
            <a:r>
              <a:rPr lang="zh-CN" altLang="en-US" dirty="0">
                <a:solidFill>
                  <a:schemeClr val="accent5">
                    <a:lumMod val="50000"/>
                  </a:schemeClr>
                </a:solidFill>
              </a:rPr>
              <a:t>部做</a:t>
            </a:r>
            <a:r>
              <a:rPr lang="en-US" altLang="zh-CN" dirty="0">
                <a:solidFill>
                  <a:schemeClr val="accent5">
                    <a:lumMod val="50000"/>
                  </a:schemeClr>
                </a:solidFill>
              </a:rPr>
              <a:t>xx</a:t>
            </a:r>
            <a:r>
              <a:rPr lang="zh-CN" altLang="en-US" dirty="0">
                <a:solidFill>
                  <a:schemeClr val="accent5">
                    <a:lumMod val="50000"/>
                  </a:schemeClr>
                </a:solidFill>
              </a:rPr>
              <a:t>岗位工作</a:t>
            </a:r>
            <a:endParaRPr lang="zh-CN" altLang="en-US" dirty="0">
              <a:solidFill>
                <a:schemeClr val="accent5">
                  <a:lumMod val="50000"/>
                </a:schemeClr>
              </a:solidFill>
            </a:endParaRPr>
          </a:p>
        </p:txBody>
      </p:sp>
      <p:sp>
        <p:nvSpPr>
          <p:cNvPr id="11" name="矩形 10"/>
          <p:cNvSpPr/>
          <p:nvPr/>
        </p:nvSpPr>
        <p:spPr>
          <a:xfrm>
            <a:off x="4876019" y="1781294"/>
            <a:ext cx="1752403" cy="707886"/>
          </a:xfrm>
          <a:prstGeom prst="rect">
            <a:avLst/>
          </a:prstGeom>
        </p:spPr>
        <p:txBody>
          <a:bodyPr wrap="none">
            <a:spAutoFit/>
          </a:bodyPr>
          <a:lstStyle/>
          <a:p>
            <a:r>
              <a:rPr lang="en-US" altLang="zh-CN" sz="4000" dirty="0">
                <a:solidFill>
                  <a:schemeClr val="accent5">
                    <a:lumMod val="50000"/>
                  </a:schemeClr>
                </a:solidFill>
              </a:rPr>
              <a:t>Angles</a:t>
            </a:r>
            <a:endParaRPr lang="zh-CN" altLang="en-US" sz="4000" dirty="0">
              <a:solidFill>
                <a:schemeClr val="accent5">
                  <a:lumMod val="50000"/>
                </a:schemeClr>
              </a:solidFill>
            </a:endParaRPr>
          </a:p>
        </p:txBody>
      </p:sp>
      <p:sp>
        <p:nvSpPr>
          <p:cNvPr id="12" name="矩形 11"/>
          <p:cNvSpPr/>
          <p:nvPr/>
        </p:nvSpPr>
        <p:spPr>
          <a:xfrm>
            <a:off x="4876019" y="4503037"/>
            <a:ext cx="6096000" cy="777008"/>
          </a:xfrm>
          <a:prstGeom prst="rect">
            <a:avLst/>
          </a:prstGeom>
        </p:spPr>
        <p:txBody>
          <a:bodyPr>
            <a:spAutoFit/>
          </a:bodyPr>
          <a:lstStyle/>
          <a:p>
            <a:pPr>
              <a:lnSpc>
                <a:spcPct val="130000"/>
              </a:lnSpc>
            </a:pPr>
            <a:r>
              <a:rPr lang="zh-CN" altLang="en-US" dirty="0">
                <a:solidFill>
                  <a:srgbClr val="CB2B2B"/>
                </a:solidFill>
              </a:rPr>
              <a:t>感谢公司给我一个展示自我的平台，给我一次学习、锻炼自己的好机会。</a:t>
            </a:r>
            <a:endParaRPr lang="zh-CN" altLang="en-US" dirty="0">
              <a:solidFill>
                <a:srgbClr val="CB2B2B"/>
              </a:solidFill>
            </a:endParaRPr>
          </a:p>
        </p:txBody>
      </p:sp>
      <p:pic>
        <p:nvPicPr>
          <p:cNvPr id="14" name="图片 13" descr="在山上跳起来的男人&#10;&#10;描述已自动生成"/>
          <p:cNvPicPr>
            <a:picLocks noChangeAspect="1"/>
          </p:cNvPicPr>
          <p:nvPr/>
        </p:nvPicPr>
        <p:blipFill rotWithShape="1">
          <a:blip r:embed="rId1">
            <a:extLst>
              <a:ext uri="{28A0092B-C50C-407E-A947-70E740481C1C}">
                <a14:useLocalDpi xmlns:a14="http://schemas.microsoft.com/office/drawing/2010/main" val="0"/>
              </a:ext>
            </a:extLst>
          </a:blip>
          <a:srcRect l="15647" t="10270" r="12210" b="17588"/>
          <a:stretch>
            <a:fillRect/>
          </a:stretch>
        </p:blipFill>
        <p:spPr>
          <a:xfrm>
            <a:off x="1528912" y="1510062"/>
            <a:ext cx="2745219" cy="4118199"/>
          </a:xfrm>
          <a:prstGeom prst="rect">
            <a:avLst/>
          </a:prstGeom>
          <a:ln w="63500" cap="sq">
            <a:solidFill>
              <a:schemeClr val="bg1"/>
            </a:solidFill>
            <a:miter lim="800000"/>
            <a:headEnd/>
            <a:tailEnd/>
          </a:ln>
          <a:effectLst>
            <a:outerShdw blurRad="50800" dist="38100" dir="2700000" algn="tl" rotWithShape="0">
              <a:prstClr val="black">
                <a:alpha val="40000"/>
              </a:prstClr>
            </a:outerShdw>
          </a:effectLst>
        </p:spPr>
      </p:pic>
      <p:cxnSp>
        <p:nvCxnSpPr>
          <p:cNvPr id="16" name="直接连接符 15"/>
          <p:cNvCxnSpPr/>
          <p:nvPr/>
        </p:nvCxnSpPr>
        <p:spPr>
          <a:xfrm>
            <a:off x="4923160" y="4371365"/>
            <a:ext cx="6001719" cy="0"/>
          </a:xfrm>
          <a:prstGeom prst="line">
            <a:avLst/>
          </a:prstGeom>
          <a:ln w="25400">
            <a:solidFill>
              <a:srgbClr val="CB2B2B"/>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923160" y="5468645"/>
            <a:ext cx="6001719" cy="0"/>
          </a:xfrm>
          <a:prstGeom prst="line">
            <a:avLst/>
          </a:prstGeom>
          <a:ln w="25400">
            <a:solidFill>
              <a:srgbClr val="CB2B2B"/>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一、个人简介</a:t>
            </a:r>
            <a:endParaRPr lang="zh-CN" altLang="en-US" sz="3200" b="1" spc="-150" dirty="0">
              <a:solidFill>
                <a:schemeClr val="accent5">
                  <a:lumMod val="50000"/>
                </a:schemeClr>
              </a:solidFill>
              <a:cs typeface="+mn-ea"/>
              <a:sym typeface="+mn-lt"/>
            </a:endParaRPr>
          </a:p>
        </p:txBody>
      </p:sp>
      <p:sp>
        <p:nvSpPr>
          <p:cNvPr id="3" name="矩形 2"/>
          <p:cNvSpPr/>
          <p:nvPr/>
        </p:nvSpPr>
        <p:spPr>
          <a:xfrm>
            <a:off x="963168" y="1136163"/>
            <a:ext cx="5320687" cy="369332"/>
          </a:xfrm>
          <a:prstGeom prst="rect">
            <a:avLst/>
          </a:prstGeom>
        </p:spPr>
        <p:txBody>
          <a:bodyPr wrap="none">
            <a:spAutoFit/>
          </a:bodyPr>
          <a:lstStyle/>
          <a:p>
            <a:pPr marL="285750" indent="-285750">
              <a:buFont typeface="Wingdings" panose="05000000000000000000" pitchFamily="2" charset="2"/>
              <a:buChar char="Ø"/>
            </a:pPr>
            <a:r>
              <a:rPr lang="zh-CN" altLang="en-US" dirty="0">
                <a:solidFill>
                  <a:srgbClr val="CB2B2B"/>
                </a:solidFill>
              </a:rPr>
              <a:t>在这里，我将自己的工作经历做一个简要回顾：</a:t>
            </a:r>
            <a:endParaRPr lang="zh-CN" altLang="en-US" dirty="0">
              <a:solidFill>
                <a:srgbClr val="CB2B2B"/>
              </a:solidFill>
            </a:endParaRPr>
          </a:p>
        </p:txBody>
      </p:sp>
      <p:grpSp>
        <p:nvGrpSpPr>
          <p:cNvPr id="5" name="组合 4"/>
          <p:cNvGrpSpPr/>
          <p:nvPr/>
        </p:nvGrpSpPr>
        <p:grpSpPr>
          <a:xfrm>
            <a:off x="1214652" y="2394751"/>
            <a:ext cx="9762696" cy="3394253"/>
            <a:chOff x="1250899" y="2143353"/>
            <a:chExt cx="10058400" cy="2889505"/>
          </a:xfrm>
        </p:grpSpPr>
        <p:sp>
          <p:nvSpPr>
            <p:cNvPr id="4" name="矩形 3"/>
            <p:cNvSpPr/>
            <p:nvPr/>
          </p:nvSpPr>
          <p:spPr>
            <a:xfrm>
              <a:off x="1250899" y="4454957"/>
              <a:ext cx="2011680" cy="57790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262579" y="3877056"/>
              <a:ext cx="2011680" cy="57790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274259" y="3299155"/>
              <a:ext cx="2011680" cy="57790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285939" y="2721254"/>
              <a:ext cx="2011680" cy="577901"/>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297619" y="2143353"/>
              <a:ext cx="2011680" cy="577901"/>
            </a:xfrm>
            <a:prstGeom prst="rect">
              <a:avLst/>
            </a:prstGeom>
            <a:solidFill>
              <a:srgbClr val="CB2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1635791" y="5249458"/>
            <a:ext cx="1096775" cy="400110"/>
          </a:xfrm>
          <a:prstGeom prst="rect">
            <a:avLst/>
          </a:prstGeom>
        </p:spPr>
        <p:txBody>
          <a:bodyPr wrap="none">
            <a:spAutoFit/>
          </a:bodyPr>
          <a:lstStyle/>
          <a:p>
            <a:r>
              <a:rPr lang="en-US" altLang="zh-CN" sz="2000" dirty="0">
                <a:solidFill>
                  <a:schemeClr val="bg1"/>
                </a:solidFill>
              </a:rPr>
              <a:t>xx</a:t>
            </a:r>
            <a:r>
              <a:rPr lang="zh-CN" altLang="en-US" sz="2000" dirty="0">
                <a:solidFill>
                  <a:schemeClr val="bg1"/>
                </a:solidFill>
              </a:rPr>
              <a:t>年</a:t>
            </a:r>
            <a:r>
              <a:rPr lang="en-US" altLang="zh-CN" sz="2000" dirty="0">
                <a:solidFill>
                  <a:schemeClr val="bg1"/>
                </a:solidFill>
              </a:rPr>
              <a:t>8</a:t>
            </a:r>
            <a:r>
              <a:rPr lang="zh-CN" altLang="en-US" sz="2000" dirty="0">
                <a:solidFill>
                  <a:schemeClr val="bg1"/>
                </a:solidFill>
              </a:rPr>
              <a:t>月</a:t>
            </a:r>
            <a:endParaRPr lang="zh-CN" altLang="en-US" sz="2400" dirty="0">
              <a:solidFill>
                <a:schemeClr val="bg1"/>
              </a:solidFill>
            </a:endParaRPr>
          </a:p>
        </p:txBody>
      </p:sp>
      <p:sp>
        <p:nvSpPr>
          <p:cNvPr id="20" name="矩形 19"/>
          <p:cNvSpPr/>
          <p:nvPr/>
        </p:nvSpPr>
        <p:spPr>
          <a:xfrm>
            <a:off x="3595072" y="4570673"/>
            <a:ext cx="1170940" cy="398780"/>
          </a:xfrm>
          <a:prstGeom prst="rect">
            <a:avLst/>
          </a:prstGeom>
        </p:spPr>
        <p:txBody>
          <a:bodyPr wrap="none">
            <a:spAutoFit/>
          </a:bodyPr>
          <a:lstStyle/>
          <a:p>
            <a:r>
              <a:rPr lang="en-US" altLang="zh-CN" sz="2000" dirty="0">
                <a:solidFill>
                  <a:schemeClr val="bg1"/>
                </a:solidFill>
              </a:rPr>
              <a:t>XX</a:t>
            </a:r>
            <a:r>
              <a:rPr lang="zh-CN" altLang="en-US" sz="2000" dirty="0">
                <a:solidFill>
                  <a:schemeClr val="bg1"/>
                </a:solidFill>
              </a:rPr>
              <a:t>年</a:t>
            </a:r>
            <a:r>
              <a:rPr lang="en-US" altLang="zh-CN" sz="2000" dirty="0">
                <a:solidFill>
                  <a:schemeClr val="bg1"/>
                </a:solidFill>
              </a:rPr>
              <a:t>3</a:t>
            </a:r>
            <a:r>
              <a:rPr lang="zh-CN" altLang="en-US" sz="2000" dirty="0">
                <a:solidFill>
                  <a:schemeClr val="bg1"/>
                </a:solidFill>
              </a:rPr>
              <a:t>月</a:t>
            </a:r>
            <a:endParaRPr lang="zh-CN" altLang="en-US" sz="2400" dirty="0">
              <a:solidFill>
                <a:schemeClr val="bg1"/>
              </a:solidFill>
            </a:endParaRPr>
          </a:p>
        </p:txBody>
      </p:sp>
      <p:sp>
        <p:nvSpPr>
          <p:cNvPr id="21" name="矩形 20"/>
          <p:cNvSpPr/>
          <p:nvPr/>
        </p:nvSpPr>
        <p:spPr>
          <a:xfrm>
            <a:off x="5319184" y="3891822"/>
            <a:ext cx="1311910" cy="398780"/>
          </a:xfrm>
          <a:prstGeom prst="rect">
            <a:avLst/>
          </a:prstGeom>
        </p:spPr>
        <p:txBody>
          <a:bodyPr wrap="none">
            <a:spAutoFit/>
          </a:bodyPr>
          <a:lstStyle/>
          <a:p>
            <a:r>
              <a:rPr lang="en-US" altLang="zh-CN" sz="2000" dirty="0">
                <a:solidFill>
                  <a:schemeClr val="bg1"/>
                </a:solidFill>
              </a:rPr>
              <a:t>XX</a:t>
            </a:r>
            <a:r>
              <a:rPr lang="zh-CN" altLang="en-US" sz="2000" dirty="0">
                <a:solidFill>
                  <a:schemeClr val="bg1"/>
                </a:solidFill>
              </a:rPr>
              <a:t>年</a:t>
            </a:r>
            <a:r>
              <a:rPr lang="en-US" altLang="zh-CN" sz="2000" dirty="0">
                <a:solidFill>
                  <a:schemeClr val="bg1"/>
                </a:solidFill>
              </a:rPr>
              <a:t>10</a:t>
            </a:r>
            <a:r>
              <a:rPr lang="zh-CN" altLang="en-US" sz="2000" dirty="0">
                <a:solidFill>
                  <a:schemeClr val="bg1"/>
                </a:solidFill>
              </a:rPr>
              <a:t>月</a:t>
            </a:r>
            <a:endParaRPr lang="zh-CN" altLang="en-US" sz="2400" dirty="0">
              <a:solidFill>
                <a:schemeClr val="bg1"/>
              </a:solidFill>
            </a:endParaRPr>
          </a:p>
        </p:txBody>
      </p:sp>
      <p:sp>
        <p:nvSpPr>
          <p:cNvPr id="22" name="矩形 21"/>
          <p:cNvSpPr/>
          <p:nvPr/>
        </p:nvSpPr>
        <p:spPr>
          <a:xfrm>
            <a:off x="7418536" y="3212972"/>
            <a:ext cx="1170940" cy="398780"/>
          </a:xfrm>
          <a:prstGeom prst="rect">
            <a:avLst/>
          </a:prstGeom>
        </p:spPr>
        <p:txBody>
          <a:bodyPr wrap="none">
            <a:spAutoFit/>
          </a:bodyPr>
          <a:lstStyle/>
          <a:p>
            <a:r>
              <a:rPr lang="en-US" altLang="zh-CN" sz="2000" dirty="0">
                <a:solidFill>
                  <a:schemeClr val="bg1"/>
                </a:solidFill>
              </a:rPr>
              <a:t>XX</a:t>
            </a:r>
            <a:r>
              <a:rPr lang="zh-CN" altLang="en-US" sz="2000" dirty="0">
                <a:solidFill>
                  <a:schemeClr val="bg1"/>
                </a:solidFill>
              </a:rPr>
              <a:t>年</a:t>
            </a:r>
            <a:r>
              <a:rPr lang="en-US" altLang="zh-CN" sz="2000" dirty="0">
                <a:solidFill>
                  <a:schemeClr val="bg1"/>
                </a:solidFill>
              </a:rPr>
              <a:t>8</a:t>
            </a:r>
            <a:r>
              <a:rPr lang="zh-CN" altLang="en-US" sz="2000" dirty="0">
                <a:solidFill>
                  <a:schemeClr val="bg1"/>
                </a:solidFill>
              </a:rPr>
              <a:t>月</a:t>
            </a:r>
            <a:endParaRPr lang="zh-CN" altLang="en-US" sz="2400" dirty="0">
              <a:solidFill>
                <a:schemeClr val="bg1"/>
              </a:solidFill>
            </a:endParaRPr>
          </a:p>
        </p:txBody>
      </p:sp>
      <p:sp>
        <p:nvSpPr>
          <p:cNvPr id="23" name="矩形 22"/>
          <p:cNvSpPr/>
          <p:nvPr/>
        </p:nvSpPr>
        <p:spPr>
          <a:xfrm>
            <a:off x="9295596" y="2534121"/>
            <a:ext cx="1170940" cy="398780"/>
          </a:xfrm>
          <a:prstGeom prst="rect">
            <a:avLst/>
          </a:prstGeom>
        </p:spPr>
        <p:txBody>
          <a:bodyPr wrap="none">
            <a:spAutoFit/>
          </a:bodyPr>
          <a:lstStyle/>
          <a:p>
            <a:r>
              <a:rPr lang="en-US" altLang="zh-CN" sz="2000" dirty="0">
                <a:solidFill>
                  <a:schemeClr val="bg1"/>
                </a:solidFill>
              </a:rPr>
              <a:t>XX</a:t>
            </a:r>
            <a:r>
              <a:rPr lang="zh-CN" altLang="en-US" sz="2000" dirty="0">
                <a:solidFill>
                  <a:schemeClr val="bg1"/>
                </a:solidFill>
              </a:rPr>
              <a:t>年</a:t>
            </a:r>
            <a:r>
              <a:rPr lang="en-US" altLang="zh-CN" sz="2000" dirty="0">
                <a:solidFill>
                  <a:schemeClr val="bg1"/>
                </a:solidFill>
              </a:rPr>
              <a:t>4</a:t>
            </a:r>
            <a:r>
              <a:rPr lang="zh-CN" altLang="en-US" sz="2000" dirty="0">
                <a:solidFill>
                  <a:schemeClr val="bg1"/>
                </a:solidFill>
              </a:rPr>
              <a:t>月</a:t>
            </a:r>
            <a:endParaRPr lang="zh-CN" altLang="en-US" sz="2400" dirty="0">
              <a:solidFill>
                <a:schemeClr val="bg1"/>
              </a:solidFill>
            </a:endParaRPr>
          </a:p>
        </p:txBody>
      </p:sp>
      <p:grpSp>
        <p:nvGrpSpPr>
          <p:cNvPr id="27" name="组合 26"/>
          <p:cNvGrpSpPr/>
          <p:nvPr/>
        </p:nvGrpSpPr>
        <p:grpSpPr>
          <a:xfrm>
            <a:off x="2084832" y="2934231"/>
            <a:ext cx="204826" cy="2101358"/>
            <a:chOff x="2084832" y="2934231"/>
            <a:chExt cx="204826" cy="2101358"/>
          </a:xfrm>
        </p:grpSpPr>
        <p:sp>
          <p:nvSpPr>
            <p:cNvPr id="7" name="等腰三角形 6"/>
            <p:cNvSpPr/>
            <p:nvPr/>
          </p:nvSpPr>
          <p:spPr>
            <a:xfrm>
              <a:off x="2084832" y="4859015"/>
              <a:ext cx="204826" cy="176574"/>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7" idx="0"/>
            </p:cNvCxnSpPr>
            <p:nvPr/>
          </p:nvCxnSpPr>
          <p:spPr>
            <a:xfrm flipV="1">
              <a:off x="2187245" y="2934231"/>
              <a:ext cx="0" cy="1924784"/>
            </a:xfrm>
            <a:prstGeom prst="line">
              <a:avLst/>
            </a:prstGeom>
            <a:ln w="9525">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1245455" y="1985549"/>
            <a:ext cx="1921736" cy="1023357"/>
          </a:xfrm>
          <a:prstGeom prst="rect">
            <a:avLst/>
          </a:prstGeom>
        </p:spPr>
        <p:txBody>
          <a:bodyPr wrap="square">
            <a:spAutoFit/>
          </a:bodyPr>
          <a:lstStyle/>
          <a:p>
            <a:pPr lvl="0">
              <a:lnSpc>
                <a:spcPct val="150000"/>
              </a:lnSpc>
            </a:pPr>
            <a:r>
              <a:rPr lang="zh-CN" altLang="en-US" sz="1400" dirty="0">
                <a:solidFill>
                  <a:prstClr val="black"/>
                </a:solidFill>
              </a:rPr>
              <a:t>毕业于</a:t>
            </a:r>
            <a:r>
              <a:rPr lang="en-US" altLang="zh-CN" sz="1400" dirty="0">
                <a:solidFill>
                  <a:prstClr val="black"/>
                </a:solidFill>
              </a:rPr>
              <a:t>xxx</a:t>
            </a:r>
            <a:r>
              <a:rPr lang="zh-CN" altLang="en-US" sz="1400" dirty="0">
                <a:solidFill>
                  <a:prstClr val="black"/>
                </a:solidFill>
              </a:rPr>
              <a:t>学校，分配到</a:t>
            </a:r>
            <a:r>
              <a:rPr lang="en-US" altLang="zh-CN" sz="1400" dirty="0">
                <a:solidFill>
                  <a:prstClr val="black"/>
                </a:solidFill>
              </a:rPr>
              <a:t>xx</a:t>
            </a:r>
            <a:r>
              <a:rPr lang="zh-CN" altLang="en-US" sz="1400" dirty="0">
                <a:solidFill>
                  <a:prstClr val="black"/>
                </a:solidFill>
              </a:rPr>
              <a:t>公司，从事</a:t>
            </a:r>
            <a:r>
              <a:rPr lang="en-US" altLang="zh-CN" sz="1400" dirty="0">
                <a:solidFill>
                  <a:prstClr val="black"/>
                </a:solidFill>
              </a:rPr>
              <a:t>xx</a:t>
            </a:r>
            <a:r>
              <a:rPr lang="zh-CN" altLang="en-US" sz="1400" dirty="0">
                <a:solidFill>
                  <a:prstClr val="black"/>
                </a:solidFill>
              </a:rPr>
              <a:t>岗位工作。</a:t>
            </a:r>
            <a:endParaRPr lang="en-US" altLang="zh-CN" sz="1400" dirty="0">
              <a:solidFill>
                <a:prstClr val="black"/>
              </a:solidFill>
            </a:endParaRPr>
          </a:p>
        </p:txBody>
      </p:sp>
      <p:grpSp>
        <p:nvGrpSpPr>
          <p:cNvPr id="28" name="组合 27"/>
          <p:cNvGrpSpPr/>
          <p:nvPr/>
        </p:nvGrpSpPr>
        <p:grpSpPr>
          <a:xfrm>
            <a:off x="4052773" y="3328416"/>
            <a:ext cx="204826" cy="992749"/>
            <a:chOff x="2084832" y="4042840"/>
            <a:chExt cx="204826" cy="992749"/>
          </a:xfrm>
        </p:grpSpPr>
        <p:sp>
          <p:nvSpPr>
            <p:cNvPr id="29" name="等腰三角形 28"/>
            <p:cNvSpPr/>
            <p:nvPr/>
          </p:nvSpPr>
          <p:spPr>
            <a:xfrm>
              <a:off x="2084832" y="4859015"/>
              <a:ext cx="204826" cy="176574"/>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0"/>
            </p:cNvCxnSpPr>
            <p:nvPr/>
          </p:nvCxnSpPr>
          <p:spPr>
            <a:xfrm flipV="1">
              <a:off x="2187245" y="4042840"/>
              <a:ext cx="0" cy="816175"/>
            </a:xfrm>
            <a:prstGeom prst="line">
              <a:avLst/>
            </a:prstGeom>
            <a:ln w="9525">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31" name="矩形 30"/>
          <p:cNvSpPr/>
          <p:nvPr/>
        </p:nvSpPr>
        <p:spPr>
          <a:xfrm>
            <a:off x="3296731" y="1921226"/>
            <a:ext cx="1921736" cy="1023357"/>
          </a:xfrm>
          <a:prstGeom prst="rect">
            <a:avLst/>
          </a:prstGeom>
        </p:spPr>
        <p:txBody>
          <a:bodyPr wrap="square">
            <a:spAutoFit/>
          </a:bodyPr>
          <a:lstStyle/>
          <a:p>
            <a:pPr lvl="0">
              <a:lnSpc>
                <a:spcPct val="150000"/>
              </a:lnSpc>
            </a:pPr>
            <a:r>
              <a:rPr lang="zh-CN" altLang="en-US" sz="1400" dirty="0">
                <a:solidFill>
                  <a:prstClr val="black"/>
                </a:solidFill>
              </a:rPr>
              <a:t>到</a:t>
            </a:r>
            <a:r>
              <a:rPr lang="en-US" altLang="zh-CN" sz="1400" dirty="0">
                <a:solidFill>
                  <a:prstClr val="black"/>
                </a:solidFill>
              </a:rPr>
              <a:t>κ</a:t>
            </a:r>
            <a:r>
              <a:rPr lang="zh-CN" altLang="en-US" sz="1400" dirty="0">
                <a:solidFill>
                  <a:prstClr val="black"/>
                </a:solidFill>
              </a:rPr>
              <a:t>总公司综合管理部，先后从事内勤、外勤工作。</a:t>
            </a:r>
            <a:endParaRPr lang="zh-CN" altLang="en-US" sz="1400" dirty="0">
              <a:solidFill>
                <a:prstClr val="black"/>
              </a:solidFill>
            </a:endParaRPr>
          </a:p>
        </p:txBody>
      </p:sp>
      <p:grpSp>
        <p:nvGrpSpPr>
          <p:cNvPr id="33" name="组合 32"/>
          <p:cNvGrpSpPr/>
          <p:nvPr/>
        </p:nvGrpSpPr>
        <p:grpSpPr>
          <a:xfrm>
            <a:off x="5937503" y="3212972"/>
            <a:ext cx="204826" cy="469795"/>
            <a:chOff x="2084832" y="4565794"/>
            <a:chExt cx="204826" cy="469795"/>
          </a:xfrm>
        </p:grpSpPr>
        <p:sp>
          <p:nvSpPr>
            <p:cNvPr id="34" name="等腰三角形 33"/>
            <p:cNvSpPr/>
            <p:nvPr/>
          </p:nvSpPr>
          <p:spPr>
            <a:xfrm>
              <a:off x="2084832" y="4859015"/>
              <a:ext cx="204826" cy="176574"/>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4" idx="0"/>
            </p:cNvCxnSpPr>
            <p:nvPr/>
          </p:nvCxnSpPr>
          <p:spPr>
            <a:xfrm flipV="1">
              <a:off x="2187245" y="4565794"/>
              <a:ext cx="0" cy="293221"/>
            </a:xfrm>
            <a:prstGeom prst="line">
              <a:avLst/>
            </a:prstGeom>
            <a:ln w="9525">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37" name="矩形 36"/>
          <p:cNvSpPr/>
          <p:nvPr/>
        </p:nvSpPr>
        <p:spPr>
          <a:xfrm>
            <a:off x="5319184" y="1909725"/>
            <a:ext cx="1921736" cy="700192"/>
          </a:xfrm>
          <a:prstGeom prst="rect">
            <a:avLst/>
          </a:prstGeom>
        </p:spPr>
        <p:txBody>
          <a:bodyPr wrap="square">
            <a:spAutoFit/>
          </a:bodyPr>
          <a:lstStyle/>
          <a:p>
            <a:pPr lvl="0">
              <a:lnSpc>
                <a:spcPct val="150000"/>
              </a:lnSpc>
            </a:pPr>
            <a:r>
              <a:rPr lang="zh-CN" altLang="en-US" sz="1400" dirty="0">
                <a:solidFill>
                  <a:prstClr val="black"/>
                </a:solidFill>
              </a:rPr>
              <a:t>我到公司综合管理部负责行政专员工作。</a:t>
            </a:r>
            <a:endParaRPr lang="zh-CN" altLang="en-US" sz="1400" dirty="0">
              <a:solidFill>
                <a:prstClr val="black"/>
              </a:solidFill>
            </a:endParaRPr>
          </a:p>
        </p:txBody>
      </p:sp>
      <p:grpSp>
        <p:nvGrpSpPr>
          <p:cNvPr id="38" name="组合 37"/>
          <p:cNvGrpSpPr/>
          <p:nvPr/>
        </p:nvGrpSpPr>
        <p:grpSpPr>
          <a:xfrm flipV="1">
            <a:off x="7946126" y="3904096"/>
            <a:ext cx="204826" cy="992749"/>
            <a:chOff x="2084832" y="4042840"/>
            <a:chExt cx="204826" cy="992749"/>
          </a:xfrm>
        </p:grpSpPr>
        <p:sp>
          <p:nvSpPr>
            <p:cNvPr id="39" name="等腰三角形 38"/>
            <p:cNvSpPr/>
            <p:nvPr/>
          </p:nvSpPr>
          <p:spPr>
            <a:xfrm>
              <a:off x="2084832" y="4859015"/>
              <a:ext cx="204826" cy="176574"/>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39" idx="0"/>
            </p:cNvCxnSpPr>
            <p:nvPr/>
          </p:nvCxnSpPr>
          <p:spPr>
            <a:xfrm flipV="1">
              <a:off x="2187245" y="4042840"/>
              <a:ext cx="0" cy="816175"/>
            </a:xfrm>
            <a:prstGeom prst="line">
              <a:avLst/>
            </a:prstGeom>
            <a:ln w="9525">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41" name="矩形 40"/>
          <p:cNvSpPr/>
          <p:nvPr/>
        </p:nvSpPr>
        <p:spPr>
          <a:xfrm>
            <a:off x="7103073" y="4970783"/>
            <a:ext cx="1921736" cy="700192"/>
          </a:xfrm>
          <a:prstGeom prst="rect">
            <a:avLst/>
          </a:prstGeom>
        </p:spPr>
        <p:txBody>
          <a:bodyPr wrap="square">
            <a:spAutoFit/>
          </a:bodyPr>
          <a:lstStyle/>
          <a:p>
            <a:pPr lvl="0">
              <a:lnSpc>
                <a:spcPct val="150000"/>
              </a:lnSpc>
            </a:pPr>
            <a:r>
              <a:rPr lang="zh-CN" altLang="en-US" sz="1400" dirty="0">
                <a:solidFill>
                  <a:prstClr val="black"/>
                </a:solidFill>
              </a:rPr>
              <a:t>到下属分公司做综合管理部任主管。</a:t>
            </a:r>
            <a:endParaRPr lang="zh-CN" altLang="en-US" sz="1400" dirty="0">
              <a:solidFill>
                <a:prstClr val="black"/>
              </a:solidFill>
            </a:endParaRPr>
          </a:p>
        </p:txBody>
      </p:sp>
      <p:grpSp>
        <p:nvGrpSpPr>
          <p:cNvPr id="42" name="组合 41"/>
          <p:cNvGrpSpPr/>
          <p:nvPr/>
        </p:nvGrpSpPr>
        <p:grpSpPr>
          <a:xfrm flipV="1">
            <a:off x="9877767" y="3195023"/>
            <a:ext cx="204826" cy="992749"/>
            <a:chOff x="2084832" y="4042840"/>
            <a:chExt cx="204826" cy="992749"/>
          </a:xfrm>
        </p:grpSpPr>
        <p:sp>
          <p:nvSpPr>
            <p:cNvPr id="43" name="等腰三角形 42"/>
            <p:cNvSpPr/>
            <p:nvPr/>
          </p:nvSpPr>
          <p:spPr>
            <a:xfrm>
              <a:off x="2084832" y="4859015"/>
              <a:ext cx="204826" cy="176574"/>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a:stCxn id="43" idx="0"/>
            </p:cNvCxnSpPr>
            <p:nvPr/>
          </p:nvCxnSpPr>
          <p:spPr>
            <a:xfrm flipV="1">
              <a:off x="2187245" y="4042840"/>
              <a:ext cx="0" cy="816175"/>
            </a:xfrm>
            <a:prstGeom prst="line">
              <a:avLst/>
            </a:prstGeom>
            <a:ln w="9525">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45" name="矩形 44"/>
          <p:cNvSpPr/>
          <p:nvPr/>
        </p:nvSpPr>
        <p:spPr>
          <a:xfrm>
            <a:off x="9034713" y="4261710"/>
            <a:ext cx="2099019" cy="700192"/>
          </a:xfrm>
          <a:prstGeom prst="rect">
            <a:avLst/>
          </a:prstGeom>
        </p:spPr>
        <p:txBody>
          <a:bodyPr wrap="square">
            <a:spAutoFit/>
          </a:bodyPr>
          <a:lstStyle/>
          <a:p>
            <a:pPr lvl="0">
              <a:lnSpc>
                <a:spcPct val="150000"/>
              </a:lnSpc>
            </a:pPr>
            <a:r>
              <a:rPr lang="zh-CN" altLang="en-US" sz="1400" dirty="0">
                <a:solidFill>
                  <a:prstClr val="black"/>
                </a:solidFill>
              </a:rPr>
              <a:t>到公司总部综合管理部做行政主管工作至今</a:t>
            </a:r>
            <a:endParaRPr lang="zh-CN" altLang="en-US" sz="1400"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6936419" y="1398099"/>
            <a:ext cx="4471449" cy="4471449"/>
          </a:xfrm>
          <a:prstGeom prst="ellipse">
            <a:avLst/>
          </a:prstGeom>
          <a:solidFill>
            <a:srgbClr val="CB2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6096000" y="918880"/>
            <a:ext cx="5551200" cy="5551200"/>
          </a:xfrm>
          <a:prstGeom prst="ellipse">
            <a:avLst/>
          </a:prstGeom>
          <a:no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二、竞聘优势</a:t>
            </a:r>
            <a:endParaRPr lang="zh-CN" altLang="en-US" sz="3200" b="1" spc="-150" dirty="0">
              <a:solidFill>
                <a:schemeClr val="accent5">
                  <a:lumMod val="50000"/>
                </a:schemeClr>
              </a:solidFill>
              <a:cs typeface="+mn-ea"/>
              <a:sym typeface="+mn-lt"/>
            </a:endParaRPr>
          </a:p>
        </p:txBody>
      </p:sp>
      <p:sp>
        <p:nvSpPr>
          <p:cNvPr id="3" name="矩形 2"/>
          <p:cNvSpPr/>
          <p:nvPr/>
        </p:nvSpPr>
        <p:spPr>
          <a:xfrm>
            <a:off x="1548478" y="6626155"/>
            <a:ext cx="4917500" cy="646331"/>
          </a:xfrm>
          <a:prstGeom prst="rect">
            <a:avLst/>
          </a:prstGeom>
        </p:spPr>
        <p:txBody>
          <a:bodyPr wrap="square">
            <a:spAutoFit/>
          </a:bodyPr>
          <a:lstStyle/>
          <a:p>
            <a:pPr marL="285750" indent="-285750">
              <a:buFont typeface="Wingdings" panose="05000000000000000000" pitchFamily="2" charset="2"/>
              <a:buChar char="Ø"/>
            </a:pPr>
            <a:endParaRPr lang="en-US" altLang="zh-CN" dirty="0">
              <a:solidFill>
                <a:srgbClr val="CB2B2B"/>
              </a:solidFill>
            </a:endParaRPr>
          </a:p>
          <a:p>
            <a:pPr marL="285750" indent="-285750">
              <a:buFont typeface="Wingdings" panose="05000000000000000000" pitchFamily="2" charset="2"/>
              <a:buChar char="Ø"/>
            </a:pPr>
            <a:endParaRPr lang="en-US" altLang="zh-CN" dirty="0">
              <a:solidFill>
                <a:srgbClr val="CB2B2B"/>
              </a:solidFill>
            </a:endParaRPr>
          </a:p>
        </p:txBody>
      </p:sp>
      <p:pic>
        <p:nvPicPr>
          <p:cNvPr id="4" name="图片 3" descr="图片包含 户外, 日落, 轮廓, 太阳&#10;&#10;描述已自动生成"/>
          <p:cNvPicPr>
            <a:picLocks noChangeAspect="1"/>
          </p:cNvPicPr>
          <p:nvPr/>
        </p:nvPicPr>
        <p:blipFill rotWithShape="1">
          <a:blip r:embed="rId1">
            <a:extLst>
              <a:ext uri="{28A0092B-C50C-407E-A947-70E740481C1C}">
                <a14:useLocalDpi xmlns:a14="http://schemas.microsoft.com/office/drawing/2010/main" val="0"/>
              </a:ext>
            </a:extLst>
          </a:blip>
          <a:srcRect l="16667" r="16667"/>
          <a:stretch>
            <a:fillRect/>
          </a:stretch>
        </p:blipFill>
        <p:spPr>
          <a:xfrm>
            <a:off x="7069800" y="1892680"/>
            <a:ext cx="3603600" cy="3603600"/>
          </a:xfrm>
          <a:prstGeom prst="ellipse">
            <a:avLst/>
          </a:prstGeom>
          <a:ln w="50800">
            <a:solidFill>
              <a:schemeClr val="bg1"/>
            </a:solidFill>
          </a:ln>
        </p:spPr>
      </p:pic>
      <p:grpSp>
        <p:nvGrpSpPr>
          <p:cNvPr id="8" name="组合 7"/>
          <p:cNvGrpSpPr/>
          <p:nvPr/>
        </p:nvGrpSpPr>
        <p:grpSpPr>
          <a:xfrm>
            <a:off x="6430592" y="1483195"/>
            <a:ext cx="653143" cy="653143"/>
            <a:chOff x="6430592" y="1483195"/>
            <a:chExt cx="653143" cy="653143"/>
          </a:xfrm>
        </p:grpSpPr>
        <p:sp>
          <p:nvSpPr>
            <p:cNvPr id="6" name="椭圆 5"/>
            <p:cNvSpPr/>
            <p:nvPr/>
          </p:nvSpPr>
          <p:spPr>
            <a:xfrm>
              <a:off x="6430592" y="1483195"/>
              <a:ext cx="653143" cy="65314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557298" y="1551563"/>
              <a:ext cx="393056" cy="584775"/>
            </a:xfrm>
            <a:prstGeom prst="rect">
              <a:avLst/>
            </a:prstGeom>
          </p:spPr>
          <p:txBody>
            <a:bodyPr wrap="none">
              <a:spAutoFit/>
            </a:bodyPr>
            <a:lstStyle/>
            <a:p>
              <a:r>
                <a:rPr lang="en-US" altLang="zh-CN" sz="3200" b="1" spc="-150" dirty="0">
                  <a:solidFill>
                    <a:schemeClr val="bg1"/>
                  </a:solidFill>
                  <a:cs typeface="+mn-ea"/>
                  <a:sym typeface="+mn-lt"/>
                </a:rPr>
                <a:t>1</a:t>
              </a:r>
              <a:endParaRPr lang="zh-CN" altLang="en-US" sz="3200" b="1" spc="-150" dirty="0">
                <a:solidFill>
                  <a:schemeClr val="bg1"/>
                </a:solidFill>
                <a:cs typeface="+mn-ea"/>
                <a:sym typeface="+mn-lt"/>
              </a:endParaRPr>
            </a:p>
          </p:txBody>
        </p:sp>
      </p:grpSp>
      <p:grpSp>
        <p:nvGrpSpPr>
          <p:cNvPr id="11" name="组合 10"/>
          <p:cNvGrpSpPr/>
          <p:nvPr/>
        </p:nvGrpSpPr>
        <p:grpSpPr>
          <a:xfrm>
            <a:off x="5735002" y="3240927"/>
            <a:ext cx="653143" cy="653143"/>
            <a:chOff x="6430592" y="1483195"/>
            <a:chExt cx="653143" cy="653143"/>
          </a:xfrm>
        </p:grpSpPr>
        <p:sp>
          <p:nvSpPr>
            <p:cNvPr id="12" name="椭圆 11"/>
            <p:cNvSpPr/>
            <p:nvPr/>
          </p:nvSpPr>
          <p:spPr>
            <a:xfrm>
              <a:off x="6430592" y="1483195"/>
              <a:ext cx="653143" cy="65314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557298" y="1551563"/>
              <a:ext cx="393056" cy="584775"/>
            </a:xfrm>
            <a:prstGeom prst="rect">
              <a:avLst/>
            </a:prstGeom>
          </p:spPr>
          <p:txBody>
            <a:bodyPr wrap="none">
              <a:spAutoFit/>
            </a:bodyPr>
            <a:lstStyle/>
            <a:p>
              <a:r>
                <a:rPr lang="en-US" altLang="zh-CN" sz="3200" b="1" spc="-150" dirty="0">
                  <a:solidFill>
                    <a:schemeClr val="bg1"/>
                  </a:solidFill>
                  <a:cs typeface="+mn-ea"/>
                  <a:sym typeface="+mn-lt"/>
                </a:rPr>
                <a:t>2</a:t>
              </a:r>
              <a:endParaRPr lang="zh-CN" altLang="en-US" sz="3200" b="1" spc="-150" dirty="0">
                <a:solidFill>
                  <a:schemeClr val="bg1"/>
                </a:solidFill>
                <a:cs typeface="+mn-ea"/>
                <a:sym typeface="+mn-lt"/>
              </a:endParaRPr>
            </a:p>
          </p:txBody>
        </p:sp>
      </p:grpSp>
      <p:grpSp>
        <p:nvGrpSpPr>
          <p:cNvPr id="14" name="组合 13"/>
          <p:cNvGrpSpPr/>
          <p:nvPr/>
        </p:nvGrpSpPr>
        <p:grpSpPr>
          <a:xfrm>
            <a:off x="6297211" y="5048233"/>
            <a:ext cx="653143" cy="653143"/>
            <a:chOff x="6430592" y="1483195"/>
            <a:chExt cx="653143" cy="653143"/>
          </a:xfrm>
        </p:grpSpPr>
        <p:sp>
          <p:nvSpPr>
            <p:cNvPr id="15" name="椭圆 14"/>
            <p:cNvSpPr/>
            <p:nvPr/>
          </p:nvSpPr>
          <p:spPr>
            <a:xfrm>
              <a:off x="6430592" y="1483195"/>
              <a:ext cx="653143" cy="65314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557298" y="1551563"/>
              <a:ext cx="393056" cy="584775"/>
            </a:xfrm>
            <a:prstGeom prst="rect">
              <a:avLst/>
            </a:prstGeom>
          </p:spPr>
          <p:txBody>
            <a:bodyPr wrap="none">
              <a:spAutoFit/>
            </a:bodyPr>
            <a:lstStyle/>
            <a:p>
              <a:r>
                <a:rPr lang="en-US" altLang="zh-CN" sz="3200" b="1" spc="-150" dirty="0">
                  <a:solidFill>
                    <a:schemeClr val="bg1"/>
                  </a:solidFill>
                  <a:cs typeface="+mn-ea"/>
                  <a:sym typeface="+mn-lt"/>
                </a:rPr>
                <a:t>3</a:t>
              </a:r>
              <a:endParaRPr lang="zh-CN" altLang="en-US" sz="3200" b="1" spc="-150" dirty="0">
                <a:solidFill>
                  <a:schemeClr val="bg1"/>
                </a:solidFill>
                <a:cs typeface="+mn-ea"/>
                <a:sym typeface="+mn-lt"/>
              </a:endParaRPr>
            </a:p>
          </p:txBody>
        </p:sp>
      </p:grpSp>
      <p:sp>
        <p:nvSpPr>
          <p:cNvPr id="17" name="矩形 16"/>
          <p:cNvSpPr/>
          <p:nvPr/>
        </p:nvSpPr>
        <p:spPr>
          <a:xfrm>
            <a:off x="1157323" y="1498349"/>
            <a:ext cx="5153823" cy="787075"/>
          </a:xfrm>
          <a:prstGeom prst="rect">
            <a:avLst/>
          </a:prstGeom>
        </p:spPr>
        <p:txBody>
          <a:bodyPr wrap="square">
            <a:spAutoFit/>
          </a:bodyPr>
          <a:lstStyle/>
          <a:p>
            <a:pPr>
              <a:lnSpc>
                <a:spcPct val="150000"/>
              </a:lnSpc>
            </a:pPr>
            <a:r>
              <a:rPr lang="zh-CN" altLang="en-US" sz="1600" dirty="0"/>
              <a:t>勤于学习、不懂就问的好习惯，养成了吃苦耐劳、踏实肯干的好作风。</a:t>
            </a:r>
            <a:endParaRPr lang="zh-CN" altLang="en-US" sz="1600" dirty="0"/>
          </a:p>
        </p:txBody>
      </p:sp>
      <p:sp>
        <p:nvSpPr>
          <p:cNvPr id="18" name="矩形 17"/>
          <p:cNvSpPr/>
          <p:nvPr/>
        </p:nvSpPr>
        <p:spPr>
          <a:xfrm>
            <a:off x="1141005" y="2980436"/>
            <a:ext cx="4570168" cy="1156407"/>
          </a:xfrm>
          <a:prstGeom prst="rect">
            <a:avLst/>
          </a:prstGeom>
        </p:spPr>
        <p:txBody>
          <a:bodyPr wrap="square">
            <a:spAutoFit/>
          </a:bodyPr>
          <a:lstStyle/>
          <a:p>
            <a:pPr>
              <a:lnSpc>
                <a:spcPct val="150000"/>
              </a:lnSpc>
            </a:pPr>
            <a:r>
              <a:rPr lang="zh-CN" altLang="en-US" sz="1600" dirty="0"/>
              <a:t>始终能够保持平和端正的心态，尊重领导，团结同事，注重积累，能够虚心学习他人的长处，吸纳他人处理工作事务的好方法、好经验。</a:t>
            </a:r>
            <a:endParaRPr lang="zh-CN" altLang="en-US" sz="1600" dirty="0"/>
          </a:p>
        </p:txBody>
      </p:sp>
      <p:sp>
        <p:nvSpPr>
          <p:cNvPr id="19" name="矩形 18"/>
          <p:cNvSpPr/>
          <p:nvPr/>
        </p:nvSpPr>
        <p:spPr>
          <a:xfrm>
            <a:off x="1157323" y="4774736"/>
            <a:ext cx="4570168" cy="787075"/>
          </a:xfrm>
          <a:prstGeom prst="rect">
            <a:avLst/>
          </a:prstGeom>
        </p:spPr>
        <p:txBody>
          <a:bodyPr wrap="square">
            <a:spAutoFit/>
          </a:bodyPr>
          <a:lstStyle/>
          <a:p>
            <a:pPr>
              <a:lnSpc>
                <a:spcPct val="150000"/>
              </a:lnSpc>
            </a:pPr>
            <a:r>
              <a:rPr lang="zh-CN" altLang="en-US" sz="1600" dirty="0"/>
              <a:t>能够积极主动履行工作职责，能够及时完成领导交办的其他工作任务。</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二、岗位理解</a:t>
            </a:r>
            <a:endParaRPr lang="zh-CN" altLang="en-US" sz="3200" b="1" spc="-150" dirty="0">
              <a:solidFill>
                <a:schemeClr val="accent5">
                  <a:lumMod val="50000"/>
                </a:schemeClr>
              </a:solidFill>
              <a:cs typeface="+mn-ea"/>
              <a:sym typeface="+mn-lt"/>
            </a:endParaRPr>
          </a:p>
        </p:txBody>
      </p:sp>
      <p:sp>
        <p:nvSpPr>
          <p:cNvPr id="3" name="矩形 2"/>
          <p:cNvSpPr/>
          <p:nvPr/>
        </p:nvSpPr>
        <p:spPr>
          <a:xfrm>
            <a:off x="1548478" y="6626155"/>
            <a:ext cx="4917500" cy="646331"/>
          </a:xfrm>
          <a:prstGeom prst="rect">
            <a:avLst/>
          </a:prstGeom>
        </p:spPr>
        <p:txBody>
          <a:bodyPr wrap="square">
            <a:spAutoFit/>
          </a:bodyPr>
          <a:lstStyle/>
          <a:p>
            <a:pPr marL="285750" indent="-285750">
              <a:buFont typeface="Wingdings" panose="05000000000000000000" pitchFamily="2" charset="2"/>
              <a:buChar char="Ø"/>
            </a:pPr>
            <a:endParaRPr lang="en-US" altLang="zh-CN" dirty="0">
              <a:solidFill>
                <a:srgbClr val="CB2B2B"/>
              </a:solidFill>
            </a:endParaRPr>
          </a:p>
          <a:p>
            <a:pPr marL="285750" indent="-285750">
              <a:buFont typeface="Wingdings" panose="05000000000000000000" pitchFamily="2" charset="2"/>
              <a:buChar char="Ø"/>
            </a:pPr>
            <a:endParaRPr lang="en-US" altLang="zh-CN" dirty="0">
              <a:solidFill>
                <a:srgbClr val="CB2B2B"/>
              </a:solidFill>
            </a:endParaRPr>
          </a:p>
        </p:txBody>
      </p:sp>
      <p:grpSp>
        <p:nvGrpSpPr>
          <p:cNvPr id="21" name="组合 20"/>
          <p:cNvGrpSpPr/>
          <p:nvPr/>
        </p:nvGrpSpPr>
        <p:grpSpPr>
          <a:xfrm>
            <a:off x="5212080" y="2133600"/>
            <a:ext cx="2202180" cy="1898431"/>
            <a:chOff x="2065020" y="1912620"/>
            <a:chExt cx="2202180" cy="1898431"/>
          </a:xfrm>
        </p:grpSpPr>
        <p:sp>
          <p:nvSpPr>
            <p:cNvPr id="2" name="六边形 1"/>
            <p:cNvSpPr/>
            <p:nvPr/>
          </p:nvSpPr>
          <p:spPr>
            <a:xfrm>
              <a:off x="2065020" y="1912620"/>
              <a:ext cx="2202180" cy="1898431"/>
            </a:xfrm>
            <a:prstGeom prst="hexagon">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87078" y="2569447"/>
              <a:ext cx="1358064" cy="584775"/>
            </a:xfrm>
            <a:prstGeom prst="rect">
              <a:avLst/>
            </a:prstGeom>
          </p:spPr>
          <p:txBody>
            <a:bodyPr wrap="none">
              <a:spAutoFit/>
            </a:bodyPr>
            <a:lstStyle/>
            <a:p>
              <a:r>
                <a:rPr lang="zh-CN" altLang="en-US" sz="3200" b="1" spc="-150" dirty="0">
                  <a:solidFill>
                    <a:schemeClr val="bg1"/>
                  </a:solidFill>
                  <a:cs typeface="+mn-ea"/>
                  <a:sym typeface="+mn-lt"/>
                </a:rPr>
                <a:t>领头羊</a:t>
              </a:r>
              <a:endParaRPr lang="zh-CN" altLang="en-US" sz="3200" b="1" spc="-150" dirty="0">
                <a:solidFill>
                  <a:schemeClr val="bg1"/>
                </a:solidFill>
                <a:cs typeface="+mn-ea"/>
                <a:sym typeface="+mn-lt"/>
              </a:endParaRPr>
            </a:p>
          </p:txBody>
        </p:sp>
      </p:grpSp>
      <p:grpSp>
        <p:nvGrpSpPr>
          <p:cNvPr id="22" name="组合 21"/>
          <p:cNvGrpSpPr/>
          <p:nvPr/>
        </p:nvGrpSpPr>
        <p:grpSpPr>
          <a:xfrm>
            <a:off x="7040880" y="3131820"/>
            <a:ext cx="2202180" cy="1898431"/>
            <a:chOff x="2065020" y="1912620"/>
            <a:chExt cx="2202180" cy="1898431"/>
          </a:xfrm>
        </p:grpSpPr>
        <p:sp>
          <p:nvSpPr>
            <p:cNvPr id="23" name="六边形 22"/>
            <p:cNvSpPr/>
            <p:nvPr/>
          </p:nvSpPr>
          <p:spPr>
            <a:xfrm>
              <a:off x="2065020" y="1912620"/>
              <a:ext cx="2202180" cy="1898431"/>
            </a:xfrm>
            <a:prstGeom prst="hexagon">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487078" y="2569447"/>
              <a:ext cx="1358064" cy="584775"/>
            </a:xfrm>
            <a:prstGeom prst="rect">
              <a:avLst/>
            </a:prstGeom>
          </p:spPr>
          <p:txBody>
            <a:bodyPr wrap="none">
              <a:spAutoFit/>
            </a:bodyPr>
            <a:lstStyle/>
            <a:p>
              <a:r>
                <a:rPr lang="zh-CN" altLang="en-US" sz="3200" b="1" spc="-150" dirty="0">
                  <a:solidFill>
                    <a:schemeClr val="bg1"/>
                  </a:solidFill>
                  <a:cs typeface="+mn-ea"/>
                  <a:sym typeface="+mn-lt"/>
                </a:rPr>
                <a:t>灭火器</a:t>
              </a:r>
              <a:endParaRPr lang="zh-CN" altLang="en-US" sz="3200" b="1" spc="-150" dirty="0">
                <a:solidFill>
                  <a:schemeClr val="bg1"/>
                </a:solidFill>
                <a:cs typeface="+mn-ea"/>
                <a:sym typeface="+mn-lt"/>
              </a:endParaRPr>
            </a:p>
          </p:txBody>
        </p:sp>
      </p:grpSp>
      <p:grpSp>
        <p:nvGrpSpPr>
          <p:cNvPr id="25" name="组合 24"/>
          <p:cNvGrpSpPr/>
          <p:nvPr/>
        </p:nvGrpSpPr>
        <p:grpSpPr>
          <a:xfrm>
            <a:off x="7040880" y="1124676"/>
            <a:ext cx="2202180" cy="1898431"/>
            <a:chOff x="2065020" y="1912620"/>
            <a:chExt cx="2202180" cy="1898431"/>
          </a:xfrm>
        </p:grpSpPr>
        <p:sp>
          <p:nvSpPr>
            <p:cNvPr id="26" name="六边形 25"/>
            <p:cNvSpPr/>
            <p:nvPr/>
          </p:nvSpPr>
          <p:spPr>
            <a:xfrm>
              <a:off x="2065020" y="1912620"/>
              <a:ext cx="2202180" cy="1898431"/>
            </a:xfrm>
            <a:prstGeom prst="hexagon">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487078" y="2569447"/>
              <a:ext cx="1358064" cy="584775"/>
            </a:xfrm>
            <a:prstGeom prst="rect">
              <a:avLst/>
            </a:prstGeom>
          </p:spPr>
          <p:txBody>
            <a:bodyPr wrap="none">
              <a:spAutoFit/>
            </a:bodyPr>
            <a:lstStyle/>
            <a:p>
              <a:r>
                <a:rPr lang="zh-CN" altLang="en-US" sz="3200" b="1" spc="-150" dirty="0">
                  <a:solidFill>
                    <a:schemeClr val="bg1"/>
                  </a:solidFill>
                  <a:cs typeface="+mn-ea"/>
                  <a:sym typeface="+mn-lt"/>
                </a:rPr>
                <a:t>点火石</a:t>
              </a:r>
              <a:endParaRPr lang="zh-CN" altLang="en-US" sz="3200" b="1" spc="-150" dirty="0">
                <a:solidFill>
                  <a:schemeClr val="bg1"/>
                </a:solidFill>
                <a:cs typeface="+mn-ea"/>
                <a:sym typeface="+mn-lt"/>
              </a:endParaRPr>
            </a:p>
          </p:txBody>
        </p:sp>
      </p:grpSp>
      <p:grpSp>
        <p:nvGrpSpPr>
          <p:cNvPr id="28" name="组合 27"/>
          <p:cNvGrpSpPr/>
          <p:nvPr/>
        </p:nvGrpSpPr>
        <p:grpSpPr>
          <a:xfrm>
            <a:off x="8869680" y="4081035"/>
            <a:ext cx="2202180" cy="1898431"/>
            <a:chOff x="2065020" y="1912620"/>
            <a:chExt cx="2202180" cy="1898431"/>
          </a:xfrm>
        </p:grpSpPr>
        <p:sp>
          <p:nvSpPr>
            <p:cNvPr id="29" name="六边形 28"/>
            <p:cNvSpPr/>
            <p:nvPr/>
          </p:nvSpPr>
          <p:spPr>
            <a:xfrm>
              <a:off x="2065020" y="1912620"/>
              <a:ext cx="2202180" cy="1898431"/>
            </a:xfrm>
            <a:prstGeom prst="hexagon">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487078" y="2569447"/>
              <a:ext cx="1358064" cy="584775"/>
            </a:xfrm>
            <a:prstGeom prst="rect">
              <a:avLst/>
            </a:prstGeom>
          </p:spPr>
          <p:txBody>
            <a:bodyPr wrap="none">
              <a:spAutoFit/>
            </a:bodyPr>
            <a:lstStyle/>
            <a:p>
              <a:r>
                <a:rPr lang="zh-CN" altLang="en-US" sz="3200" b="1" spc="-150" dirty="0">
                  <a:solidFill>
                    <a:schemeClr val="bg1"/>
                  </a:solidFill>
                  <a:cs typeface="+mn-ea"/>
                  <a:sym typeface="+mn-lt"/>
                </a:rPr>
                <a:t>润滑剂</a:t>
              </a:r>
              <a:endParaRPr lang="zh-CN" altLang="en-US" sz="3200" b="1" spc="-150" dirty="0">
                <a:solidFill>
                  <a:schemeClr val="bg1"/>
                </a:solidFill>
                <a:cs typeface="+mn-ea"/>
                <a:sym typeface="+mn-lt"/>
              </a:endParaRPr>
            </a:p>
          </p:txBody>
        </p:sp>
      </p:grpSp>
      <p:sp>
        <p:nvSpPr>
          <p:cNvPr id="31" name="矩形 30"/>
          <p:cNvSpPr/>
          <p:nvPr/>
        </p:nvSpPr>
        <p:spPr>
          <a:xfrm>
            <a:off x="1277829" y="2366278"/>
            <a:ext cx="3705651" cy="2264402"/>
          </a:xfrm>
          <a:prstGeom prst="rect">
            <a:avLst/>
          </a:prstGeom>
        </p:spPr>
        <p:txBody>
          <a:bodyPr wrap="square">
            <a:spAutoFit/>
          </a:bodyPr>
          <a:lstStyle/>
          <a:p>
            <a:pPr>
              <a:lnSpc>
                <a:spcPct val="150000"/>
              </a:lnSpc>
            </a:pPr>
            <a:r>
              <a:rPr lang="zh-CN" altLang="en-US" sz="1600" dirty="0"/>
              <a:t>不想当将军的士兵不是好士兵，不思进取的员工不是好员工。愿意追求进步的员工越多，企业才会有更多的活力和动力。可以这样说：一个企业生存的根本是良好的运作机制，一个企业发展壮大的根本是人才的培养、储备和充分使用。</a:t>
            </a:r>
            <a:endParaRPr lang="zh-CN" altLang="en-US" sz="1600" dirty="0"/>
          </a:p>
        </p:txBody>
      </p:sp>
      <p:sp>
        <p:nvSpPr>
          <p:cNvPr id="32" name="任意多边形: 形状 31"/>
          <p:cNvSpPr/>
          <p:nvPr/>
        </p:nvSpPr>
        <p:spPr>
          <a:xfrm>
            <a:off x="1158240" y="2118360"/>
            <a:ext cx="7787640" cy="3977640"/>
          </a:xfrm>
          <a:custGeom>
            <a:avLst/>
            <a:gdLst>
              <a:gd name="connsiteX0" fmla="*/ 1638300 w 7787640"/>
              <a:gd name="connsiteY0" fmla="*/ 0 h 3977640"/>
              <a:gd name="connsiteX1" fmla="*/ 0 w 7787640"/>
              <a:gd name="connsiteY1" fmla="*/ 0 h 3977640"/>
              <a:gd name="connsiteX2" fmla="*/ 0 w 7787640"/>
              <a:gd name="connsiteY2" fmla="*/ 3116580 h 3977640"/>
              <a:gd name="connsiteX3" fmla="*/ 7376160 w 7787640"/>
              <a:gd name="connsiteY3" fmla="*/ 3116580 h 3977640"/>
              <a:gd name="connsiteX4" fmla="*/ 7787640 w 7787640"/>
              <a:gd name="connsiteY4" fmla="*/ 3977640 h 3977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87640" h="3977640">
                <a:moveTo>
                  <a:pt x="1638300" y="0"/>
                </a:moveTo>
                <a:lnTo>
                  <a:pt x="0" y="0"/>
                </a:lnTo>
                <a:lnTo>
                  <a:pt x="0" y="3116580"/>
                </a:lnTo>
                <a:lnTo>
                  <a:pt x="7376160" y="3116580"/>
                </a:lnTo>
                <a:lnTo>
                  <a:pt x="7787640" y="3977640"/>
                </a:lnTo>
              </a:path>
            </a:pathLst>
          </a:custGeom>
          <a:noFill/>
          <a:ln>
            <a:solidFill>
              <a:srgbClr val="1F4E79"/>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二、竞聘优势</a:t>
            </a:r>
            <a:endParaRPr lang="zh-CN" altLang="en-US" sz="3200" b="1" spc="-150" dirty="0">
              <a:solidFill>
                <a:schemeClr val="accent5">
                  <a:lumMod val="50000"/>
                </a:schemeClr>
              </a:solidFill>
              <a:cs typeface="+mn-ea"/>
              <a:sym typeface="+mn-lt"/>
            </a:endParaRPr>
          </a:p>
        </p:txBody>
      </p:sp>
      <p:pic>
        <p:nvPicPr>
          <p:cNvPr id="20" name="图片 19" descr="图片包含 游戏机&#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49910" y="1309723"/>
            <a:ext cx="5642090" cy="3826042"/>
          </a:xfrm>
          <a:prstGeom prst="rect">
            <a:avLst/>
          </a:prstGeom>
        </p:spPr>
      </p:pic>
      <p:sp>
        <p:nvSpPr>
          <p:cNvPr id="21" name="矩形 20"/>
          <p:cNvSpPr/>
          <p:nvPr/>
        </p:nvSpPr>
        <p:spPr>
          <a:xfrm>
            <a:off x="1177949" y="5211391"/>
            <a:ext cx="10227988" cy="1023357"/>
          </a:xfrm>
          <a:prstGeom prst="rect">
            <a:avLst/>
          </a:prstGeom>
        </p:spPr>
        <p:txBody>
          <a:bodyPr wrap="square">
            <a:spAutoFit/>
          </a:bodyPr>
          <a:lstStyle/>
          <a:p>
            <a:pPr>
              <a:lnSpc>
                <a:spcPct val="150000"/>
              </a:lnSpc>
            </a:pPr>
            <a:r>
              <a:rPr lang="zh-CN" altLang="en-US" sz="1400" dirty="0"/>
              <a:t>可以这样说：一个企业生存的根本是良好的运作机制，一个企业发展壮大的根本是人才的培养、储备和充分使用如果这次竞聘能够成功，我将怀着“勤于学习、善于创造、乐于奉献”的思想，本着“维护企业利益、维护企业声誉、维护企业形象”的原则，积极主动地开展综合管理部工作：</a:t>
            </a:r>
            <a:endParaRPr lang="zh-CN" altLang="en-US" sz="1400" dirty="0"/>
          </a:p>
        </p:txBody>
      </p:sp>
      <p:sp>
        <p:nvSpPr>
          <p:cNvPr id="23" name="矩形 22"/>
          <p:cNvSpPr/>
          <p:nvPr/>
        </p:nvSpPr>
        <p:spPr>
          <a:xfrm>
            <a:off x="735645" y="1309724"/>
            <a:ext cx="5912662" cy="3826042"/>
          </a:xfrm>
          <a:prstGeom prst="rect">
            <a:avLst/>
          </a:prstGeom>
          <a:solidFill>
            <a:schemeClr val="accent5">
              <a:lumMod val="50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177949" y="1788329"/>
            <a:ext cx="5195351" cy="2733569"/>
          </a:xfrm>
          <a:prstGeom prst="rect">
            <a:avLst/>
          </a:prstGeom>
        </p:spPr>
        <p:txBody>
          <a:bodyPr wrap="square">
            <a:spAutoFit/>
          </a:bodyPr>
          <a:lstStyle/>
          <a:p>
            <a:pPr>
              <a:lnSpc>
                <a:spcPct val="130000"/>
              </a:lnSpc>
            </a:pPr>
            <a:r>
              <a:rPr lang="zh-CN" altLang="en-US" dirty="0">
                <a:solidFill>
                  <a:schemeClr val="accent5">
                    <a:lumMod val="40000"/>
                    <a:lumOff val="60000"/>
                  </a:schemeClr>
                </a:solidFill>
              </a:rPr>
              <a:t>参加综合管理部负责人</a:t>
            </a:r>
            <a:endParaRPr lang="en-US" altLang="zh-CN" dirty="0">
              <a:solidFill>
                <a:schemeClr val="accent5">
                  <a:lumMod val="40000"/>
                  <a:lumOff val="60000"/>
                </a:schemeClr>
              </a:solidFill>
            </a:endParaRPr>
          </a:p>
          <a:p>
            <a:pPr>
              <a:lnSpc>
                <a:spcPct val="130000"/>
              </a:lnSpc>
            </a:pPr>
            <a:r>
              <a:rPr lang="zh-CN" altLang="en-US" dirty="0">
                <a:solidFill>
                  <a:schemeClr val="accent5">
                    <a:lumMod val="40000"/>
                    <a:lumOff val="60000"/>
                  </a:schemeClr>
                </a:solidFill>
              </a:rPr>
              <a:t>竞聘的理由很简单：</a:t>
            </a:r>
            <a:endParaRPr lang="en-US" altLang="zh-CN" dirty="0">
              <a:solidFill>
                <a:schemeClr val="accent5">
                  <a:lumMod val="40000"/>
                  <a:lumOff val="60000"/>
                </a:schemeClr>
              </a:solidFill>
            </a:endParaRPr>
          </a:p>
          <a:p>
            <a:pPr>
              <a:lnSpc>
                <a:spcPct val="130000"/>
              </a:lnSpc>
            </a:pPr>
            <a:endParaRPr lang="en-US" altLang="zh-CN" dirty="0">
              <a:solidFill>
                <a:schemeClr val="bg1"/>
              </a:solidFill>
            </a:endParaRPr>
          </a:p>
          <a:p>
            <a:pPr>
              <a:lnSpc>
                <a:spcPct val="130000"/>
              </a:lnSpc>
            </a:pPr>
            <a:r>
              <a:rPr lang="zh-CN" altLang="en-US" sz="2000" b="1" dirty="0">
                <a:solidFill>
                  <a:schemeClr val="bg1"/>
                </a:solidFill>
              </a:rPr>
              <a:t>展现自我，挑战自我，超越自我不想当将军的士兵不是好士兵，不思进取的员工不是好员工。愿意追求进步的员工越多企业才会有更多的活力和动力。</a:t>
            </a:r>
            <a:endParaRPr lang="zh-CN" altLang="en-US" sz="2000" b="1" dirty="0">
              <a:solidFill>
                <a:schemeClr val="bg1"/>
              </a:solidFill>
            </a:endParaRPr>
          </a:p>
        </p:txBody>
      </p:sp>
      <p:cxnSp>
        <p:nvCxnSpPr>
          <p:cNvPr id="25" name="直接连接符 24"/>
          <p:cNvCxnSpPr/>
          <p:nvPr/>
        </p:nvCxnSpPr>
        <p:spPr>
          <a:xfrm>
            <a:off x="1290317" y="2784451"/>
            <a:ext cx="524733" cy="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二、竞聘优势</a:t>
            </a:r>
            <a:endParaRPr lang="zh-CN" altLang="en-US" sz="3200" b="1" spc="-150" dirty="0">
              <a:solidFill>
                <a:schemeClr val="accent5">
                  <a:lumMod val="50000"/>
                </a:schemeClr>
              </a:solidFill>
              <a:cs typeface="+mn-ea"/>
              <a:sym typeface="+mn-lt"/>
            </a:endParaRPr>
          </a:p>
        </p:txBody>
      </p:sp>
      <p:sp>
        <p:nvSpPr>
          <p:cNvPr id="2" name="箭头: 五边形 1"/>
          <p:cNvSpPr/>
          <p:nvPr/>
        </p:nvSpPr>
        <p:spPr>
          <a:xfrm>
            <a:off x="1135380" y="1794954"/>
            <a:ext cx="5095585" cy="1153876"/>
          </a:xfrm>
          <a:prstGeom prst="homePlat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箭头: 五边形 9"/>
          <p:cNvSpPr/>
          <p:nvPr/>
        </p:nvSpPr>
        <p:spPr>
          <a:xfrm flipH="1">
            <a:off x="5717195" y="2447694"/>
            <a:ext cx="5095585" cy="1153876"/>
          </a:xfrm>
          <a:prstGeom prst="homePlat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箭头: 五边形 10"/>
          <p:cNvSpPr/>
          <p:nvPr/>
        </p:nvSpPr>
        <p:spPr>
          <a:xfrm>
            <a:off x="1135380" y="3100435"/>
            <a:ext cx="5095585" cy="1153876"/>
          </a:xfrm>
          <a:prstGeom prst="homePlat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箭头: 五边形 11"/>
          <p:cNvSpPr/>
          <p:nvPr/>
        </p:nvSpPr>
        <p:spPr>
          <a:xfrm flipH="1">
            <a:off x="5717195" y="3753175"/>
            <a:ext cx="5095585" cy="1153876"/>
          </a:xfrm>
          <a:prstGeom prst="homePlat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箭头: 五边形 12"/>
          <p:cNvSpPr/>
          <p:nvPr/>
        </p:nvSpPr>
        <p:spPr>
          <a:xfrm>
            <a:off x="1135380" y="4435394"/>
            <a:ext cx="5095585" cy="1153876"/>
          </a:xfrm>
          <a:prstGeom prst="homePlate">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79220" y="2171837"/>
            <a:ext cx="4544834" cy="400110"/>
          </a:xfrm>
          <a:prstGeom prst="rect">
            <a:avLst/>
          </a:prstGeom>
        </p:spPr>
        <p:txBody>
          <a:bodyPr wrap="none">
            <a:spAutoFit/>
          </a:bodyPr>
          <a:lstStyle/>
          <a:p>
            <a:r>
              <a:rPr lang="zh-CN" altLang="en-US" sz="2000" b="1" dirty="0">
                <a:solidFill>
                  <a:schemeClr val="bg1"/>
                </a:solidFill>
                <a:cs typeface="+mn-ea"/>
                <a:sym typeface="+mn-lt"/>
              </a:rPr>
              <a:t>一、工作经历多样化，体验过各类生活</a:t>
            </a:r>
            <a:endParaRPr lang="zh-CN" altLang="en-US" sz="2000" b="1" dirty="0">
              <a:solidFill>
                <a:schemeClr val="bg1"/>
              </a:solidFill>
              <a:cs typeface="+mn-ea"/>
              <a:sym typeface="+mn-lt"/>
            </a:endParaRPr>
          </a:p>
        </p:txBody>
      </p:sp>
      <p:sp>
        <p:nvSpPr>
          <p:cNvPr id="18" name="矩形 17"/>
          <p:cNvSpPr/>
          <p:nvPr/>
        </p:nvSpPr>
        <p:spPr>
          <a:xfrm>
            <a:off x="1379220" y="3527054"/>
            <a:ext cx="3775393" cy="400110"/>
          </a:xfrm>
          <a:prstGeom prst="rect">
            <a:avLst/>
          </a:prstGeom>
        </p:spPr>
        <p:txBody>
          <a:bodyPr wrap="none">
            <a:spAutoFit/>
          </a:bodyPr>
          <a:lstStyle/>
          <a:p>
            <a:r>
              <a:rPr lang="zh-CN" altLang="en-US" sz="2000" b="1" dirty="0">
                <a:solidFill>
                  <a:schemeClr val="bg1"/>
                </a:solidFill>
                <a:cs typeface="+mn-ea"/>
                <a:sym typeface="+mn-lt"/>
              </a:rPr>
              <a:t>三、当过助理，有经验方便过度</a:t>
            </a:r>
            <a:endParaRPr lang="zh-CN" altLang="en-US" sz="2000" b="1" dirty="0">
              <a:solidFill>
                <a:schemeClr val="bg1"/>
              </a:solidFill>
              <a:cs typeface="+mn-ea"/>
              <a:sym typeface="+mn-lt"/>
            </a:endParaRPr>
          </a:p>
        </p:txBody>
      </p:sp>
      <p:sp>
        <p:nvSpPr>
          <p:cNvPr id="19" name="矩形 18"/>
          <p:cNvSpPr/>
          <p:nvPr/>
        </p:nvSpPr>
        <p:spPr>
          <a:xfrm>
            <a:off x="6077446" y="4141694"/>
            <a:ext cx="4544834" cy="400110"/>
          </a:xfrm>
          <a:prstGeom prst="rect">
            <a:avLst/>
          </a:prstGeom>
        </p:spPr>
        <p:txBody>
          <a:bodyPr wrap="none">
            <a:spAutoFit/>
          </a:bodyPr>
          <a:lstStyle/>
          <a:p>
            <a:r>
              <a:rPr lang="zh-CN" altLang="en-US" sz="2000" b="1" dirty="0">
                <a:solidFill>
                  <a:schemeClr val="bg1"/>
                </a:solidFill>
                <a:cs typeface="+mn-ea"/>
                <a:sym typeface="+mn-lt"/>
              </a:rPr>
              <a:t>四、爱学习，学习能力强，适应能力强</a:t>
            </a:r>
            <a:endParaRPr lang="zh-CN" altLang="en-US" sz="2000" b="1" dirty="0">
              <a:solidFill>
                <a:schemeClr val="bg1"/>
              </a:solidFill>
              <a:cs typeface="+mn-ea"/>
              <a:sym typeface="+mn-lt"/>
            </a:endParaRPr>
          </a:p>
        </p:txBody>
      </p:sp>
      <p:sp>
        <p:nvSpPr>
          <p:cNvPr id="24" name="矩形 23"/>
          <p:cNvSpPr/>
          <p:nvPr/>
        </p:nvSpPr>
        <p:spPr>
          <a:xfrm>
            <a:off x="1379220" y="4806468"/>
            <a:ext cx="3005951" cy="400110"/>
          </a:xfrm>
          <a:prstGeom prst="rect">
            <a:avLst/>
          </a:prstGeom>
        </p:spPr>
        <p:txBody>
          <a:bodyPr wrap="none">
            <a:spAutoFit/>
          </a:bodyPr>
          <a:lstStyle/>
          <a:p>
            <a:r>
              <a:rPr lang="zh-CN" altLang="en-US" sz="2000" b="1" dirty="0">
                <a:solidFill>
                  <a:schemeClr val="bg1"/>
                </a:solidFill>
                <a:cs typeface="+mn-ea"/>
                <a:sym typeface="+mn-lt"/>
              </a:rPr>
              <a:t>五、已经结婚，家庭稳定</a:t>
            </a:r>
            <a:endParaRPr lang="zh-CN" altLang="en-US" sz="2000" b="1" dirty="0">
              <a:solidFill>
                <a:schemeClr val="bg1"/>
              </a:solidFill>
              <a:cs typeface="+mn-ea"/>
              <a:sym typeface="+mn-lt"/>
            </a:endParaRPr>
          </a:p>
        </p:txBody>
      </p:sp>
      <p:sp>
        <p:nvSpPr>
          <p:cNvPr id="27" name="矩形 26"/>
          <p:cNvSpPr/>
          <p:nvPr/>
        </p:nvSpPr>
        <p:spPr>
          <a:xfrm>
            <a:off x="6077446" y="2801217"/>
            <a:ext cx="3775393" cy="400110"/>
          </a:xfrm>
          <a:prstGeom prst="rect">
            <a:avLst/>
          </a:prstGeom>
        </p:spPr>
        <p:txBody>
          <a:bodyPr wrap="none">
            <a:spAutoFit/>
          </a:bodyPr>
          <a:lstStyle/>
          <a:p>
            <a:r>
              <a:rPr lang="zh-CN" altLang="en-US" sz="2000" b="1" dirty="0">
                <a:solidFill>
                  <a:schemeClr val="bg1"/>
                </a:solidFill>
                <a:cs typeface="+mn-ea"/>
                <a:sym typeface="+mn-lt"/>
              </a:rPr>
              <a:t>二、做事认真负责，积极有耐心</a:t>
            </a:r>
            <a:endParaRPr lang="zh-CN" altLang="en-US" sz="20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三、工作规划</a:t>
            </a:r>
            <a:endParaRPr lang="zh-CN" altLang="en-US" sz="3200" b="1" spc="-150" dirty="0">
              <a:solidFill>
                <a:schemeClr val="accent5">
                  <a:lumMod val="50000"/>
                </a:schemeClr>
              </a:solidFill>
              <a:cs typeface="+mn-ea"/>
              <a:sym typeface="+mn-lt"/>
            </a:endParaRPr>
          </a:p>
        </p:txBody>
      </p:sp>
      <p:grpSp>
        <p:nvGrpSpPr>
          <p:cNvPr id="13" name="组合 12"/>
          <p:cNvGrpSpPr/>
          <p:nvPr/>
        </p:nvGrpSpPr>
        <p:grpSpPr>
          <a:xfrm>
            <a:off x="1240971" y="1155241"/>
            <a:ext cx="10048088" cy="611891"/>
            <a:chOff x="1240971" y="1155241"/>
            <a:chExt cx="10048088" cy="611891"/>
          </a:xfrm>
        </p:grpSpPr>
        <p:sp>
          <p:nvSpPr>
            <p:cNvPr id="6" name="矩形 5"/>
            <p:cNvSpPr/>
            <p:nvPr/>
          </p:nvSpPr>
          <p:spPr>
            <a:xfrm>
              <a:off x="1962279" y="1237439"/>
              <a:ext cx="4185761" cy="461665"/>
            </a:xfrm>
            <a:prstGeom prst="rect">
              <a:avLst/>
            </a:prstGeom>
          </p:spPr>
          <p:txBody>
            <a:bodyPr wrap="none">
              <a:spAutoFit/>
            </a:bodyPr>
            <a:lstStyle/>
            <a:p>
              <a:r>
                <a:rPr lang="zh-CN" altLang="en-US" sz="2400" b="1" dirty="0">
                  <a:solidFill>
                    <a:schemeClr val="accent5">
                      <a:lumMod val="50000"/>
                    </a:schemeClr>
                  </a:solidFill>
                </a:rPr>
                <a:t>坚持严以律己，努力做好表率</a:t>
              </a:r>
              <a:endParaRPr lang="zh-CN" altLang="en-US" sz="2400" b="1" dirty="0">
                <a:solidFill>
                  <a:schemeClr val="accent5">
                    <a:lumMod val="50000"/>
                  </a:schemeClr>
                </a:solidFill>
              </a:endParaRPr>
            </a:p>
          </p:txBody>
        </p:sp>
        <p:grpSp>
          <p:nvGrpSpPr>
            <p:cNvPr id="8" name="组合 7"/>
            <p:cNvGrpSpPr/>
            <p:nvPr/>
          </p:nvGrpSpPr>
          <p:grpSpPr>
            <a:xfrm>
              <a:off x="1240971" y="1155241"/>
              <a:ext cx="611891" cy="611891"/>
              <a:chOff x="1240971" y="1155241"/>
              <a:chExt cx="611891" cy="611891"/>
            </a:xfrm>
          </p:grpSpPr>
          <p:sp>
            <p:nvSpPr>
              <p:cNvPr id="7" name="椭圆 6"/>
              <p:cNvSpPr/>
              <p:nvPr/>
            </p:nvSpPr>
            <p:spPr>
              <a:xfrm>
                <a:off x="1240971" y="1155241"/>
                <a:ext cx="611891" cy="611891"/>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50388" y="1155241"/>
                <a:ext cx="393056" cy="584775"/>
              </a:xfrm>
              <a:prstGeom prst="rect">
                <a:avLst/>
              </a:prstGeom>
            </p:spPr>
            <p:txBody>
              <a:bodyPr wrap="none">
                <a:spAutoFit/>
              </a:bodyPr>
              <a:lstStyle/>
              <a:p>
                <a:r>
                  <a:rPr lang="en-US" altLang="zh-CN" sz="3200" b="1" spc="-150" dirty="0">
                    <a:solidFill>
                      <a:schemeClr val="bg1"/>
                    </a:solidFill>
                    <a:cs typeface="+mn-ea"/>
                    <a:sym typeface="+mn-lt"/>
                  </a:rPr>
                  <a:t>1</a:t>
                </a:r>
                <a:endParaRPr lang="zh-CN" altLang="en-US" sz="3200" b="1" spc="-150" dirty="0">
                  <a:solidFill>
                    <a:schemeClr val="bg1"/>
                  </a:solidFill>
                  <a:cs typeface="+mn-ea"/>
                  <a:sym typeface="+mn-lt"/>
                </a:endParaRPr>
              </a:p>
            </p:txBody>
          </p:sp>
        </p:grpSp>
        <p:cxnSp>
          <p:nvCxnSpPr>
            <p:cNvPr id="12" name="直接连接符 11"/>
            <p:cNvCxnSpPr/>
            <p:nvPr/>
          </p:nvCxnSpPr>
          <p:spPr>
            <a:xfrm>
              <a:off x="1808174" y="1760048"/>
              <a:ext cx="9480885" cy="0"/>
            </a:xfrm>
            <a:prstGeom prst="line">
              <a:avLst/>
            </a:prstGeom>
            <a:ln w="12700">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1962279" y="2062854"/>
            <a:ext cx="9326780" cy="1942828"/>
            <a:chOff x="1962279" y="2062854"/>
            <a:chExt cx="9326780" cy="1942828"/>
          </a:xfrm>
        </p:grpSpPr>
        <p:sp>
          <p:nvSpPr>
            <p:cNvPr id="16" name="矩形 15"/>
            <p:cNvSpPr/>
            <p:nvPr/>
          </p:nvSpPr>
          <p:spPr>
            <a:xfrm>
              <a:off x="4245485" y="2522589"/>
              <a:ext cx="6719407" cy="1023357"/>
            </a:xfrm>
            <a:prstGeom prst="rect">
              <a:avLst/>
            </a:prstGeom>
          </p:spPr>
          <p:txBody>
            <a:bodyPr wrap="square">
              <a:spAutoFit/>
            </a:bodyPr>
            <a:lstStyle/>
            <a:p>
              <a:pPr>
                <a:lnSpc>
                  <a:spcPct val="150000"/>
                </a:lnSpc>
              </a:pPr>
              <a:r>
                <a:rPr lang="zh-CN" altLang="en-US" sz="1400" dirty="0"/>
                <a:t>尽快熟悉、熟练综合管理部事务，增强自身工作能力，努力提高自身综合素质。加强队伍建设，推动综合管理部人员业务学习、技能培训工作，充分激发员工活力，调动员工工作积极性，提高行政服务整体素质和业务水平。</a:t>
              </a:r>
              <a:endParaRPr lang="zh-CN" altLang="en-US" sz="1400" dirty="0"/>
            </a:p>
          </p:txBody>
        </p:sp>
        <p:grpSp>
          <p:nvGrpSpPr>
            <p:cNvPr id="18" name="组合 17"/>
            <p:cNvGrpSpPr/>
            <p:nvPr/>
          </p:nvGrpSpPr>
          <p:grpSpPr>
            <a:xfrm>
              <a:off x="1962279" y="2062854"/>
              <a:ext cx="1942828" cy="1942828"/>
              <a:chOff x="3916566" y="2703477"/>
              <a:chExt cx="2179434" cy="2179434"/>
            </a:xfrm>
          </p:grpSpPr>
          <p:sp>
            <p:nvSpPr>
              <p:cNvPr id="14" name="椭圆 13"/>
              <p:cNvSpPr/>
              <p:nvPr/>
            </p:nvSpPr>
            <p:spPr>
              <a:xfrm>
                <a:off x="3916566" y="2703477"/>
                <a:ext cx="2179434" cy="2179434"/>
              </a:xfrm>
              <a:prstGeom prst="ellipse">
                <a:avLst/>
              </a:prstGeom>
              <a:solidFill>
                <a:schemeClr val="bg1"/>
              </a:solidFill>
              <a:ln w="317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矩形 16"/>
              <p:cNvSpPr/>
              <p:nvPr/>
            </p:nvSpPr>
            <p:spPr>
              <a:xfrm>
                <a:off x="4298397" y="3377695"/>
                <a:ext cx="1358019" cy="794095"/>
              </a:xfrm>
              <a:prstGeom prst="rect">
                <a:avLst/>
              </a:prstGeom>
            </p:spPr>
            <p:txBody>
              <a:bodyPr wrap="none">
                <a:spAutoFit/>
              </a:bodyPr>
              <a:lstStyle/>
              <a:p>
                <a:r>
                  <a:rPr lang="zh-CN" altLang="en-US" sz="2000" b="1" dirty="0">
                    <a:solidFill>
                      <a:schemeClr val="accent5">
                        <a:lumMod val="50000"/>
                      </a:schemeClr>
                    </a:solidFill>
                  </a:rPr>
                  <a:t>加强自身</a:t>
                </a:r>
                <a:endParaRPr lang="en-US" altLang="zh-CN" sz="2000" b="1" dirty="0">
                  <a:solidFill>
                    <a:schemeClr val="accent5">
                      <a:lumMod val="50000"/>
                    </a:schemeClr>
                  </a:solidFill>
                </a:endParaRPr>
              </a:p>
              <a:p>
                <a:r>
                  <a:rPr lang="zh-CN" altLang="en-US" sz="2000" b="1" dirty="0">
                    <a:solidFill>
                      <a:schemeClr val="accent5">
                        <a:lumMod val="50000"/>
                      </a:schemeClr>
                    </a:solidFill>
                  </a:rPr>
                  <a:t>业务学习</a:t>
                </a:r>
                <a:endParaRPr lang="zh-CN" altLang="en-US" sz="2800" b="1" dirty="0">
                  <a:solidFill>
                    <a:schemeClr val="accent5">
                      <a:lumMod val="50000"/>
                    </a:schemeClr>
                  </a:solidFill>
                </a:endParaRPr>
              </a:p>
            </p:txBody>
          </p:sp>
        </p:grpSp>
        <p:cxnSp>
          <p:nvCxnSpPr>
            <p:cNvPr id="20" name="直接连接符 19"/>
            <p:cNvCxnSpPr/>
            <p:nvPr/>
          </p:nvCxnSpPr>
          <p:spPr>
            <a:xfrm>
              <a:off x="3853623" y="3767603"/>
              <a:ext cx="7435436" cy="0"/>
            </a:xfrm>
            <a:prstGeom prst="line">
              <a:avLst/>
            </a:prstGeom>
            <a:ln w="12700">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962279" y="4158702"/>
            <a:ext cx="9326780" cy="1942828"/>
            <a:chOff x="1962279" y="2062854"/>
            <a:chExt cx="9326780" cy="1942828"/>
          </a:xfrm>
        </p:grpSpPr>
        <p:sp>
          <p:nvSpPr>
            <p:cNvPr id="23" name="矩形 22"/>
            <p:cNvSpPr/>
            <p:nvPr/>
          </p:nvSpPr>
          <p:spPr>
            <a:xfrm>
              <a:off x="4245485" y="2332788"/>
              <a:ext cx="6719407" cy="1346522"/>
            </a:xfrm>
            <a:prstGeom prst="rect">
              <a:avLst/>
            </a:prstGeom>
          </p:spPr>
          <p:txBody>
            <a:bodyPr wrap="square">
              <a:spAutoFit/>
            </a:bodyPr>
            <a:lstStyle/>
            <a:p>
              <a:pPr>
                <a:lnSpc>
                  <a:spcPct val="150000"/>
                </a:lnSpc>
              </a:pPr>
              <a:r>
                <a:rPr lang="zh-CN" altLang="en-US" sz="1400" dirty="0"/>
                <a:t>正确处理苦与乐、得与失、个人利益与集体利益的关系。把“耐得平淡、舍得付出”作为一切工作的准则，坚持严谨、细致、脚踏实地、埋头苦干的工作作风。坚持因人安岗，因岗定责，人尽其才，在工作上放心放手，让大家在实践中历练成长，共同进步。</a:t>
              </a:r>
              <a:endParaRPr lang="zh-CN" altLang="en-US" sz="1400" dirty="0"/>
            </a:p>
          </p:txBody>
        </p:sp>
        <p:grpSp>
          <p:nvGrpSpPr>
            <p:cNvPr id="24" name="组合 23"/>
            <p:cNvGrpSpPr/>
            <p:nvPr/>
          </p:nvGrpSpPr>
          <p:grpSpPr>
            <a:xfrm>
              <a:off x="1962279" y="2062854"/>
              <a:ext cx="1942828" cy="1942828"/>
              <a:chOff x="3916566" y="2703477"/>
              <a:chExt cx="2179434" cy="2179434"/>
            </a:xfrm>
          </p:grpSpPr>
          <p:sp>
            <p:nvSpPr>
              <p:cNvPr id="26" name="椭圆 25"/>
              <p:cNvSpPr/>
              <p:nvPr/>
            </p:nvSpPr>
            <p:spPr>
              <a:xfrm>
                <a:off x="3916566" y="2703477"/>
                <a:ext cx="2179434" cy="2179434"/>
              </a:xfrm>
              <a:prstGeom prst="ellipse">
                <a:avLst/>
              </a:prstGeom>
              <a:solidFill>
                <a:schemeClr val="bg1"/>
              </a:solidFill>
              <a:ln w="317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7" name="矩形 26"/>
              <p:cNvSpPr/>
              <p:nvPr/>
            </p:nvSpPr>
            <p:spPr>
              <a:xfrm>
                <a:off x="4039557" y="3396145"/>
                <a:ext cx="1933450" cy="794095"/>
              </a:xfrm>
              <a:prstGeom prst="rect">
                <a:avLst/>
              </a:prstGeom>
            </p:spPr>
            <p:txBody>
              <a:bodyPr wrap="none">
                <a:spAutoFit/>
              </a:bodyPr>
              <a:lstStyle/>
              <a:p>
                <a:r>
                  <a:rPr lang="zh-CN" altLang="en-US" sz="2000" b="1" dirty="0">
                    <a:solidFill>
                      <a:schemeClr val="accent5">
                        <a:lumMod val="50000"/>
                      </a:schemeClr>
                    </a:solidFill>
                  </a:rPr>
                  <a:t>正确认识自身</a:t>
                </a:r>
                <a:endParaRPr lang="en-US" altLang="zh-CN" sz="2000" b="1" dirty="0">
                  <a:solidFill>
                    <a:schemeClr val="accent5">
                      <a:lumMod val="50000"/>
                    </a:schemeClr>
                  </a:solidFill>
                </a:endParaRPr>
              </a:p>
              <a:p>
                <a:r>
                  <a:rPr lang="zh-CN" altLang="en-US" sz="2000" b="1" dirty="0">
                    <a:solidFill>
                      <a:schemeClr val="accent5">
                        <a:lumMod val="50000"/>
                      </a:schemeClr>
                    </a:solidFill>
                  </a:rPr>
                  <a:t>的工作和价值</a:t>
                </a:r>
                <a:endParaRPr lang="zh-CN" altLang="en-US" sz="2800" b="1" dirty="0">
                  <a:solidFill>
                    <a:schemeClr val="accent5">
                      <a:lumMod val="50000"/>
                    </a:schemeClr>
                  </a:solidFill>
                </a:endParaRPr>
              </a:p>
            </p:txBody>
          </p:sp>
        </p:grpSp>
        <p:cxnSp>
          <p:nvCxnSpPr>
            <p:cNvPr id="25" name="直接连接符 24"/>
            <p:cNvCxnSpPr/>
            <p:nvPr/>
          </p:nvCxnSpPr>
          <p:spPr>
            <a:xfrm>
              <a:off x="3853623" y="3767603"/>
              <a:ext cx="7435436" cy="0"/>
            </a:xfrm>
            <a:prstGeom prst="line">
              <a:avLst/>
            </a:prstGeom>
            <a:ln w="12700">
              <a:solidFill>
                <a:schemeClr val="accent5">
                  <a:lumMod val="50000"/>
                </a:schemeClr>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对角圆角 3"/>
          <p:cNvSpPr/>
          <p:nvPr/>
        </p:nvSpPr>
        <p:spPr>
          <a:xfrm>
            <a:off x="2117558" y="2447567"/>
            <a:ext cx="3918857" cy="1870051"/>
          </a:xfrm>
          <a:prstGeom prst="round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对角圆角 27"/>
          <p:cNvSpPr/>
          <p:nvPr/>
        </p:nvSpPr>
        <p:spPr>
          <a:xfrm flipV="1">
            <a:off x="6155587" y="2447566"/>
            <a:ext cx="3918857" cy="1870051"/>
          </a:xfrm>
          <a:prstGeom prst="round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对角圆角 28"/>
          <p:cNvSpPr/>
          <p:nvPr/>
        </p:nvSpPr>
        <p:spPr>
          <a:xfrm flipV="1">
            <a:off x="2117558" y="4460552"/>
            <a:ext cx="3918857" cy="1870051"/>
          </a:xfrm>
          <a:prstGeom prst="round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对角圆角 29"/>
          <p:cNvSpPr/>
          <p:nvPr/>
        </p:nvSpPr>
        <p:spPr>
          <a:xfrm>
            <a:off x="6155587" y="4460551"/>
            <a:ext cx="3918857" cy="1870051"/>
          </a:xfrm>
          <a:prstGeom prst="round2Diag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三、工作规划</a:t>
            </a:r>
            <a:endParaRPr lang="zh-CN" altLang="en-US" sz="3200" b="1" spc="-150" dirty="0">
              <a:solidFill>
                <a:schemeClr val="accent5">
                  <a:lumMod val="50000"/>
                </a:schemeClr>
              </a:solidFill>
              <a:cs typeface="+mn-ea"/>
              <a:sym typeface="+mn-lt"/>
            </a:endParaRPr>
          </a:p>
        </p:txBody>
      </p:sp>
      <p:grpSp>
        <p:nvGrpSpPr>
          <p:cNvPr id="13" name="组合 12"/>
          <p:cNvGrpSpPr/>
          <p:nvPr/>
        </p:nvGrpSpPr>
        <p:grpSpPr>
          <a:xfrm>
            <a:off x="1240971" y="1155241"/>
            <a:ext cx="10048088" cy="611891"/>
            <a:chOff x="1240971" y="1155241"/>
            <a:chExt cx="10048088" cy="611891"/>
          </a:xfrm>
        </p:grpSpPr>
        <p:sp>
          <p:nvSpPr>
            <p:cNvPr id="6" name="矩形 5"/>
            <p:cNvSpPr/>
            <p:nvPr/>
          </p:nvSpPr>
          <p:spPr>
            <a:xfrm>
              <a:off x="1962279" y="1237439"/>
              <a:ext cx="5416868" cy="461665"/>
            </a:xfrm>
            <a:prstGeom prst="rect">
              <a:avLst/>
            </a:prstGeom>
          </p:spPr>
          <p:txBody>
            <a:bodyPr wrap="none">
              <a:spAutoFit/>
            </a:bodyPr>
            <a:lstStyle/>
            <a:p>
              <a:r>
                <a:rPr lang="zh-CN" altLang="en-US" sz="2400" b="1" dirty="0">
                  <a:solidFill>
                    <a:schemeClr val="accent5">
                      <a:lumMod val="50000"/>
                    </a:schemeClr>
                  </a:solidFill>
                </a:rPr>
                <a:t>认真履行职责，努力做好行政管理工作</a:t>
              </a:r>
              <a:endParaRPr lang="zh-CN" altLang="en-US" sz="2400" b="1" dirty="0">
                <a:solidFill>
                  <a:schemeClr val="accent5">
                    <a:lumMod val="50000"/>
                  </a:schemeClr>
                </a:solidFill>
              </a:endParaRPr>
            </a:p>
          </p:txBody>
        </p:sp>
        <p:grpSp>
          <p:nvGrpSpPr>
            <p:cNvPr id="8" name="组合 7"/>
            <p:cNvGrpSpPr/>
            <p:nvPr/>
          </p:nvGrpSpPr>
          <p:grpSpPr>
            <a:xfrm>
              <a:off x="1240971" y="1155241"/>
              <a:ext cx="611891" cy="611891"/>
              <a:chOff x="1240971" y="1155241"/>
              <a:chExt cx="611891" cy="611891"/>
            </a:xfrm>
          </p:grpSpPr>
          <p:sp>
            <p:nvSpPr>
              <p:cNvPr id="7" name="椭圆 6"/>
              <p:cNvSpPr/>
              <p:nvPr/>
            </p:nvSpPr>
            <p:spPr>
              <a:xfrm>
                <a:off x="1240971" y="1155241"/>
                <a:ext cx="611891" cy="611891"/>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50388" y="1155241"/>
                <a:ext cx="393056" cy="584775"/>
              </a:xfrm>
              <a:prstGeom prst="rect">
                <a:avLst/>
              </a:prstGeom>
            </p:spPr>
            <p:txBody>
              <a:bodyPr wrap="none">
                <a:spAutoFit/>
              </a:bodyPr>
              <a:lstStyle/>
              <a:p>
                <a:r>
                  <a:rPr lang="en-US" altLang="zh-CN" sz="3200" b="1" spc="-150" dirty="0">
                    <a:solidFill>
                      <a:schemeClr val="bg1"/>
                    </a:solidFill>
                    <a:cs typeface="+mn-ea"/>
                    <a:sym typeface="+mn-lt"/>
                  </a:rPr>
                  <a:t>2</a:t>
                </a:r>
                <a:endParaRPr lang="zh-CN" altLang="en-US" sz="3200" b="1" spc="-150" dirty="0">
                  <a:solidFill>
                    <a:schemeClr val="bg1"/>
                  </a:solidFill>
                  <a:cs typeface="+mn-ea"/>
                  <a:sym typeface="+mn-lt"/>
                </a:endParaRPr>
              </a:p>
            </p:txBody>
          </p:sp>
        </p:grpSp>
        <p:cxnSp>
          <p:nvCxnSpPr>
            <p:cNvPr id="12" name="直接连接符 11"/>
            <p:cNvCxnSpPr/>
            <p:nvPr/>
          </p:nvCxnSpPr>
          <p:spPr>
            <a:xfrm>
              <a:off x="1808174" y="1760048"/>
              <a:ext cx="9480885" cy="0"/>
            </a:xfrm>
            <a:prstGeom prst="line">
              <a:avLst/>
            </a:prstGeom>
            <a:ln w="12700">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962279" y="1902983"/>
            <a:ext cx="8935452" cy="338554"/>
          </a:xfrm>
          <a:prstGeom prst="rect">
            <a:avLst/>
          </a:prstGeom>
        </p:spPr>
        <p:txBody>
          <a:bodyPr wrap="square">
            <a:spAutoFit/>
          </a:bodyPr>
          <a:lstStyle/>
          <a:p>
            <a:pPr marL="285750" indent="-285750">
              <a:buFont typeface="Wingdings" panose="05000000000000000000" pitchFamily="2" charset="2"/>
              <a:buChar char="Ø"/>
            </a:pPr>
            <a:r>
              <a:rPr lang="zh-CN" altLang="en-US" sz="1600" dirty="0"/>
              <a:t>综合管理部是综合部门，工作纷繁复杂，只有抓住关键，把握重点，才能取得事半功倍的效果。</a:t>
            </a:r>
            <a:endParaRPr lang="zh-CN" altLang="en-US" sz="1600" dirty="0"/>
          </a:p>
        </p:txBody>
      </p:sp>
      <p:sp>
        <p:nvSpPr>
          <p:cNvPr id="5" name="矩形 4"/>
          <p:cNvSpPr/>
          <p:nvPr/>
        </p:nvSpPr>
        <p:spPr>
          <a:xfrm>
            <a:off x="2505443" y="2872589"/>
            <a:ext cx="2974082" cy="1023357"/>
          </a:xfrm>
          <a:prstGeom prst="rect">
            <a:avLst/>
          </a:prstGeom>
        </p:spPr>
        <p:txBody>
          <a:bodyPr wrap="square">
            <a:spAutoFit/>
          </a:bodyPr>
          <a:lstStyle/>
          <a:p>
            <a:pPr lvl="0">
              <a:lnSpc>
                <a:spcPct val="150000"/>
              </a:lnSpc>
            </a:pPr>
            <a:r>
              <a:rPr lang="zh-CN" altLang="en-US" sz="1400" dirty="0">
                <a:solidFill>
                  <a:schemeClr val="bg1"/>
                </a:solidFill>
              </a:rPr>
              <a:t>协助领导做好行政管理。认真做好公司各项会议的组织、准备和记录工作</a:t>
            </a:r>
            <a:endParaRPr lang="en-US" altLang="zh-CN" sz="1400" dirty="0">
              <a:solidFill>
                <a:schemeClr val="bg1"/>
              </a:solidFill>
            </a:endParaRPr>
          </a:p>
        </p:txBody>
      </p:sp>
      <p:sp>
        <p:nvSpPr>
          <p:cNvPr id="31" name="矩形 30"/>
          <p:cNvSpPr/>
          <p:nvPr/>
        </p:nvSpPr>
        <p:spPr>
          <a:xfrm>
            <a:off x="6548616" y="2594156"/>
            <a:ext cx="3334173" cy="1346522"/>
          </a:xfrm>
          <a:prstGeom prst="rect">
            <a:avLst/>
          </a:prstGeom>
        </p:spPr>
        <p:txBody>
          <a:bodyPr wrap="square">
            <a:spAutoFit/>
          </a:bodyPr>
          <a:lstStyle/>
          <a:p>
            <a:pPr lvl="0">
              <a:lnSpc>
                <a:spcPct val="150000"/>
              </a:lnSpc>
            </a:pPr>
            <a:r>
              <a:rPr lang="zh-CN" altLang="en-US" sz="1400" dirty="0">
                <a:solidFill>
                  <a:schemeClr val="bg1"/>
                </a:solidFill>
              </a:rPr>
              <a:t>进一步修订完善综合管理部工作规范、考核制度、保密制度、文件管理制度。明确各岗位工作职责和工作责任。明确程序和质量要求</a:t>
            </a:r>
            <a:endParaRPr lang="zh-CN" altLang="en-US" sz="1400" dirty="0">
              <a:solidFill>
                <a:schemeClr val="bg1"/>
              </a:solidFill>
            </a:endParaRPr>
          </a:p>
        </p:txBody>
      </p:sp>
      <p:sp>
        <p:nvSpPr>
          <p:cNvPr id="33" name="矩形 32"/>
          <p:cNvSpPr/>
          <p:nvPr/>
        </p:nvSpPr>
        <p:spPr>
          <a:xfrm>
            <a:off x="2589945" y="4523648"/>
            <a:ext cx="2974082" cy="1669688"/>
          </a:xfrm>
          <a:prstGeom prst="rect">
            <a:avLst/>
          </a:prstGeom>
        </p:spPr>
        <p:txBody>
          <a:bodyPr wrap="square">
            <a:spAutoFit/>
          </a:bodyPr>
          <a:lstStyle/>
          <a:p>
            <a:pPr lvl="0">
              <a:lnSpc>
                <a:spcPct val="150000"/>
              </a:lnSpc>
            </a:pPr>
            <a:r>
              <a:rPr lang="zh-CN" altLang="en-US" sz="1400" dirty="0">
                <a:solidFill>
                  <a:schemeClr val="bg1"/>
                </a:solidFill>
              </a:rPr>
              <a:t>认真做好材料的撰写、打印、信息上报和档案管理工作，确保及时撰写和上报。做好各种文件的收发、复印工作，及时请领导阅办，规范文件传阅、转发程序。</a:t>
            </a:r>
            <a:endParaRPr lang="zh-CN" altLang="en-US" sz="1400" dirty="0">
              <a:solidFill>
                <a:schemeClr val="bg1"/>
              </a:solidFill>
            </a:endParaRPr>
          </a:p>
        </p:txBody>
      </p:sp>
      <p:sp>
        <p:nvSpPr>
          <p:cNvPr id="34" name="矩形 33"/>
          <p:cNvSpPr/>
          <p:nvPr/>
        </p:nvSpPr>
        <p:spPr>
          <a:xfrm>
            <a:off x="6627973" y="4560732"/>
            <a:ext cx="2974082" cy="1669688"/>
          </a:xfrm>
          <a:prstGeom prst="rect">
            <a:avLst/>
          </a:prstGeom>
        </p:spPr>
        <p:txBody>
          <a:bodyPr wrap="square">
            <a:spAutoFit/>
          </a:bodyPr>
          <a:lstStyle/>
          <a:p>
            <a:pPr lvl="0">
              <a:lnSpc>
                <a:spcPct val="150000"/>
              </a:lnSpc>
            </a:pPr>
            <a:r>
              <a:rPr lang="zh-CN" altLang="en-US" sz="1400" dirty="0">
                <a:solidFill>
                  <a:schemeClr val="bg1"/>
                </a:solidFill>
              </a:rPr>
              <a:t>协调综合管理部内部工作，合理调配人员，及时、保质保量完成领导交办的工作任务。认真做好员工考勤、考核工作。认真做好电脑、卬刷设备的维护和耗材管理工作</a:t>
            </a:r>
            <a:endParaRPr lang="zh-CN" altLang="en-US" sz="1400" dirty="0">
              <a:solidFill>
                <a:schemeClr val="bg1"/>
              </a:solidFill>
            </a:endParaRPr>
          </a:p>
        </p:txBody>
      </p:sp>
      <p:sp>
        <p:nvSpPr>
          <p:cNvPr id="11" name="文本框 10"/>
          <p:cNvSpPr txBox="1"/>
          <p:nvPr/>
        </p:nvSpPr>
        <p:spPr>
          <a:xfrm>
            <a:off x="5561719" y="3797563"/>
            <a:ext cx="356188" cy="461665"/>
          </a:xfrm>
          <a:prstGeom prst="rect">
            <a:avLst/>
          </a:prstGeom>
          <a:noFill/>
        </p:spPr>
        <p:txBody>
          <a:bodyPr wrap="none" rtlCol="0">
            <a:spAutoFit/>
          </a:bodyPr>
          <a:lstStyle/>
          <a:p>
            <a:r>
              <a:rPr lang="en-US" altLang="zh-CN" sz="2400" b="1" u="sng" dirty="0">
                <a:solidFill>
                  <a:schemeClr val="bg1"/>
                </a:solidFill>
              </a:rPr>
              <a:t>1</a:t>
            </a:r>
            <a:endParaRPr lang="zh-CN" altLang="en-US" sz="2400" b="1" u="sng" dirty="0">
              <a:solidFill>
                <a:schemeClr val="bg1"/>
              </a:solidFill>
            </a:endParaRPr>
          </a:p>
        </p:txBody>
      </p:sp>
      <p:sp>
        <p:nvSpPr>
          <p:cNvPr id="35" name="文本框 34"/>
          <p:cNvSpPr txBox="1"/>
          <p:nvPr/>
        </p:nvSpPr>
        <p:spPr>
          <a:xfrm>
            <a:off x="6246206" y="3797563"/>
            <a:ext cx="356188" cy="461665"/>
          </a:xfrm>
          <a:prstGeom prst="rect">
            <a:avLst/>
          </a:prstGeom>
          <a:noFill/>
        </p:spPr>
        <p:txBody>
          <a:bodyPr wrap="none" rtlCol="0">
            <a:spAutoFit/>
          </a:bodyPr>
          <a:lstStyle/>
          <a:p>
            <a:r>
              <a:rPr lang="en-US" altLang="zh-CN" sz="2400" b="1" u="sng" dirty="0">
                <a:solidFill>
                  <a:schemeClr val="bg1"/>
                </a:solidFill>
              </a:rPr>
              <a:t>2</a:t>
            </a:r>
            <a:endParaRPr lang="zh-CN" altLang="en-US" sz="2400" b="1" u="sng" dirty="0">
              <a:solidFill>
                <a:schemeClr val="bg1"/>
              </a:solidFill>
            </a:endParaRPr>
          </a:p>
        </p:txBody>
      </p:sp>
      <p:sp>
        <p:nvSpPr>
          <p:cNvPr id="36" name="文本框 35"/>
          <p:cNvSpPr txBox="1"/>
          <p:nvPr/>
        </p:nvSpPr>
        <p:spPr>
          <a:xfrm>
            <a:off x="5561719" y="4523646"/>
            <a:ext cx="356188" cy="461665"/>
          </a:xfrm>
          <a:prstGeom prst="rect">
            <a:avLst/>
          </a:prstGeom>
          <a:noFill/>
        </p:spPr>
        <p:txBody>
          <a:bodyPr wrap="none" rtlCol="0">
            <a:spAutoFit/>
          </a:bodyPr>
          <a:lstStyle/>
          <a:p>
            <a:r>
              <a:rPr lang="en-US" altLang="zh-CN" sz="2400" b="1" u="sng" dirty="0">
                <a:solidFill>
                  <a:schemeClr val="bg1"/>
                </a:solidFill>
              </a:rPr>
              <a:t>4</a:t>
            </a:r>
            <a:endParaRPr lang="zh-CN" altLang="en-US" sz="2400" b="1" u="sng" dirty="0">
              <a:solidFill>
                <a:schemeClr val="bg1"/>
              </a:solidFill>
            </a:endParaRPr>
          </a:p>
        </p:txBody>
      </p:sp>
      <p:sp>
        <p:nvSpPr>
          <p:cNvPr id="37" name="文本框 36"/>
          <p:cNvSpPr txBox="1"/>
          <p:nvPr/>
        </p:nvSpPr>
        <p:spPr>
          <a:xfrm>
            <a:off x="6246206" y="4523646"/>
            <a:ext cx="356188" cy="461665"/>
          </a:xfrm>
          <a:prstGeom prst="rect">
            <a:avLst/>
          </a:prstGeom>
          <a:noFill/>
        </p:spPr>
        <p:txBody>
          <a:bodyPr wrap="none" rtlCol="0">
            <a:spAutoFit/>
          </a:bodyPr>
          <a:lstStyle/>
          <a:p>
            <a:r>
              <a:rPr lang="en-US" altLang="zh-CN" sz="2400" b="1" u="sng" dirty="0">
                <a:solidFill>
                  <a:schemeClr val="bg1"/>
                </a:solidFill>
              </a:rPr>
              <a:t>3</a:t>
            </a:r>
            <a:endParaRPr lang="zh-CN" altLang="en-US" sz="2400" b="1" u="sng"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70060" y="231845"/>
            <a:ext cx="2531462"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三、工作规划</a:t>
            </a:r>
            <a:endParaRPr lang="zh-CN" altLang="en-US" sz="3200" b="1" spc="-150" dirty="0">
              <a:solidFill>
                <a:schemeClr val="accent5">
                  <a:lumMod val="50000"/>
                </a:schemeClr>
              </a:solidFill>
              <a:cs typeface="+mn-ea"/>
              <a:sym typeface="+mn-lt"/>
            </a:endParaRPr>
          </a:p>
        </p:txBody>
      </p:sp>
      <p:grpSp>
        <p:nvGrpSpPr>
          <p:cNvPr id="13" name="组合 12"/>
          <p:cNvGrpSpPr/>
          <p:nvPr/>
        </p:nvGrpSpPr>
        <p:grpSpPr>
          <a:xfrm>
            <a:off x="1240971" y="1155241"/>
            <a:ext cx="10048088" cy="611891"/>
            <a:chOff x="1240971" y="1155241"/>
            <a:chExt cx="10048088" cy="611891"/>
          </a:xfrm>
        </p:grpSpPr>
        <p:sp>
          <p:nvSpPr>
            <p:cNvPr id="6" name="矩形 5"/>
            <p:cNvSpPr/>
            <p:nvPr/>
          </p:nvSpPr>
          <p:spPr>
            <a:xfrm>
              <a:off x="1962279" y="1237439"/>
              <a:ext cx="4185761" cy="461665"/>
            </a:xfrm>
            <a:prstGeom prst="rect">
              <a:avLst/>
            </a:prstGeom>
          </p:spPr>
          <p:txBody>
            <a:bodyPr wrap="none">
              <a:spAutoFit/>
            </a:bodyPr>
            <a:lstStyle/>
            <a:p>
              <a:r>
                <a:rPr lang="zh-CN" altLang="en-US" sz="2400" b="1" dirty="0">
                  <a:solidFill>
                    <a:schemeClr val="accent5">
                      <a:lumMod val="50000"/>
                    </a:schemeClr>
                  </a:solidFill>
                </a:rPr>
                <a:t>强化服务意识，把握服务重心</a:t>
              </a:r>
              <a:endParaRPr lang="zh-CN" altLang="en-US" sz="2400" b="1" dirty="0">
                <a:solidFill>
                  <a:schemeClr val="accent5">
                    <a:lumMod val="50000"/>
                  </a:schemeClr>
                </a:solidFill>
              </a:endParaRPr>
            </a:p>
          </p:txBody>
        </p:sp>
        <p:grpSp>
          <p:nvGrpSpPr>
            <p:cNvPr id="8" name="组合 7"/>
            <p:cNvGrpSpPr/>
            <p:nvPr/>
          </p:nvGrpSpPr>
          <p:grpSpPr>
            <a:xfrm>
              <a:off x="1240971" y="1155241"/>
              <a:ext cx="611891" cy="611891"/>
              <a:chOff x="1240971" y="1155241"/>
              <a:chExt cx="611891" cy="611891"/>
            </a:xfrm>
          </p:grpSpPr>
          <p:sp>
            <p:nvSpPr>
              <p:cNvPr id="7" name="椭圆 6"/>
              <p:cNvSpPr/>
              <p:nvPr/>
            </p:nvSpPr>
            <p:spPr>
              <a:xfrm>
                <a:off x="1240971" y="1155241"/>
                <a:ext cx="611891" cy="611891"/>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350388" y="1155241"/>
                <a:ext cx="393056" cy="584775"/>
              </a:xfrm>
              <a:prstGeom prst="rect">
                <a:avLst/>
              </a:prstGeom>
            </p:spPr>
            <p:txBody>
              <a:bodyPr wrap="none">
                <a:spAutoFit/>
              </a:bodyPr>
              <a:lstStyle/>
              <a:p>
                <a:r>
                  <a:rPr lang="en-US" altLang="zh-CN" sz="3200" b="1" spc="-150" dirty="0">
                    <a:solidFill>
                      <a:schemeClr val="bg1"/>
                    </a:solidFill>
                    <a:cs typeface="+mn-ea"/>
                    <a:sym typeface="+mn-lt"/>
                  </a:rPr>
                  <a:t>2</a:t>
                </a:r>
                <a:endParaRPr lang="zh-CN" altLang="en-US" sz="3200" b="1" spc="-150" dirty="0">
                  <a:solidFill>
                    <a:schemeClr val="bg1"/>
                  </a:solidFill>
                  <a:cs typeface="+mn-ea"/>
                  <a:sym typeface="+mn-lt"/>
                </a:endParaRPr>
              </a:p>
            </p:txBody>
          </p:sp>
        </p:grpSp>
        <p:cxnSp>
          <p:nvCxnSpPr>
            <p:cNvPr id="12" name="直接连接符 11"/>
            <p:cNvCxnSpPr/>
            <p:nvPr/>
          </p:nvCxnSpPr>
          <p:spPr>
            <a:xfrm>
              <a:off x="1808174" y="1760048"/>
              <a:ext cx="9480885" cy="0"/>
            </a:xfrm>
            <a:prstGeom prst="line">
              <a:avLst/>
            </a:prstGeom>
            <a:ln w="12700">
              <a:solidFill>
                <a:schemeClr val="accent5">
                  <a:lumMod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702386" y="1903321"/>
            <a:ext cx="9374906" cy="700898"/>
          </a:xfrm>
          <a:prstGeom prst="rect">
            <a:avLst/>
          </a:prstGeom>
        </p:spPr>
        <p:txBody>
          <a:bodyPr wrap="square">
            <a:spAutoFit/>
          </a:bodyPr>
          <a:lstStyle/>
          <a:p>
            <a:pPr marL="285750" indent="-285750">
              <a:lnSpc>
                <a:spcPct val="130000"/>
              </a:lnSpc>
              <a:buFont typeface="Wingdings" panose="05000000000000000000" pitchFamily="2" charset="2"/>
              <a:buChar char="Ø"/>
            </a:pPr>
            <a:r>
              <a:rPr lang="zh-CN" altLang="en-US" sz="1600" dirty="0"/>
              <a:t>充分发挥行政服务职能作用综合管理部所处的地位和所属的工作性质，决定着综合管理部的实质就是一个单位的服务中枢，综合管理部工作的核心就是服务。</a:t>
            </a:r>
            <a:endParaRPr lang="zh-CN" altLang="en-US" sz="1600" dirty="0"/>
          </a:p>
        </p:txBody>
      </p:sp>
      <p:grpSp>
        <p:nvGrpSpPr>
          <p:cNvPr id="16" name="组合 15"/>
          <p:cNvGrpSpPr/>
          <p:nvPr/>
        </p:nvGrpSpPr>
        <p:grpSpPr>
          <a:xfrm>
            <a:off x="1962278" y="2760804"/>
            <a:ext cx="9059875" cy="893380"/>
            <a:chOff x="1962279" y="2760804"/>
            <a:chExt cx="9059875" cy="893380"/>
          </a:xfrm>
        </p:grpSpPr>
        <p:sp>
          <p:nvSpPr>
            <p:cNvPr id="27" name="矩形: 对角圆角 26"/>
            <p:cNvSpPr/>
            <p:nvPr/>
          </p:nvSpPr>
          <p:spPr>
            <a:xfrm>
              <a:off x="1962279" y="2849118"/>
              <a:ext cx="9059875" cy="805065"/>
            </a:xfrm>
            <a:prstGeom prst="round2DiagRect">
              <a:avLst>
                <a:gd name="adj1" fmla="val 16554"/>
                <a:gd name="adj2" fmla="val 0"/>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对角圆角 23"/>
            <p:cNvSpPr/>
            <p:nvPr/>
          </p:nvSpPr>
          <p:spPr>
            <a:xfrm>
              <a:off x="2084183" y="2760804"/>
              <a:ext cx="804623" cy="893380"/>
            </a:xfrm>
            <a:prstGeom prst="round2DiagRect">
              <a:avLst/>
            </a:prstGeom>
            <a:solidFill>
              <a:schemeClr val="bg1"/>
            </a:solidFill>
            <a:ln w="28575">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190098" y="2957869"/>
              <a:ext cx="601447" cy="584775"/>
            </a:xfrm>
            <a:prstGeom prst="rect">
              <a:avLst/>
            </a:prstGeom>
          </p:spPr>
          <p:txBody>
            <a:bodyPr wrap="none">
              <a:spAutoFit/>
            </a:bodyPr>
            <a:lstStyle/>
            <a:p>
              <a:r>
                <a:rPr lang="en-US" altLang="zh-CN" sz="3200" b="1" spc="-150" dirty="0">
                  <a:solidFill>
                    <a:srgbClr val="1F4E79"/>
                  </a:solidFill>
                  <a:cs typeface="+mn-ea"/>
                </a:rPr>
                <a:t>01</a:t>
              </a:r>
              <a:endParaRPr lang="en-US" altLang="zh-CN" sz="3200" b="1" spc="-150" dirty="0">
                <a:solidFill>
                  <a:srgbClr val="1F4E79"/>
                </a:solidFill>
                <a:cs typeface="+mn-ea"/>
              </a:endParaRPr>
            </a:p>
          </p:txBody>
        </p:sp>
        <p:sp>
          <p:nvSpPr>
            <p:cNvPr id="15" name="矩形 14"/>
            <p:cNvSpPr/>
            <p:nvPr/>
          </p:nvSpPr>
          <p:spPr>
            <a:xfrm>
              <a:off x="3176497" y="2900160"/>
              <a:ext cx="7217339" cy="700192"/>
            </a:xfrm>
            <a:prstGeom prst="rect">
              <a:avLst/>
            </a:prstGeom>
          </p:spPr>
          <p:txBody>
            <a:bodyPr wrap="square">
              <a:spAutoFit/>
            </a:bodyPr>
            <a:lstStyle/>
            <a:p>
              <a:pPr>
                <a:lnSpc>
                  <a:spcPct val="150000"/>
                </a:lnSpc>
              </a:pPr>
              <a:r>
                <a:rPr lang="zh-CN" altLang="en-US" sz="1400" dirty="0">
                  <a:solidFill>
                    <a:schemeClr val="bg1"/>
                  </a:solidFill>
                </a:rPr>
                <a:t>从抓学习教育，提髙思想认识着手，带领综合管理部同事找准工作位置，明确工作性质，树立行政服务的良好形象</a:t>
              </a:r>
              <a:endParaRPr lang="zh-CN" altLang="en-US" sz="1400" dirty="0">
                <a:solidFill>
                  <a:schemeClr val="bg1"/>
                </a:solidFill>
              </a:endParaRPr>
            </a:p>
          </p:txBody>
        </p:sp>
      </p:grpSp>
      <p:grpSp>
        <p:nvGrpSpPr>
          <p:cNvPr id="45" name="组合 44"/>
          <p:cNvGrpSpPr/>
          <p:nvPr/>
        </p:nvGrpSpPr>
        <p:grpSpPr>
          <a:xfrm>
            <a:off x="1962278" y="3956099"/>
            <a:ext cx="9059875" cy="893380"/>
            <a:chOff x="1962279" y="2760804"/>
            <a:chExt cx="9059875" cy="893380"/>
          </a:xfrm>
        </p:grpSpPr>
        <p:sp>
          <p:nvSpPr>
            <p:cNvPr id="46" name="矩形: 对角圆角 45"/>
            <p:cNvSpPr/>
            <p:nvPr/>
          </p:nvSpPr>
          <p:spPr>
            <a:xfrm>
              <a:off x="1962279" y="2849118"/>
              <a:ext cx="9059875" cy="805065"/>
            </a:xfrm>
            <a:prstGeom prst="round2DiagRect">
              <a:avLst>
                <a:gd name="adj1" fmla="val 16554"/>
                <a:gd name="adj2" fmla="val 0"/>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对角圆角 46"/>
            <p:cNvSpPr/>
            <p:nvPr/>
          </p:nvSpPr>
          <p:spPr>
            <a:xfrm>
              <a:off x="2084183" y="2760804"/>
              <a:ext cx="804623" cy="893380"/>
            </a:xfrm>
            <a:prstGeom prst="round2DiagRect">
              <a:avLst/>
            </a:prstGeom>
            <a:solidFill>
              <a:schemeClr val="bg1"/>
            </a:solidFill>
            <a:ln w="28575">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190098" y="2957869"/>
              <a:ext cx="601447" cy="584775"/>
            </a:xfrm>
            <a:prstGeom prst="rect">
              <a:avLst/>
            </a:prstGeom>
          </p:spPr>
          <p:txBody>
            <a:bodyPr wrap="none">
              <a:spAutoFit/>
            </a:bodyPr>
            <a:lstStyle/>
            <a:p>
              <a:r>
                <a:rPr lang="en-US" altLang="zh-CN" sz="3200" b="1" spc="-150" dirty="0">
                  <a:solidFill>
                    <a:srgbClr val="1F4E79"/>
                  </a:solidFill>
                  <a:cs typeface="+mn-ea"/>
                </a:rPr>
                <a:t>02</a:t>
              </a:r>
              <a:endParaRPr lang="en-US" altLang="zh-CN" sz="3200" b="1" spc="-150" dirty="0">
                <a:solidFill>
                  <a:srgbClr val="1F4E79"/>
                </a:solidFill>
                <a:cs typeface="+mn-ea"/>
              </a:endParaRPr>
            </a:p>
          </p:txBody>
        </p:sp>
        <p:sp>
          <p:nvSpPr>
            <p:cNvPr id="49" name="矩形 48"/>
            <p:cNvSpPr/>
            <p:nvPr/>
          </p:nvSpPr>
          <p:spPr>
            <a:xfrm>
              <a:off x="3176497" y="3018981"/>
              <a:ext cx="7217339" cy="377026"/>
            </a:xfrm>
            <a:prstGeom prst="rect">
              <a:avLst/>
            </a:prstGeom>
          </p:spPr>
          <p:txBody>
            <a:bodyPr wrap="square">
              <a:spAutoFit/>
            </a:bodyPr>
            <a:lstStyle/>
            <a:p>
              <a:pPr>
                <a:lnSpc>
                  <a:spcPct val="150000"/>
                </a:lnSpc>
              </a:pPr>
              <a:r>
                <a:rPr lang="zh-CN" altLang="en-US" sz="1400" dirty="0">
                  <a:solidFill>
                    <a:schemeClr val="bg1"/>
                  </a:solidFill>
                </a:rPr>
                <a:t>拓宽视野，广泛收集情报信息，及时上报，为领导决策当好参谋和助手</a:t>
              </a:r>
              <a:endParaRPr lang="zh-CN" altLang="en-US" sz="1400" dirty="0">
                <a:solidFill>
                  <a:schemeClr val="bg1"/>
                </a:solidFill>
              </a:endParaRPr>
            </a:p>
          </p:txBody>
        </p:sp>
      </p:grpSp>
      <p:grpSp>
        <p:nvGrpSpPr>
          <p:cNvPr id="50" name="组合 49"/>
          <p:cNvGrpSpPr/>
          <p:nvPr/>
        </p:nvGrpSpPr>
        <p:grpSpPr>
          <a:xfrm>
            <a:off x="1962278" y="5151394"/>
            <a:ext cx="9059875" cy="893380"/>
            <a:chOff x="1962279" y="2760804"/>
            <a:chExt cx="9059875" cy="893380"/>
          </a:xfrm>
        </p:grpSpPr>
        <p:sp>
          <p:nvSpPr>
            <p:cNvPr id="51" name="矩形: 对角圆角 50"/>
            <p:cNvSpPr/>
            <p:nvPr/>
          </p:nvSpPr>
          <p:spPr>
            <a:xfrm>
              <a:off x="1962279" y="2849118"/>
              <a:ext cx="9059875" cy="805065"/>
            </a:xfrm>
            <a:prstGeom prst="round2DiagRect">
              <a:avLst>
                <a:gd name="adj1" fmla="val 16554"/>
                <a:gd name="adj2" fmla="val 0"/>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对角圆角 51"/>
            <p:cNvSpPr/>
            <p:nvPr/>
          </p:nvSpPr>
          <p:spPr>
            <a:xfrm>
              <a:off x="2084183" y="2760804"/>
              <a:ext cx="804623" cy="893380"/>
            </a:xfrm>
            <a:prstGeom prst="round2DiagRect">
              <a:avLst/>
            </a:prstGeom>
            <a:solidFill>
              <a:schemeClr val="bg1"/>
            </a:solidFill>
            <a:ln w="28575">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2190098" y="2957869"/>
              <a:ext cx="601447" cy="584775"/>
            </a:xfrm>
            <a:prstGeom prst="rect">
              <a:avLst/>
            </a:prstGeom>
          </p:spPr>
          <p:txBody>
            <a:bodyPr wrap="none">
              <a:spAutoFit/>
            </a:bodyPr>
            <a:lstStyle/>
            <a:p>
              <a:r>
                <a:rPr lang="en-US" altLang="zh-CN" sz="3200" b="1" spc="-150" dirty="0">
                  <a:solidFill>
                    <a:srgbClr val="1F4E79"/>
                  </a:solidFill>
                  <a:cs typeface="+mn-ea"/>
                </a:rPr>
                <a:t>03</a:t>
              </a:r>
              <a:endParaRPr lang="en-US" altLang="zh-CN" sz="3200" b="1" spc="-150" dirty="0">
                <a:solidFill>
                  <a:srgbClr val="1F4E79"/>
                </a:solidFill>
                <a:cs typeface="+mn-ea"/>
              </a:endParaRPr>
            </a:p>
          </p:txBody>
        </p:sp>
        <p:sp>
          <p:nvSpPr>
            <p:cNvPr id="54" name="矩形 53"/>
            <p:cNvSpPr/>
            <p:nvPr/>
          </p:nvSpPr>
          <p:spPr>
            <a:xfrm>
              <a:off x="3176497" y="3018981"/>
              <a:ext cx="7217339" cy="377026"/>
            </a:xfrm>
            <a:prstGeom prst="rect">
              <a:avLst/>
            </a:prstGeom>
          </p:spPr>
          <p:txBody>
            <a:bodyPr wrap="square">
              <a:spAutoFit/>
            </a:bodyPr>
            <a:lstStyle/>
            <a:p>
              <a:pPr>
                <a:lnSpc>
                  <a:spcPct val="150000"/>
                </a:lnSpc>
              </a:pPr>
              <a:r>
                <a:rPr lang="zh-CN" altLang="en-US" sz="1400" dirty="0">
                  <a:solidFill>
                    <a:schemeClr val="bg1"/>
                  </a:solidFill>
                </a:rPr>
                <a:t>高效办事，当好“服务员”</a:t>
              </a:r>
              <a:endParaRPr lang="zh-CN" altLang="en-US" sz="14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包含 户外, 云, 日落, 太阳&#10;&#10;描述已自动生成"/>
          <p:cNvPicPr>
            <a:picLocks noChangeAspect="1"/>
          </p:cNvPicPr>
          <p:nvPr/>
        </p:nvPicPr>
        <p:blipFill>
          <a:blip r:embed="rId1">
            <a:extLst>
              <a:ext uri="{28A0092B-C50C-407E-A947-70E740481C1C}">
                <a14:useLocalDpi xmlns:a14="http://schemas.microsoft.com/office/drawing/2010/main" val="0"/>
              </a:ext>
            </a:extLst>
          </a:blip>
          <a:srcRect l="6479" t="1343"/>
          <a:stretch>
            <a:fillRect/>
          </a:stretch>
        </p:blipFill>
        <p:spPr>
          <a:xfrm>
            <a:off x="4967045" y="1340808"/>
            <a:ext cx="7222304" cy="5517193"/>
          </a:xfrm>
          <a:custGeom>
            <a:avLst/>
            <a:gdLst>
              <a:gd name="connsiteX0" fmla="*/ 1613040 w 8856938"/>
              <a:gd name="connsiteY0" fmla="*/ 466 h 6765907"/>
              <a:gd name="connsiteX1" fmla="*/ 1738128 w 8856938"/>
              <a:gd name="connsiteY1" fmla="*/ 8293 h 6765907"/>
              <a:gd name="connsiteX2" fmla="*/ 8856938 w 8856938"/>
              <a:gd name="connsiteY2" fmla="*/ 1178746 h 6765907"/>
              <a:gd name="connsiteX3" fmla="*/ 8856938 w 8856938"/>
              <a:gd name="connsiteY3" fmla="*/ 6765907 h 6765907"/>
              <a:gd name="connsiteX4" fmla="*/ 0 w 8856938"/>
              <a:gd name="connsiteY4" fmla="*/ 6765907 h 6765907"/>
              <a:gd name="connsiteX5" fmla="*/ 1027187 w 8856938"/>
              <a:gd name="connsiteY5" fmla="*/ 518462 h 6765907"/>
              <a:gd name="connsiteX6" fmla="*/ 1613040 w 8856938"/>
              <a:gd name="connsiteY6" fmla="*/ 466 h 676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56938" h="6765907">
                <a:moveTo>
                  <a:pt x="1613040" y="466"/>
                </a:moveTo>
                <a:cubicBezTo>
                  <a:pt x="1654123" y="-1133"/>
                  <a:pt x="1695978" y="1362"/>
                  <a:pt x="1738128" y="8293"/>
                </a:cubicBezTo>
                <a:lnTo>
                  <a:pt x="8856938" y="1178746"/>
                </a:lnTo>
                <a:lnTo>
                  <a:pt x="8856938" y="6765907"/>
                </a:lnTo>
                <a:lnTo>
                  <a:pt x="0" y="6765907"/>
                </a:lnTo>
                <a:lnTo>
                  <a:pt x="1027187" y="518462"/>
                </a:lnTo>
                <a:cubicBezTo>
                  <a:pt x="1075698" y="223412"/>
                  <a:pt x="1325460" y="11654"/>
                  <a:pt x="1613040" y="466"/>
                </a:cubicBezTo>
                <a:close/>
              </a:path>
            </a:pathLst>
          </a:custGeom>
        </p:spPr>
      </p:pic>
      <p:sp>
        <p:nvSpPr>
          <p:cNvPr id="9" name="矩形 8"/>
          <p:cNvSpPr/>
          <p:nvPr/>
        </p:nvSpPr>
        <p:spPr>
          <a:xfrm>
            <a:off x="370060" y="231845"/>
            <a:ext cx="1358064" cy="584775"/>
          </a:xfrm>
          <a:prstGeom prst="rect">
            <a:avLst/>
          </a:prstGeom>
        </p:spPr>
        <p:txBody>
          <a:bodyPr wrap="none">
            <a:spAutoFit/>
          </a:bodyPr>
          <a:lstStyle/>
          <a:p>
            <a:r>
              <a:rPr lang="zh-CN" altLang="en-US" sz="3200" b="1" spc="-150" dirty="0">
                <a:solidFill>
                  <a:schemeClr val="accent5">
                    <a:lumMod val="50000"/>
                  </a:schemeClr>
                </a:solidFill>
                <a:cs typeface="+mn-ea"/>
                <a:sym typeface="+mn-lt"/>
              </a:rPr>
              <a:t>结束语</a:t>
            </a:r>
            <a:endParaRPr lang="zh-CN" altLang="en-US" sz="3200" b="1" spc="-150" dirty="0">
              <a:solidFill>
                <a:schemeClr val="accent5">
                  <a:lumMod val="50000"/>
                </a:schemeClr>
              </a:solidFill>
              <a:cs typeface="+mn-ea"/>
              <a:sym typeface="+mn-lt"/>
            </a:endParaRPr>
          </a:p>
        </p:txBody>
      </p:sp>
      <p:sp>
        <p:nvSpPr>
          <p:cNvPr id="4" name="矩形 3"/>
          <p:cNvSpPr/>
          <p:nvPr/>
        </p:nvSpPr>
        <p:spPr>
          <a:xfrm>
            <a:off x="951068" y="1742801"/>
            <a:ext cx="4075612" cy="3285515"/>
          </a:xfrm>
          <a:prstGeom prst="rect">
            <a:avLst/>
          </a:prstGeom>
        </p:spPr>
        <p:txBody>
          <a:bodyPr wrap="square">
            <a:spAutoFit/>
          </a:bodyPr>
          <a:lstStyle/>
          <a:p>
            <a:pPr indent="457200" algn="just">
              <a:lnSpc>
                <a:spcPct val="150000"/>
              </a:lnSpc>
            </a:pPr>
            <a:r>
              <a:rPr lang="zh-CN" altLang="en-US" sz="1400" dirty="0"/>
              <a:t>各位领导，各位同事，我作为公司普通一员，在公司学习、工作将近</a:t>
            </a:r>
            <a:r>
              <a:rPr lang="en-US" altLang="zh-CN" sz="1400" dirty="0"/>
              <a:t>8</a:t>
            </a:r>
            <a:r>
              <a:rPr lang="zh-CN" altLang="en-US" sz="1400" dirty="0"/>
              <a:t>年时间了，对公司有着深厚的情感，不管我这次竞聘的结果如何，不管今后处在哪个岗位，我都将一如既往地认真履行工作职责，并为之奉献自己的最大力量。</a:t>
            </a:r>
            <a:endParaRPr lang="en-US" altLang="zh-CN" sz="1400" dirty="0"/>
          </a:p>
          <a:p>
            <a:pPr indent="457200" algn="just">
              <a:lnSpc>
                <a:spcPct val="150000"/>
              </a:lnSpc>
            </a:pPr>
            <a:endParaRPr lang="en-US" altLang="zh-CN" sz="1400" dirty="0"/>
          </a:p>
          <a:p>
            <a:pPr indent="457200" algn="just">
              <a:lnSpc>
                <a:spcPct val="150000"/>
              </a:lnSpc>
            </a:pPr>
            <a:r>
              <a:rPr lang="zh-CN" altLang="en-US" sz="1400" dirty="0"/>
              <a:t>在此，我真心祝愿公司能够打造一支团结协作，奋发向上的管理团队。我相信，只要全司员工上下一心，携手共进，</a:t>
            </a:r>
            <a:r>
              <a:rPr lang="en-US" altLang="zh-CN" sz="1400" dirty="0"/>
              <a:t>x</a:t>
            </a:r>
            <a:r>
              <a:rPr lang="zh-CN" altLang="en-US" sz="1400" dirty="0"/>
              <a:t>公司一定会迎来更加光辉的明天</a:t>
            </a:r>
            <a:endParaRPr lang="zh-CN" altLang="en-US" sz="1400" dirty="0"/>
          </a:p>
        </p:txBody>
      </p:sp>
      <p:cxnSp>
        <p:nvCxnSpPr>
          <p:cNvPr id="18" name="直接连接符 17"/>
          <p:cNvCxnSpPr/>
          <p:nvPr/>
        </p:nvCxnSpPr>
        <p:spPr>
          <a:xfrm flipH="1">
            <a:off x="700238" y="1954043"/>
            <a:ext cx="364385" cy="0"/>
          </a:xfrm>
          <a:prstGeom prst="line">
            <a:avLst/>
          </a:prstGeom>
          <a:ln w="38100">
            <a:solidFill>
              <a:srgbClr val="1F4E79"/>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22479" y="3056630"/>
            <a:ext cx="2928541" cy="461665"/>
          </a:xfrm>
          <a:prstGeom prst="rect">
            <a:avLst/>
          </a:prstGeom>
        </p:spPr>
        <p:txBody>
          <a:bodyPr wrap="square">
            <a:spAutoFit/>
          </a:bodyPr>
          <a:lstStyle/>
          <a:p>
            <a:r>
              <a:rPr lang="zh-CN" altLang="en-US" sz="2400" dirty="0">
                <a:solidFill>
                  <a:schemeClr val="bg1"/>
                </a:solidFill>
                <a:cs typeface="+mn-ea"/>
                <a:sym typeface="+mn-lt"/>
              </a:rPr>
              <a:t>汇报完毕 谢谢大家</a:t>
            </a:r>
            <a:endParaRPr lang="zh-CN" altLang="en-US" sz="2400" dirty="0">
              <a:solidFill>
                <a:schemeClr val="bg1"/>
              </a:solidFill>
              <a:cs typeface="+mn-ea"/>
              <a:sym typeface="+mn-lt"/>
            </a:endParaRPr>
          </a:p>
        </p:txBody>
      </p:sp>
      <p:sp>
        <p:nvSpPr>
          <p:cNvPr id="3" name="矩形 2"/>
          <p:cNvSpPr/>
          <p:nvPr/>
        </p:nvSpPr>
        <p:spPr>
          <a:xfrm>
            <a:off x="1305388" y="1752860"/>
            <a:ext cx="5656677" cy="1200329"/>
          </a:xfrm>
          <a:prstGeom prst="rect">
            <a:avLst/>
          </a:prstGeom>
        </p:spPr>
        <p:txBody>
          <a:bodyPr wrap="none">
            <a:spAutoFit/>
          </a:bodyPr>
          <a:lstStyle/>
          <a:p>
            <a:r>
              <a:rPr lang="en-US" altLang="zh-CN" sz="7200" b="1" dirty="0">
                <a:solidFill>
                  <a:schemeClr val="bg1"/>
                </a:solidFill>
                <a:cs typeface="+mn-ea"/>
                <a:sym typeface="+mn-lt"/>
              </a:rPr>
              <a:t>THANK YOU</a:t>
            </a:r>
            <a:endParaRPr lang="zh-CN" altLang="en-US" sz="7200" b="1" dirty="0">
              <a:solidFill>
                <a:schemeClr val="bg1"/>
              </a:solidFill>
              <a:cs typeface="+mn-ea"/>
              <a:sym typeface="+mn-lt"/>
            </a:endParaRPr>
          </a:p>
        </p:txBody>
      </p:sp>
      <p:grpSp>
        <p:nvGrpSpPr>
          <p:cNvPr id="4" name="组合 3"/>
          <p:cNvGrpSpPr/>
          <p:nvPr/>
        </p:nvGrpSpPr>
        <p:grpSpPr>
          <a:xfrm>
            <a:off x="4153591" y="3097107"/>
            <a:ext cx="1567388" cy="400110"/>
            <a:chOff x="5367867" y="3190101"/>
            <a:chExt cx="1567388" cy="400110"/>
          </a:xfrm>
        </p:grpSpPr>
        <p:sp>
          <p:nvSpPr>
            <p:cNvPr id="5" name="任意多边形: 形状 4"/>
            <p:cNvSpPr/>
            <p:nvPr/>
          </p:nvSpPr>
          <p:spPr>
            <a:xfrm>
              <a:off x="5367867" y="3198167"/>
              <a:ext cx="1567388" cy="383978"/>
            </a:xfrm>
            <a:custGeom>
              <a:avLst/>
              <a:gdLst>
                <a:gd name="connsiteX0" fmla="*/ 0 w 1426100"/>
                <a:gd name="connsiteY0" fmla="*/ 0 h 349365"/>
                <a:gd name="connsiteX1" fmla="*/ 110593 w 1426100"/>
                <a:gd name="connsiteY1" fmla="*/ 0 h 349365"/>
                <a:gd name="connsiteX2" fmla="*/ 270933 w 1426100"/>
                <a:gd name="connsiteY2" fmla="*/ 0 h 349365"/>
                <a:gd name="connsiteX3" fmla="*/ 1426100 w 1426100"/>
                <a:gd name="connsiteY3" fmla="*/ 0 h 349365"/>
                <a:gd name="connsiteX4" fmla="*/ 1426100 w 1426100"/>
                <a:gd name="connsiteY4" fmla="*/ 349365 h 349365"/>
                <a:gd name="connsiteX5" fmla="*/ 110593 w 1426100"/>
                <a:gd name="connsiteY5" fmla="*/ 349365 h 349365"/>
                <a:gd name="connsiteX6" fmla="*/ 110593 w 1426100"/>
                <a:gd name="connsiteY6" fmla="*/ 97633 h 34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100" h="349365">
                  <a:moveTo>
                    <a:pt x="0" y="0"/>
                  </a:moveTo>
                  <a:lnTo>
                    <a:pt x="110593" y="0"/>
                  </a:lnTo>
                  <a:lnTo>
                    <a:pt x="270933" y="0"/>
                  </a:lnTo>
                  <a:lnTo>
                    <a:pt x="1426100" y="0"/>
                  </a:lnTo>
                  <a:lnTo>
                    <a:pt x="1426100" y="349365"/>
                  </a:lnTo>
                  <a:lnTo>
                    <a:pt x="110593" y="349365"/>
                  </a:lnTo>
                  <a:lnTo>
                    <a:pt x="110593" y="97633"/>
                  </a:lnTo>
                  <a:close/>
                </a:path>
              </a:pathLst>
            </a:custGeom>
            <a:solidFill>
              <a:srgbClr val="CB2B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608252" y="3190101"/>
              <a:ext cx="1210588" cy="400110"/>
            </a:xfrm>
            <a:prstGeom prst="rect">
              <a:avLst/>
            </a:prstGeom>
          </p:spPr>
          <p:txBody>
            <a:bodyPr wrap="none">
              <a:spAutoFit/>
            </a:bodyPr>
            <a:lstStyle/>
            <a:p>
              <a:r>
                <a:rPr lang="zh-CN" altLang="en-US" sz="2000" dirty="0">
                  <a:solidFill>
                    <a:prstClr val="white"/>
                  </a:solidFill>
                  <a:cs typeface="+mn-ea"/>
                  <a:sym typeface="+mn-lt"/>
                </a:rPr>
                <a:t>真实内容</a:t>
              </a:r>
              <a:endParaRPr lang="zh-CN" altLang="en-US" sz="1600" dirty="0"/>
            </a:p>
          </p:txBody>
        </p:sp>
      </p:grpSp>
      <p:cxnSp>
        <p:nvCxnSpPr>
          <p:cNvPr id="7" name="直接连接符 6"/>
          <p:cNvCxnSpPr/>
          <p:nvPr/>
        </p:nvCxnSpPr>
        <p:spPr>
          <a:xfrm>
            <a:off x="1441094" y="4337914"/>
            <a:ext cx="59253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441094" y="5006462"/>
            <a:ext cx="2379792" cy="495300"/>
            <a:chOff x="1206501" y="4986867"/>
            <a:chExt cx="2228298" cy="495300"/>
          </a:xfrm>
        </p:grpSpPr>
        <p:sp>
          <p:nvSpPr>
            <p:cNvPr id="9" name="矩形 8"/>
            <p:cNvSpPr/>
            <p:nvPr/>
          </p:nvSpPr>
          <p:spPr>
            <a:xfrm>
              <a:off x="1354314" y="5065240"/>
              <a:ext cx="2080485" cy="337185"/>
            </a:xfrm>
            <a:prstGeom prst="rect">
              <a:avLst/>
            </a:prstGeom>
          </p:spPr>
          <p:txBody>
            <a:bodyPr wrap="square">
              <a:spAutoFit/>
            </a:bodyPr>
            <a:lstStyle/>
            <a:p>
              <a:r>
                <a:rPr lang="zh-CN" altLang="en-US" sz="1600" dirty="0">
                  <a:solidFill>
                    <a:schemeClr val="bg1"/>
                  </a:solidFill>
                  <a:cs typeface="+mn-ea"/>
                  <a:sym typeface="+mn-lt"/>
                </a:rPr>
                <a:t>竞聘人：</a:t>
              </a:r>
              <a:r>
                <a:rPr lang="en-US" sz="1600" dirty="0">
                  <a:solidFill>
                    <a:schemeClr val="bg1"/>
                  </a:solidFill>
                  <a:cs typeface="+mn-ea"/>
                  <a:sym typeface="+mn-lt"/>
                </a:rPr>
                <a:t>XXX</a:t>
              </a:r>
              <a:endParaRPr lang="en-US" sz="1600" dirty="0">
                <a:solidFill>
                  <a:schemeClr val="bg1"/>
                </a:solidFill>
                <a:cs typeface="+mn-ea"/>
                <a:sym typeface="+mn-lt"/>
              </a:endParaRPr>
            </a:p>
          </p:txBody>
        </p:sp>
        <p:sp>
          <p:nvSpPr>
            <p:cNvPr id="10" name="矩形: 圆角 9"/>
            <p:cNvSpPr/>
            <p:nvPr/>
          </p:nvSpPr>
          <p:spPr>
            <a:xfrm>
              <a:off x="1206501" y="4986867"/>
              <a:ext cx="2146300" cy="4953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0zm3rta">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1806</Words>
  <Application>WPS 演示</Application>
  <PresentationFormat>宽屏</PresentationFormat>
  <Paragraphs>195</Paragraphs>
  <Slides>14</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14</vt:i4>
      </vt:variant>
    </vt:vector>
  </HeadingPairs>
  <TitlesOfParts>
    <vt:vector size="21" baseType="lpstr">
      <vt:lpstr>Arial</vt:lpstr>
      <vt:lpstr>宋体</vt:lpstr>
      <vt:lpstr>Wingdings</vt:lpstr>
      <vt:lpstr>微软雅黑</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陈Sir</cp:lastModifiedBy>
  <cp:revision>22</cp:revision>
  <dcterms:created xsi:type="dcterms:W3CDTF">2020-04-09T23:35:00Z</dcterms:created>
  <dcterms:modified xsi:type="dcterms:W3CDTF">2021-06-27T16:59:25Z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2052-11.1.0.10577</vt:lpwstr>
  </property>
  <property fmtid="{D5CDD505-2E9C-101B-9397-08002B2CF9AE}" pid="3" name="KSOTemplateUUID">
    <vt:lpwstr>v1.0_mb_zwnTF3vUn2gjITrCe3kw4g==</vt:lpwstr>
  </property>
  <property fmtid="{D5CDD505-2E9C-101B-9397-08002B2CF9AE}" pid="4" name="ICV">
    <vt:lpwstr>EC06425A73A04035A4EC3C6CB809E505</vt:lpwstr>
  </property>
</Properties>
</file>