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60" r:id="rId4"/>
    <p:sldId id="261" r:id="rId5"/>
    <p:sldId id="262" r:id="rId6"/>
    <p:sldId id="263" r:id="rId7"/>
    <p:sldId id="259" r:id="rId8"/>
    <p:sldId id="265" r:id="rId9"/>
    <p:sldId id="264" r:id="rId10"/>
    <p:sldId id="266" r:id="rId11"/>
    <p:sldId id="267" r:id="rId12"/>
    <p:sldId id="268" r:id="rId13"/>
    <p:sldId id="269" r:id="rId14"/>
    <p:sldId id="275" r:id="rId15"/>
    <p:sldId id="272" r:id="rId16"/>
    <p:sldId id="271" r:id="rId17"/>
    <p:sldId id="270" r:id="rId18"/>
    <p:sldId id="273" r:id="rId19"/>
    <p:sldId id="27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51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  <p:sp>
        <p:nvSpPr>
          <p:cNvPr id="7" name="等腰三角形 4"/>
          <p:cNvSpPr/>
          <p:nvPr userDrawn="1"/>
        </p:nvSpPr>
        <p:spPr>
          <a:xfrm>
            <a:off x="5844886" y="-2038"/>
            <a:ext cx="4640234" cy="4207495"/>
          </a:xfrm>
          <a:custGeom>
            <a:avLst/>
            <a:gdLst>
              <a:gd name="connsiteX0" fmla="*/ 0 w 2956560"/>
              <a:gd name="connsiteY0" fmla="*/ 2548759 h 2548759"/>
              <a:gd name="connsiteX1" fmla="*/ 2232646 w 2956560"/>
              <a:gd name="connsiteY1" fmla="*/ 0 h 2548759"/>
              <a:gd name="connsiteX2" fmla="*/ 2956560 w 2956560"/>
              <a:gd name="connsiteY2" fmla="*/ 2548759 h 2548759"/>
              <a:gd name="connsiteX3" fmla="*/ 0 w 2956560"/>
              <a:gd name="connsiteY3" fmla="*/ 2548759 h 2548759"/>
              <a:gd name="connsiteX0-1" fmla="*/ 0 w 3718560"/>
              <a:gd name="connsiteY0-2" fmla="*/ 2548759 h 2548759"/>
              <a:gd name="connsiteX1-3" fmla="*/ 2232646 w 3718560"/>
              <a:gd name="connsiteY1-4" fmla="*/ 0 h 2548759"/>
              <a:gd name="connsiteX2-5" fmla="*/ 3718560 w 3718560"/>
              <a:gd name="connsiteY2-6" fmla="*/ 3679 h 2548759"/>
              <a:gd name="connsiteX3-7" fmla="*/ 0 w 3718560"/>
              <a:gd name="connsiteY3-8" fmla="*/ 2548759 h 2548759"/>
              <a:gd name="connsiteX0-9" fmla="*/ 0 w 4678680"/>
              <a:gd name="connsiteY0-10" fmla="*/ 4148959 h 4148959"/>
              <a:gd name="connsiteX1-11" fmla="*/ 3192766 w 4678680"/>
              <a:gd name="connsiteY1-12" fmla="*/ 0 h 4148959"/>
              <a:gd name="connsiteX2-13" fmla="*/ 4678680 w 4678680"/>
              <a:gd name="connsiteY2-14" fmla="*/ 3679 h 4148959"/>
              <a:gd name="connsiteX3-15" fmla="*/ 0 w 4678680"/>
              <a:gd name="connsiteY3-16" fmla="*/ 4148959 h 4148959"/>
              <a:gd name="connsiteX0-17" fmla="*/ 0 w 4644044"/>
              <a:gd name="connsiteY0-18" fmla="*/ 4211305 h 4211305"/>
              <a:gd name="connsiteX1-19" fmla="*/ 3158130 w 4644044"/>
              <a:gd name="connsiteY1-20" fmla="*/ 0 h 4211305"/>
              <a:gd name="connsiteX2-21" fmla="*/ 4644044 w 4644044"/>
              <a:gd name="connsiteY2-22" fmla="*/ 3679 h 4211305"/>
              <a:gd name="connsiteX3-23" fmla="*/ 0 w 4644044"/>
              <a:gd name="connsiteY3-24" fmla="*/ 4211305 h 4211305"/>
              <a:gd name="connsiteX0-25" fmla="*/ 0 w 4640234"/>
              <a:gd name="connsiteY0-26" fmla="*/ 4207495 h 4207495"/>
              <a:gd name="connsiteX1-27" fmla="*/ 3154320 w 4640234"/>
              <a:gd name="connsiteY1-28" fmla="*/ 0 h 4207495"/>
              <a:gd name="connsiteX2-29" fmla="*/ 4640234 w 4640234"/>
              <a:gd name="connsiteY2-30" fmla="*/ 3679 h 4207495"/>
              <a:gd name="connsiteX3-31" fmla="*/ 0 w 4640234"/>
              <a:gd name="connsiteY3-32" fmla="*/ 4207495 h 42074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640234" h="4207495">
                <a:moveTo>
                  <a:pt x="0" y="4207495"/>
                </a:moveTo>
                <a:lnTo>
                  <a:pt x="3154320" y="0"/>
                </a:lnTo>
                <a:lnTo>
                  <a:pt x="4640234" y="3679"/>
                </a:lnTo>
                <a:lnTo>
                  <a:pt x="0" y="4207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户外, 日落, 太阳, 男人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7" r="23356"/>
          <a:stretch>
            <a:fillRect/>
          </a:stretch>
        </p:blipFill>
        <p:spPr>
          <a:xfrm>
            <a:off x="5859780" y="-2038"/>
            <a:ext cx="6332220" cy="6860038"/>
          </a:xfrm>
          <a:custGeom>
            <a:avLst/>
            <a:gdLst>
              <a:gd name="connsiteX0" fmla="*/ 4218438 w 7295485"/>
              <a:gd name="connsiteY0" fmla="*/ 0 h 6860038"/>
              <a:gd name="connsiteX1" fmla="*/ 7295485 w 7295485"/>
              <a:gd name="connsiteY1" fmla="*/ 0 h 6860038"/>
              <a:gd name="connsiteX2" fmla="*/ 7295485 w 7295485"/>
              <a:gd name="connsiteY2" fmla="*/ 6860038 h 6860038"/>
              <a:gd name="connsiteX3" fmla="*/ 2641600 w 7295485"/>
              <a:gd name="connsiteY3" fmla="*/ 6860038 h 6860038"/>
              <a:gd name="connsiteX4" fmla="*/ 0 w 7295485"/>
              <a:gd name="connsiteY4" fmla="*/ 4218438 h 686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5485" h="6860038">
                <a:moveTo>
                  <a:pt x="4218438" y="0"/>
                </a:moveTo>
                <a:lnTo>
                  <a:pt x="7295485" y="0"/>
                </a:lnTo>
                <a:lnTo>
                  <a:pt x="7295485" y="6860038"/>
                </a:lnTo>
                <a:lnTo>
                  <a:pt x="2641600" y="6860038"/>
                </a:lnTo>
                <a:lnTo>
                  <a:pt x="0" y="4218438"/>
                </a:lnTo>
                <a:close/>
              </a:path>
            </a:pathLst>
          </a:custGeom>
        </p:spPr>
      </p:pic>
      <p:sp>
        <p:nvSpPr>
          <p:cNvPr id="9" name="平行四边形 8"/>
          <p:cNvSpPr/>
          <p:nvPr userDrawn="1"/>
        </p:nvSpPr>
        <p:spPr>
          <a:xfrm flipH="1">
            <a:off x="1064100" y="6202579"/>
            <a:ext cx="6266340" cy="53428"/>
          </a:xfrm>
          <a:prstGeom prst="parallelogram">
            <a:avLst>
              <a:gd name="adj" fmla="val 88613"/>
            </a:avLst>
          </a:prstGeom>
          <a:pattFill prst="wdDnDiag">
            <a:fgClr>
              <a:schemeClr val="bg1"/>
            </a:fgClr>
            <a:bgClr>
              <a:srgbClr val="C0000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 txBox="1"/>
          <p:nvPr userDrawn="1"/>
        </p:nvSpPr>
        <p:spPr>
          <a:xfrm>
            <a:off x="11569336" y="6330224"/>
            <a:ext cx="54175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40C924A-8E87-45CE-972B-811BD0D3322F}" type="slidenum">
              <a:rPr lang="zh-CN" altLang="en-US" sz="1400" smtClean="0"/>
            </a:fld>
            <a:endParaRPr lang="zh-CN" altLang="en-US" sz="1400" dirty="0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6400805"/>
            <a:ext cx="11641244" cy="341823"/>
            <a:chOff x="345013" y="681037"/>
            <a:chExt cx="11641244" cy="419100"/>
          </a:xfrm>
        </p:grpSpPr>
        <p:sp>
          <p:nvSpPr>
            <p:cNvPr id="12" name="平行四边形 11"/>
            <p:cNvSpPr/>
            <p:nvPr userDrawn="1"/>
          </p:nvSpPr>
          <p:spPr>
            <a:xfrm flipH="1">
              <a:off x="345013" y="818878"/>
              <a:ext cx="11501973" cy="36000"/>
            </a:xfrm>
            <a:prstGeom prst="parallelogram">
              <a:avLst>
                <a:gd name="adj" fmla="val 88613"/>
              </a:avLst>
            </a:prstGeom>
            <a:pattFill prst="wdDnDiag">
              <a:fgClr>
                <a:schemeClr val="bg1"/>
              </a:fgClr>
              <a:bgClr>
                <a:srgbClr val="C00000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 userDrawn="1"/>
          </p:nvSpPr>
          <p:spPr>
            <a:xfrm flipH="1">
              <a:off x="713361" y="681037"/>
              <a:ext cx="11272896" cy="4191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91000">
                  <a:schemeClr val="bg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菱形 13"/>
          <p:cNvSpPr/>
          <p:nvPr userDrawn="1"/>
        </p:nvSpPr>
        <p:spPr>
          <a:xfrm>
            <a:off x="523094" y="181954"/>
            <a:ext cx="732443" cy="732442"/>
          </a:xfrm>
          <a:prstGeom prst="diamon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cxnSp>
        <p:nvCxnSpPr>
          <p:cNvPr id="15" name="直接连接符 14"/>
          <p:cNvCxnSpPr/>
          <p:nvPr userDrawn="1"/>
        </p:nvCxnSpPr>
        <p:spPr>
          <a:xfrm>
            <a:off x="1212434" y="914396"/>
            <a:ext cx="2790809" cy="0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>
            <a:off x="6858000" y="0"/>
            <a:ext cx="5334000" cy="6858000"/>
          </a:xfrm>
          <a:custGeom>
            <a:avLst/>
            <a:gdLst>
              <a:gd name="connsiteX0" fmla="*/ 3155521 w 5334000"/>
              <a:gd name="connsiteY0" fmla="*/ 0 h 6858000"/>
              <a:gd name="connsiteX1" fmla="*/ 5334000 w 5334000"/>
              <a:gd name="connsiteY1" fmla="*/ 0 h 6858000"/>
              <a:gd name="connsiteX2" fmla="*/ 5334000 w 5334000"/>
              <a:gd name="connsiteY2" fmla="*/ 6858000 h 6858000"/>
              <a:gd name="connsiteX3" fmla="*/ 0 w 533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000" h="6858000">
                <a:moveTo>
                  <a:pt x="3155521" y="0"/>
                </a:moveTo>
                <a:lnTo>
                  <a:pt x="5334000" y="0"/>
                </a:lnTo>
                <a:lnTo>
                  <a:pt x="533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 userDrawn="1"/>
        </p:nvSpPr>
        <p:spPr>
          <a:xfrm>
            <a:off x="6949440" y="1061720"/>
            <a:ext cx="5080000" cy="5059680"/>
          </a:xfrm>
          <a:prstGeom prst="parallelogram">
            <a:avLst>
              <a:gd name="adj" fmla="val 460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图片包含 户外, 日落, 太阳, 男人&#10;&#10;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5" r="20458"/>
          <a:stretch>
            <a:fillRect/>
          </a:stretch>
        </p:blipFill>
        <p:spPr>
          <a:xfrm>
            <a:off x="7178040" y="0"/>
            <a:ext cx="4693920" cy="5085179"/>
          </a:xfrm>
          <a:prstGeom prst="parallelogram">
            <a:avLst>
              <a:gd name="adj" fmla="val 48208"/>
            </a:avLst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4942C-95A9-497C-9D25-DBAE8C8577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C924A-8E87-45CE-972B-811BD0D332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4266" y="1728896"/>
            <a:ext cx="3405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行政主管</a:t>
            </a: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经理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4266" y="2436782"/>
            <a:ext cx="469872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cs typeface="+mn-ea"/>
                <a:sym typeface="+mn-lt"/>
              </a:rPr>
              <a:t>岗位竞聘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64100" y="4845969"/>
            <a:ext cx="16081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竞聘人：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angles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158117" y="4332316"/>
            <a:ext cx="55626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1095202" y="795798"/>
            <a:ext cx="439486" cy="419099"/>
            <a:chOff x="3272790" y="316230"/>
            <a:chExt cx="439486" cy="419099"/>
          </a:xfrm>
        </p:grpSpPr>
        <p:grpSp>
          <p:nvGrpSpPr>
            <p:cNvPr id="47" name="组合 46"/>
            <p:cNvGrpSpPr/>
            <p:nvPr/>
          </p:nvGrpSpPr>
          <p:grpSpPr>
            <a:xfrm>
              <a:off x="3272790" y="502920"/>
              <a:ext cx="439486" cy="45719"/>
              <a:chOff x="3272790" y="502920"/>
              <a:chExt cx="439486" cy="4571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272790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371232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469674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568116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666557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3272790" y="316230"/>
              <a:ext cx="439486" cy="419099"/>
              <a:chOff x="3272790" y="316230"/>
              <a:chExt cx="439486" cy="419099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3272790" y="316230"/>
                <a:ext cx="439486" cy="45719"/>
                <a:chOff x="3272790" y="316230"/>
                <a:chExt cx="439486" cy="45719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3272790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3371232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469674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3568116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666557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272790" y="409575"/>
                <a:ext cx="439486" cy="45719"/>
                <a:chOff x="3272790" y="409575"/>
                <a:chExt cx="439486" cy="45719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3272790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3371232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3469674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68116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666557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272790" y="596265"/>
                <a:ext cx="341045" cy="45719"/>
                <a:chOff x="3272790" y="596265"/>
                <a:chExt cx="341045" cy="45719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3272790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3371232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3469674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3568116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3272790" y="689610"/>
                <a:ext cx="341045" cy="45719"/>
                <a:chOff x="3272790" y="689610"/>
                <a:chExt cx="341045" cy="45719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3272790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3371232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3469674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3568116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58" name="组合 57"/>
          <p:cNvGrpSpPr/>
          <p:nvPr/>
        </p:nvGrpSpPr>
        <p:grpSpPr>
          <a:xfrm>
            <a:off x="4188467" y="1806114"/>
            <a:ext cx="1282523" cy="542839"/>
            <a:chOff x="4243885" y="1750695"/>
            <a:chExt cx="1282523" cy="542839"/>
          </a:xfrm>
        </p:grpSpPr>
        <p:sp>
          <p:nvSpPr>
            <p:cNvPr id="54" name="文本框 53"/>
            <p:cNvSpPr txBox="1"/>
            <p:nvPr/>
          </p:nvSpPr>
          <p:spPr>
            <a:xfrm>
              <a:off x="4493914" y="1822059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含内容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: 形状 56"/>
            <p:cNvSpPr/>
            <p:nvPr/>
          </p:nvSpPr>
          <p:spPr>
            <a:xfrm rot="16200000">
              <a:off x="4613727" y="1380853"/>
              <a:ext cx="542839" cy="1282523"/>
            </a:xfrm>
            <a:custGeom>
              <a:avLst/>
              <a:gdLst>
                <a:gd name="connsiteX0" fmla="*/ 487680 w 487680"/>
                <a:gd name="connsiteY0" fmla="*/ 174081 h 1242514"/>
                <a:gd name="connsiteX1" fmla="*/ 487680 w 487680"/>
                <a:gd name="connsiteY1" fmla="*/ 1199330 h 1242514"/>
                <a:gd name="connsiteX2" fmla="*/ 444496 w 487680"/>
                <a:gd name="connsiteY2" fmla="*/ 1242514 h 1242514"/>
                <a:gd name="connsiteX3" fmla="*/ 43184 w 487680"/>
                <a:gd name="connsiteY3" fmla="*/ 1242514 h 1242514"/>
                <a:gd name="connsiteX4" fmla="*/ 0 w 487680"/>
                <a:gd name="connsiteY4" fmla="*/ 1199330 h 1242514"/>
                <a:gd name="connsiteX5" fmla="*/ 0 w 487680"/>
                <a:gd name="connsiteY5" fmla="*/ 174081 h 1242514"/>
                <a:gd name="connsiteX6" fmla="*/ 43184 w 487680"/>
                <a:gd name="connsiteY6" fmla="*/ 130897 h 1242514"/>
                <a:gd name="connsiteX7" fmla="*/ 167921 w 487680"/>
                <a:gd name="connsiteY7" fmla="*/ 130897 h 1242514"/>
                <a:gd name="connsiteX8" fmla="*/ 243841 w 487680"/>
                <a:gd name="connsiteY8" fmla="*/ 0 h 1242514"/>
                <a:gd name="connsiteX9" fmla="*/ 319761 w 487680"/>
                <a:gd name="connsiteY9" fmla="*/ 130897 h 1242514"/>
                <a:gd name="connsiteX10" fmla="*/ 444496 w 487680"/>
                <a:gd name="connsiteY10" fmla="*/ 130897 h 1242514"/>
                <a:gd name="connsiteX11" fmla="*/ 487680 w 487680"/>
                <a:gd name="connsiteY11" fmla="*/ 174081 h 124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7680" h="1242514">
                  <a:moveTo>
                    <a:pt x="487680" y="174081"/>
                  </a:moveTo>
                  <a:lnTo>
                    <a:pt x="487680" y="1199330"/>
                  </a:lnTo>
                  <a:cubicBezTo>
                    <a:pt x="487680" y="1223180"/>
                    <a:pt x="468346" y="1242514"/>
                    <a:pt x="444496" y="1242514"/>
                  </a:cubicBezTo>
                  <a:lnTo>
                    <a:pt x="43184" y="1242514"/>
                  </a:lnTo>
                  <a:cubicBezTo>
                    <a:pt x="19334" y="1242514"/>
                    <a:pt x="0" y="1223180"/>
                    <a:pt x="0" y="1199330"/>
                  </a:cubicBezTo>
                  <a:lnTo>
                    <a:pt x="0" y="174081"/>
                  </a:lnTo>
                  <a:cubicBezTo>
                    <a:pt x="0" y="150231"/>
                    <a:pt x="19334" y="130897"/>
                    <a:pt x="43184" y="130897"/>
                  </a:cubicBezTo>
                  <a:lnTo>
                    <a:pt x="167921" y="130897"/>
                  </a:lnTo>
                  <a:lnTo>
                    <a:pt x="243841" y="0"/>
                  </a:lnTo>
                  <a:lnTo>
                    <a:pt x="319761" y="130897"/>
                  </a:lnTo>
                  <a:lnTo>
                    <a:pt x="444496" y="130897"/>
                  </a:lnTo>
                  <a:cubicBezTo>
                    <a:pt x="468346" y="130897"/>
                    <a:pt x="487680" y="150231"/>
                    <a:pt x="487680" y="174081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377440"/>
            <a:ext cx="12192000" cy="31416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408611" y="2711545"/>
            <a:ext cx="9342120" cy="2264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尊敬的各位领导、各位评委、同事们：                                                                </a:t>
            </a:r>
            <a:endParaRPr lang="zh-CN" altLang="en-US" sz="16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        大家好！                                                                </a:t>
            </a:r>
            <a:endParaRPr lang="zh-CN" altLang="en-US" sz="16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        首先感谢集团给我们搭建了这次自我展示的平台，使我们有机会投身到自己喜欢的工作中。我个性温和，但充满激情；我做事稳重，但不张扬；我为人正直，但不固执。美国政治家富兰克林有句名言：推动你的事业，而不要让你的事业推动你。今天，我正是为继续推动我无比热爱的行政工作而来。我竞聘的岗位是行政主管，希望能得到大家的支持和鼓励！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73126" y="1012371"/>
            <a:ext cx="1974285" cy="890625"/>
            <a:chOff x="5073126" y="1012371"/>
            <a:chExt cx="1974285" cy="890625"/>
          </a:xfrm>
        </p:grpSpPr>
        <p:sp>
          <p:nvSpPr>
            <p:cNvPr id="7" name="文本框 6"/>
            <p:cNvSpPr txBox="1"/>
            <p:nvPr/>
          </p:nvSpPr>
          <p:spPr>
            <a:xfrm>
              <a:off x="5479485" y="1012371"/>
              <a:ext cx="12330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C00000"/>
                  </a:solidFill>
                </a:rPr>
                <a:t>前  言</a:t>
              </a:r>
              <a:endParaRPr lang="zh-CN" altLang="en-US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479485" y="1595219"/>
              <a:ext cx="1172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</a:rPr>
                <a:t>CONTENTS</a:t>
              </a:r>
              <a:endParaRPr lang="zh-CN" altLang="en-US" sz="1400" dirty="0">
                <a:solidFill>
                  <a:srgbClr val="C00000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712515" y="1749107"/>
              <a:ext cx="33489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073126" y="1749107"/>
              <a:ext cx="33489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91077" y="425631"/>
            <a:ext cx="2441694" cy="906013"/>
            <a:chOff x="5479485" y="1012371"/>
            <a:chExt cx="2441694" cy="906013"/>
          </a:xfrm>
        </p:grpSpPr>
        <p:sp>
          <p:nvSpPr>
            <p:cNvPr id="10" name="文本框 9"/>
            <p:cNvSpPr txBox="1"/>
            <p:nvPr/>
          </p:nvSpPr>
          <p:spPr>
            <a:xfrm>
              <a:off x="5479485" y="1012371"/>
              <a:ext cx="24416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C00000"/>
                  </a:solidFill>
                </a:rPr>
                <a:t>CONTENTS</a:t>
              </a:r>
              <a:endParaRPr lang="zh-CN" altLang="en-US" sz="32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479485" y="1579830"/>
              <a:ext cx="65274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</a:rPr>
                <a:t>目 录</a:t>
              </a:r>
              <a:endParaRPr lang="zh-CN" altLang="en-US" sz="1600" dirty="0">
                <a:solidFill>
                  <a:srgbClr val="C00000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6238240" y="1749107"/>
              <a:ext cx="46209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6578600" y="1652587"/>
              <a:ext cx="24892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6598732" y="1840547"/>
              <a:ext cx="1163508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667908" y="1916948"/>
            <a:ext cx="3801618" cy="800100"/>
            <a:chOff x="1639062" y="2217420"/>
            <a:chExt cx="3801618" cy="800100"/>
          </a:xfrm>
        </p:grpSpPr>
        <p:sp>
          <p:nvSpPr>
            <p:cNvPr id="20" name="菱形 19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687357" y="232508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个人简介</a:t>
              </a:r>
              <a:endParaRPr lang="zh-CN" altLang="en-US" sz="32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810324" y="232508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1667908" y="2941983"/>
            <a:ext cx="3801618" cy="800100"/>
            <a:chOff x="1639062" y="2217420"/>
            <a:chExt cx="3801618" cy="800100"/>
          </a:xfrm>
        </p:grpSpPr>
        <p:sp>
          <p:nvSpPr>
            <p:cNvPr id="27" name="菱形 26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87357" y="232508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竞聘优势</a:t>
              </a:r>
              <a:endParaRPr lang="zh-CN" altLang="en-US" sz="320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10324" y="232508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667908" y="4992053"/>
            <a:ext cx="3801618" cy="800100"/>
            <a:chOff x="1639062" y="2217420"/>
            <a:chExt cx="3801618" cy="800100"/>
          </a:xfrm>
        </p:grpSpPr>
        <p:sp>
          <p:nvSpPr>
            <p:cNvPr id="32" name="菱形 31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687357" y="232508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工作规划</a:t>
              </a:r>
              <a:endParaRPr lang="zh-CN" altLang="en-US" sz="32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810324" y="232508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>
          <a:xfrm>
            <a:off x="1667908" y="3967018"/>
            <a:ext cx="3801618" cy="800100"/>
            <a:chOff x="1639062" y="2217420"/>
            <a:chExt cx="3801618" cy="800100"/>
          </a:xfrm>
        </p:grpSpPr>
        <p:sp>
          <p:nvSpPr>
            <p:cNvPr id="36" name="菱形 35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87357" y="232508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个人不足</a:t>
              </a:r>
              <a:endParaRPr lang="zh-CN" altLang="en-US" sz="3200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810324" y="2325082"/>
              <a:ext cx="4122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3437" y="2330797"/>
            <a:ext cx="5218031" cy="1098203"/>
            <a:chOff x="1639062" y="2217420"/>
            <a:chExt cx="3801618" cy="800100"/>
          </a:xfrm>
        </p:grpSpPr>
        <p:sp>
          <p:nvSpPr>
            <p:cNvPr id="5" name="菱形 4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87357" y="2325082"/>
              <a:ext cx="1928394" cy="605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/>
                <a:t>个人简介</a:t>
              </a:r>
              <a:endParaRPr lang="zh-CN" altLang="en-US" sz="48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31697" y="2281121"/>
              <a:ext cx="414829" cy="672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</a:rPr>
                <a:t>1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47771" y="1274969"/>
            <a:ext cx="6313715" cy="46987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49149" y="218956"/>
            <a:ext cx="2659736" cy="646330"/>
            <a:chOff x="1776761" y="2257841"/>
            <a:chExt cx="2905422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1994826" cy="638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个人简介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1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412376" y="2204754"/>
            <a:ext cx="4992189" cy="1750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毕业时间：</a:t>
            </a:r>
            <a:r>
              <a:rPr lang="en-US" altLang="zh-CN" sz="1400" dirty="0">
                <a:solidFill>
                  <a:schemeClr val="bg1"/>
                </a:solidFill>
              </a:rPr>
              <a:t>20XX</a:t>
            </a:r>
            <a:r>
              <a:rPr lang="zh-CN" altLang="en-US" sz="1400" dirty="0">
                <a:solidFill>
                  <a:schemeClr val="bg1"/>
                </a:solidFill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</a:rPr>
              <a:t>7</a:t>
            </a:r>
            <a:r>
              <a:rPr lang="zh-CN" altLang="en-US" sz="1400" dirty="0">
                <a:solidFill>
                  <a:schemeClr val="bg1"/>
                </a:solidFill>
              </a:rPr>
              <a:t>月毕业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学历：本科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证书：国家二级人力资源管理师，助理政工师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政治面貌：中共预备党员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0125" y="4457437"/>
            <a:ext cx="5325292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毕业后我进入********公司，从事行政秘书工作。</a:t>
            </a:r>
            <a:endParaRPr lang="zh-CN" altLang="en-US" sz="14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2003</a:t>
            </a:r>
            <a:r>
              <a:rPr lang="zh-CN" altLang="en-US" sz="1400" dirty="0">
                <a:solidFill>
                  <a:schemeClr val="bg1"/>
                </a:solidFill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</a:rPr>
              <a:t>5</a:t>
            </a:r>
            <a:r>
              <a:rPr lang="zh-CN" altLang="en-US" sz="1400" dirty="0">
                <a:solidFill>
                  <a:schemeClr val="bg1"/>
                </a:solidFill>
              </a:rPr>
              <a:t>月</a:t>
            </a:r>
            <a:r>
              <a:rPr lang="en-US" altLang="zh-CN" sz="1400" dirty="0">
                <a:solidFill>
                  <a:schemeClr val="bg1"/>
                </a:solidFill>
              </a:rPr>
              <a:t>8</a:t>
            </a:r>
            <a:r>
              <a:rPr lang="zh-CN" altLang="en-US" sz="1400" dirty="0">
                <a:solidFill>
                  <a:schemeClr val="bg1"/>
                </a:solidFill>
              </a:rPr>
              <a:t>日，通过严格考核，我非常荣幸地加入****集团这个团队，正确的选择，开始了我人生新的阶段。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pic>
        <p:nvPicPr>
          <p:cNvPr id="3" name="图片 2" descr="图片包含 日落, 户外, 太阳, 男人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r="53447"/>
          <a:stretch>
            <a:fillRect/>
          </a:stretch>
        </p:blipFill>
        <p:spPr>
          <a:xfrm>
            <a:off x="1153161" y="1274969"/>
            <a:ext cx="3614783" cy="469872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0125" y="1434418"/>
            <a:ext cx="1646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</a:rPr>
              <a:t>angles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412376" y="4286466"/>
            <a:ext cx="52730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等腰三角形 12"/>
          <p:cNvSpPr/>
          <p:nvPr/>
        </p:nvSpPr>
        <p:spPr>
          <a:xfrm rot="5400000">
            <a:off x="5173678" y="4599499"/>
            <a:ext cx="200258" cy="17263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2270760"/>
            <a:ext cx="12192000" cy="26974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49149" y="218956"/>
            <a:ext cx="2659736" cy="646330"/>
            <a:chOff x="1776761" y="2257841"/>
            <a:chExt cx="2905422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1994826" cy="6387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个人简介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1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42134" y="2758094"/>
            <a:ext cx="2031325" cy="2858544"/>
            <a:chOff x="1417905" y="2827762"/>
            <a:chExt cx="2031325" cy="2858544"/>
          </a:xfrm>
        </p:grpSpPr>
        <p:grpSp>
          <p:nvGrpSpPr>
            <p:cNvPr id="19" name="组合 18"/>
            <p:cNvGrpSpPr/>
            <p:nvPr/>
          </p:nvGrpSpPr>
          <p:grpSpPr>
            <a:xfrm>
              <a:off x="1557303" y="2827762"/>
              <a:ext cx="1827596" cy="1774718"/>
              <a:chOff x="1557303" y="2827762"/>
              <a:chExt cx="1827596" cy="1774718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557303" y="2827762"/>
                <a:ext cx="1827596" cy="1774718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1801687" y="3238500"/>
                <a:ext cx="1338828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/>
                    </a:solidFill>
                  </a:rPr>
                  <a:t>XXXXX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先进工作者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263140" y="4907280"/>
              <a:ext cx="289560" cy="289560"/>
              <a:chOff x="2263140" y="4907280"/>
              <a:chExt cx="289560" cy="28956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63140" y="4907280"/>
                <a:ext cx="289560" cy="2895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86000" y="4937760"/>
                <a:ext cx="243840" cy="2438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1417905" y="5316974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20XX</a:t>
              </a:r>
              <a:r>
                <a:rPr lang="zh-CN" altLang="en-US" dirty="0"/>
                <a:t>年被****评为</a:t>
              </a:r>
              <a:endParaRPr lang="zh-CN" altLang="en-US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40200" y="2758094"/>
            <a:ext cx="2031325" cy="2858544"/>
            <a:chOff x="1417905" y="2827762"/>
            <a:chExt cx="2031325" cy="2858544"/>
          </a:xfrm>
        </p:grpSpPr>
        <p:grpSp>
          <p:nvGrpSpPr>
            <p:cNvPr id="26" name="组合 25"/>
            <p:cNvGrpSpPr/>
            <p:nvPr/>
          </p:nvGrpSpPr>
          <p:grpSpPr>
            <a:xfrm>
              <a:off x="1557303" y="2827762"/>
              <a:ext cx="1827596" cy="1774718"/>
              <a:chOff x="1557303" y="2827762"/>
              <a:chExt cx="1827596" cy="1774718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557303" y="2827762"/>
                <a:ext cx="1827596" cy="1774718"/>
              </a:xfrm>
              <a:prstGeom prst="rect">
                <a:avLst/>
              </a:prstGeom>
            </p:spPr>
          </p:pic>
          <p:sp>
            <p:nvSpPr>
              <p:cNvPr id="32" name="矩形 31"/>
              <p:cNvSpPr/>
              <p:nvPr/>
            </p:nvSpPr>
            <p:spPr>
              <a:xfrm>
                <a:off x="1801687" y="3238500"/>
                <a:ext cx="1338828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建设系统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先进工作者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263140" y="4907280"/>
              <a:ext cx="289560" cy="289560"/>
              <a:chOff x="2263140" y="4907280"/>
              <a:chExt cx="289560" cy="28956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263140" y="4907280"/>
                <a:ext cx="289560" cy="2895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286000" y="4937760"/>
                <a:ext cx="243840" cy="2438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1417905" y="5316974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20XX</a:t>
              </a:r>
              <a:r>
                <a:rPr lang="zh-CN" altLang="en-US" dirty="0"/>
                <a:t>年被****评为</a:t>
              </a:r>
              <a:endParaRPr lang="zh-CN" altLang="en-US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538266" y="2758094"/>
            <a:ext cx="2031325" cy="2858544"/>
            <a:chOff x="1417905" y="2827762"/>
            <a:chExt cx="2031325" cy="2858544"/>
          </a:xfrm>
        </p:grpSpPr>
        <p:grpSp>
          <p:nvGrpSpPr>
            <p:cNvPr id="34" name="组合 33"/>
            <p:cNvGrpSpPr/>
            <p:nvPr/>
          </p:nvGrpSpPr>
          <p:grpSpPr>
            <a:xfrm>
              <a:off x="1557303" y="2827762"/>
              <a:ext cx="1827596" cy="1774718"/>
              <a:chOff x="1557303" y="2827762"/>
              <a:chExt cx="1827596" cy="1774718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557303" y="2827762"/>
                <a:ext cx="1827596" cy="1774718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1801687" y="3238500"/>
                <a:ext cx="1338828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县知识竞赛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个人三等奖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263140" y="4907280"/>
              <a:ext cx="289560" cy="289560"/>
              <a:chOff x="2263140" y="4907280"/>
              <a:chExt cx="289560" cy="28956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263140" y="4907280"/>
                <a:ext cx="289560" cy="2895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286000" y="4937760"/>
                <a:ext cx="243840" cy="2438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1417905" y="5316974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20XX</a:t>
              </a:r>
              <a:r>
                <a:rPr lang="zh-CN" altLang="en-US" dirty="0"/>
                <a:t>年被****评为</a:t>
              </a:r>
              <a:endParaRPr lang="zh-CN" altLang="en-US" dirty="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36332" y="2758094"/>
            <a:ext cx="2031325" cy="2858544"/>
            <a:chOff x="1417905" y="2827762"/>
            <a:chExt cx="2031325" cy="2858544"/>
          </a:xfrm>
        </p:grpSpPr>
        <p:grpSp>
          <p:nvGrpSpPr>
            <p:cNvPr id="42" name="组合 41"/>
            <p:cNvGrpSpPr/>
            <p:nvPr/>
          </p:nvGrpSpPr>
          <p:grpSpPr>
            <a:xfrm>
              <a:off x="1557303" y="2827762"/>
              <a:ext cx="1827596" cy="1774718"/>
              <a:chOff x="1557303" y="2827762"/>
              <a:chExt cx="1827596" cy="1774718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557303" y="2827762"/>
                <a:ext cx="1827596" cy="1774718"/>
              </a:xfrm>
              <a:prstGeom prst="rect">
                <a:avLst/>
              </a:prstGeom>
            </p:spPr>
          </p:pic>
          <p:sp>
            <p:nvSpPr>
              <p:cNvPr id="48" name="矩形 47"/>
              <p:cNvSpPr/>
              <p:nvPr/>
            </p:nvSpPr>
            <p:spPr>
              <a:xfrm>
                <a:off x="1801687" y="3238500"/>
                <a:ext cx="1338828" cy="7285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dirty="0">
                    <a:solidFill>
                      <a:schemeClr val="bg1"/>
                    </a:solidFill>
                  </a:rPr>
                  <a:t>XXXXX</a:t>
                </a:r>
                <a:endParaRPr lang="en-US" altLang="zh-CN" dirty="0">
                  <a:solidFill>
                    <a:schemeClr val="bg1"/>
                  </a:solidFill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bg1"/>
                    </a:solidFill>
                  </a:rPr>
                  <a:t>先进工作者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263140" y="4907280"/>
              <a:ext cx="289560" cy="289560"/>
              <a:chOff x="2263140" y="4907280"/>
              <a:chExt cx="289560" cy="28956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263140" y="4907280"/>
                <a:ext cx="289560" cy="2895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286000" y="4937760"/>
                <a:ext cx="243840" cy="24384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1417905" y="5316974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20XX</a:t>
              </a:r>
              <a:r>
                <a:rPr lang="zh-CN" altLang="en-US" dirty="0"/>
                <a:t>年被****评为</a:t>
              </a:r>
              <a:endParaRPr lang="zh-CN" altLang="en-US" dirty="0"/>
            </a:p>
          </p:txBody>
        </p:sp>
      </p:grpSp>
      <p:sp>
        <p:nvSpPr>
          <p:cNvPr id="49" name="等腰三角形 48"/>
          <p:cNvSpPr/>
          <p:nvPr/>
        </p:nvSpPr>
        <p:spPr>
          <a:xfrm rot="5400000">
            <a:off x="3445428" y="3479097"/>
            <a:ext cx="199216" cy="1717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5400000">
            <a:off x="6082261" y="3531129"/>
            <a:ext cx="199216" cy="1717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5400000">
            <a:off x="8719094" y="3583161"/>
            <a:ext cx="199216" cy="1717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3437" y="2330797"/>
            <a:ext cx="5218031" cy="1098203"/>
            <a:chOff x="1639062" y="2217420"/>
            <a:chExt cx="3801618" cy="800100"/>
          </a:xfrm>
        </p:grpSpPr>
        <p:sp>
          <p:nvSpPr>
            <p:cNvPr id="5" name="菱形 4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87357" y="2325082"/>
              <a:ext cx="2053357" cy="605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/>
                <a:t>竞职优势 </a:t>
              </a:r>
              <a:endParaRPr lang="zh-CN" altLang="en-US" sz="48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31697" y="2281121"/>
              <a:ext cx="414829" cy="672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</a:rPr>
                <a:t>2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9149" y="218956"/>
            <a:ext cx="2773550" cy="646330"/>
            <a:chOff x="1776761" y="2257841"/>
            <a:chExt cx="3029749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2119153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竞职优势 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3902" y="1051560"/>
            <a:ext cx="4496798" cy="480060"/>
            <a:chOff x="1103902" y="1051560"/>
            <a:chExt cx="4496798" cy="480060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03902" y="1051560"/>
              <a:ext cx="4496798" cy="480060"/>
            </a:xfrm>
            <a:custGeom>
              <a:avLst/>
              <a:gdLst>
                <a:gd name="connsiteX0" fmla="*/ 109313 w 4496798"/>
                <a:gd name="connsiteY0" fmla="*/ 0 h 480060"/>
                <a:gd name="connsiteX1" fmla="*/ 4496798 w 4496798"/>
                <a:gd name="connsiteY1" fmla="*/ 0 h 480060"/>
                <a:gd name="connsiteX2" fmla="*/ 4153305 w 4496798"/>
                <a:gd name="connsiteY2" fmla="*/ 480060 h 480060"/>
                <a:gd name="connsiteX3" fmla="*/ 169583 w 4496798"/>
                <a:gd name="connsiteY3" fmla="*/ 480060 h 480060"/>
                <a:gd name="connsiteX4" fmla="*/ 0 w 4496798"/>
                <a:gd name="connsiteY4" fmla="*/ 152774 h 480060"/>
                <a:gd name="connsiteX5" fmla="*/ 109313 w 4496798"/>
                <a:gd name="connsiteY5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98" h="480060">
                  <a:moveTo>
                    <a:pt x="109313" y="0"/>
                  </a:moveTo>
                  <a:lnTo>
                    <a:pt x="4496798" y="0"/>
                  </a:lnTo>
                  <a:lnTo>
                    <a:pt x="4153305" y="480060"/>
                  </a:lnTo>
                  <a:lnTo>
                    <a:pt x="169583" y="480060"/>
                  </a:lnTo>
                  <a:lnTo>
                    <a:pt x="0" y="152774"/>
                  </a:lnTo>
                  <a:lnTo>
                    <a:pt x="1093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0656" y="1106924"/>
              <a:ext cx="33137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1</a:t>
              </a:r>
              <a:r>
                <a:rPr lang="zh-CN" altLang="en-US" dirty="0">
                  <a:solidFill>
                    <a:schemeClr val="bg1"/>
                  </a:solidFill>
                </a:rPr>
                <a:t>、具备扎实全面的专业知识。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696646" y="1629563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自参加工作以来我始终坚持学习，不断丰富、提高自己。</a:t>
            </a: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1417320" y="2263140"/>
            <a:ext cx="2903220" cy="3931920"/>
            <a:chOff x="1417320" y="2263140"/>
            <a:chExt cx="2903220" cy="3931920"/>
          </a:xfrm>
        </p:grpSpPr>
        <p:sp>
          <p:nvSpPr>
            <p:cNvPr id="21" name="矩形 20"/>
            <p:cNvSpPr/>
            <p:nvPr/>
          </p:nvSpPr>
          <p:spPr>
            <a:xfrm>
              <a:off x="1417320" y="2263140"/>
              <a:ext cx="2903220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704732" y="3185160"/>
              <a:ext cx="2328396" cy="1895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我于</a:t>
              </a:r>
              <a:r>
                <a:rPr lang="en-US" altLang="zh-CN" sz="1600" dirty="0"/>
                <a:t>20XX</a:t>
              </a:r>
              <a:r>
                <a:rPr lang="zh-CN" altLang="en-US" sz="1600" dirty="0"/>
                <a:t>年</a:t>
              </a:r>
              <a:r>
                <a:rPr lang="en-US" altLang="zh-CN" sz="1600" dirty="0"/>
                <a:t>11</a:t>
              </a:r>
              <a:r>
                <a:rPr lang="zh-CN" altLang="en-US" sz="1600" dirty="0"/>
                <a:t>月参加了国家二级人力资源管理师职业资格考试，并一次性通过全部</a:t>
              </a:r>
              <a:r>
                <a:rPr lang="en-US" altLang="zh-CN" sz="1600" dirty="0"/>
                <a:t>3</a:t>
              </a:r>
              <a:r>
                <a:rPr lang="zh-CN" altLang="en-US" sz="1600" dirty="0"/>
                <a:t>个科目的考试</a:t>
              </a:r>
              <a:endParaRPr lang="zh-CN" altLang="en-US" sz="1600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696646" y="2594206"/>
              <a:ext cx="1980029" cy="499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C00000"/>
                  </a:solidFill>
                </a:rPr>
                <a:t>在业务学习方面</a:t>
              </a:r>
              <a:endParaRPr lang="en-US" altLang="zh-CN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871462" y="2263140"/>
            <a:ext cx="2903220" cy="3931920"/>
            <a:chOff x="1417320" y="2263140"/>
            <a:chExt cx="2903220" cy="3931920"/>
          </a:xfrm>
        </p:grpSpPr>
        <p:sp>
          <p:nvSpPr>
            <p:cNvPr id="26" name="矩形 25"/>
            <p:cNvSpPr/>
            <p:nvPr/>
          </p:nvSpPr>
          <p:spPr>
            <a:xfrm>
              <a:off x="1417320" y="2263140"/>
              <a:ext cx="2903220" cy="393192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704732" y="3185160"/>
              <a:ext cx="2328396" cy="26337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一方面大量阅读公文写作书籍，搜集有关素材，另一方面不断在工作中提高写作能力，在领导指导下，</a:t>
              </a:r>
              <a:r>
                <a:rPr lang="en-US" altLang="zh-CN" sz="1600" dirty="0"/>
                <a:t>《</a:t>
              </a:r>
              <a:r>
                <a:rPr lang="zh-CN" altLang="en-US" sz="1600" dirty="0"/>
                <a:t>节能规划</a:t>
              </a:r>
              <a:r>
                <a:rPr lang="en-US" altLang="zh-CN" sz="1600" dirty="0"/>
                <a:t>》</a:t>
              </a:r>
              <a:r>
                <a:rPr lang="zh-CN" altLang="en-US" sz="1600" dirty="0"/>
                <a:t>和先进事迹、经验材料等的编写。 </a:t>
              </a:r>
              <a:endParaRPr lang="zh-CN" altLang="en-US" sz="1600" dirty="0"/>
            </a:p>
          </p:txBody>
        </p:sp>
        <p:sp>
          <p:nvSpPr>
            <p:cNvPr id="28" name="矩形 27"/>
            <p:cNvSpPr/>
            <p:nvPr/>
          </p:nvSpPr>
          <p:spPr>
            <a:xfrm>
              <a:off x="1696646" y="2594206"/>
              <a:ext cx="2236510" cy="499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rgbClr val="C00000"/>
                  </a:solidFill>
                </a:rPr>
                <a:t>在公文写作方面，</a:t>
              </a:r>
              <a:endParaRPr lang="en-US" altLang="zh-CN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10939" y="3265720"/>
            <a:ext cx="1570123" cy="1570123"/>
            <a:chOff x="4849273" y="2820901"/>
            <a:chExt cx="1570123" cy="1570123"/>
          </a:xfrm>
        </p:grpSpPr>
        <p:sp>
          <p:nvSpPr>
            <p:cNvPr id="29" name="椭圆 28"/>
            <p:cNvSpPr/>
            <p:nvPr/>
          </p:nvSpPr>
          <p:spPr>
            <a:xfrm>
              <a:off x="4849273" y="2820901"/>
              <a:ext cx="1570123" cy="1570123"/>
            </a:xfrm>
            <a:prstGeom prst="ellipse">
              <a:avLst/>
            </a:prstGeom>
            <a:solidFill>
              <a:srgbClr val="C00000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4964920" y="3241695"/>
              <a:ext cx="1338828" cy="728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扎实全面的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专业知识</a:t>
              </a:r>
              <a:endParaRPr lang="zh-CN" altLang="en-US" b="1" dirty="0"/>
            </a:p>
          </p:txBody>
        </p:sp>
      </p:grpSp>
      <p:sp>
        <p:nvSpPr>
          <p:cNvPr id="32" name="等腰三角形 31"/>
          <p:cNvSpPr/>
          <p:nvPr/>
        </p:nvSpPr>
        <p:spPr>
          <a:xfrm rot="5400000">
            <a:off x="7150665" y="3939477"/>
            <a:ext cx="258223" cy="2226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6200000" flipH="1">
            <a:off x="4671811" y="3944038"/>
            <a:ext cx="258223" cy="2226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9149" y="218956"/>
            <a:ext cx="2773550" cy="646330"/>
            <a:chOff x="1776761" y="2257841"/>
            <a:chExt cx="3029749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2119153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竞职优势 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3902" y="1051560"/>
            <a:ext cx="4496798" cy="480060"/>
            <a:chOff x="1103902" y="1051560"/>
            <a:chExt cx="4496798" cy="480060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03902" y="1051560"/>
              <a:ext cx="4496798" cy="480060"/>
            </a:xfrm>
            <a:custGeom>
              <a:avLst/>
              <a:gdLst>
                <a:gd name="connsiteX0" fmla="*/ 109313 w 4496798"/>
                <a:gd name="connsiteY0" fmla="*/ 0 h 480060"/>
                <a:gd name="connsiteX1" fmla="*/ 4496798 w 4496798"/>
                <a:gd name="connsiteY1" fmla="*/ 0 h 480060"/>
                <a:gd name="connsiteX2" fmla="*/ 4153305 w 4496798"/>
                <a:gd name="connsiteY2" fmla="*/ 480060 h 480060"/>
                <a:gd name="connsiteX3" fmla="*/ 169583 w 4496798"/>
                <a:gd name="connsiteY3" fmla="*/ 480060 h 480060"/>
                <a:gd name="connsiteX4" fmla="*/ 0 w 4496798"/>
                <a:gd name="connsiteY4" fmla="*/ 152774 h 480060"/>
                <a:gd name="connsiteX5" fmla="*/ 109313 w 4496798"/>
                <a:gd name="connsiteY5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98" h="480060">
                  <a:moveTo>
                    <a:pt x="109313" y="0"/>
                  </a:moveTo>
                  <a:lnTo>
                    <a:pt x="4496798" y="0"/>
                  </a:lnTo>
                  <a:lnTo>
                    <a:pt x="4153305" y="480060"/>
                  </a:lnTo>
                  <a:lnTo>
                    <a:pt x="169583" y="480060"/>
                  </a:lnTo>
                  <a:lnTo>
                    <a:pt x="0" y="152774"/>
                  </a:lnTo>
                  <a:lnTo>
                    <a:pt x="1093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0656" y="1106924"/>
              <a:ext cx="33137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2</a:t>
              </a:r>
              <a:r>
                <a:rPr lang="zh-CN" altLang="en-US" dirty="0">
                  <a:solidFill>
                    <a:schemeClr val="bg1"/>
                  </a:solidFill>
                </a:rPr>
                <a:t>、具备丰富熟练的实践经验。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696647" y="1629562"/>
            <a:ext cx="9657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1999</a:t>
            </a:r>
            <a:r>
              <a:rPr lang="zh-CN" altLang="en-US" dirty="0"/>
              <a:t>年毕业至今的</a:t>
            </a:r>
            <a:r>
              <a:rPr lang="en-US" altLang="zh-CN" dirty="0"/>
              <a:t>8</a:t>
            </a:r>
            <a:r>
              <a:rPr lang="zh-CN" altLang="en-US" dirty="0"/>
              <a:t>年中，我先后从事过工作：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360656" y="5399570"/>
            <a:ext cx="9318171" cy="703943"/>
            <a:chOff x="1360656" y="5345388"/>
            <a:chExt cx="9318171" cy="703943"/>
          </a:xfrm>
        </p:grpSpPr>
        <p:sp>
          <p:nvSpPr>
            <p:cNvPr id="3" name="矩形: 圆角 2"/>
            <p:cNvSpPr/>
            <p:nvPr/>
          </p:nvSpPr>
          <p:spPr>
            <a:xfrm>
              <a:off x="1360656" y="5345388"/>
              <a:ext cx="9318171" cy="703943"/>
            </a:xfrm>
            <a:prstGeom prst="roundRect">
              <a:avLst>
                <a:gd name="adj" fmla="val 842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1915065" y="5483274"/>
              <a:ext cx="820935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通这</a:t>
              </a:r>
              <a:r>
                <a:rPr lang="en-US" altLang="zh-CN" sz="2000" b="1" dirty="0">
                  <a:solidFill>
                    <a:schemeClr val="bg1"/>
                  </a:solidFill>
                </a:rPr>
                <a:t>8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年的锻炼，积累了丰富的实践经验，熟知行政工作职责和必备素养。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59933" y="2281243"/>
            <a:ext cx="9657154" cy="2730193"/>
            <a:chOff x="724729" y="1948250"/>
            <a:chExt cx="10590022" cy="392223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2" name="任意多边形: 形状 11"/>
            <p:cNvSpPr/>
            <p:nvPr/>
          </p:nvSpPr>
          <p:spPr>
            <a:xfrm>
              <a:off x="724729" y="1948250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 dirty="0"/>
                <a:t>公文写作</a:t>
              </a:r>
              <a:endParaRPr lang="zh-CN" altLang="en-US" kern="1200" dirty="0"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2881956" y="1948250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 dirty="0"/>
                <a:t>劳动关系与</a:t>
              </a:r>
              <a:endParaRPr lang="en-US" altLang="zh-CN" kern="1200" dirty="0"/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 dirty="0"/>
                <a:t>合同管理</a:t>
              </a:r>
              <a:endParaRPr lang="zh-CN" altLang="en-US" kern="1200" dirty="0"/>
            </a:p>
          </p:txBody>
        </p:sp>
        <p:sp>
          <p:nvSpPr>
            <p:cNvPr id="14" name="任意多边形: 形状 13"/>
            <p:cNvSpPr/>
            <p:nvPr/>
          </p:nvSpPr>
          <p:spPr>
            <a:xfrm>
              <a:off x="5039182" y="1948250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社会保险</a:t>
              </a:r>
              <a:endParaRPr lang="zh-CN" altLang="en-US" kern="1200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7196409" y="1948250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工资</a:t>
              </a:r>
              <a:endParaRPr lang="zh-CN" altLang="en-US" kern="1200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9353636" y="1948250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人事档案</a:t>
              </a:r>
              <a:endParaRPr lang="zh-CN" altLang="en-US" kern="1200"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724729" y="3321031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公章管理</a:t>
              </a:r>
              <a:endParaRPr lang="zh-CN" altLang="en-US" kern="1200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2881956" y="3321031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统计</a:t>
              </a:r>
              <a:endParaRPr lang="zh-CN" altLang="en-US" kern="1200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5039182" y="3321031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费用核销</a:t>
              </a:r>
              <a:endParaRPr lang="zh-CN" altLang="en-US" kern="1200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7196409" y="3321031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住房公积金</a:t>
              </a:r>
              <a:endParaRPr lang="zh-CN" altLang="en-US" kern="1200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9353636" y="3321031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车辆管理</a:t>
              </a:r>
              <a:endParaRPr lang="zh-CN" altLang="en-US" kern="1200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1803342" y="4693812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党建</a:t>
              </a:r>
              <a:endParaRPr lang="zh-CN" altLang="en-US" kern="1200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3960569" y="4693812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工会</a:t>
              </a:r>
              <a:endParaRPr lang="zh-CN" altLang="en-US" kern="1200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6117796" y="4693812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/>
                <a:t>证照办理</a:t>
              </a:r>
              <a:endParaRPr lang="zh-CN" altLang="en-US" kern="1200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8275022" y="4693812"/>
              <a:ext cx="1961115" cy="1176669"/>
            </a:xfrm>
            <a:custGeom>
              <a:avLst/>
              <a:gdLst>
                <a:gd name="connsiteX0" fmla="*/ 0 w 1961115"/>
                <a:gd name="connsiteY0" fmla="*/ 0 h 1176669"/>
                <a:gd name="connsiteX1" fmla="*/ 1961115 w 1961115"/>
                <a:gd name="connsiteY1" fmla="*/ 0 h 1176669"/>
                <a:gd name="connsiteX2" fmla="*/ 1961115 w 1961115"/>
                <a:gd name="connsiteY2" fmla="*/ 1176669 h 1176669"/>
                <a:gd name="connsiteX3" fmla="*/ 0 w 1961115"/>
                <a:gd name="connsiteY3" fmla="*/ 1176669 h 1176669"/>
                <a:gd name="connsiteX4" fmla="*/ 0 w 1961115"/>
                <a:gd name="connsiteY4" fmla="*/ 0 h 117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1115" h="1176669">
                  <a:moveTo>
                    <a:pt x="0" y="0"/>
                  </a:moveTo>
                  <a:lnTo>
                    <a:pt x="1961115" y="0"/>
                  </a:lnTo>
                  <a:lnTo>
                    <a:pt x="1961115" y="1176669"/>
                  </a:lnTo>
                  <a:lnTo>
                    <a:pt x="0" y="1176669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 dirty="0"/>
                <a:t>对外业务部门</a:t>
              </a:r>
              <a:endParaRPr lang="en-US" altLang="zh-CN" kern="1200" dirty="0"/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altLang="en-US" kern="1200" dirty="0"/>
                <a:t>的联络</a:t>
              </a:r>
              <a:endParaRPr lang="zh-CN" altLang="en-US" kern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936343" y="1844108"/>
            <a:ext cx="5239657" cy="3011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49149" y="218956"/>
            <a:ext cx="2773550" cy="646330"/>
            <a:chOff x="1776761" y="2257841"/>
            <a:chExt cx="3029749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2119153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竞职优势 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3902" y="1051560"/>
            <a:ext cx="4496798" cy="480060"/>
            <a:chOff x="1103902" y="1051560"/>
            <a:chExt cx="4496798" cy="480060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03902" y="1051560"/>
              <a:ext cx="4496798" cy="480060"/>
            </a:xfrm>
            <a:custGeom>
              <a:avLst/>
              <a:gdLst>
                <a:gd name="connsiteX0" fmla="*/ 109313 w 4496798"/>
                <a:gd name="connsiteY0" fmla="*/ 0 h 480060"/>
                <a:gd name="connsiteX1" fmla="*/ 4496798 w 4496798"/>
                <a:gd name="connsiteY1" fmla="*/ 0 h 480060"/>
                <a:gd name="connsiteX2" fmla="*/ 4153305 w 4496798"/>
                <a:gd name="connsiteY2" fmla="*/ 480060 h 480060"/>
                <a:gd name="connsiteX3" fmla="*/ 169583 w 4496798"/>
                <a:gd name="connsiteY3" fmla="*/ 480060 h 480060"/>
                <a:gd name="connsiteX4" fmla="*/ 0 w 4496798"/>
                <a:gd name="connsiteY4" fmla="*/ 152774 h 480060"/>
                <a:gd name="connsiteX5" fmla="*/ 109313 w 4496798"/>
                <a:gd name="connsiteY5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98" h="480060">
                  <a:moveTo>
                    <a:pt x="109313" y="0"/>
                  </a:moveTo>
                  <a:lnTo>
                    <a:pt x="4496798" y="0"/>
                  </a:lnTo>
                  <a:lnTo>
                    <a:pt x="4153305" y="480060"/>
                  </a:lnTo>
                  <a:lnTo>
                    <a:pt x="169583" y="480060"/>
                  </a:lnTo>
                  <a:lnTo>
                    <a:pt x="0" y="152774"/>
                  </a:lnTo>
                  <a:lnTo>
                    <a:pt x="1093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0656" y="1106924"/>
              <a:ext cx="33137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zh-CN" altLang="en-US" dirty="0">
                  <a:solidFill>
                    <a:schemeClr val="bg1"/>
                  </a:solidFill>
                </a:rPr>
                <a:t>、具备较为出色的工作能力。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313304" y="2497488"/>
            <a:ext cx="4463143" cy="1704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自工作以来，我就以</a:t>
            </a:r>
            <a:r>
              <a:rPr lang="en-US" altLang="zh-CN" dirty="0"/>
              <a:t>"</a:t>
            </a:r>
            <a:r>
              <a:rPr lang="zh-CN" altLang="en-US" dirty="0"/>
              <a:t>认认真真履行工作职责，踏踏实实做好工作</a:t>
            </a:r>
            <a:r>
              <a:rPr lang="en-US" altLang="zh-CN" dirty="0"/>
              <a:t>"</a:t>
            </a:r>
            <a:r>
              <a:rPr lang="zh-CN" altLang="en-US" dirty="0"/>
              <a:t>为信条，踏实干事，工作严谨，协助领导较为出色地完成了各项工作。</a:t>
            </a:r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1360656" y="5168310"/>
            <a:ext cx="9815344" cy="923330"/>
            <a:chOff x="1360656" y="5345388"/>
            <a:chExt cx="9815344" cy="923330"/>
          </a:xfrm>
        </p:grpSpPr>
        <p:sp>
          <p:nvSpPr>
            <p:cNvPr id="29" name="矩形: 圆角 28"/>
            <p:cNvSpPr/>
            <p:nvPr/>
          </p:nvSpPr>
          <p:spPr>
            <a:xfrm>
              <a:off x="1360656" y="5345388"/>
              <a:ext cx="9815344" cy="923330"/>
            </a:xfrm>
            <a:prstGeom prst="roundRect">
              <a:avLst>
                <a:gd name="adj" fmla="val 842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915065" y="5483274"/>
              <a:ext cx="879647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经过多年的学习和锻炼，自己的写作能力、组织协调能力、判断分析能力、办事能力都有了一定程度的提高。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1" name="图片 20" descr="桌子上放着笔记本电脑前的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656" y="1844108"/>
            <a:ext cx="4517571" cy="3011714"/>
          </a:xfrm>
          <a:prstGeom prst="rect">
            <a:avLst/>
          </a:prstGeom>
        </p:spPr>
      </p:pic>
      <p:cxnSp>
        <p:nvCxnSpPr>
          <p:cNvPr id="24" name="直接连接符 23"/>
          <p:cNvCxnSpPr/>
          <p:nvPr/>
        </p:nvCxnSpPr>
        <p:spPr>
          <a:xfrm>
            <a:off x="6371771" y="2359602"/>
            <a:ext cx="87811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9149" y="218956"/>
            <a:ext cx="2773550" cy="646330"/>
            <a:chOff x="1776761" y="2257841"/>
            <a:chExt cx="3029749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2119153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竞职优势 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3902" y="1051560"/>
            <a:ext cx="4496798" cy="480060"/>
            <a:chOff x="1103902" y="1051560"/>
            <a:chExt cx="4496798" cy="480060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03902" y="1051560"/>
              <a:ext cx="4496798" cy="480060"/>
            </a:xfrm>
            <a:custGeom>
              <a:avLst/>
              <a:gdLst>
                <a:gd name="connsiteX0" fmla="*/ 109313 w 4496798"/>
                <a:gd name="connsiteY0" fmla="*/ 0 h 480060"/>
                <a:gd name="connsiteX1" fmla="*/ 4496798 w 4496798"/>
                <a:gd name="connsiteY1" fmla="*/ 0 h 480060"/>
                <a:gd name="connsiteX2" fmla="*/ 4153305 w 4496798"/>
                <a:gd name="connsiteY2" fmla="*/ 480060 h 480060"/>
                <a:gd name="connsiteX3" fmla="*/ 169583 w 4496798"/>
                <a:gd name="connsiteY3" fmla="*/ 480060 h 480060"/>
                <a:gd name="connsiteX4" fmla="*/ 0 w 4496798"/>
                <a:gd name="connsiteY4" fmla="*/ 152774 h 480060"/>
                <a:gd name="connsiteX5" fmla="*/ 109313 w 4496798"/>
                <a:gd name="connsiteY5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98" h="480060">
                  <a:moveTo>
                    <a:pt x="109313" y="0"/>
                  </a:moveTo>
                  <a:lnTo>
                    <a:pt x="4496798" y="0"/>
                  </a:lnTo>
                  <a:lnTo>
                    <a:pt x="4153305" y="480060"/>
                  </a:lnTo>
                  <a:lnTo>
                    <a:pt x="169583" y="480060"/>
                  </a:lnTo>
                  <a:lnTo>
                    <a:pt x="0" y="152774"/>
                  </a:lnTo>
                  <a:lnTo>
                    <a:pt x="1093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0656" y="1106924"/>
              <a:ext cx="33778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</a:rPr>
                <a:t>4</a:t>
              </a:r>
              <a:r>
                <a:rPr lang="zh-CN" altLang="en-US" dirty="0">
                  <a:solidFill>
                    <a:schemeClr val="bg1"/>
                  </a:solidFill>
                </a:rPr>
                <a:t>、具备乐于奉献的敬业精神。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 descr="图片包含 人, 用, 女人, 男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045" y="1734846"/>
            <a:ext cx="6328955" cy="421930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146506" y="1836442"/>
            <a:ext cx="4395739" cy="787075"/>
            <a:chOff x="1267097" y="2451164"/>
            <a:chExt cx="4395739" cy="787075"/>
          </a:xfrm>
        </p:grpSpPr>
        <p:grpSp>
          <p:nvGrpSpPr>
            <p:cNvPr id="11" name="组合 10"/>
            <p:cNvGrpSpPr/>
            <p:nvPr/>
          </p:nvGrpSpPr>
          <p:grpSpPr>
            <a:xfrm>
              <a:off x="1267097" y="2560320"/>
              <a:ext cx="359229" cy="225603"/>
              <a:chOff x="1267097" y="2560320"/>
              <a:chExt cx="676002" cy="424543"/>
            </a:xfrm>
          </p:grpSpPr>
          <p:sp>
            <p:nvSpPr>
              <p:cNvPr id="7" name="菱形 6"/>
              <p:cNvSpPr/>
              <p:nvPr/>
            </p:nvSpPr>
            <p:spPr>
              <a:xfrm>
                <a:off x="1267097" y="2560320"/>
                <a:ext cx="424543" cy="424543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菱形 19"/>
              <p:cNvSpPr/>
              <p:nvPr/>
            </p:nvSpPr>
            <p:spPr>
              <a:xfrm>
                <a:off x="1518556" y="2560320"/>
                <a:ext cx="424543" cy="42454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1693369" y="2451164"/>
              <a:ext cx="3969467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一是做事有耐心，行政工作繁杂琐碎，但我从不因此敷衍塞责，一推了事；</a:t>
              </a:r>
              <a:endParaRPr lang="en-US" altLang="zh-CN" sz="1600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46506" y="2927191"/>
            <a:ext cx="4395739" cy="787075"/>
            <a:chOff x="1267097" y="2451164"/>
            <a:chExt cx="4395739" cy="787075"/>
          </a:xfrm>
        </p:grpSpPr>
        <p:grpSp>
          <p:nvGrpSpPr>
            <p:cNvPr id="25" name="组合 24"/>
            <p:cNvGrpSpPr/>
            <p:nvPr/>
          </p:nvGrpSpPr>
          <p:grpSpPr>
            <a:xfrm>
              <a:off x="1267097" y="2560320"/>
              <a:ext cx="359229" cy="225603"/>
              <a:chOff x="1267097" y="2560320"/>
              <a:chExt cx="676002" cy="424543"/>
            </a:xfrm>
          </p:grpSpPr>
          <p:sp>
            <p:nvSpPr>
              <p:cNvPr id="27" name="菱形 26"/>
              <p:cNvSpPr/>
              <p:nvPr/>
            </p:nvSpPr>
            <p:spPr>
              <a:xfrm>
                <a:off x="1267097" y="2560320"/>
                <a:ext cx="424543" cy="424543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菱形 30"/>
              <p:cNvSpPr/>
              <p:nvPr/>
            </p:nvSpPr>
            <p:spPr>
              <a:xfrm>
                <a:off x="1518556" y="2560320"/>
                <a:ext cx="424543" cy="42454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1693369" y="2451164"/>
              <a:ext cx="3969467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二是做事有恒心，对既定工作目标专心一意努力；</a:t>
              </a:r>
              <a:endParaRPr lang="zh-CN" altLang="en-US" sz="1600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46506" y="4017940"/>
            <a:ext cx="4395739" cy="787075"/>
            <a:chOff x="1267097" y="2451164"/>
            <a:chExt cx="4395739" cy="787075"/>
          </a:xfrm>
        </p:grpSpPr>
        <p:grpSp>
          <p:nvGrpSpPr>
            <p:cNvPr id="33" name="组合 32"/>
            <p:cNvGrpSpPr/>
            <p:nvPr/>
          </p:nvGrpSpPr>
          <p:grpSpPr>
            <a:xfrm>
              <a:off x="1267097" y="2560320"/>
              <a:ext cx="359229" cy="225603"/>
              <a:chOff x="1267097" y="2560320"/>
              <a:chExt cx="676002" cy="424543"/>
            </a:xfrm>
          </p:grpSpPr>
          <p:sp>
            <p:nvSpPr>
              <p:cNvPr id="35" name="菱形 34"/>
              <p:cNvSpPr/>
              <p:nvPr/>
            </p:nvSpPr>
            <p:spPr>
              <a:xfrm>
                <a:off x="1267097" y="2560320"/>
                <a:ext cx="424543" cy="424543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菱形 35"/>
              <p:cNvSpPr/>
              <p:nvPr/>
            </p:nvSpPr>
            <p:spPr>
              <a:xfrm>
                <a:off x="1518556" y="2560320"/>
                <a:ext cx="424543" cy="42454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1693369" y="2451164"/>
              <a:ext cx="3969467" cy="787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三是做事计划性强，能够做到工作井井有条，计划得当；</a:t>
              </a:r>
              <a:endParaRPr lang="zh-CN" altLang="en-US" sz="1600" dirty="0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46506" y="5108689"/>
            <a:ext cx="4395739" cy="1156407"/>
            <a:chOff x="1267097" y="2451164"/>
            <a:chExt cx="4395739" cy="1156407"/>
          </a:xfrm>
        </p:grpSpPr>
        <p:grpSp>
          <p:nvGrpSpPr>
            <p:cNvPr id="38" name="组合 37"/>
            <p:cNvGrpSpPr/>
            <p:nvPr/>
          </p:nvGrpSpPr>
          <p:grpSpPr>
            <a:xfrm>
              <a:off x="1267097" y="2560320"/>
              <a:ext cx="359229" cy="225603"/>
              <a:chOff x="1267097" y="2560320"/>
              <a:chExt cx="676002" cy="424543"/>
            </a:xfrm>
          </p:grpSpPr>
          <p:sp>
            <p:nvSpPr>
              <p:cNvPr id="40" name="菱形 39"/>
              <p:cNvSpPr/>
              <p:nvPr/>
            </p:nvSpPr>
            <p:spPr>
              <a:xfrm>
                <a:off x="1267097" y="2560320"/>
                <a:ext cx="424543" cy="424543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菱形 40"/>
              <p:cNvSpPr/>
              <p:nvPr/>
            </p:nvSpPr>
            <p:spPr>
              <a:xfrm>
                <a:off x="1518556" y="2560320"/>
                <a:ext cx="424543" cy="424543"/>
              </a:xfrm>
              <a:prstGeom prst="diamond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693369" y="2451164"/>
              <a:ext cx="3969467" cy="11564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/>
                <a:t>四是做事有不畏艰难、扎实肯干、执着追求的韧劲和敢于竞争、拼搏进取、不计成败的秉性。 </a:t>
              </a:r>
              <a:endParaRPr lang="zh-CN" altLang="en-US" sz="1600" dirty="0"/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1652451" y="2841171"/>
            <a:ext cx="3801292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665514" y="3918857"/>
            <a:ext cx="3801292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652451" y="5003074"/>
            <a:ext cx="3801292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136227" y="1683025"/>
            <a:ext cx="9919547" cy="106710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49149" y="218956"/>
            <a:ext cx="2773550" cy="646330"/>
            <a:chOff x="1776761" y="2257841"/>
            <a:chExt cx="3029749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2119153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竞职优势 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2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3902" y="1051560"/>
            <a:ext cx="4496798" cy="480060"/>
            <a:chOff x="1103902" y="1051560"/>
            <a:chExt cx="4496798" cy="480060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103902" y="1051560"/>
              <a:ext cx="4496798" cy="480060"/>
            </a:xfrm>
            <a:custGeom>
              <a:avLst/>
              <a:gdLst>
                <a:gd name="connsiteX0" fmla="*/ 109313 w 4496798"/>
                <a:gd name="connsiteY0" fmla="*/ 0 h 480060"/>
                <a:gd name="connsiteX1" fmla="*/ 4496798 w 4496798"/>
                <a:gd name="connsiteY1" fmla="*/ 0 h 480060"/>
                <a:gd name="connsiteX2" fmla="*/ 4153305 w 4496798"/>
                <a:gd name="connsiteY2" fmla="*/ 480060 h 480060"/>
                <a:gd name="connsiteX3" fmla="*/ 169583 w 4496798"/>
                <a:gd name="connsiteY3" fmla="*/ 480060 h 480060"/>
                <a:gd name="connsiteX4" fmla="*/ 0 w 4496798"/>
                <a:gd name="connsiteY4" fmla="*/ 152774 h 480060"/>
                <a:gd name="connsiteX5" fmla="*/ 109313 w 4496798"/>
                <a:gd name="connsiteY5" fmla="*/ 0 h 48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96798" h="480060">
                  <a:moveTo>
                    <a:pt x="109313" y="0"/>
                  </a:moveTo>
                  <a:lnTo>
                    <a:pt x="4496798" y="0"/>
                  </a:lnTo>
                  <a:lnTo>
                    <a:pt x="4153305" y="480060"/>
                  </a:lnTo>
                  <a:lnTo>
                    <a:pt x="169583" y="480060"/>
                  </a:lnTo>
                  <a:lnTo>
                    <a:pt x="0" y="152774"/>
                  </a:lnTo>
                  <a:lnTo>
                    <a:pt x="1093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60656" y="1106924"/>
              <a:ext cx="34419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  </a:t>
              </a:r>
              <a:r>
                <a:rPr lang="en-US" altLang="zh-CN" dirty="0">
                  <a:solidFill>
                    <a:schemeClr val="bg1"/>
                  </a:solidFill>
                </a:rPr>
                <a:t>5</a:t>
              </a:r>
              <a:r>
                <a:rPr lang="zh-CN" altLang="en-US" dirty="0">
                  <a:solidFill>
                    <a:schemeClr val="bg1"/>
                  </a:solidFill>
                </a:rPr>
                <a:t>、具备良好综合的职业素养。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184563" y="5601384"/>
            <a:ext cx="95457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在实践历练中，我坚持</a:t>
            </a:r>
            <a:r>
              <a:rPr lang="en-US" altLang="zh-CN" dirty="0"/>
              <a:t>"</a:t>
            </a:r>
            <a:r>
              <a:rPr lang="zh-CN" altLang="en-US" dirty="0"/>
              <a:t>做人重德</a:t>
            </a:r>
            <a:r>
              <a:rPr lang="en-US" altLang="zh-CN" dirty="0"/>
              <a:t>"</a:t>
            </a:r>
            <a:r>
              <a:rPr lang="zh-CN" altLang="en-US" dirty="0"/>
              <a:t>这一理念，团队精神强烈，待人诚恳、能宽容、和谐地与同事共同开展工作。 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995054" y="1717894"/>
            <a:ext cx="8201891" cy="957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/>
              <a:t>俗话说</a:t>
            </a:r>
            <a:r>
              <a:rPr lang="en-US" altLang="zh-CN" dirty="0"/>
              <a:t>"</a:t>
            </a:r>
            <a:r>
              <a:rPr lang="zh-CN" altLang="en-US" dirty="0"/>
              <a:t>板凳要坐十年冷，文章不写半句空</a:t>
            </a:r>
            <a:r>
              <a:rPr lang="en-US" altLang="zh-CN" dirty="0"/>
              <a:t>"</a:t>
            </a:r>
            <a:r>
              <a:rPr lang="zh-CN" altLang="en-US" dirty="0"/>
              <a:t>，这正是我所坚持的职业素养。</a:t>
            </a:r>
            <a:endParaRPr lang="en-US" altLang="zh-CN" dirty="0"/>
          </a:p>
          <a:p>
            <a:pPr algn="ctr">
              <a:lnSpc>
                <a:spcPct val="130000"/>
              </a:lnSpc>
            </a:pPr>
            <a:r>
              <a:rPr lang="zh-CN" altLang="en-US" sz="2800" b="1" dirty="0"/>
              <a:t>在工作中我时刻提醒自己做到</a:t>
            </a:r>
            <a:r>
              <a:rPr lang="en-US" altLang="zh-CN" sz="2800" b="1" dirty="0"/>
              <a:t>"</a:t>
            </a:r>
            <a:r>
              <a:rPr lang="zh-CN" altLang="en-US" sz="2800" b="1" dirty="0"/>
              <a:t>不简单</a:t>
            </a:r>
            <a:r>
              <a:rPr lang="en-US" altLang="zh-CN" sz="2800" b="1" dirty="0"/>
              <a:t>"</a:t>
            </a:r>
            <a:r>
              <a:rPr lang="zh-CN" altLang="en-US" sz="2800" b="1" dirty="0"/>
              <a:t>和</a:t>
            </a:r>
            <a:r>
              <a:rPr lang="en-US" altLang="zh-CN" sz="2800" b="1" dirty="0"/>
              <a:t>"</a:t>
            </a:r>
            <a:r>
              <a:rPr lang="zh-CN" altLang="en-US" sz="2800" b="1" dirty="0"/>
              <a:t>不容易</a:t>
            </a:r>
            <a:r>
              <a:rPr lang="en-US" altLang="zh-CN" sz="2800" b="1" dirty="0"/>
              <a:t>"</a:t>
            </a:r>
            <a:r>
              <a:rPr lang="zh-CN" altLang="en-US" sz="2800" b="1" dirty="0"/>
              <a:t>。</a:t>
            </a:r>
            <a:endParaRPr lang="en-US" altLang="zh-CN" sz="2800" b="1" dirty="0"/>
          </a:p>
        </p:txBody>
      </p:sp>
      <p:sp>
        <p:nvSpPr>
          <p:cNvPr id="17" name="箭头: 五边形 16"/>
          <p:cNvSpPr/>
          <p:nvPr/>
        </p:nvSpPr>
        <p:spPr>
          <a:xfrm flipH="1">
            <a:off x="4073976" y="3263883"/>
            <a:ext cx="1883911" cy="1537855"/>
          </a:xfrm>
          <a:prstGeom prst="homePlate">
            <a:avLst>
              <a:gd name="adj" fmla="val 3558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箭头: 五边形 43"/>
          <p:cNvSpPr/>
          <p:nvPr/>
        </p:nvSpPr>
        <p:spPr>
          <a:xfrm>
            <a:off x="6089812" y="3263882"/>
            <a:ext cx="1883911" cy="1537855"/>
          </a:xfrm>
          <a:prstGeom prst="homePlate">
            <a:avLst>
              <a:gd name="adj" fmla="val 355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520998" y="3535601"/>
            <a:ext cx="1210588" cy="853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什么叫做</a:t>
            </a:r>
            <a:endParaRPr lang="en-US" altLang="zh-CN" sz="2000" b="1" dirty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不简单？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178608" y="3535601"/>
            <a:ext cx="1210588" cy="853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什么叫做</a:t>
            </a:r>
            <a:endParaRPr lang="en-US" altLang="zh-CN" sz="2000" b="1" dirty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不容易？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184563" y="3425083"/>
            <a:ext cx="2442758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就是把简单事情千百遍都做好；</a:t>
            </a:r>
            <a:endParaRPr lang="en-US" altLang="zh-CN" dirty="0"/>
          </a:p>
        </p:txBody>
      </p:sp>
      <p:sp>
        <p:nvSpPr>
          <p:cNvPr id="46" name="矩形 45"/>
          <p:cNvSpPr/>
          <p:nvPr/>
        </p:nvSpPr>
        <p:spPr>
          <a:xfrm>
            <a:off x="8105648" y="3455895"/>
            <a:ext cx="2442758" cy="1137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就是把大家都认为非常容易的事情非常认真去做好它。</a:t>
            </a:r>
            <a:endParaRPr lang="zh-CN" altLang="en-US" dirty="0"/>
          </a:p>
        </p:txBody>
      </p:sp>
      <p:cxnSp>
        <p:nvCxnSpPr>
          <p:cNvPr id="24" name="直接箭头连接符 23"/>
          <p:cNvCxnSpPr/>
          <p:nvPr/>
        </p:nvCxnSpPr>
        <p:spPr>
          <a:xfrm flipH="1">
            <a:off x="1136227" y="4745182"/>
            <a:ext cx="3158682" cy="0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7571662" y="4690901"/>
            <a:ext cx="3158682" cy="0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3437" y="2330797"/>
            <a:ext cx="5218031" cy="1098203"/>
            <a:chOff x="1639062" y="2217420"/>
            <a:chExt cx="3801618" cy="800100"/>
          </a:xfrm>
        </p:grpSpPr>
        <p:sp>
          <p:nvSpPr>
            <p:cNvPr id="5" name="菱形 4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87357" y="2325082"/>
              <a:ext cx="1928394" cy="605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/>
                <a:t>个人不足</a:t>
              </a:r>
              <a:endParaRPr lang="zh-CN" altLang="en-US" sz="48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31697" y="2281121"/>
              <a:ext cx="414829" cy="672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</a:rPr>
                <a:t>3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9149" y="218956"/>
            <a:ext cx="2659736" cy="646330"/>
            <a:chOff x="1776761" y="2257841"/>
            <a:chExt cx="2905421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1994825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个人不足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482744" y="4881295"/>
            <a:ext cx="9032856" cy="960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微软雅黑" panose="020B0503020204020204" pitchFamily="34" charset="-122"/>
                <a:cs typeface="Times New Roman" panose="02020603050405020304" pitchFamily="18" charset="0"/>
              </a:rPr>
              <a:t>虽然这不是原则性问题，但也是想干事、干好事的一大忌讳，都有待于自己在工作中加以克服、解决。 </a:t>
            </a:r>
            <a:endParaRPr lang="zh-CN" altLang="en-US" sz="2000" dirty="0"/>
          </a:p>
        </p:txBody>
      </p:sp>
      <p:grpSp>
        <p:nvGrpSpPr>
          <p:cNvPr id="12" name="组合 11"/>
          <p:cNvGrpSpPr/>
          <p:nvPr/>
        </p:nvGrpSpPr>
        <p:grpSpPr>
          <a:xfrm>
            <a:off x="1482743" y="2110082"/>
            <a:ext cx="2564131" cy="2210458"/>
            <a:chOff x="1482743" y="2110082"/>
            <a:chExt cx="2564131" cy="2210458"/>
          </a:xfrm>
        </p:grpSpPr>
        <p:sp>
          <p:nvSpPr>
            <p:cNvPr id="4" name="六边形 3"/>
            <p:cNvSpPr/>
            <p:nvPr/>
          </p:nvSpPr>
          <p:spPr>
            <a:xfrm>
              <a:off x="1482743" y="2110082"/>
              <a:ext cx="2564131" cy="2210458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108405" y="3100682"/>
              <a:ext cx="1338828" cy="873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工作预见性</a:t>
              </a:r>
              <a:endParaRPr lang="en-US" altLang="zh-CN" b="1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还不够；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342443" y="2339282"/>
              <a:ext cx="87075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98966" y="2110082"/>
            <a:ext cx="2564131" cy="2210458"/>
            <a:chOff x="1482743" y="2110082"/>
            <a:chExt cx="2564131" cy="2210458"/>
          </a:xfrm>
        </p:grpSpPr>
        <p:sp>
          <p:nvSpPr>
            <p:cNvPr id="36" name="六边形 35"/>
            <p:cNvSpPr/>
            <p:nvPr/>
          </p:nvSpPr>
          <p:spPr>
            <a:xfrm>
              <a:off x="1482743" y="2110082"/>
              <a:ext cx="2564131" cy="2210458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012225" y="3100682"/>
              <a:ext cx="1531188" cy="873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创新能力</a:t>
              </a:r>
              <a:endParaRPr lang="en-US" altLang="zh-CN" b="1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   </a:t>
              </a: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不是很强；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342443" y="2339282"/>
              <a:ext cx="87075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218823" y="2110082"/>
            <a:ext cx="2564131" cy="2210458"/>
            <a:chOff x="1482743" y="2110082"/>
            <a:chExt cx="2564131" cy="2210458"/>
          </a:xfrm>
        </p:grpSpPr>
        <p:sp>
          <p:nvSpPr>
            <p:cNvPr id="40" name="六边形 39"/>
            <p:cNvSpPr/>
            <p:nvPr/>
          </p:nvSpPr>
          <p:spPr>
            <a:xfrm>
              <a:off x="1482743" y="2110082"/>
              <a:ext cx="2564131" cy="2210458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992989" y="3100682"/>
              <a:ext cx="1569660" cy="873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加强联系方面</a:t>
              </a:r>
              <a:endParaRPr lang="en-US" altLang="zh-CN" b="1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还有欠缺。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342443" y="2339282"/>
              <a:ext cx="87075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33437" y="2330797"/>
            <a:ext cx="5218031" cy="1098203"/>
            <a:chOff x="1639062" y="2217420"/>
            <a:chExt cx="3801618" cy="800100"/>
          </a:xfrm>
        </p:grpSpPr>
        <p:sp>
          <p:nvSpPr>
            <p:cNvPr id="5" name="菱形 4"/>
            <p:cNvSpPr/>
            <p:nvPr/>
          </p:nvSpPr>
          <p:spPr>
            <a:xfrm>
              <a:off x="1639062" y="2217420"/>
              <a:ext cx="800100" cy="800100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687357" y="2325082"/>
              <a:ext cx="1928394" cy="605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b="1" dirty="0"/>
                <a:t>工作规划</a:t>
              </a:r>
              <a:endParaRPr lang="zh-CN" altLang="en-US" sz="48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31697" y="2281121"/>
              <a:ext cx="414829" cy="6726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</a:rPr>
                <a:t>4</a:t>
              </a:r>
              <a:endParaRPr lang="zh-CN" altLang="en-US" sz="5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392078" y="3017520"/>
              <a:ext cx="3048602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9149" y="218956"/>
            <a:ext cx="2659736" cy="646330"/>
            <a:chOff x="1776761" y="2257841"/>
            <a:chExt cx="2905421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1994825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工作规划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</a:rPr>
                <a:t>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82744" y="1110826"/>
            <a:ext cx="9587038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ea typeface="微软雅黑" panose="020B0503020204020204" pitchFamily="34" charset="-122"/>
                <a:cs typeface="Times New Roman" panose="02020603050405020304" pitchFamily="18" charset="0"/>
              </a:rPr>
              <a:t>有人说行政工作是件苦差、杂差，但我要说行政工作是一首歌，只要你细心耕耘，照样能弹奏出精彩乐章！如果我竞聘成功，我将做到以为争位、以位促为。</a:t>
            </a:r>
            <a:r>
              <a:rPr lang="en-US" altLang="zh-CN" b="1" dirty="0"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b="1" dirty="0"/>
          </a:p>
        </p:txBody>
      </p:sp>
      <p:sp>
        <p:nvSpPr>
          <p:cNvPr id="22" name="MH_SubTitle_1"/>
          <p:cNvSpPr/>
          <p:nvPr>
            <p:custDataLst>
              <p:tags r:id="rId1"/>
            </p:custDataLst>
          </p:nvPr>
        </p:nvSpPr>
        <p:spPr>
          <a:xfrm>
            <a:off x="4464051" y="2860676"/>
            <a:ext cx="1533525" cy="1050925"/>
          </a:xfrm>
          <a:custGeom>
            <a:avLst/>
            <a:gdLst>
              <a:gd name="connsiteX0" fmla="*/ 492296 w 2336641"/>
              <a:gd name="connsiteY0" fmla="*/ 0 h 1601848"/>
              <a:gd name="connsiteX1" fmla="*/ 1657485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340586 h 1601848"/>
              <a:gd name="connsiteX5" fmla="*/ 2336641 w 2336641"/>
              <a:gd name="connsiteY5" fmla="*/ 413428 h 1601848"/>
              <a:gd name="connsiteX6" fmla="*/ 2336641 w 2336641"/>
              <a:gd name="connsiteY6" fmla="*/ 492296 h 1601848"/>
              <a:gd name="connsiteX7" fmla="*/ 2336641 w 2336641"/>
              <a:gd name="connsiteY7" fmla="*/ 557721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7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312171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5713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5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340586"/>
                </a:lnTo>
                <a:lnTo>
                  <a:pt x="2336641" y="413428"/>
                </a:lnTo>
                <a:lnTo>
                  <a:pt x="2336641" y="492296"/>
                </a:lnTo>
                <a:lnTo>
                  <a:pt x="2336641" y="557721"/>
                </a:lnTo>
                <a:lnTo>
                  <a:pt x="2336641" y="1109552"/>
                </a:lnTo>
                <a:cubicBezTo>
                  <a:pt x="2336641" y="1381439"/>
                  <a:pt x="2116232" y="1601848"/>
                  <a:pt x="1844345" y="1601848"/>
                </a:cubicBezTo>
                <a:lnTo>
                  <a:pt x="679157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312171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5713"/>
                </a:lnTo>
                <a:lnTo>
                  <a:pt x="0" y="492296"/>
                </a:lnTo>
                <a:cubicBezTo>
                  <a:pt x="0" y="220409"/>
                  <a:pt x="220409" y="0"/>
                  <a:pt x="49229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3" name="MH_SubTitle_4"/>
          <p:cNvSpPr/>
          <p:nvPr>
            <p:custDataLst>
              <p:tags r:id="rId2"/>
            </p:custDataLst>
          </p:nvPr>
        </p:nvSpPr>
        <p:spPr>
          <a:xfrm>
            <a:off x="4464051" y="4060826"/>
            <a:ext cx="1533525" cy="1050925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953072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372172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614097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47639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3" y="0"/>
                  <a:pt x="2336641" y="220409"/>
                  <a:pt x="2336641" y="492296"/>
                </a:cubicBezTo>
                <a:lnTo>
                  <a:pt x="2336641" y="953072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372172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9" y="1601848"/>
                  <a:pt x="0" y="1381440"/>
                  <a:pt x="0" y="1109552"/>
                </a:cubicBezTo>
                <a:lnTo>
                  <a:pt x="0" y="614097"/>
                </a:lnTo>
                <a:lnTo>
                  <a:pt x="0" y="492296"/>
                </a:lnTo>
                <a:lnTo>
                  <a:pt x="0" y="413428"/>
                </a:lnTo>
                <a:lnTo>
                  <a:pt x="0" y="34763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5" name="MH_SubTitle_2"/>
          <p:cNvSpPr/>
          <p:nvPr>
            <p:custDataLst>
              <p:tags r:id="rId3"/>
            </p:custDataLst>
          </p:nvPr>
        </p:nvSpPr>
        <p:spPr>
          <a:xfrm>
            <a:off x="6189664" y="2860676"/>
            <a:ext cx="1533525" cy="1050925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1004404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423504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588548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71414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2" y="0"/>
                  <a:pt x="2336641" y="220409"/>
                  <a:pt x="2336641" y="492296"/>
                </a:cubicBezTo>
                <a:lnTo>
                  <a:pt x="2336641" y="1004404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423504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8" y="1601848"/>
                  <a:pt x="0" y="1381439"/>
                  <a:pt x="0" y="1109552"/>
                </a:cubicBezTo>
                <a:lnTo>
                  <a:pt x="0" y="588548"/>
                </a:lnTo>
                <a:lnTo>
                  <a:pt x="0" y="492296"/>
                </a:lnTo>
                <a:lnTo>
                  <a:pt x="0" y="413428"/>
                </a:lnTo>
                <a:lnTo>
                  <a:pt x="0" y="3714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6" name="MH_SubTitle_3"/>
          <p:cNvSpPr/>
          <p:nvPr>
            <p:custDataLst>
              <p:tags r:id="rId4"/>
            </p:custDataLst>
          </p:nvPr>
        </p:nvSpPr>
        <p:spPr>
          <a:xfrm>
            <a:off x="6189664" y="4032251"/>
            <a:ext cx="1533525" cy="1050925"/>
          </a:xfrm>
          <a:custGeom>
            <a:avLst/>
            <a:gdLst>
              <a:gd name="connsiteX0" fmla="*/ 492296 w 2336641"/>
              <a:gd name="connsiteY0" fmla="*/ 0 h 1601848"/>
              <a:gd name="connsiteX1" fmla="*/ 1657484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297807 h 1601848"/>
              <a:gd name="connsiteX5" fmla="*/ 2336641 w 2336641"/>
              <a:gd name="connsiteY5" fmla="*/ 413429 h 1601848"/>
              <a:gd name="connsiteX6" fmla="*/ 2336641 w 2336641"/>
              <a:gd name="connsiteY6" fmla="*/ 492296 h 1601848"/>
              <a:gd name="connsiteX7" fmla="*/ 2336641 w 2336641"/>
              <a:gd name="connsiteY7" fmla="*/ 716907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6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461527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2427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4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297807"/>
                </a:lnTo>
                <a:lnTo>
                  <a:pt x="2336641" y="413429"/>
                </a:lnTo>
                <a:lnTo>
                  <a:pt x="2336641" y="492296"/>
                </a:lnTo>
                <a:lnTo>
                  <a:pt x="2336641" y="716907"/>
                </a:lnTo>
                <a:lnTo>
                  <a:pt x="2336641" y="1109552"/>
                </a:lnTo>
                <a:cubicBezTo>
                  <a:pt x="2336641" y="1381440"/>
                  <a:pt x="2116232" y="1601848"/>
                  <a:pt x="1844345" y="1601848"/>
                </a:cubicBezTo>
                <a:lnTo>
                  <a:pt x="679156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461527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2427"/>
                </a:lnTo>
                <a:lnTo>
                  <a:pt x="0" y="492296"/>
                </a:lnTo>
                <a:cubicBezTo>
                  <a:pt x="0" y="220409"/>
                  <a:pt x="220408" y="0"/>
                  <a:pt x="492296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7" name="MH_Other_1"/>
          <p:cNvSpPr/>
          <p:nvPr>
            <p:custDataLst>
              <p:tags r:id="rId5"/>
            </p:custDataLst>
          </p:nvPr>
        </p:nvSpPr>
        <p:spPr>
          <a:xfrm>
            <a:off x="5610642" y="3492337"/>
            <a:ext cx="882541" cy="88254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13863" y="310583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重在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规范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68637" y="3105833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善于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服务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13863" y="432396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出谋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划策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68637" y="4323968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勤奋</a:t>
            </a:r>
            <a:endParaRPr lang="en-US" altLang="zh-CN" b="1" dirty="0">
              <a:solidFill>
                <a:schemeClr val="bg1"/>
              </a:solidFill>
            </a:endParaRPr>
          </a:p>
          <a:p>
            <a:r>
              <a:rPr lang="zh-CN" altLang="en-US" b="1" dirty="0">
                <a:solidFill>
                  <a:schemeClr val="bg1"/>
                </a:solidFill>
              </a:rPr>
              <a:t>工作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82743" y="2432572"/>
            <a:ext cx="2789219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我将根据实际情况统筹安排，引用财务严谨的管理方式，确保行政事务工作宽而不推、杂而有序，促进行政工作数据化管理进程。 </a:t>
            </a:r>
            <a:endParaRPr lang="zh-CN" altLang="en-US" sz="1400" dirty="0"/>
          </a:p>
        </p:txBody>
      </p:sp>
      <p:sp>
        <p:nvSpPr>
          <p:cNvPr id="31" name="矩形 30"/>
          <p:cNvSpPr/>
          <p:nvPr/>
        </p:nvSpPr>
        <p:spPr>
          <a:xfrm>
            <a:off x="1482743" y="4137012"/>
            <a:ext cx="2789219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提前预测、主动开展，遇事多思考、想在前、干在前，主动为领导献计献策。同时做到办事到位而不越位，帮忙而不添乱。 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7991962" y="2432572"/>
            <a:ext cx="2971140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认真做好与领导、各部室之间的协调工作，加强上下沟通，密切左右配合。矛盾不上交、不下压，责任不躲避、不推诿。 </a:t>
            </a:r>
            <a:endParaRPr lang="zh-CN" altLang="en-US" sz="1400" dirty="0"/>
          </a:p>
        </p:txBody>
      </p:sp>
      <p:sp>
        <p:nvSpPr>
          <p:cNvPr id="33" name="矩形 32"/>
          <p:cNvSpPr/>
          <p:nvPr/>
        </p:nvSpPr>
        <p:spPr>
          <a:xfrm>
            <a:off x="7991962" y="4016363"/>
            <a:ext cx="3270398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一是腿勤，不怕多跑路，多付出，舍得花气力，把工作做实做细、做在前面；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二是脑勤，勤学善思，注重发现和解决工作中存在的难点问题；</a:t>
            </a:r>
            <a:endParaRPr lang="en-US" altLang="zh-CN" sz="1400" dirty="0"/>
          </a:p>
          <a:p>
            <a:pPr>
              <a:lnSpc>
                <a:spcPct val="150000"/>
              </a:lnSpc>
            </a:pPr>
            <a:r>
              <a:rPr lang="zh-CN" altLang="en-US" sz="1400" dirty="0"/>
              <a:t>三是嘴勤，向领导多汇报、多请示。 </a:t>
            </a:r>
            <a:endParaRPr lang="zh-CN" altLang="en-US" sz="1400" dirty="0"/>
          </a:p>
        </p:txBody>
      </p:sp>
      <p:sp>
        <p:nvSpPr>
          <p:cNvPr id="34" name="targeting_269004"/>
          <p:cNvSpPr>
            <a:spLocks noChangeAspect="1"/>
          </p:cNvSpPr>
          <p:nvPr/>
        </p:nvSpPr>
        <p:spPr bwMode="auto">
          <a:xfrm>
            <a:off x="5787109" y="3672839"/>
            <a:ext cx="550287" cy="549447"/>
          </a:xfrm>
          <a:custGeom>
            <a:avLst/>
            <a:gdLst>
              <a:gd name="connsiteX0" fmla="*/ 312566 w 607611"/>
              <a:gd name="connsiteY0" fmla="*/ 199350 h 606684"/>
              <a:gd name="connsiteX1" fmla="*/ 317461 w 607611"/>
              <a:gd name="connsiteY1" fmla="*/ 212594 h 606684"/>
              <a:gd name="connsiteX2" fmla="*/ 272871 w 607611"/>
              <a:gd name="connsiteY2" fmla="*/ 257127 h 606684"/>
              <a:gd name="connsiteX3" fmla="*/ 248307 w 607611"/>
              <a:gd name="connsiteY3" fmla="*/ 308503 h 606684"/>
              <a:gd name="connsiteX4" fmla="*/ 298504 w 607611"/>
              <a:gd name="connsiteY4" fmla="*/ 358724 h 606684"/>
              <a:gd name="connsiteX5" fmla="*/ 349947 w 607611"/>
              <a:gd name="connsiteY5" fmla="*/ 334102 h 606684"/>
              <a:gd name="connsiteX6" fmla="*/ 394538 w 607611"/>
              <a:gd name="connsiteY6" fmla="*/ 289570 h 606684"/>
              <a:gd name="connsiteX7" fmla="*/ 407799 w 607611"/>
              <a:gd name="connsiteY7" fmla="*/ 294459 h 606684"/>
              <a:gd name="connsiteX8" fmla="*/ 298682 w 607611"/>
              <a:gd name="connsiteY8" fmla="*/ 407701 h 606684"/>
              <a:gd name="connsiteX9" fmla="*/ 199177 w 607611"/>
              <a:gd name="connsiteY9" fmla="*/ 308325 h 606684"/>
              <a:gd name="connsiteX10" fmla="*/ 312566 w 607611"/>
              <a:gd name="connsiteY10" fmla="*/ 199350 h 606684"/>
              <a:gd name="connsiteX11" fmla="*/ 289073 w 607611"/>
              <a:gd name="connsiteY11" fmla="*/ 119424 h 606684"/>
              <a:gd name="connsiteX12" fmla="*/ 379882 w 607611"/>
              <a:gd name="connsiteY12" fmla="*/ 135456 h 606684"/>
              <a:gd name="connsiteX13" fmla="*/ 382196 w 607611"/>
              <a:gd name="connsiteY13" fmla="*/ 147989 h 606684"/>
              <a:gd name="connsiteX14" fmla="*/ 356564 w 607611"/>
              <a:gd name="connsiteY14" fmla="*/ 173587 h 606684"/>
              <a:gd name="connsiteX15" fmla="*/ 348465 w 607611"/>
              <a:gd name="connsiteY15" fmla="*/ 175454 h 606684"/>
              <a:gd name="connsiteX16" fmla="*/ 168058 w 607611"/>
              <a:gd name="connsiteY16" fmla="*/ 300691 h 606684"/>
              <a:gd name="connsiteX17" fmla="*/ 306367 w 607611"/>
              <a:gd name="connsiteY17" fmla="*/ 438904 h 606684"/>
              <a:gd name="connsiteX18" fmla="*/ 431770 w 607611"/>
              <a:gd name="connsiteY18" fmla="*/ 258649 h 606684"/>
              <a:gd name="connsiteX19" fmla="*/ 433639 w 607611"/>
              <a:gd name="connsiteY19" fmla="*/ 250560 h 606684"/>
              <a:gd name="connsiteX20" fmla="*/ 459272 w 607611"/>
              <a:gd name="connsiteY20" fmla="*/ 225051 h 606684"/>
              <a:gd name="connsiteX21" fmla="*/ 471821 w 607611"/>
              <a:gd name="connsiteY21" fmla="*/ 227273 h 606684"/>
              <a:gd name="connsiteX22" fmla="*/ 309749 w 607611"/>
              <a:gd name="connsiteY22" fmla="*/ 487701 h 606684"/>
              <a:gd name="connsiteX23" fmla="*/ 119107 w 607611"/>
              <a:gd name="connsiteY23" fmla="*/ 297313 h 606684"/>
              <a:gd name="connsiteX24" fmla="*/ 289073 w 607611"/>
              <a:gd name="connsiteY24" fmla="*/ 119424 h 606684"/>
              <a:gd name="connsiteX25" fmla="*/ 565287 w 607611"/>
              <a:gd name="connsiteY25" fmla="*/ 18863 h 606684"/>
              <a:gd name="connsiteX26" fmla="*/ 581833 w 607611"/>
              <a:gd name="connsiteY26" fmla="*/ 25660 h 606684"/>
              <a:gd name="connsiteX27" fmla="*/ 581833 w 607611"/>
              <a:gd name="connsiteY27" fmla="*/ 58714 h 606684"/>
              <a:gd name="connsiteX28" fmla="*/ 320218 w 607611"/>
              <a:gd name="connsiteY28" fmla="*/ 319856 h 606684"/>
              <a:gd name="connsiteX29" fmla="*/ 287105 w 607611"/>
              <a:gd name="connsiteY29" fmla="*/ 319856 h 606684"/>
              <a:gd name="connsiteX30" fmla="*/ 287105 w 607611"/>
              <a:gd name="connsiteY30" fmla="*/ 286891 h 606684"/>
              <a:gd name="connsiteX31" fmla="*/ 548808 w 607611"/>
              <a:gd name="connsiteY31" fmla="*/ 25660 h 606684"/>
              <a:gd name="connsiteX32" fmla="*/ 565287 w 607611"/>
              <a:gd name="connsiteY32" fmla="*/ 18863 h 606684"/>
              <a:gd name="connsiteX33" fmla="*/ 313851 w 607611"/>
              <a:gd name="connsiteY33" fmla="*/ 143 h 606684"/>
              <a:gd name="connsiteX34" fmla="*/ 468340 w 607611"/>
              <a:gd name="connsiteY34" fmla="*/ 48769 h 606684"/>
              <a:gd name="connsiteX35" fmla="*/ 469587 w 607611"/>
              <a:gd name="connsiteY35" fmla="*/ 60767 h 606684"/>
              <a:gd name="connsiteX36" fmla="*/ 416893 w 607611"/>
              <a:gd name="connsiteY36" fmla="*/ 113380 h 606684"/>
              <a:gd name="connsiteX37" fmla="*/ 407725 w 607611"/>
              <a:gd name="connsiteY37" fmla="*/ 114713 h 606684"/>
              <a:gd name="connsiteX38" fmla="*/ 87916 w 607611"/>
              <a:gd name="connsiteY38" fmla="*/ 298680 h 606684"/>
              <a:gd name="connsiteX39" fmla="*/ 308480 w 607611"/>
              <a:gd name="connsiteY39" fmla="*/ 518818 h 606684"/>
              <a:gd name="connsiteX40" fmla="*/ 492729 w 607611"/>
              <a:gd name="connsiteY40" fmla="*/ 199587 h 606684"/>
              <a:gd name="connsiteX41" fmla="*/ 494064 w 607611"/>
              <a:gd name="connsiteY41" fmla="*/ 190344 h 606684"/>
              <a:gd name="connsiteX42" fmla="*/ 546668 w 607611"/>
              <a:gd name="connsiteY42" fmla="*/ 137731 h 606684"/>
              <a:gd name="connsiteX43" fmla="*/ 558684 w 607611"/>
              <a:gd name="connsiteY43" fmla="*/ 138975 h 606684"/>
              <a:gd name="connsiteX44" fmla="*/ 313376 w 607611"/>
              <a:gd name="connsiteY44" fmla="*/ 606536 h 606684"/>
              <a:gd name="connsiteX45" fmla="*/ 154 w 607611"/>
              <a:gd name="connsiteY45" fmla="*/ 293703 h 606684"/>
              <a:gd name="connsiteX46" fmla="*/ 313851 w 607611"/>
              <a:gd name="connsiteY46" fmla="*/ 143 h 606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7611" h="606684">
                <a:moveTo>
                  <a:pt x="312566" y="199350"/>
                </a:moveTo>
                <a:cubicBezTo>
                  <a:pt x="319241" y="199883"/>
                  <a:pt x="322179" y="207883"/>
                  <a:pt x="317461" y="212594"/>
                </a:cubicBezTo>
                <a:lnTo>
                  <a:pt x="272871" y="257127"/>
                </a:lnTo>
                <a:cubicBezTo>
                  <a:pt x="256584" y="267971"/>
                  <a:pt x="246348" y="287170"/>
                  <a:pt x="248307" y="308503"/>
                </a:cubicBezTo>
                <a:cubicBezTo>
                  <a:pt x="250710" y="334991"/>
                  <a:pt x="272070" y="356324"/>
                  <a:pt x="298504" y="358724"/>
                </a:cubicBezTo>
                <a:cubicBezTo>
                  <a:pt x="319864" y="360591"/>
                  <a:pt x="339089" y="350369"/>
                  <a:pt x="349947" y="334102"/>
                </a:cubicBezTo>
                <a:lnTo>
                  <a:pt x="394538" y="289570"/>
                </a:lnTo>
                <a:cubicBezTo>
                  <a:pt x="399255" y="284859"/>
                  <a:pt x="407265" y="287881"/>
                  <a:pt x="407799" y="294459"/>
                </a:cubicBezTo>
                <a:cubicBezTo>
                  <a:pt x="413228" y="357213"/>
                  <a:pt x="361874" y="410634"/>
                  <a:pt x="298682" y="407701"/>
                </a:cubicBezTo>
                <a:cubicBezTo>
                  <a:pt x="245191" y="405212"/>
                  <a:pt x="201758" y="361835"/>
                  <a:pt x="199177" y="308325"/>
                </a:cubicBezTo>
                <a:cubicBezTo>
                  <a:pt x="196240" y="245216"/>
                  <a:pt x="249820" y="193928"/>
                  <a:pt x="312566" y="199350"/>
                </a:cubicBezTo>
                <a:close/>
                <a:moveTo>
                  <a:pt x="289073" y="119424"/>
                </a:moveTo>
                <a:cubicBezTo>
                  <a:pt x="318821" y="116974"/>
                  <a:pt x="349866" y="121813"/>
                  <a:pt x="379882" y="135456"/>
                </a:cubicBezTo>
                <a:cubicBezTo>
                  <a:pt x="384866" y="137679"/>
                  <a:pt x="386023" y="144167"/>
                  <a:pt x="382196" y="147989"/>
                </a:cubicBezTo>
                <a:lnTo>
                  <a:pt x="356564" y="173587"/>
                </a:lnTo>
                <a:cubicBezTo>
                  <a:pt x="354428" y="175721"/>
                  <a:pt x="351313" y="176432"/>
                  <a:pt x="348465" y="175454"/>
                </a:cubicBezTo>
                <a:cubicBezTo>
                  <a:pt x="260887" y="144789"/>
                  <a:pt x="169749" y="209585"/>
                  <a:pt x="168058" y="300691"/>
                </a:cubicBezTo>
                <a:cubicBezTo>
                  <a:pt x="166545" y="377575"/>
                  <a:pt x="229469" y="440415"/>
                  <a:pt x="306367" y="438904"/>
                </a:cubicBezTo>
                <a:cubicBezTo>
                  <a:pt x="397416" y="437127"/>
                  <a:pt x="462565" y="346288"/>
                  <a:pt x="431770" y="258649"/>
                </a:cubicBezTo>
                <a:cubicBezTo>
                  <a:pt x="430791" y="255805"/>
                  <a:pt x="431503" y="252694"/>
                  <a:pt x="433639" y="250560"/>
                </a:cubicBezTo>
                <a:lnTo>
                  <a:pt x="459272" y="225051"/>
                </a:lnTo>
                <a:cubicBezTo>
                  <a:pt x="463099" y="221140"/>
                  <a:pt x="469596" y="222296"/>
                  <a:pt x="471821" y="227273"/>
                </a:cubicBezTo>
                <a:cubicBezTo>
                  <a:pt x="526557" y="347266"/>
                  <a:pt x="439958" y="483524"/>
                  <a:pt x="309749" y="487701"/>
                </a:cubicBezTo>
                <a:cubicBezTo>
                  <a:pt x="203125" y="491079"/>
                  <a:pt x="115725" y="403795"/>
                  <a:pt x="119107" y="297313"/>
                </a:cubicBezTo>
                <a:cubicBezTo>
                  <a:pt x="122244" y="199719"/>
                  <a:pt x="199826" y="126774"/>
                  <a:pt x="289073" y="119424"/>
                </a:cubicBezTo>
                <a:close/>
                <a:moveTo>
                  <a:pt x="565287" y="18863"/>
                </a:moveTo>
                <a:cubicBezTo>
                  <a:pt x="571262" y="18863"/>
                  <a:pt x="577248" y="21129"/>
                  <a:pt x="581833" y="25660"/>
                </a:cubicBezTo>
                <a:cubicBezTo>
                  <a:pt x="590912" y="34812"/>
                  <a:pt x="590912" y="49562"/>
                  <a:pt x="581833" y="58714"/>
                </a:cubicBezTo>
                <a:lnTo>
                  <a:pt x="320218" y="319856"/>
                </a:lnTo>
                <a:cubicBezTo>
                  <a:pt x="311050" y="328919"/>
                  <a:pt x="296273" y="328919"/>
                  <a:pt x="287105" y="319856"/>
                </a:cubicBezTo>
                <a:cubicBezTo>
                  <a:pt x="278025" y="310704"/>
                  <a:pt x="278025" y="295954"/>
                  <a:pt x="287105" y="286891"/>
                </a:cubicBezTo>
                <a:lnTo>
                  <a:pt x="548808" y="25660"/>
                </a:lnTo>
                <a:cubicBezTo>
                  <a:pt x="553348" y="21129"/>
                  <a:pt x="559312" y="18863"/>
                  <a:pt x="565287" y="18863"/>
                </a:cubicBezTo>
                <a:close/>
                <a:moveTo>
                  <a:pt x="313851" y="143"/>
                </a:moveTo>
                <a:cubicBezTo>
                  <a:pt x="366314" y="1761"/>
                  <a:pt x="419519" y="17175"/>
                  <a:pt x="468340" y="48769"/>
                </a:cubicBezTo>
                <a:cubicBezTo>
                  <a:pt x="472524" y="51435"/>
                  <a:pt x="473058" y="57301"/>
                  <a:pt x="469587" y="60767"/>
                </a:cubicBezTo>
                <a:lnTo>
                  <a:pt x="416893" y="113380"/>
                </a:lnTo>
                <a:cubicBezTo>
                  <a:pt x="414490" y="115779"/>
                  <a:pt x="410752" y="116313"/>
                  <a:pt x="407725" y="114713"/>
                </a:cubicBezTo>
                <a:cubicBezTo>
                  <a:pt x="266112" y="36594"/>
                  <a:pt x="91388" y="137731"/>
                  <a:pt x="87916" y="298680"/>
                </a:cubicBezTo>
                <a:cubicBezTo>
                  <a:pt x="85246" y="421236"/>
                  <a:pt x="185648" y="521484"/>
                  <a:pt x="308480" y="518818"/>
                </a:cubicBezTo>
                <a:cubicBezTo>
                  <a:pt x="469587" y="515352"/>
                  <a:pt x="570968" y="340983"/>
                  <a:pt x="492729" y="199587"/>
                </a:cubicBezTo>
                <a:cubicBezTo>
                  <a:pt x="491038" y="196565"/>
                  <a:pt x="491572" y="192743"/>
                  <a:pt x="494064" y="190344"/>
                </a:cubicBezTo>
                <a:lnTo>
                  <a:pt x="546668" y="137731"/>
                </a:lnTo>
                <a:cubicBezTo>
                  <a:pt x="550140" y="134265"/>
                  <a:pt x="556014" y="134887"/>
                  <a:pt x="558684" y="138975"/>
                </a:cubicBezTo>
                <a:cubicBezTo>
                  <a:pt x="685611" y="334496"/>
                  <a:pt x="552098" y="598982"/>
                  <a:pt x="313376" y="606536"/>
                </a:cubicBezTo>
                <a:cubicBezTo>
                  <a:pt x="138295" y="611957"/>
                  <a:pt x="-5365" y="468605"/>
                  <a:pt x="154" y="293703"/>
                </a:cubicBezTo>
                <a:cubicBezTo>
                  <a:pt x="5761" y="114602"/>
                  <a:pt x="156464" y="-4710"/>
                  <a:pt x="313851" y="1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424940" y="2199732"/>
            <a:ext cx="5107170" cy="2125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424940" y="4535820"/>
            <a:ext cx="9358890" cy="13411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49149" y="218956"/>
            <a:ext cx="1838998" cy="646330"/>
            <a:chOff x="1776761" y="2257841"/>
            <a:chExt cx="2008870" cy="706034"/>
          </a:xfrm>
        </p:grpSpPr>
        <p:sp>
          <p:nvSpPr>
            <p:cNvPr id="8" name="文本框 7"/>
            <p:cNvSpPr txBox="1"/>
            <p:nvPr/>
          </p:nvSpPr>
          <p:spPr>
            <a:xfrm>
              <a:off x="2687357" y="2325082"/>
              <a:ext cx="1098274" cy="6387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/>
                <a:t>后话</a:t>
              </a:r>
              <a:endParaRPr lang="zh-CN" altLang="en-US" sz="3200" b="1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776761" y="2257841"/>
              <a:ext cx="481896" cy="706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chemeClr val="bg1"/>
                  </a:solidFill>
                </a:rPr>
                <a:t>4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665734" y="2315126"/>
            <a:ext cx="4729071" cy="1895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ea typeface="微软雅黑" panose="020B0503020204020204" pitchFamily="34" charset="-122"/>
                <a:cs typeface="Times New Roman" panose="02020603050405020304" pitchFamily="18" charset="0"/>
              </a:rPr>
              <a:t>爱迪生费尽大半生财力和精力，建立了一个庞大实验室，但一场大火将他的心血付之一炬。大家都以为这场大火对爱迪生的打击是沉重的，但他平静地说：</a:t>
            </a:r>
            <a:r>
              <a:rPr lang="en-US" altLang="zh-CN" sz="1600" dirty="0">
                <a:ea typeface="微软雅黑" panose="020B0503020204020204" pitchFamily="34" charset="-122"/>
                <a:cs typeface="Times New Roman" panose="02020603050405020304" pitchFamily="18" charset="0"/>
              </a:rPr>
              <a:t>"</a:t>
            </a:r>
            <a:r>
              <a:rPr lang="zh-CN" altLang="zh-CN" sz="1600" dirty="0">
                <a:ea typeface="微软雅黑" panose="020B0503020204020204" pitchFamily="34" charset="-122"/>
                <a:cs typeface="Times New Roman" panose="02020603050405020304" pitchFamily="18" charset="0"/>
              </a:rPr>
              <a:t>感谢上帝，正是这场大火，我又可以重新开始了</a:t>
            </a:r>
            <a:r>
              <a:rPr lang="en-US" altLang="zh-CN" sz="1600" dirty="0">
                <a:ea typeface="微软雅黑" panose="020B0503020204020204" pitchFamily="34" charset="-122"/>
                <a:cs typeface="Times New Roman" panose="02020603050405020304" pitchFamily="18" charset="0"/>
              </a:rPr>
              <a:t>"</a:t>
            </a:r>
            <a:r>
              <a:rPr lang="zh-CN" altLang="zh-CN" sz="1600" dirty="0">
                <a:ea typeface="微软雅黑" panose="020B0503020204020204" pitchFamily="34" charset="-122"/>
                <a:cs typeface="Times New Roman" panose="02020603050405020304" pitchFamily="18" charset="0"/>
              </a:rPr>
              <a:t>。没过多久，留声机诞生了。</a:t>
            </a:r>
            <a:endParaRPr lang="en-US" altLang="zh-CN" sz="1600" dirty="0"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 descr="图片包含 建筑, 小, 旧, 木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110" y="2199732"/>
            <a:ext cx="4251720" cy="21258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482744" y="1303016"/>
            <a:ext cx="8718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b="1" dirty="0">
                <a:ea typeface="微软雅黑" panose="020B0503020204020204" pitchFamily="34" charset="-122"/>
                <a:cs typeface="Times New Roman" panose="02020603050405020304" pitchFamily="18" charset="0"/>
              </a:rPr>
              <a:t>在我演讲即将结束之时，我以一个小故事结束今天的竞聘演讲。</a:t>
            </a:r>
            <a:endParaRPr lang="zh-CN" altLang="en-US" sz="2400" b="1" dirty="0"/>
          </a:p>
        </p:txBody>
      </p:sp>
      <p:sp>
        <p:nvSpPr>
          <p:cNvPr id="14" name="矩形 13"/>
          <p:cNvSpPr/>
          <p:nvPr/>
        </p:nvSpPr>
        <p:spPr>
          <a:xfrm>
            <a:off x="1665735" y="4699262"/>
            <a:ext cx="8877300" cy="960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这也正是我想对大家说的，我没有辉煌的过去，但是，我会把握好现在和将来，给我一次机会，我会还你们一个满意！</a:t>
            </a:r>
            <a:r>
              <a: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4266" y="1802804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谢谢大家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4266" y="2436782"/>
            <a:ext cx="48846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b="1" dirty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95202" y="795798"/>
            <a:ext cx="439486" cy="419099"/>
            <a:chOff x="3272790" y="316230"/>
            <a:chExt cx="439486" cy="419099"/>
          </a:xfrm>
        </p:grpSpPr>
        <p:grpSp>
          <p:nvGrpSpPr>
            <p:cNvPr id="47" name="组合 46"/>
            <p:cNvGrpSpPr/>
            <p:nvPr/>
          </p:nvGrpSpPr>
          <p:grpSpPr>
            <a:xfrm>
              <a:off x="3272790" y="502920"/>
              <a:ext cx="439486" cy="45719"/>
              <a:chOff x="3272790" y="502920"/>
              <a:chExt cx="439486" cy="4571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272790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371232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469674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568116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666557" y="50292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3272790" y="316230"/>
              <a:ext cx="439486" cy="419099"/>
              <a:chOff x="3272790" y="316230"/>
              <a:chExt cx="439486" cy="419099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3272790" y="316230"/>
                <a:ext cx="439486" cy="45719"/>
                <a:chOff x="3272790" y="316230"/>
                <a:chExt cx="439486" cy="45719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3272790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/>
                <p:cNvSpPr/>
                <p:nvPr/>
              </p:nvSpPr>
              <p:spPr>
                <a:xfrm>
                  <a:off x="3371232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469674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3568116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3666557" y="31623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8" name="组合 47"/>
              <p:cNvGrpSpPr/>
              <p:nvPr/>
            </p:nvGrpSpPr>
            <p:grpSpPr>
              <a:xfrm>
                <a:off x="3272790" y="409575"/>
                <a:ext cx="439486" cy="45719"/>
                <a:chOff x="3272790" y="409575"/>
                <a:chExt cx="439486" cy="45719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3272790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3371232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椭圆 23"/>
                <p:cNvSpPr/>
                <p:nvPr/>
              </p:nvSpPr>
              <p:spPr>
                <a:xfrm>
                  <a:off x="3469674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3568116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" name="椭圆 25"/>
                <p:cNvSpPr/>
                <p:nvPr/>
              </p:nvSpPr>
              <p:spPr>
                <a:xfrm>
                  <a:off x="3666557" y="40957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6" name="组合 45"/>
              <p:cNvGrpSpPr/>
              <p:nvPr/>
            </p:nvGrpSpPr>
            <p:grpSpPr>
              <a:xfrm>
                <a:off x="3272790" y="596265"/>
                <a:ext cx="341045" cy="45719"/>
                <a:chOff x="3272790" y="596265"/>
                <a:chExt cx="341045" cy="45719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3272790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3371232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3469674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3568116" y="596265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3272790" y="689610"/>
                <a:ext cx="341045" cy="45719"/>
                <a:chOff x="3272790" y="689610"/>
                <a:chExt cx="341045" cy="45719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3272790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椭圆 40"/>
                <p:cNvSpPr/>
                <p:nvPr/>
              </p:nvSpPr>
              <p:spPr>
                <a:xfrm>
                  <a:off x="3371232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3469674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椭圆 42"/>
                <p:cNvSpPr/>
                <p:nvPr/>
              </p:nvSpPr>
              <p:spPr>
                <a:xfrm>
                  <a:off x="3568116" y="689610"/>
                  <a:ext cx="45719" cy="4571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MH" val="20200429133252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200429133252"/>
  <p:tag name="MH_LIBRARY" val="GRAPHIC"/>
  <p:tag name="MH_TYPE" val="SubTitle"/>
  <p:tag name="MH_ORDER" val="4"/>
</p:tagLst>
</file>

<file path=ppt/tags/tag3.xml><?xml version="1.0" encoding="utf-8"?>
<p:tagLst xmlns:p="http://schemas.openxmlformats.org/presentationml/2006/main">
  <p:tag name="MH" val="20200429133252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200429133252"/>
  <p:tag name="MH_LIBRARY" val="GRAPHIC"/>
  <p:tag name="MH_TYPE" val="SubTitle"/>
  <p:tag name="MH_ORDER" val="3"/>
</p:tagLst>
</file>

<file path=ppt/tags/tag5.xml><?xml version="1.0" encoding="utf-8"?>
<p:tagLst xmlns:p="http://schemas.openxmlformats.org/presentationml/2006/main">
  <p:tag name="MH" val="20200429133252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obb3ybb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2043</Words>
  <Application>WPS 演示</Application>
  <PresentationFormat>宽屏</PresentationFormat>
  <Paragraphs>257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Times New Roman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office2016mac10413</dc:creator>
  <cp:lastModifiedBy>陈Sir</cp:lastModifiedBy>
  <cp:revision>27</cp:revision>
  <dcterms:created xsi:type="dcterms:W3CDTF">2020-04-29T03:38:00Z</dcterms:created>
  <dcterms:modified xsi:type="dcterms:W3CDTF">2021-10-11T06:34:35Z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v1.0_mb_t+NHq4kY7J4cWEvO3wLwCA==</vt:lpwstr>
  </property>
  <property fmtid="{D5CDD505-2E9C-101B-9397-08002B2CF9AE}" pid="4" name="ICV">
    <vt:lpwstr>3C64D0770F974E52955CB1E1823CDA1D</vt:lpwstr>
  </property>
</Properties>
</file>