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6"/>
  </p:handoutMasterIdLst>
  <p:sldIdLst>
    <p:sldId id="1130" r:id="rId3"/>
    <p:sldId id="1138" r:id="rId5"/>
    <p:sldId id="1129" r:id="rId6"/>
    <p:sldId id="1220" r:id="rId7"/>
    <p:sldId id="1221" r:id="rId8"/>
    <p:sldId id="1335" r:id="rId9"/>
    <p:sldId id="1336" r:id="rId10"/>
    <p:sldId id="1337" r:id="rId11"/>
    <p:sldId id="1340" r:id="rId12"/>
    <p:sldId id="1341" r:id="rId13"/>
    <p:sldId id="1342" r:id="rId14"/>
    <p:sldId id="1343" r:id="rId15"/>
    <p:sldId id="1344" r:id="rId16"/>
    <p:sldId id="1345" r:id="rId17"/>
    <p:sldId id="1338" r:id="rId18"/>
    <p:sldId id="1222" r:id="rId19"/>
    <p:sldId id="1223" r:id="rId20"/>
    <p:sldId id="1224" r:id="rId21"/>
    <p:sldId id="1347" r:id="rId22"/>
    <p:sldId id="1348" r:id="rId23"/>
    <p:sldId id="1354" r:id="rId24"/>
    <p:sldId id="1355" r:id="rId25"/>
    <p:sldId id="1349" r:id="rId26"/>
    <p:sldId id="1225" r:id="rId27"/>
    <p:sldId id="1226" r:id="rId28"/>
    <p:sldId id="1227" r:id="rId29"/>
    <p:sldId id="1352" r:id="rId30"/>
    <p:sldId id="1356" r:id="rId31"/>
    <p:sldId id="1357" r:id="rId32"/>
    <p:sldId id="1358" r:id="rId33"/>
    <p:sldId id="1353" r:id="rId34"/>
    <p:sldId id="1228" r:id="rId35"/>
  </p:sldIdLst>
  <p:sldSz cx="12196445" cy="6858000"/>
  <p:notesSz cx="6858000" cy="9144000"/>
  <p:custDataLst>
    <p:tags r:id="rId40"/>
  </p:custDataLst>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BFBFB"/>
    <a:srgbClr val="EEEEEE"/>
    <a:srgbClr val="696969"/>
    <a:srgbClr val="1BA8BF"/>
    <a:srgbClr val="005674"/>
    <a:srgbClr val="606060"/>
    <a:srgbClr val="545454"/>
    <a:srgbClr val="FD6F2F"/>
    <a:srgbClr val="FEA6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584" autoAdjust="0"/>
    <p:restoredTop sz="96210" autoAdjust="0"/>
  </p:normalViewPr>
  <p:slideViewPr>
    <p:cSldViewPr snapToObjects="1">
      <p:cViewPr>
        <p:scale>
          <a:sx n="60" d="100"/>
          <a:sy n="60" d="100"/>
        </p:scale>
        <p:origin x="1944" y="127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5208"/>
    </p:cViewPr>
  </p:sorterViewPr>
  <p:notesViewPr>
    <p:cSldViewPr snapToObjects="1">
      <p:cViewPr varScale="1">
        <p:scale>
          <a:sx n="69" d="100"/>
          <a:sy n="69" d="100"/>
        </p:scale>
        <p:origin x="-283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0" Type="http://schemas.openxmlformats.org/officeDocument/2006/relationships/tags" Target="tags/tag1.xml"/><Relationship Id="rId4" Type="http://schemas.openxmlformats.org/officeDocument/2006/relationships/notesMaster" Target="notesMasters/notesMaster1.xml"/><Relationship Id="rId39" Type="http://schemas.openxmlformats.org/officeDocument/2006/relationships/tableStyles" Target="tableStyles.xml"/><Relationship Id="rId38" Type="http://schemas.openxmlformats.org/officeDocument/2006/relationships/viewProps" Target="viewProps.xml"/><Relationship Id="rId37" Type="http://schemas.openxmlformats.org/officeDocument/2006/relationships/presProps" Target="presProps.xml"/><Relationship Id="rId36" Type="http://schemas.openxmlformats.org/officeDocument/2006/relationships/handoutMaster" Target="handoutMasters/handoutMaster1.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E610686-844B-4A1B-87C8-BB90DB4BAB84}"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eaLnBrk="0" hangingPunct="0">
              <a:defRPr sz="1200"/>
            </a:lvl1pPr>
          </a:lstStyle>
          <a:p>
            <a:endParaRPr lang="zh-CN"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0" hangingPunct="0">
              <a:defRPr sz="1200"/>
            </a:lvl1pPr>
          </a:lstStyle>
          <a:p>
            <a:fld id="{B9EEDA17-7CE7-49CA-897E-A1888A19DA62}" type="datetimeFigureOut">
              <a:rPr lang="zh-CN" altLang="en-US"/>
            </a:fld>
            <a:endParaRPr lang="en-US"/>
          </a:p>
        </p:txBody>
      </p:sp>
      <p:sp>
        <p:nvSpPr>
          <p:cNvPr id="3076" name="Rectangle 4"/>
          <p:cNvSpPr>
            <a:spLocks noGrp="1" noRot="1" noChangeAspect="1" noChangeArrowheads="1"/>
          </p:cNvSpPr>
          <p:nvPr>
            <p:ph type="sldImg" idx="2"/>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eaLnBrk="0" hangingPunct="0">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eaLnBrk="0" hangingPunct="0">
              <a:defRPr sz="1200"/>
            </a:lvl1pPr>
          </a:lstStyle>
          <a:p>
            <a:fld id="{CE1689F0-D8FB-450F-A36F-553F26501FEE}" type="slidenum">
              <a:rPr lang="zh-CN" altLang="en-US"/>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fld id="{CE1689F0-D8FB-450F-A36F-553F26501FEE}"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fld id="{CE1689F0-D8FB-450F-A36F-553F26501FEE}"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fld id="{CE1689F0-D8FB-450F-A36F-553F26501FEE}"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fld>
            <a:endParaRPr lang="en-US">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fld id="{CE1689F0-D8FB-450F-A36F-553F26501FEE}"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9" Type="http://schemas.openxmlformats.org/officeDocument/2006/relationships/image" Target="../media/image8.png"/><Relationship Id="rId8" Type="http://schemas.openxmlformats.org/officeDocument/2006/relationships/image" Target="../media/image7.png"/><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6" Type="http://schemas.openxmlformats.org/officeDocument/2006/relationships/image" Target="../media/image15.png"/><Relationship Id="rId15" Type="http://schemas.openxmlformats.org/officeDocument/2006/relationships/image" Target="../media/image14.png"/><Relationship Id="rId14" Type="http://schemas.openxmlformats.org/officeDocument/2006/relationships/image" Target="../media/image13.png"/><Relationship Id="rId13" Type="http://schemas.openxmlformats.org/officeDocument/2006/relationships/image" Target="../media/image12.png"/><Relationship Id="rId12" Type="http://schemas.openxmlformats.org/officeDocument/2006/relationships/image" Target="../media/image11.png"/><Relationship Id="rId11" Type="http://schemas.openxmlformats.org/officeDocument/2006/relationships/image" Target="../media/image10.png"/><Relationship Id="rId10"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15" name="Freeform 5"/>
          <p:cNvSpPr/>
          <p:nvPr userDrawn="1"/>
        </p:nvSpPr>
        <p:spPr bwMode="auto">
          <a:xfrm>
            <a:off x="0" y="6680200"/>
            <a:ext cx="11139488" cy="185738"/>
          </a:xfrm>
          <a:custGeom>
            <a:avLst/>
            <a:gdLst>
              <a:gd name="T0" fmla="*/ 0 w 14611"/>
              <a:gd name="T1" fmla="*/ 0 h 244"/>
              <a:gd name="T2" fmla="*/ 14560 w 14611"/>
              <a:gd name="T3" fmla="*/ 0 h 244"/>
              <a:gd name="T4" fmla="*/ 14598 w 14611"/>
              <a:gd name="T5" fmla="*/ 46 h 244"/>
              <a:gd name="T6" fmla="*/ 14503 w 14611"/>
              <a:gd name="T7" fmla="*/ 244 h 244"/>
              <a:gd name="T8" fmla="*/ 0 w 14611"/>
              <a:gd name="T9" fmla="*/ 244 h 244"/>
              <a:gd name="T10" fmla="*/ 0 w 14611"/>
              <a:gd name="T11" fmla="*/ 0 h 244"/>
            </a:gdLst>
            <a:ahLst/>
            <a:cxnLst>
              <a:cxn ang="0">
                <a:pos x="T0" y="T1"/>
              </a:cxn>
              <a:cxn ang="0">
                <a:pos x="T2" y="T3"/>
              </a:cxn>
              <a:cxn ang="0">
                <a:pos x="T4" y="T5"/>
              </a:cxn>
              <a:cxn ang="0">
                <a:pos x="T6" y="T7"/>
              </a:cxn>
              <a:cxn ang="0">
                <a:pos x="T8" y="T9"/>
              </a:cxn>
              <a:cxn ang="0">
                <a:pos x="T10" y="T11"/>
              </a:cxn>
            </a:cxnLst>
            <a:rect l="0" t="0" r="r" b="b"/>
            <a:pathLst>
              <a:path w="14611" h="244">
                <a:moveTo>
                  <a:pt x="0" y="0"/>
                </a:moveTo>
                <a:lnTo>
                  <a:pt x="14560" y="0"/>
                </a:lnTo>
                <a:cubicBezTo>
                  <a:pt x="14590" y="0"/>
                  <a:pt x="14611" y="20"/>
                  <a:pt x="14598" y="46"/>
                </a:cubicBezTo>
                <a:lnTo>
                  <a:pt x="14503" y="244"/>
                </a:lnTo>
                <a:lnTo>
                  <a:pt x="0" y="244"/>
                </a:lnTo>
                <a:lnTo>
                  <a:pt x="0" y="0"/>
                </a:lnTo>
                <a:close/>
              </a:path>
            </a:pathLst>
          </a:custGeom>
          <a:gradFill>
            <a:gsLst>
              <a:gs pos="59000">
                <a:schemeClr val="accent1"/>
              </a:gs>
              <a:gs pos="0">
                <a:srgbClr val="696969"/>
              </a:gs>
              <a:gs pos="100000">
                <a:schemeClr val="accent1"/>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lgn="ctr"/>
            <a:endParaRPr lang="zh-CN" altLang="en-US" sz="2000">
              <a:solidFill>
                <a:schemeClr val="accent2"/>
              </a:solidFill>
              <a:latin typeface="+mj-ea"/>
              <a:ea typeface="+mj-ea"/>
            </a:endParaRPr>
          </a:p>
        </p:txBody>
      </p:sp>
      <p:sp>
        <p:nvSpPr>
          <p:cNvPr id="16" name="Freeform 6"/>
          <p:cNvSpPr/>
          <p:nvPr userDrawn="1"/>
        </p:nvSpPr>
        <p:spPr bwMode="auto">
          <a:xfrm>
            <a:off x="11114088" y="6548438"/>
            <a:ext cx="1084263" cy="317500"/>
          </a:xfrm>
          <a:custGeom>
            <a:avLst/>
            <a:gdLst>
              <a:gd name="T0" fmla="*/ 1422 w 1422"/>
              <a:gd name="T1" fmla="*/ 0 h 416"/>
              <a:gd name="T2" fmla="*/ 294 w 1422"/>
              <a:gd name="T3" fmla="*/ 0 h 416"/>
              <a:gd name="T4" fmla="*/ 163 w 1422"/>
              <a:gd name="T5" fmla="*/ 75 h 416"/>
              <a:gd name="T6" fmla="*/ 0 w 1422"/>
              <a:gd name="T7" fmla="*/ 416 h 416"/>
              <a:gd name="T8" fmla="*/ 1422 w 1422"/>
              <a:gd name="T9" fmla="*/ 416 h 416"/>
              <a:gd name="T10" fmla="*/ 1422 w 1422"/>
              <a:gd name="T11" fmla="*/ 0 h 416"/>
            </a:gdLst>
            <a:ahLst/>
            <a:cxnLst>
              <a:cxn ang="0">
                <a:pos x="T0" y="T1"/>
              </a:cxn>
              <a:cxn ang="0">
                <a:pos x="T2" y="T3"/>
              </a:cxn>
              <a:cxn ang="0">
                <a:pos x="T4" y="T5"/>
              </a:cxn>
              <a:cxn ang="0">
                <a:pos x="T6" y="T7"/>
              </a:cxn>
              <a:cxn ang="0">
                <a:pos x="T8" y="T9"/>
              </a:cxn>
              <a:cxn ang="0">
                <a:pos x="T10" y="T11"/>
              </a:cxn>
            </a:cxnLst>
            <a:rect l="0" t="0" r="r" b="b"/>
            <a:pathLst>
              <a:path w="1422" h="416">
                <a:moveTo>
                  <a:pt x="1422" y="0"/>
                </a:moveTo>
                <a:lnTo>
                  <a:pt x="294" y="0"/>
                </a:lnTo>
                <a:cubicBezTo>
                  <a:pt x="243" y="4"/>
                  <a:pt x="200" y="29"/>
                  <a:pt x="163" y="75"/>
                </a:cubicBezTo>
                <a:lnTo>
                  <a:pt x="0" y="416"/>
                </a:lnTo>
                <a:lnTo>
                  <a:pt x="1422" y="416"/>
                </a:lnTo>
                <a:lnTo>
                  <a:pt x="1422" y="0"/>
                </a:lnTo>
                <a:close/>
              </a:path>
            </a:pathLst>
          </a:custGeom>
          <a:gradFill>
            <a:gsLst>
              <a:gs pos="60000">
                <a:schemeClr val="bg1"/>
              </a:gs>
              <a:gs pos="0">
                <a:srgbClr val="57D2E7"/>
              </a:gs>
              <a:gs pos="100000">
                <a:srgbClr val="1BA8B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lgn="ctr"/>
            <a:endParaRPr lang="zh-CN" altLang="en-US" sz="2000">
              <a:solidFill>
                <a:schemeClr val="accent2"/>
              </a:solidFill>
              <a:latin typeface="+mj-ea"/>
              <a:ea typeface="+mj-ea"/>
            </a:endParaRPr>
          </a:p>
        </p:txBody>
      </p:sp>
      <p:sp>
        <p:nvSpPr>
          <p:cNvPr id="17" name="TextBox 5"/>
          <p:cNvSpPr txBox="1"/>
          <p:nvPr userDrawn="1"/>
        </p:nvSpPr>
        <p:spPr>
          <a:xfrm>
            <a:off x="11585408" y="6558161"/>
            <a:ext cx="396262" cy="307777"/>
          </a:xfrm>
          <a:prstGeom prst="rect">
            <a:avLst/>
          </a:prstGeom>
          <a:noFill/>
        </p:spPr>
        <p:txBody>
          <a:bodyPr wrap="none" rtlCol="0">
            <a:spAutoFit/>
          </a:bodyPr>
          <a:lstStyle/>
          <a:p>
            <a:pPr algn="ctr"/>
            <a:fld id="{9BCBF865-A225-49B7-8C06-A3D8CF7C3037}" type="slidenum">
              <a:rPr lang="zh-CN" altLang="en-US" sz="1400" smtClean="0">
                <a:solidFill>
                  <a:schemeClr val="accent2"/>
                </a:solidFill>
                <a:latin typeface="+mj-ea"/>
                <a:ea typeface="+mj-ea"/>
              </a:rPr>
            </a:fld>
            <a:endParaRPr lang="zh-CN" altLang="en-US" sz="1400" dirty="0">
              <a:solidFill>
                <a:schemeClr val="accent2"/>
              </a:solidFill>
              <a:latin typeface="+mj-ea"/>
              <a:ea typeface="+mj-ea"/>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solidFill>
                  <a:schemeClr val="tx1"/>
                </a:solidFill>
              </a:defRPr>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963613" y="2906713"/>
            <a:ext cx="10366375" cy="1500187"/>
          </a:xfrm>
        </p:spPr>
        <p:txBody>
          <a:bodyPr anchor="b"/>
          <a:lstStyle>
            <a:lvl1pPr marL="0" indent="0">
              <a:buNone/>
              <a:defRPr sz="2000">
                <a:solidFill>
                  <a:schemeClr val="tx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编辑母版文本样式</a:t>
            </a: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zh-CN" altLang="en-US"/>
          </a:p>
        </p:txBody>
      </p:sp>
      <p:sp>
        <p:nvSpPr>
          <p:cNvPr id="4" name="文本占位符 3"/>
          <p:cNvSpPr>
            <a:spLocks noGrp="1"/>
          </p:cNvSpPr>
          <p:nvPr>
            <p:ph type="body" sz="half" idx="2" hasCustomPrompt="1"/>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609600" y="908050"/>
            <a:ext cx="8081963" cy="5218113"/>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userDrawn="1">
  <p:cSld name="1_标题幻灯片">
    <p:spTree>
      <p:nvGrpSpPr>
        <p:cNvPr id="1" name=""/>
        <p:cNvGrpSpPr/>
        <p:nvPr/>
      </p:nvGrpSpPr>
      <p:grpSpPr>
        <a:xfrm>
          <a:off x="0" y="0"/>
          <a:ext cx="0" cy="0"/>
          <a:chOff x="0" y="0"/>
          <a:chExt cx="0" cy="0"/>
        </a:xfrm>
      </p:grpSpPr>
      <p:pic>
        <p:nvPicPr>
          <p:cNvPr id="4" name="Picture 2" descr="PPECLOGO-eff-0-1"/>
          <p:cNvPicPr>
            <a:picLocks noChangeAspect="1" noChangeArrowheads="1"/>
          </p:cNvPicPr>
          <p:nvPr userDrawn="1"/>
        </p:nvPicPr>
        <p:blipFill>
          <a:blip r:embed="rId2" cstate="email"/>
          <a:srcRect/>
          <a:stretch>
            <a:fillRect/>
          </a:stretch>
        </p:blipFill>
        <p:spPr bwMode="auto">
          <a:xfrm>
            <a:off x="4146913" y="2886609"/>
            <a:ext cx="1060349" cy="7987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PPECLOGO-eff-0-2"/>
          <p:cNvPicPr>
            <a:picLocks noChangeAspect="1" noChangeArrowheads="1"/>
          </p:cNvPicPr>
          <p:nvPr userDrawn="1"/>
        </p:nvPicPr>
        <p:blipFill>
          <a:blip r:embed="rId3" cstate="email"/>
          <a:srcRect/>
          <a:stretch>
            <a:fillRect/>
          </a:stretch>
        </p:blipFill>
        <p:spPr bwMode="auto">
          <a:xfrm>
            <a:off x="8430462" y="2758265"/>
            <a:ext cx="1096814" cy="8389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PECLOGO-eff-0-3"/>
          <p:cNvPicPr>
            <a:picLocks noChangeAspect="1" noChangeArrowheads="1"/>
          </p:cNvPicPr>
          <p:nvPr userDrawn="1"/>
        </p:nvPicPr>
        <p:blipFill>
          <a:blip r:embed="rId4"/>
          <a:srcRect/>
          <a:stretch>
            <a:fillRect/>
          </a:stretch>
        </p:blipFill>
        <p:spPr bwMode="auto">
          <a:xfrm>
            <a:off x="1040451" y="1447779"/>
            <a:ext cx="3013731" cy="23762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PPECLOGO-eff-0-1"/>
          <p:cNvPicPr>
            <a:picLocks noChangeAspect="1" noChangeArrowheads="1"/>
          </p:cNvPicPr>
          <p:nvPr userDrawn="1"/>
        </p:nvPicPr>
        <p:blipFill>
          <a:blip r:embed="rId5" cstate="email"/>
          <a:srcRect/>
          <a:stretch>
            <a:fillRect/>
          </a:stretch>
        </p:blipFill>
        <p:spPr bwMode="auto">
          <a:xfrm>
            <a:off x="4467436" y="3771071"/>
            <a:ext cx="524127" cy="3956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PPECLOGO-eff-0-1"/>
          <p:cNvPicPr>
            <a:picLocks noChangeAspect="1" noChangeArrowheads="1"/>
          </p:cNvPicPr>
          <p:nvPr userDrawn="1"/>
        </p:nvPicPr>
        <p:blipFill>
          <a:blip r:embed="rId6" cstate="email"/>
          <a:srcRect/>
          <a:stretch>
            <a:fillRect/>
          </a:stretch>
        </p:blipFill>
        <p:spPr bwMode="auto">
          <a:xfrm>
            <a:off x="7376340" y="2904246"/>
            <a:ext cx="401158" cy="30238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PECLOGO-eff-0-2"/>
          <p:cNvPicPr>
            <a:picLocks noChangeAspect="1" noChangeArrowheads="1"/>
          </p:cNvPicPr>
          <p:nvPr userDrawn="1"/>
        </p:nvPicPr>
        <p:blipFill>
          <a:blip r:embed="rId7" cstate="email"/>
          <a:srcRect/>
          <a:stretch>
            <a:fillRect/>
          </a:stretch>
        </p:blipFill>
        <p:spPr bwMode="auto">
          <a:xfrm>
            <a:off x="5277817" y="2574149"/>
            <a:ext cx="981731" cy="75091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PPECLOGO-eff-5-4"/>
          <p:cNvPicPr>
            <a:picLocks noChangeAspect="1" noChangeArrowheads="1"/>
          </p:cNvPicPr>
          <p:nvPr userDrawn="1"/>
        </p:nvPicPr>
        <p:blipFill>
          <a:blip r:embed="rId8" cstate="email"/>
          <a:srcRect/>
          <a:stretch>
            <a:fillRect/>
          </a:stretch>
        </p:blipFill>
        <p:spPr bwMode="auto">
          <a:xfrm>
            <a:off x="3261942" y="3206628"/>
            <a:ext cx="1477636" cy="112384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ECLOGO-eff-5-2"/>
          <p:cNvPicPr>
            <a:picLocks noChangeAspect="1" noChangeArrowheads="1"/>
          </p:cNvPicPr>
          <p:nvPr userDrawn="1"/>
        </p:nvPicPr>
        <p:blipFill>
          <a:blip r:embed="rId9" cstate="email"/>
          <a:srcRect/>
          <a:stretch>
            <a:fillRect/>
          </a:stretch>
        </p:blipFill>
        <p:spPr bwMode="auto">
          <a:xfrm>
            <a:off x="5352404" y="3446014"/>
            <a:ext cx="1834444" cy="143630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PECLOGO-eff-5-4"/>
          <p:cNvPicPr>
            <a:picLocks noChangeAspect="1" noChangeArrowheads="1"/>
          </p:cNvPicPr>
          <p:nvPr userDrawn="1"/>
        </p:nvPicPr>
        <p:blipFill>
          <a:blip r:embed="rId10" cstate="email"/>
          <a:srcRect/>
          <a:stretch>
            <a:fillRect/>
          </a:stretch>
        </p:blipFill>
        <p:spPr bwMode="auto">
          <a:xfrm>
            <a:off x="9886102" y="2725338"/>
            <a:ext cx="1116794" cy="85170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PECLOGO-eff-0-1"/>
          <p:cNvPicPr>
            <a:picLocks noChangeAspect="1" noChangeArrowheads="1"/>
          </p:cNvPicPr>
          <p:nvPr userDrawn="1"/>
        </p:nvPicPr>
        <p:blipFill>
          <a:blip r:embed="rId11" cstate="email"/>
          <a:srcRect/>
          <a:stretch>
            <a:fillRect/>
          </a:stretch>
        </p:blipFill>
        <p:spPr bwMode="auto">
          <a:xfrm>
            <a:off x="7942800" y="3624920"/>
            <a:ext cx="522112" cy="39309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PPECLOGO-eff-0-1"/>
          <p:cNvPicPr>
            <a:picLocks noChangeAspect="1" noChangeArrowheads="1"/>
          </p:cNvPicPr>
          <p:nvPr userDrawn="1"/>
        </p:nvPicPr>
        <p:blipFill>
          <a:blip r:embed="rId11" cstate="email"/>
          <a:srcRect/>
          <a:stretch>
            <a:fillRect/>
          </a:stretch>
        </p:blipFill>
        <p:spPr bwMode="auto">
          <a:xfrm>
            <a:off x="11254880" y="2365000"/>
            <a:ext cx="522110" cy="39309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PPECLOGO-eff2-1-2"/>
          <p:cNvPicPr>
            <a:picLocks noChangeAspect="1" noChangeArrowheads="1"/>
          </p:cNvPicPr>
          <p:nvPr userDrawn="1"/>
        </p:nvPicPr>
        <p:blipFill>
          <a:blip r:embed="rId12"/>
          <a:srcRect/>
          <a:stretch>
            <a:fillRect/>
          </a:stretch>
        </p:blipFill>
        <p:spPr bwMode="auto">
          <a:xfrm>
            <a:off x="2054437" y="2795894"/>
            <a:ext cx="1697365" cy="142874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PECLOGO-eff2-1-3"/>
          <p:cNvPicPr>
            <a:picLocks noChangeAspect="1" noChangeArrowheads="1"/>
          </p:cNvPicPr>
          <p:nvPr userDrawn="1"/>
        </p:nvPicPr>
        <p:blipFill>
          <a:blip r:embed="rId13" cstate="email"/>
          <a:srcRect/>
          <a:stretch>
            <a:fillRect/>
          </a:stretch>
        </p:blipFill>
        <p:spPr bwMode="auto">
          <a:xfrm>
            <a:off x="3983626" y="2785815"/>
            <a:ext cx="437445" cy="36537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PECLOGO-eff2-1-4"/>
          <p:cNvPicPr>
            <a:picLocks noChangeAspect="1" noChangeArrowheads="1"/>
          </p:cNvPicPr>
          <p:nvPr userDrawn="1"/>
        </p:nvPicPr>
        <p:blipFill>
          <a:blip r:embed="rId14" cstate="email"/>
          <a:srcRect/>
          <a:stretch>
            <a:fillRect/>
          </a:stretch>
        </p:blipFill>
        <p:spPr bwMode="auto">
          <a:xfrm>
            <a:off x="8519340" y="3325061"/>
            <a:ext cx="703540" cy="58712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PPECLOGO-eff2-1-3"/>
          <p:cNvPicPr>
            <a:picLocks noChangeAspect="1" noChangeArrowheads="1"/>
          </p:cNvPicPr>
          <p:nvPr userDrawn="1"/>
        </p:nvPicPr>
        <p:blipFill>
          <a:blip r:embed="rId15" cstate="email"/>
          <a:srcRect/>
          <a:stretch>
            <a:fillRect/>
          </a:stretch>
        </p:blipFill>
        <p:spPr bwMode="auto">
          <a:xfrm>
            <a:off x="9239008" y="2909285"/>
            <a:ext cx="360841" cy="30238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PPECLOGO-eff2-1-3"/>
          <p:cNvPicPr>
            <a:picLocks noChangeAspect="1" noChangeArrowheads="1"/>
          </p:cNvPicPr>
          <p:nvPr userDrawn="1"/>
        </p:nvPicPr>
        <p:blipFill>
          <a:blip r:embed="rId16" cstate="email"/>
          <a:srcRect/>
          <a:stretch>
            <a:fillRect/>
          </a:stretch>
        </p:blipFill>
        <p:spPr bwMode="auto">
          <a:xfrm>
            <a:off x="9744990" y="3446013"/>
            <a:ext cx="282222" cy="23686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16"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594"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774"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6"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788"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594"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594"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44"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6"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33"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16"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16"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16"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16"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16"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6F6F6"/>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dirty="0"/>
              <a:t>单击此处编辑母版标题样式</a:t>
            </a:r>
            <a:endParaRPr lang="zh-CN" dirty="0"/>
          </a:p>
        </p:txBody>
      </p:sp>
      <p:sp>
        <p:nvSpPr>
          <p:cNvPr id="1027"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dirty="0"/>
              <a:t>单击此处编辑母版文本样式</a:t>
            </a:r>
            <a:endParaRPr lang="zh-CN" dirty="0"/>
          </a:p>
          <a:p>
            <a:pPr lvl="1"/>
            <a:r>
              <a:rPr lang="zh-CN" dirty="0"/>
              <a:t>第二级</a:t>
            </a:r>
            <a:endParaRPr lang="zh-CN"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rtl="0" eaLnBrk="1" fontAlgn="base" hangingPunct="1">
        <a:spcBef>
          <a:spcPct val="0"/>
        </a:spcBef>
        <a:spcAft>
          <a:spcPct val="0"/>
        </a:spcAft>
        <a:defRPr sz="2400">
          <a:solidFill>
            <a:schemeClr val="accent1"/>
          </a:solidFill>
          <a:latin typeface="+mj-lt"/>
          <a:ea typeface="+mj-ea"/>
          <a:cs typeface="+mj-cs"/>
        </a:defRPr>
      </a:lvl1pPr>
      <a:lvl2pPr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9pPr>
    </p:titleStyle>
    <p:bodyStyle>
      <a:lvl1pPr marL="342900" indent="-342900" algn="l" rtl="0" eaLnBrk="1" fontAlgn="base" hangingPunct="1">
        <a:spcBef>
          <a:spcPct val="20000"/>
        </a:spcBef>
        <a:spcAft>
          <a:spcPct val="0"/>
        </a:spcAft>
        <a:buChar char="•"/>
        <a:defRPr sz="2000">
          <a:solidFill>
            <a:schemeClr val="accent1"/>
          </a:solidFill>
          <a:latin typeface="+mn-lt"/>
          <a:ea typeface="+mn-ea"/>
          <a:cs typeface="+mn-cs"/>
        </a:defRPr>
      </a:lvl1pPr>
      <a:lvl2pPr marL="742950" indent="-285750" algn="l" rtl="0" eaLnBrk="1" fontAlgn="base" hangingPunct="1">
        <a:spcBef>
          <a:spcPct val="20000"/>
        </a:spcBef>
        <a:spcAft>
          <a:spcPct val="0"/>
        </a:spcAft>
        <a:buChar char="–"/>
        <a:defRPr sz="2000">
          <a:solidFill>
            <a:schemeClr val="accent1"/>
          </a:solidFill>
          <a:latin typeface="+mn-lt"/>
          <a:ea typeface="仿宋_GB2312" pitchFamily="49" charset="-122"/>
        </a:defRPr>
      </a:lvl2pPr>
      <a:lvl3pPr marL="1143000" indent="-228600" algn="l" rtl="0" eaLnBrk="1" fontAlgn="base" hangingPunct="1">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17.png"/><Relationship Id="rId1" Type="http://schemas.openxmlformats.org/officeDocument/2006/relationships/image" Target="../media/image16.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image" Target="../media/image18.jpeg"/><Relationship Id="rId1" Type="http://schemas.openxmlformats.org/officeDocument/2006/relationships/image" Target="../media/image16.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19.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20.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21.jpe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2.xml"/><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microsoft.com/office/2007/relationships/hdphoto" Target="../media/image26.wdp"/><Relationship Id="rId1"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27.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28.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30.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xml"/><Relationship Id="rId2" Type="http://schemas.microsoft.com/office/2007/relationships/hdphoto" Target="../media/image32.wdp"/><Relationship Id="rId1" Type="http://schemas.openxmlformats.org/officeDocument/2006/relationships/image" Target="../media/image31.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xml"/><Relationship Id="rId2" Type="http://schemas.openxmlformats.org/officeDocument/2006/relationships/image" Target="../media/image34.jpeg"/><Relationship Id="rId1" Type="http://schemas.openxmlformats.org/officeDocument/2006/relationships/image" Target="../media/image33.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35.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image" Target="../media/image19.jpe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2.xml"/><Relationship Id="rId2" Type="http://schemas.openxmlformats.org/officeDocument/2006/relationships/image" Target="../media/image37.jpeg"/><Relationship Id="rId1" Type="http://schemas.openxmlformats.org/officeDocument/2006/relationships/image" Target="../media/image36.jpe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2.xml"/><Relationship Id="rId2" Type="http://schemas.microsoft.com/office/2007/relationships/hdphoto" Target="../media/image39.wdp"/><Relationship Id="rId1"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41.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2.xml"/><Relationship Id="rId2" Type="http://schemas.microsoft.com/office/2007/relationships/hdphoto" Target="../media/image43.wdp"/><Relationship Id="rId1" Type="http://schemas.openxmlformats.org/officeDocument/2006/relationships/image" Target="../media/image42.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image" Target="../media/image19.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image" Target="../media/image44.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image" Target="../media/image45.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image" Target="../media/image46.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image" Target="../media/image47.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image" Target="../media/image48.png"/></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1.xml"/><Relationship Id="rId2" Type="http://schemas.openxmlformats.org/officeDocument/2006/relationships/image" Target="../media/image17.png"/><Relationship Id="rId1"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cstate="email">
            <a:lum/>
          </a:blip>
          <a:srcRect/>
          <a:stretch>
            <a:fillRect/>
          </a:stretch>
        </a:blipFill>
        <a:effectLst/>
      </p:bgPr>
    </p:bg>
    <p:spTree>
      <p:nvGrpSpPr>
        <p:cNvPr id="1" name=""/>
        <p:cNvGrpSpPr/>
        <p:nvPr/>
      </p:nvGrpSpPr>
      <p:grpSpPr>
        <a:xfrm>
          <a:off x="0" y="0"/>
          <a:ext cx="0" cy="0"/>
          <a:chOff x="0" y="0"/>
          <a:chExt cx="0" cy="0"/>
        </a:xfrm>
      </p:grpSpPr>
      <p:sp>
        <p:nvSpPr>
          <p:cNvPr id="50" name="文本框 49"/>
          <p:cNvSpPr txBox="1"/>
          <p:nvPr/>
        </p:nvSpPr>
        <p:spPr>
          <a:xfrm>
            <a:off x="7163352" y="2460230"/>
            <a:ext cx="4542647" cy="1661993"/>
          </a:xfrm>
          <a:prstGeom prst="rect">
            <a:avLst/>
          </a:prstGeom>
          <a:noFill/>
        </p:spPr>
        <p:txBody>
          <a:bodyPr wrap="square" rtlCol="0">
            <a:spAutoFit/>
          </a:bodyPr>
          <a:lstStyle/>
          <a:p>
            <a:pPr algn="r"/>
            <a:r>
              <a:rPr lang="zh-CN" altLang="en-US" sz="5400" b="1">
                <a:solidFill>
                  <a:schemeClr val="accent1"/>
                </a:solidFill>
                <a:latin typeface="+mj-ea"/>
                <a:ea typeface="+mj-ea"/>
              </a:rPr>
              <a:t>服务质量提升</a:t>
            </a:r>
            <a:endParaRPr lang="en-US" altLang="zh-CN" sz="5400" b="1">
              <a:solidFill>
                <a:schemeClr val="accent1"/>
              </a:solidFill>
              <a:latin typeface="+mj-ea"/>
              <a:ea typeface="+mj-ea"/>
            </a:endParaRPr>
          </a:p>
          <a:p>
            <a:pPr algn="r"/>
            <a:r>
              <a:rPr lang="zh-CN" altLang="en-US" sz="4800">
                <a:solidFill>
                  <a:schemeClr val="accent1"/>
                </a:solidFill>
                <a:latin typeface="+mj-ea"/>
                <a:ea typeface="+mj-ea"/>
              </a:rPr>
              <a:t>培训课程</a:t>
            </a:r>
            <a:endParaRPr lang="zh-CN" altLang="en-US" sz="4800" dirty="0">
              <a:solidFill>
                <a:schemeClr val="accent1"/>
              </a:solidFill>
              <a:latin typeface="+mj-ea"/>
              <a:ea typeface="+mj-ea"/>
            </a:endParaRPr>
          </a:p>
        </p:txBody>
      </p:sp>
      <p:sp>
        <p:nvSpPr>
          <p:cNvPr id="51" name="文本框 50"/>
          <p:cNvSpPr txBox="1"/>
          <p:nvPr/>
        </p:nvSpPr>
        <p:spPr>
          <a:xfrm>
            <a:off x="5597483" y="2108628"/>
            <a:ext cx="6003470" cy="400110"/>
          </a:xfrm>
          <a:prstGeom prst="rect">
            <a:avLst/>
          </a:prstGeom>
          <a:noFill/>
        </p:spPr>
        <p:txBody>
          <a:bodyPr wrap="square" rtlCol="0">
            <a:spAutoFit/>
          </a:bodyPr>
          <a:lstStyle/>
          <a:p>
            <a:pPr algn="r"/>
            <a:r>
              <a:rPr lang="zh-CN" altLang="en-US" sz="2000">
                <a:solidFill>
                  <a:schemeClr val="accent1"/>
                </a:solidFill>
                <a:latin typeface="+mj-ea"/>
                <a:ea typeface="+mj-ea"/>
              </a:rPr>
              <a:t>服务行业员工服务能力提升培训课程</a:t>
            </a:r>
            <a:endParaRPr lang="zh-CN" altLang="en-US" sz="2000" dirty="0">
              <a:solidFill>
                <a:schemeClr val="accent1"/>
              </a:solidFill>
              <a:latin typeface="+mj-ea"/>
              <a:ea typeface="+mj-ea"/>
            </a:endParaRPr>
          </a:p>
        </p:txBody>
      </p:sp>
      <p:sp>
        <p:nvSpPr>
          <p:cNvPr id="52" name="文本框 51"/>
          <p:cNvSpPr txBox="1"/>
          <p:nvPr/>
        </p:nvSpPr>
        <p:spPr>
          <a:xfrm>
            <a:off x="10309487" y="4262554"/>
            <a:ext cx="1291466" cy="389010"/>
          </a:xfrm>
          <a:prstGeom prst="rect">
            <a:avLst/>
          </a:prstGeom>
          <a:solidFill>
            <a:srgbClr val="D4350D"/>
          </a:solidFill>
          <a:ln w="9525" cap="flat">
            <a:solidFill>
              <a:schemeClr val="accent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defPPr>
              <a:defRPr lang="zh-CN"/>
            </a:defPPr>
            <a:lvl1pPr>
              <a:defRPr>
                <a:latin typeface="+mn-lt"/>
                <a:ea typeface="+mn-ea"/>
                <a:cs typeface="+mn-ea"/>
              </a:defRPr>
            </a:lvl1pPr>
          </a:lstStyle>
          <a:p>
            <a:r>
              <a:rPr lang="en-US" altLang="zh-CN" sz="2000">
                <a:solidFill>
                  <a:schemeClr val="accent2"/>
                </a:solidFill>
              </a:rPr>
              <a:t>2021-01</a:t>
            </a:r>
            <a:endParaRPr lang="zh-CN" altLang="en-US" sz="2000" dirty="0">
              <a:solidFill>
                <a:schemeClr val="accent2"/>
              </a:solidFill>
            </a:endParaRPr>
          </a:p>
        </p:txBody>
      </p:sp>
      <p:sp>
        <p:nvSpPr>
          <p:cNvPr id="71" name="文本框 70"/>
          <p:cNvSpPr txBox="1"/>
          <p:nvPr/>
        </p:nvSpPr>
        <p:spPr>
          <a:xfrm>
            <a:off x="9001682" y="4262554"/>
            <a:ext cx="1190674" cy="389010"/>
          </a:xfrm>
          <a:prstGeom prst="rect">
            <a:avLst/>
          </a:prstGeom>
          <a:gradFill>
            <a:gsLst>
              <a:gs pos="61000">
                <a:schemeClr val="tx1"/>
              </a:gs>
              <a:gs pos="0">
                <a:srgbClr val="0082B0"/>
              </a:gs>
              <a:gs pos="100000">
                <a:srgbClr val="005674"/>
              </a:gs>
            </a:gsLst>
            <a:lin ang="5400000" scaled="1"/>
          </a:gradFill>
          <a:ln w="12700"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defPPr>
              <a:defRPr lang="zh-CN"/>
            </a:defPPr>
            <a:lvl1pPr marL="0" marR="0" indent="0" algn="r" defTabSz="914400" eaLnBrk="1" latinLnBrk="0" hangingPunct="1">
              <a:lnSpc>
                <a:spcPct val="100000"/>
              </a:lnSpc>
              <a:buClrTx/>
              <a:buSzTx/>
              <a:buNone/>
              <a:defRPr kumimoji="0" sz="2000" b="0" i="0" u="none" strike="noStrike" cap="none" normalizeH="0" baseline="0">
                <a:ln>
                  <a:noFill/>
                </a:ln>
                <a:solidFill>
                  <a:schemeClr val="accent2"/>
                </a:solidFill>
                <a:effectLst/>
                <a:latin typeface="+mj-ea"/>
                <a:ea typeface="+mj-ea"/>
              </a:defRPr>
            </a:lvl1pPr>
          </a:lstStyle>
          <a:p>
            <a:r>
              <a:rPr lang="zh-CN" altLang="en-US" dirty="0"/>
              <a:t>行政部</a:t>
            </a:r>
            <a:endParaRPr lang="zh-CN" altLang="en-US" dirty="0"/>
          </a:p>
        </p:txBody>
      </p:sp>
      <p:sp>
        <p:nvSpPr>
          <p:cNvPr id="72" name="Rectangle 4"/>
          <p:cNvSpPr txBox="1">
            <a:spLocks noChangeArrowheads="1"/>
          </p:cNvSpPr>
          <p:nvPr/>
        </p:nvSpPr>
        <p:spPr bwMode="auto">
          <a:xfrm>
            <a:off x="7644475" y="6210278"/>
            <a:ext cx="4063410"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a:r>
              <a:rPr lang="zh-CN" altLang="en-US" sz="2400" b="0" dirty="0">
                <a:solidFill>
                  <a:schemeClr val="accent1"/>
                </a:solidFill>
              </a:rPr>
              <a:t>这里可以输入公司</a:t>
            </a:r>
            <a:r>
              <a:rPr lang="en-US" altLang="zh-CN" sz="2400" b="0" dirty="0">
                <a:solidFill>
                  <a:schemeClr val="accent1"/>
                </a:solidFill>
              </a:rPr>
              <a:t>/</a:t>
            </a:r>
            <a:r>
              <a:rPr lang="zh-CN" altLang="en-US" sz="2400" b="0" dirty="0">
                <a:solidFill>
                  <a:schemeClr val="accent1"/>
                </a:solidFill>
              </a:rPr>
              <a:t>团队名称</a:t>
            </a:r>
            <a:endParaRPr lang="zh-CN" sz="2400" b="0" dirty="0">
              <a:solidFill>
                <a:schemeClr val="accent1"/>
              </a:solidFill>
            </a:endParaRPr>
          </a:p>
        </p:txBody>
      </p:sp>
      <p:sp>
        <p:nvSpPr>
          <p:cNvPr id="73" name="Freeform 23"/>
          <p:cNvSpPr>
            <a:spLocks noEditPoints="1"/>
          </p:cNvSpPr>
          <p:nvPr/>
        </p:nvSpPr>
        <p:spPr bwMode="auto">
          <a:xfrm>
            <a:off x="9986813" y="476672"/>
            <a:ext cx="1413680" cy="766994"/>
          </a:xfrm>
          <a:custGeom>
            <a:avLst/>
            <a:gdLst>
              <a:gd name="T0" fmla="*/ 1482 w 2028"/>
              <a:gd name="T1" fmla="*/ 144 h 1040"/>
              <a:gd name="T2" fmla="*/ 209 w 2028"/>
              <a:gd name="T3" fmla="*/ 1036 h 1040"/>
              <a:gd name="T4" fmla="*/ 197 w 2028"/>
              <a:gd name="T5" fmla="*/ 896 h 1040"/>
              <a:gd name="T6" fmla="*/ 214 w 2028"/>
              <a:gd name="T7" fmla="*/ 839 h 1040"/>
              <a:gd name="T8" fmla="*/ 214 w 2028"/>
              <a:gd name="T9" fmla="*/ 910 h 1040"/>
              <a:gd name="T10" fmla="*/ 104 w 2028"/>
              <a:gd name="T11" fmla="*/ 1001 h 1040"/>
              <a:gd name="T12" fmla="*/ 166 w 2028"/>
              <a:gd name="T13" fmla="*/ 962 h 1040"/>
              <a:gd name="T14" fmla="*/ 131 w 2028"/>
              <a:gd name="T15" fmla="*/ 876 h 1040"/>
              <a:gd name="T16" fmla="*/ 342 w 2028"/>
              <a:gd name="T17" fmla="*/ 1029 h 1040"/>
              <a:gd name="T18" fmla="*/ 437 w 2028"/>
              <a:gd name="T19" fmla="*/ 861 h 1040"/>
              <a:gd name="T20" fmla="*/ 495 w 2028"/>
              <a:gd name="T21" fmla="*/ 905 h 1040"/>
              <a:gd name="T22" fmla="*/ 401 w 2028"/>
              <a:gd name="T23" fmla="*/ 892 h 1040"/>
              <a:gd name="T24" fmla="*/ 363 w 2028"/>
              <a:gd name="T25" fmla="*/ 861 h 1040"/>
              <a:gd name="T26" fmla="*/ 393 w 2028"/>
              <a:gd name="T27" fmla="*/ 933 h 1040"/>
              <a:gd name="T28" fmla="*/ 457 w 2028"/>
              <a:gd name="T29" fmla="*/ 1015 h 1040"/>
              <a:gd name="T30" fmla="*/ 575 w 2028"/>
              <a:gd name="T31" fmla="*/ 964 h 1040"/>
              <a:gd name="T32" fmla="*/ 667 w 2028"/>
              <a:gd name="T33" fmla="*/ 902 h 1040"/>
              <a:gd name="T34" fmla="*/ 580 w 2028"/>
              <a:gd name="T35" fmla="*/ 1040 h 1040"/>
              <a:gd name="T36" fmla="*/ 520 w 2028"/>
              <a:gd name="T37" fmla="*/ 879 h 1040"/>
              <a:gd name="T38" fmla="*/ 580 w 2028"/>
              <a:gd name="T39" fmla="*/ 926 h 1040"/>
              <a:gd name="T40" fmla="*/ 543 w 2028"/>
              <a:gd name="T41" fmla="*/ 956 h 1040"/>
              <a:gd name="T42" fmla="*/ 639 w 2028"/>
              <a:gd name="T43" fmla="*/ 964 h 1040"/>
              <a:gd name="T44" fmla="*/ 824 w 2028"/>
              <a:gd name="T45" fmla="*/ 1024 h 1040"/>
              <a:gd name="T46" fmla="*/ 778 w 2028"/>
              <a:gd name="T47" fmla="*/ 997 h 1040"/>
              <a:gd name="T48" fmla="*/ 852 w 2028"/>
              <a:gd name="T49" fmla="*/ 875 h 1040"/>
              <a:gd name="T50" fmla="*/ 927 w 2028"/>
              <a:gd name="T51" fmla="*/ 918 h 1040"/>
              <a:gd name="T52" fmla="*/ 873 w 2028"/>
              <a:gd name="T53" fmla="*/ 1003 h 1040"/>
              <a:gd name="T54" fmla="*/ 1053 w 2028"/>
              <a:gd name="T55" fmla="*/ 839 h 1040"/>
              <a:gd name="T56" fmla="*/ 1027 w 2028"/>
              <a:gd name="T57" fmla="*/ 908 h 1040"/>
              <a:gd name="T58" fmla="*/ 1118 w 2028"/>
              <a:gd name="T59" fmla="*/ 990 h 1040"/>
              <a:gd name="T60" fmla="*/ 1001 w 2028"/>
              <a:gd name="T61" fmla="*/ 962 h 1040"/>
              <a:gd name="T62" fmla="*/ 1074 w 2028"/>
              <a:gd name="T63" fmla="*/ 960 h 1040"/>
              <a:gd name="T64" fmla="*/ 1147 w 2028"/>
              <a:gd name="T65" fmla="*/ 954 h 1040"/>
              <a:gd name="T66" fmla="*/ 1161 w 2028"/>
              <a:gd name="T67" fmla="*/ 1006 h 1040"/>
              <a:gd name="T68" fmla="*/ 1050 w 2028"/>
              <a:gd name="T69" fmla="*/ 963 h 1040"/>
              <a:gd name="T70" fmla="*/ 1265 w 2028"/>
              <a:gd name="T71" fmla="*/ 873 h 1040"/>
              <a:gd name="T72" fmla="*/ 1300 w 2028"/>
              <a:gd name="T73" fmla="*/ 840 h 1040"/>
              <a:gd name="T74" fmla="*/ 1331 w 2028"/>
              <a:gd name="T75" fmla="*/ 1019 h 1040"/>
              <a:gd name="T76" fmla="*/ 1203 w 2028"/>
              <a:gd name="T77" fmla="*/ 952 h 1040"/>
              <a:gd name="T78" fmla="*/ 1334 w 2028"/>
              <a:gd name="T79" fmla="*/ 966 h 1040"/>
              <a:gd name="T80" fmla="*/ 1486 w 2028"/>
              <a:gd name="T81" fmla="*/ 1012 h 1040"/>
              <a:gd name="T82" fmla="*/ 1504 w 2028"/>
              <a:gd name="T83" fmla="*/ 936 h 1040"/>
              <a:gd name="T84" fmla="*/ 1525 w 2028"/>
              <a:gd name="T85" fmla="*/ 934 h 1040"/>
              <a:gd name="T86" fmla="*/ 1766 w 2028"/>
              <a:gd name="T87" fmla="*/ 871 h 1040"/>
              <a:gd name="T88" fmla="*/ 1815 w 2028"/>
              <a:gd name="T89" fmla="*/ 930 h 1040"/>
              <a:gd name="T90" fmla="*/ 1873 w 2028"/>
              <a:gd name="T91" fmla="*/ 993 h 1040"/>
              <a:gd name="T92" fmla="*/ 1889 w 2028"/>
              <a:gd name="T93" fmla="*/ 888 h 1040"/>
              <a:gd name="T94" fmla="*/ 786 w 2028"/>
              <a:gd name="T95" fmla="*/ 74 h 1040"/>
              <a:gd name="T96" fmla="*/ 782 w 2028"/>
              <a:gd name="T97" fmla="*/ 438 h 1040"/>
              <a:gd name="T98" fmla="*/ 1374 w 2028"/>
              <a:gd name="T99" fmla="*/ 619 h 1040"/>
              <a:gd name="T100" fmla="*/ 1352 w 2028"/>
              <a:gd name="T101" fmla="*/ 359 h 1040"/>
              <a:gd name="T102" fmla="*/ 1256 w 2028"/>
              <a:gd name="T103" fmla="*/ 439 h 1040"/>
              <a:gd name="T104" fmla="*/ 1726 w 2028"/>
              <a:gd name="T105" fmla="*/ 409 h 1040"/>
              <a:gd name="T106" fmla="*/ 601 w 2028"/>
              <a:gd name="T107" fmla="*/ 593 h 1040"/>
              <a:gd name="T108" fmla="*/ 593 w 2028"/>
              <a:gd name="T109" fmla="*/ 155 h 1040"/>
              <a:gd name="T110" fmla="*/ 1077 w 2028"/>
              <a:gd name="T111" fmla="*/ 155 h 1040"/>
              <a:gd name="T112" fmla="*/ 1077 w 2028"/>
              <a:gd name="T113" fmla="*/ 201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28" h="1040">
                <a:moveTo>
                  <a:pt x="1435" y="0"/>
                </a:moveTo>
                <a:lnTo>
                  <a:pt x="2028" y="0"/>
                </a:lnTo>
                <a:lnTo>
                  <a:pt x="2028" y="593"/>
                </a:lnTo>
                <a:lnTo>
                  <a:pt x="1564" y="593"/>
                </a:lnTo>
                <a:lnTo>
                  <a:pt x="1564" y="547"/>
                </a:lnTo>
                <a:lnTo>
                  <a:pt x="1982" y="547"/>
                </a:lnTo>
                <a:lnTo>
                  <a:pt x="1982" y="46"/>
                </a:lnTo>
                <a:lnTo>
                  <a:pt x="1482" y="46"/>
                </a:lnTo>
                <a:lnTo>
                  <a:pt x="1482" y="144"/>
                </a:lnTo>
                <a:lnTo>
                  <a:pt x="1435" y="144"/>
                </a:lnTo>
                <a:lnTo>
                  <a:pt x="1435" y="0"/>
                </a:lnTo>
                <a:close/>
                <a:moveTo>
                  <a:pt x="166" y="1038"/>
                </a:moveTo>
                <a:lnTo>
                  <a:pt x="150" y="1038"/>
                </a:lnTo>
                <a:lnTo>
                  <a:pt x="150" y="935"/>
                </a:lnTo>
                <a:lnTo>
                  <a:pt x="262" y="935"/>
                </a:lnTo>
                <a:lnTo>
                  <a:pt x="262" y="1014"/>
                </a:lnTo>
                <a:cubicBezTo>
                  <a:pt x="262" y="1029"/>
                  <a:pt x="255" y="1036"/>
                  <a:pt x="240" y="1036"/>
                </a:cubicBezTo>
                <a:cubicBezTo>
                  <a:pt x="232" y="1036"/>
                  <a:pt x="222" y="1036"/>
                  <a:pt x="209" y="1036"/>
                </a:cubicBezTo>
                <a:cubicBezTo>
                  <a:pt x="209" y="1032"/>
                  <a:pt x="208" y="1027"/>
                  <a:pt x="206" y="1021"/>
                </a:cubicBezTo>
                <a:cubicBezTo>
                  <a:pt x="218" y="1022"/>
                  <a:pt x="228" y="1022"/>
                  <a:pt x="235" y="1022"/>
                </a:cubicBezTo>
                <a:cubicBezTo>
                  <a:pt x="243" y="1022"/>
                  <a:pt x="247" y="1018"/>
                  <a:pt x="247" y="1011"/>
                </a:cubicBezTo>
                <a:lnTo>
                  <a:pt x="247" y="1001"/>
                </a:lnTo>
                <a:lnTo>
                  <a:pt x="166" y="1001"/>
                </a:lnTo>
                <a:lnTo>
                  <a:pt x="166" y="1038"/>
                </a:lnTo>
                <a:close/>
                <a:moveTo>
                  <a:pt x="132" y="910"/>
                </a:moveTo>
                <a:lnTo>
                  <a:pt x="197" y="910"/>
                </a:lnTo>
                <a:lnTo>
                  <a:pt x="197" y="896"/>
                </a:lnTo>
                <a:lnTo>
                  <a:pt x="145" y="896"/>
                </a:lnTo>
                <a:lnTo>
                  <a:pt x="145" y="883"/>
                </a:lnTo>
                <a:lnTo>
                  <a:pt x="197" y="883"/>
                </a:lnTo>
                <a:lnTo>
                  <a:pt x="197" y="870"/>
                </a:lnTo>
                <a:lnTo>
                  <a:pt x="138" y="870"/>
                </a:lnTo>
                <a:lnTo>
                  <a:pt x="138" y="857"/>
                </a:lnTo>
                <a:lnTo>
                  <a:pt x="197" y="857"/>
                </a:lnTo>
                <a:lnTo>
                  <a:pt x="197" y="839"/>
                </a:lnTo>
                <a:lnTo>
                  <a:pt x="214" y="839"/>
                </a:lnTo>
                <a:lnTo>
                  <a:pt x="214" y="857"/>
                </a:lnTo>
                <a:lnTo>
                  <a:pt x="276" y="857"/>
                </a:lnTo>
                <a:lnTo>
                  <a:pt x="276" y="870"/>
                </a:lnTo>
                <a:lnTo>
                  <a:pt x="214" y="870"/>
                </a:lnTo>
                <a:lnTo>
                  <a:pt x="214" y="883"/>
                </a:lnTo>
                <a:lnTo>
                  <a:pt x="270" y="883"/>
                </a:lnTo>
                <a:lnTo>
                  <a:pt x="270" y="896"/>
                </a:lnTo>
                <a:lnTo>
                  <a:pt x="214" y="896"/>
                </a:lnTo>
                <a:lnTo>
                  <a:pt x="214" y="910"/>
                </a:lnTo>
                <a:lnTo>
                  <a:pt x="280" y="910"/>
                </a:lnTo>
                <a:lnTo>
                  <a:pt x="280" y="923"/>
                </a:lnTo>
                <a:lnTo>
                  <a:pt x="132" y="923"/>
                </a:lnTo>
                <a:lnTo>
                  <a:pt x="132" y="910"/>
                </a:lnTo>
                <a:close/>
                <a:moveTo>
                  <a:pt x="142" y="988"/>
                </a:moveTo>
                <a:cubicBezTo>
                  <a:pt x="142" y="995"/>
                  <a:pt x="143" y="1001"/>
                  <a:pt x="143" y="1006"/>
                </a:cubicBezTo>
                <a:cubicBezTo>
                  <a:pt x="129" y="1015"/>
                  <a:pt x="116" y="1024"/>
                  <a:pt x="106" y="1032"/>
                </a:cubicBezTo>
                <a:lnTo>
                  <a:pt x="97" y="1019"/>
                </a:lnTo>
                <a:cubicBezTo>
                  <a:pt x="101" y="1014"/>
                  <a:pt x="104" y="1008"/>
                  <a:pt x="104" y="1001"/>
                </a:cubicBezTo>
                <a:lnTo>
                  <a:pt x="104" y="924"/>
                </a:lnTo>
                <a:lnTo>
                  <a:pt x="79" y="924"/>
                </a:lnTo>
                <a:lnTo>
                  <a:pt x="79" y="909"/>
                </a:lnTo>
                <a:lnTo>
                  <a:pt x="119" y="909"/>
                </a:lnTo>
                <a:lnTo>
                  <a:pt x="119" y="1004"/>
                </a:lnTo>
                <a:cubicBezTo>
                  <a:pt x="127" y="999"/>
                  <a:pt x="134" y="993"/>
                  <a:pt x="142" y="988"/>
                </a:cubicBezTo>
                <a:close/>
                <a:moveTo>
                  <a:pt x="247" y="948"/>
                </a:moveTo>
                <a:lnTo>
                  <a:pt x="166" y="948"/>
                </a:lnTo>
                <a:lnTo>
                  <a:pt x="166" y="962"/>
                </a:lnTo>
                <a:lnTo>
                  <a:pt x="247" y="962"/>
                </a:lnTo>
                <a:lnTo>
                  <a:pt x="247" y="948"/>
                </a:lnTo>
                <a:close/>
                <a:moveTo>
                  <a:pt x="166" y="989"/>
                </a:moveTo>
                <a:lnTo>
                  <a:pt x="247" y="989"/>
                </a:lnTo>
                <a:lnTo>
                  <a:pt x="247" y="975"/>
                </a:lnTo>
                <a:lnTo>
                  <a:pt x="166" y="975"/>
                </a:lnTo>
                <a:lnTo>
                  <a:pt x="166" y="989"/>
                </a:lnTo>
                <a:close/>
                <a:moveTo>
                  <a:pt x="102" y="845"/>
                </a:moveTo>
                <a:cubicBezTo>
                  <a:pt x="113" y="856"/>
                  <a:pt x="123" y="867"/>
                  <a:pt x="131" y="876"/>
                </a:cubicBezTo>
                <a:lnTo>
                  <a:pt x="117" y="888"/>
                </a:lnTo>
                <a:cubicBezTo>
                  <a:pt x="108" y="876"/>
                  <a:pt x="99" y="865"/>
                  <a:pt x="90" y="856"/>
                </a:cubicBezTo>
                <a:lnTo>
                  <a:pt x="102" y="845"/>
                </a:lnTo>
                <a:close/>
                <a:moveTo>
                  <a:pt x="327" y="948"/>
                </a:moveTo>
                <a:lnTo>
                  <a:pt x="471" y="948"/>
                </a:lnTo>
                <a:lnTo>
                  <a:pt x="471" y="1040"/>
                </a:lnTo>
                <a:lnTo>
                  <a:pt x="457" y="1040"/>
                </a:lnTo>
                <a:lnTo>
                  <a:pt x="457" y="1029"/>
                </a:lnTo>
                <a:lnTo>
                  <a:pt x="342" y="1029"/>
                </a:lnTo>
                <a:lnTo>
                  <a:pt x="342" y="1040"/>
                </a:lnTo>
                <a:lnTo>
                  <a:pt x="327" y="1040"/>
                </a:lnTo>
                <a:lnTo>
                  <a:pt x="327" y="948"/>
                </a:lnTo>
                <a:close/>
                <a:moveTo>
                  <a:pt x="401" y="892"/>
                </a:moveTo>
                <a:lnTo>
                  <a:pt x="435" y="892"/>
                </a:lnTo>
                <a:cubicBezTo>
                  <a:pt x="436" y="887"/>
                  <a:pt x="437" y="881"/>
                  <a:pt x="437" y="874"/>
                </a:cubicBezTo>
                <a:lnTo>
                  <a:pt x="402" y="874"/>
                </a:lnTo>
                <a:lnTo>
                  <a:pt x="402" y="861"/>
                </a:lnTo>
                <a:lnTo>
                  <a:pt x="437" y="861"/>
                </a:lnTo>
                <a:lnTo>
                  <a:pt x="437" y="841"/>
                </a:lnTo>
                <a:lnTo>
                  <a:pt x="451" y="841"/>
                </a:lnTo>
                <a:lnTo>
                  <a:pt x="451" y="861"/>
                </a:lnTo>
                <a:lnTo>
                  <a:pt x="491" y="861"/>
                </a:lnTo>
                <a:lnTo>
                  <a:pt x="491" y="874"/>
                </a:lnTo>
                <a:lnTo>
                  <a:pt x="451" y="874"/>
                </a:lnTo>
                <a:cubicBezTo>
                  <a:pt x="451" y="881"/>
                  <a:pt x="450" y="887"/>
                  <a:pt x="450" y="892"/>
                </a:cubicBezTo>
                <a:lnTo>
                  <a:pt x="495" y="892"/>
                </a:lnTo>
                <a:lnTo>
                  <a:pt x="495" y="905"/>
                </a:lnTo>
                <a:lnTo>
                  <a:pt x="452" y="905"/>
                </a:lnTo>
                <a:cubicBezTo>
                  <a:pt x="462" y="923"/>
                  <a:pt x="478" y="935"/>
                  <a:pt x="500" y="941"/>
                </a:cubicBezTo>
                <a:cubicBezTo>
                  <a:pt x="496" y="945"/>
                  <a:pt x="493" y="949"/>
                  <a:pt x="490" y="954"/>
                </a:cubicBezTo>
                <a:cubicBezTo>
                  <a:pt x="469" y="946"/>
                  <a:pt x="453" y="932"/>
                  <a:pt x="443" y="914"/>
                </a:cubicBezTo>
                <a:cubicBezTo>
                  <a:pt x="437" y="925"/>
                  <a:pt x="424" y="935"/>
                  <a:pt x="403" y="944"/>
                </a:cubicBezTo>
                <a:cubicBezTo>
                  <a:pt x="401" y="940"/>
                  <a:pt x="398" y="936"/>
                  <a:pt x="395" y="932"/>
                </a:cubicBezTo>
                <a:cubicBezTo>
                  <a:pt x="414" y="925"/>
                  <a:pt x="426" y="916"/>
                  <a:pt x="432" y="905"/>
                </a:cubicBezTo>
                <a:lnTo>
                  <a:pt x="401" y="905"/>
                </a:lnTo>
                <a:lnTo>
                  <a:pt x="401" y="892"/>
                </a:lnTo>
                <a:close/>
                <a:moveTo>
                  <a:pt x="301" y="892"/>
                </a:moveTo>
                <a:lnTo>
                  <a:pt x="348" y="892"/>
                </a:lnTo>
                <a:cubicBezTo>
                  <a:pt x="349" y="887"/>
                  <a:pt x="349" y="881"/>
                  <a:pt x="349" y="874"/>
                </a:cubicBezTo>
                <a:lnTo>
                  <a:pt x="306" y="874"/>
                </a:lnTo>
                <a:lnTo>
                  <a:pt x="306" y="861"/>
                </a:lnTo>
                <a:lnTo>
                  <a:pt x="349" y="861"/>
                </a:lnTo>
                <a:lnTo>
                  <a:pt x="349" y="841"/>
                </a:lnTo>
                <a:lnTo>
                  <a:pt x="363" y="841"/>
                </a:lnTo>
                <a:lnTo>
                  <a:pt x="363" y="861"/>
                </a:lnTo>
                <a:lnTo>
                  <a:pt x="395" y="861"/>
                </a:lnTo>
                <a:lnTo>
                  <a:pt x="395" y="874"/>
                </a:lnTo>
                <a:lnTo>
                  <a:pt x="363" y="874"/>
                </a:lnTo>
                <a:cubicBezTo>
                  <a:pt x="363" y="881"/>
                  <a:pt x="363" y="887"/>
                  <a:pt x="362" y="892"/>
                </a:cubicBezTo>
                <a:lnTo>
                  <a:pt x="396" y="892"/>
                </a:lnTo>
                <a:lnTo>
                  <a:pt x="396" y="905"/>
                </a:lnTo>
                <a:lnTo>
                  <a:pt x="360" y="905"/>
                </a:lnTo>
                <a:cubicBezTo>
                  <a:pt x="359" y="907"/>
                  <a:pt x="359" y="909"/>
                  <a:pt x="358" y="911"/>
                </a:cubicBezTo>
                <a:cubicBezTo>
                  <a:pt x="370" y="917"/>
                  <a:pt x="381" y="924"/>
                  <a:pt x="393" y="933"/>
                </a:cubicBezTo>
                <a:lnTo>
                  <a:pt x="384" y="944"/>
                </a:lnTo>
                <a:cubicBezTo>
                  <a:pt x="374" y="936"/>
                  <a:pt x="364" y="928"/>
                  <a:pt x="353" y="922"/>
                </a:cubicBezTo>
                <a:cubicBezTo>
                  <a:pt x="345" y="935"/>
                  <a:pt x="329" y="947"/>
                  <a:pt x="308" y="958"/>
                </a:cubicBezTo>
                <a:cubicBezTo>
                  <a:pt x="305" y="954"/>
                  <a:pt x="302" y="950"/>
                  <a:pt x="298" y="945"/>
                </a:cubicBezTo>
                <a:cubicBezTo>
                  <a:pt x="325" y="934"/>
                  <a:pt x="341" y="920"/>
                  <a:pt x="345" y="905"/>
                </a:cubicBezTo>
                <a:lnTo>
                  <a:pt x="301" y="905"/>
                </a:lnTo>
                <a:lnTo>
                  <a:pt x="301" y="892"/>
                </a:lnTo>
                <a:close/>
                <a:moveTo>
                  <a:pt x="342" y="1015"/>
                </a:moveTo>
                <a:lnTo>
                  <a:pt x="457" y="1015"/>
                </a:lnTo>
                <a:lnTo>
                  <a:pt x="457" y="995"/>
                </a:lnTo>
                <a:lnTo>
                  <a:pt x="342" y="995"/>
                </a:lnTo>
                <a:lnTo>
                  <a:pt x="342" y="1015"/>
                </a:lnTo>
                <a:close/>
                <a:moveTo>
                  <a:pt x="457" y="961"/>
                </a:moveTo>
                <a:lnTo>
                  <a:pt x="342" y="961"/>
                </a:lnTo>
                <a:lnTo>
                  <a:pt x="342" y="981"/>
                </a:lnTo>
                <a:lnTo>
                  <a:pt x="457" y="981"/>
                </a:lnTo>
                <a:lnTo>
                  <a:pt x="457" y="961"/>
                </a:lnTo>
                <a:close/>
                <a:moveTo>
                  <a:pt x="575" y="964"/>
                </a:moveTo>
                <a:lnTo>
                  <a:pt x="593" y="964"/>
                </a:lnTo>
                <a:lnTo>
                  <a:pt x="593" y="909"/>
                </a:lnTo>
                <a:cubicBezTo>
                  <a:pt x="590" y="906"/>
                  <a:pt x="586" y="903"/>
                  <a:pt x="581" y="900"/>
                </a:cubicBezTo>
                <a:cubicBezTo>
                  <a:pt x="599" y="881"/>
                  <a:pt x="613" y="861"/>
                  <a:pt x="624" y="839"/>
                </a:cubicBezTo>
                <a:lnTo>
                  <a:pt x="640" y="841"/>
                </a:lnTo>
                <a:cubicBezTo>
                  <a:pt x="637" y="848"/>
                  <a:pt x="634" y="854"/>
                  <a:pt x="630" y="860"/>
                </a:cubicBezTo>
                <a:lnTo>
                  <a:pt x="691" y="860"/>
                </a:lnTo>
                <a:lnTo>
                  <a:pt x="691" y="874"/>
                </a:lnTo>
                <a:cubicBezTo>
                  <a:pt x="686" y="880"/>
                  <a:pt x="678" y="890"/>
                  <a:pt x="667" y="902"/>
                </a:cubicBezTo>
                <a:lnTo>
                  <a:pt x="704" y="902"/>
                </a:lnTo>
                <a:lnTo>
                  <a:pt x="704" y="964"/>
                </a:lnTo>
                <a:lnTo>
                  <a:pt x="720" y="964"/>
                </a:lnTo>
                <a:lnTo>
                  <a:pt x="720" y="978"/>
                </a:lnTo>
                <a:lnTo>
                  <a:pt x="657" y="978"/>
                </a:lnTo>
                <a:cubicBezTo>
                  <a:pt x="668" y="1001"/>
                  <a:pt x="688" y="1016"/>
                  <a:pt x="719" y="1022"/>
                </a:cubicBezTo>
                <a:cubicBezTo>
                  <a:pt x="714" y="1028"/>
                  <a:pt x="710" y="1034"/>
                  <a:pt x="707" y="1039"/>
                </a:cubicBezTo>
                <a:cubicBezTo>
                  <a:pt x="679" y="1029"/>
                  <a:pt x="659" y="1012"/>
                  <a:pt x="648" y="988"/>
                </a:cubicBezTo>
                <a:cubicBezTo>
                  <a:pt x="640" y="1009"/>
                  <a:pt x="618" y="1026"/>
                  <a:pt x="580" y="1040"/>
                </a:cubicBezTo>
                <a:cubicBezTo>
                  <a:pt x="577" y="1035"/>
                  <a:pt x="573" y="1030"/>
                  <a:pt x="569" y="1025"/>
                </a:cubicBezTo>
                <a:cubicBezTo>
                  <a:pt x="608" y="1014"/>
                  <a:pt x="630" y="998"/>
                  <a:pt x="636" y="978"/>
                </a:cubicBezTo>
                <a:lnTo>
                  <a:pt x="575" y="978"/>
                </a:lnTo>
                <a:lnTo>
                  <a:pt x="575" y="964"/>
                </a:lnTo>
                <a:close/>
                <a:moveTo>
                  <a:pt x="518" y="947"/>
                </a:moveTo>
                <a:cubicBezTo>
                  <a:pt x="526" y="945"/>
                  <a:pt x="534" y="942"/>
                  <a:pt x="543" y="939"/>
                </a:cubicBezTo>
                <a:lnTo>
                  <a:pt x="543" y="892"/>
                </a:lnTo>
                <a:lnTo>
                  <a:pt x="520" y="892"/>
                </a:lnTo>
                <a:lnTo>
                  <a:pt x="520" y="879"/>
                </a:lnTo>
                <a:lnTo>
                  <a:pt x="543" y="879"/>
                </a:lnTo>
                <a:lnTo>
                  <a:pt x="543" y="841"/>
                </a:lnTo>
                <a:lnTo>
                  <a:pt x="559" y="841"/>
                </a:lnTo>
                <a:lnTo>
                  <a:pt x="559" y="879"/>
                </a:lnTo>
                <a:lnTo>
                  <a:pt x="582" y="879"/>
                </a:lnTo>
                <a:lnTo>
                  <a:pt x="582" y="892"/>
                </a:lnTo>
                <a:lnTo>
                  <a:pt x="559" y="892"/>
                </a:lnTo>
                <a:lnTo>
                  <a:pt x="559" y="934"/>
                </a:lnTo>
                <a:cubicBezTo>
                  <a:pt x="566" y="932"/>
                  <a:pt x="573" y="929"/>
                  <a:pt x="580" y="926"/>
                </a:cubicBezTo>
                <a:cubicBezTo>
                  <a:pt x="580" y="933"/>
                  <a:pt x="580" y="938"/>
                  <a:pt x="580" y="942"/>
                </a:cubicBezTo>
                <a:cubicBezTo>
                  <a:pt x="579" y="943"/>
                  <a:pt x="572" y="945"/>
                  <a:pt x="559" y="950"/>
                </a:cubicBezTo>
                <a:lnTo>
                  <a:pt x="559" y="1015"/>
                </a:lnTo>
                <a:cubicBezTo>
                  <a:pt x="559" y="1029"/>
                  <a:pt x="553" y="1036"/>
                  <a:pt x="540" y="1037"/>
                </a:cubicBezTo>
                <a:cubicBezTo>
                  <a:pt x="534" y="1037"/>
                  <a:pt x="528" y="1037"/>
                  <a:pt x="520" y="1037"/>
                </a:cubicBezTo>
                <a:cubicBezTo>
                  <a:pt x="519" y="1032"/>
                  <a:pt x="518" y="1026"/>
                  <a:pt x="517" y="1020"/>
                </a:cubicBezTo>
                <a:cubicBezTo>
                  <a:pt x="525" y="1021"/>
                  <a:pt x="531" y="1022"/>
                  <a:pt x="536" y="1022"/>
                </a:cubicBezTo>
                <a:cubicBezTo>
                  <a:pt x="541" y="1022"/>
                  <a:pt x="543" y="1019"/>
                  <a:pt x="543" y="1013"/>
                </a:cubicBezTo>
                <a:lnTo>
                  <a:pt x="543" y="956"/>
                </a:lnTo>
                <a:cubicBezTo>
                  <a:pt x="537" y="958"/>
                  <a:pt x="529" y="961"/>
                  <a:pt x="520" y="964"/>
                </a:cubicBezTo>
                <a:lnTo>
                  <a:pt x="518" y="947"/>
                </a:lnTo>
                <a:close/>
                <a:moveTo>
                  <a:pt x="689" y="916"/>
                </a:moveTo>
                <a:lnTo>
                  <a:pt x="655" y="916"/>
                </a:lnTo>
                <a:cubicBezTo>
                  <a:pt x="655" y="933"/>
                  <a:pt x="655" y="949"/>
                  <a:pt x="654" y="964"/>
                </a:cubicBezTo>
                <a:lnTo>
                  <a:pt x="689" y="964"/>
                </a:lnTo>
                <a:lnTo>
                  <a:pt x="689" y="916"/>
                </a:lnTo>
                <a:close/>
                <a:moveTo>
                  <a:pt x="607" y="964"/>
                </a:moveTo>
                <a:lnTo>
                  <a:pt x="639" y="964"/>
                </a:lnTo>
                <a:cubicBezTo>
                  <a:pt x="640" y="957"/>
                  <a:pt x="641" y="941"/>
                  <a:pt x="641" y="916"/>
                </a:cubicBezTo>
                <a:lnTo>
                  <a:pt x="607" y="916"/>
                </a:lnTo>
                <a:lnTo>
                  <a:pt x="607" y="964"/>
                </a:lnTo>
                <a:close/>
                <a:moveTo>
                  <a:pt x="672" y="874"/>
                </a:moveTo>
                <a:lnTo>
                  <a:pt x="621" y="874"/>
                </a:lnTo>
                <a:cubicBezTo>
                  <a:pt x="614" y="884"/>
                  <a:pt x="607" y="893"/>
                  <a:pt x="599" y="902"/>
                </a:cubicBezTo>
                <a:lnTo>
                  <a:pt x="650" y="902"/>
                </a:lnTo>
                <a:cubicBezTo>
                  <a:pt x="659" y="891"/>
                  <a:pt x="667" y="882"/>
                  <a:pt x="672" y="874"/>
                </a:cubicBezTo>
                <a:close/>
                <a:moveTo>
                  <a:pt x="824" y="1024"/>
                </a:moveTo>
                <a:cubicBezTo>
                  <a:pt x="840" y="1013"/>
                  <a:pt x="854" y="1001"/>
                  <a:pt x="866" y="987"/>
                </a:cubicBezTo>
                <a:cubicBezTo>
                  <a:pt x="858" y="967"/>
                  <a:pt x="854" y="935"/>
                  <a:pt x="852" y="890"/>
                </a:cubicBezTo>
                <a:lnTo>
                  <a:pt x="776" y="890"/>
                </a:lnTo>
                <a:lnTo>
                  <a:pt x="776" y="921"/>
                </a:lnTo>
                <a:lnTo>
                  <a:pt x="834" y="921"/>
                </a:lnTo>
                <a:cubicBezTo>
                  <a:pt x="833" y="947"/>
                  <a:pt x="832" y="969"/>
                  <a:pt x="831" y="986"/>
                </a:cubicBezTo>
                <a:cubicBezTo>
                  <a:pt x="829" y="1005"/>
                  <a:pt x="820" y="1014"/>
                  <a:pt x="804" y="1014"/>
                </a:cubicBezTo>
                <a:cubicBezTo>
                  <a:pt x="798" y="1014"/>
                  <a:pt x="791" y="1014"/>
                  <a:pt x="782" y="1013"/>
                </a:cubicBezTo>
                <a:cubicBezTo>
                  <a:pt x="781" y="1008"/>
                  <a:pt x="780" y="1003"/>
                  <a:pt x="778" y="997"/>
                </a:cubicBezTo>
                <a:cubicBezTo>
                  <a:pt x="788" y="998"/>
                  <a:pt x="796" y="999"/>
                  <a:pt x="802" y="999"/>
                </a:cubicBezTo>
                <a:cubicBezTo>
                  <a:pt x="810" y="999"/>
                  <a:pt x="814" y="993"/>
                  <a:pt x="815" y="982"/>
                </a:cubicBezTo>
                <a:cubicBezTo>
                  <a:pt x="816" y="970"/>
                  <a:pt x="817" y="955"/>
                  <a:pt x="818" y="936"/>
                </a:cubicBezTo>
                <a:lnTo>
                  <a:pt x="776" y="936"/>
                </a:lnTo>
                <a:cubicBezTo>
                  <a:pt x="774" y="983"/>
                  <a:pt x="765" y="1018"/>
                  <a:pt x="747" y="1040"/>
                </a:cubicBezTo>
                <a:cubicBezTo>
                  <a:pt x="744" y="1036"/>
                  <a:pt x="740" y="1031"/>
                  <a:pt x="737" y="1026"/>
                </a:cubicBezTo>
                <a:cubicBezTo>
                  <a:pt x="752" y="1006"/>
                  <a:pt x="759" y="974"/>
                  <a:pt x="759" y="930"/>
                </a:cubicBezTo>
                <a:lnTo>
                  <a:pt x="759" y="875"/>
                </a:lnTo>
                <a:lnTo>
                  <a:pt x="852" y="875"/>
                </a:lnTo>
                <a:cubicBezTo>
                  <a:pt x="851" y="865"/>
                  <a:pt x="851" y="853"/>
                  <a:pt x="850" y="841"/>
                </a:cubicBezTo>
                <a:lnTo>
                  <a:pt x="867" y="841"/>
                </a:lnTo>
                <a:cubicBezTo>
                  <a:pt x="867" y="850"/>
                  <a:pt x="867" y="862"/>
                  <a:pt x="868" y="875"/>
                </a:cubicBezTo>
                <a:lnTo>
                  <a:pt x="938" y="875"/>
                </a:lnTo>
                <a:lnTo>
                  <a:pt x="938" y="890"/>
                </a:lnTo>
                <a:lnTo>
                  <a:pt x="868" y="890"/>
                </a:lnTo>
                <a:cubicBezTo>
                  <a:pt x="870" y="927"/>
                  <a:pt x="873" y="954"/>
                  <a:pt x="878" y="972"/>
                </a:cubicBezTo>
                <a:cubicBezTo>
                  <a:pt x="891" y="954"/>
                  <a:pt x="902" y="934"/>
                  <a:pt x="911" y="911"/>
                </a:cubicBezTo>
                <a:lnTo>
                  <a:pt x="927" y="918"/>
                </a:lnTo>
                <a:cubicBezTo>
                  <a:pt x="915" y="946"/>
                  <a:pt x="901" y="970"/>
                  <a:pt x="885" y="990"/>
                </a:cubicBezTo>
                <a:cubicBezTo>
                  <a:pt x="895" y="1010"/>
                  <a:pt x="904" y="1020"/>
                  <a:pt x="914" y="1020"/>
                </a:cubicBezTo>
                <a:cubicBezTo>
                  <a:pt x="917" y="1020"/>
                  <a:pt x="920" y="1017"/>
                  <a:pt x="922" y="1011"/>
                </a:cubicBezTo>
                <a:cubicBezTo>
                  <a:pt x="924" y="1001"/>
                  <a:pt x="925" y="991"/>
                  <a:pt x="926" y="980"/>
                </a:cubicBezTo>
                <a:cubicBezTo>
                  <a:pt x="932" y="983"/>
                  <a:pt x="937" y="985"/>
                  <a:pt x="942" y="986"/>
                </a:cubicBezTo>
                <a:cubicBezTo>
                  <a:pt x="940" y="1001"/>
                  <a:pt x="937" y="1012"/>
                  <a:pt x="935" y="1022"/>
                </a:cubicBezTo>
                <a:cubicBezTo>
                  <a:pt x="932" y="1031"/>
                  <a:pt x="927" y="1037"/>
                  <a:pt x="918" y="1038"/>
                </a:cubicBezTo>
                <a:cubicBezTo>
                  <a:pt x="910" y="1038"/>
                  <a:pt x="902" y="1035"/>
                  <a:pt x="894" y="1029"/>
                </a:cubicBezTo>
                <a:cubicBezTo>
                  <a:pt x="886" y="1023"/>
                  <a:pt x="879" y="1014"/>
                  <a:pt x="873" y="1003"/>
                </a:cubicBezTo>
                <a:cubicBezTo>
                  <a:pt x="862" y="1016"/>
                  <a:pt x="849" y="1026"/>
                  <a:pt x="836" y="1036"/>
                </a:cubicBezTo>
                <a:cubicBezTo>
                  <a:pt x="832" y="1032"/>
                  <a:pt x="829" y="1028"/>
                  <a:pt x="824" y="1024"/>
                </a:cubicBezTo>
                <a:close/>
                <a:moveTo>
                  <a:pt x="883" y="851"/>
                </a:moveTo>
                <a:lnTo>
                  <a:pt x="891" y="840"/>
                </a:lnTo>
                <a:cubicBezTo>
                  <a:pt x="902" y="846"/>
                  <a:pt x="913" y="853"/>
                  <a:pt x="923" y="860"/>
                </a:cubicBezTo>
                <a:lnTo>
                  <a:pt x="913" y="872"/>
                </a:lnTo>
                <a:cubicBezTo>
                  <a:pt x="903" y="865"/>
                  <a:pt x="893" y="857"/>
                  <a:pt x="883" y="851"/>
                </a:cubicBezTo>
                <a:close/>
                <a:moveTo>
                  <a:pt x="1014" y="898"/>
                </a:moveTo>
                <a:cubicBezTo>
                  <a:pt x="1029" y="881"/>
                  <a:pt x="1043" y="862"/>
                  <a:pt x="1053" y="839"/>
                </a:cubicBezTo>
                <a:lnTo>
                  <a:pt x="1068" y="843"/>
                </a:lnTo>
                <a:cubicBezTo>
                  <a:pt x="1066" y="849"/>
                  <a:pt x="1062" y="855"/>
                  <a:pt x="1059" y="861"/>
                </a:cubicBezTo>
                <a:lnTo>
                  <a:pt x="1151" y="861"/>
                </a:lnTo>
                <a:lnTo>
                  <a:pt x="1151" y="874"/>
                </a:lnTo>
                <a:lnTo>
                  <a:pt x="1137" y="904"/>
                </a:lnTo>
                <a:cubicBezTo>
                  <a:pt x="1132" y="901"/>
                  <a:pt x="1128" y="899"/>
                  <a:pt x="1123" y="897"/>
                </a:cubicBezTo>
                <a:lnTo>
                  <a:pt x="1134" y="875"/>
                </a:lnTo>
                <a:lnTo>
                  <a:pt x="1051" y="875"/>
                </a:lnTo>
                <a:cubicBezTo>
                  <a:pt x="1043" y="887"/>
                  <a:pt x="1035" y="898"/>
                  <a:pt x="1027" y="908"/>
                </a:cubicBezTo>
                <a:cubicBezTo>
                  <a:pt x="1023" y="905"/>
                  <a:pt x="1018" y="902"/>
                  <a:pt x="1014" y="898"/>
                </a:cubicBezTo>
                <a:close/>
                <a:moveTo>
                  <a:pt x="1007" y="973"/>
                </a:moveTo>
                <a:lnTo>
                  <a:pt x="1023" y="973"/>
                </a:lnTo>
                <a:lnTo>
                  <a:pt x="1023" y="1007"/>
                </a:lnTo>
                <a:cubicBezTo>
                  <a:pt x="1023" y="1015"/>
                  <a:pt x="1027" y="1019"/>
                  <a:pt x="1036" y="1019"/>
                </a:cubicBezTo>
                <a:lnTo>
                  <a:pt x="1080" y="1019"/>
                </a:lnTo>
                <a:cubicBezTo>
                  <a:pt x="1090" y="1019"/>
                  <a:pt x="1096" y="1015"/>
                  <a:pt x="1098" y="1008"/>
                </a:cubicBezTo>
                <a:cubicBezTo>
                  <a:pt x="1100" y="1001"/>
                  <a:pt x="1101" y="993"/>
                  <a:pt x="1102" y="984"/>
                </a:cubicBezTo>
                <a:cubicBezTo>
                  <a:pt x="1107" y="986"/>
                  <a:pt x="1112" y="988"/>
                  <a:pt x="1118" y="990"/>
                </a:cubicBezTo>
                <a:cubicBezTo>
                  <a:pt x="1116" y="1000"/>
                  <a:pt x="1114" y="1008"/>
                  <a:pt x="1113" y="1013"/>
                </a:cubicBezTo>
                <a:cubicBezTo>
                  <a:pt x="1110" y="1027"/>
                  <a:pt x="1100" y="1034"/>
                  <a:pt x="1084" y="1034"/>
                </a:cubicBezTo>
                <a:lnTo>
                  <a:pt x="1033" y="1034"/>
                </a:lnTo>
                <a:cubicBezTo>
                  <a:pt x="1016" y="1034"/>
                  <a:pt x="1007" y="1025"/>
                  <a:pt x="1007" y="1009"/>
                </a:cubicBezTo>
                <a:lnTo>
                  <a:pt x="1007" y="973"/>
                </a:lnTo>
                <a:close/>
                <a:moveTo>
                  <a:pt x="1003" y="838"/>
                </a:moveTo>
                <a:lnTo>
                  <a:pt x="1018" y="845"/>
                </a:lnTo>
                <a:cubicBezTo>
                  <a:pt x="1012" y="854"/>
                  <a:pt x="1007" y="863"/>
                  <a:pt x="1001" y="872"/>
                </a:cubicBezTo>
                <a:lnTo>
                  <a:pt x="1001" y="962"/>
                </a:lnTo>
                <a:lnTo>
                  <a:pt x="986" y="962"/>
                </a:lnTo>
                <a:lnTo>
                  <a:pt x="986" y="894"/>
                </a:lnTo>
                <a:cubicBezTo>
                  <a:pt x="980" y="901"/>
                  <a:pt x="974" y="908"/>
                  <a:pt x="969" y="915"/>
                </a:cubicBezTo>
                <a:cubicBezTo>
                  <a:pt x="965" y="911"/>
                  <a:pt x="962" y="907"/>
                  <a:pt x="957" y="903"/>
                </a:cubicBezTo>
                <a:cubicBezTo>
                  <a:pt x="975" y="884"/>
                  <a:pt x="990" y="862"/>
                  <a:pt x="1003" y="838"/>
                </a:cubicBezTo>
                <a:close/>
                <a:moveTo>
                  <a:pt x="1082" y="887"/>
                </a:moveTo>
                <a:lnTo>
                  <a:pt x="1097" y="887"/>
                </a:lnTo>
                <a:lnTo>
                  <a:pt x="1097" y="936"/>
                </a:lnTo>
                <a:cubicBezTo>
                  <a:pt x="1097" y="952"/>
                  <a:pt x="1089" y="960"/>
                  <a:pt x="1074" y="960"/>
                </a:cubicBezTo>
                <a:cubicBezTo>
                  <a:pt x="1069" y="960"/>
                  <a:pt x="1062" y="960"/>
                  <a:pt x="1053" y="960"/>
                </a:cubicBezTo>
                <a:cubicBezTo>
                  <a:pt x="1053" y="955"/>
                  <a:pt x="1052" y="950"/>
                  <a:pt x="1050" y="943"/>
                </a:cubicBezTo>
                <a:cubicBezTo>
                  <a:pt x="1058" y="944"/>
                  <a:pt x="1064" y="945"/>
                  <a:pt x="1069" y="945"/>
                </a:cubicBezTo>
                <a:cubicBezTo>
                  <a:pt x="1078" y="945"/>
                  <a:pt x="1082" y="940"/>
                  <a:pt x="1082" y="931"/>
                </a:cubicBezTo>
                <a:lnTo>
                  <a:pt x="1082" y="887"/>
                </a:lnTo>
                <a:close/>
                <a:moveTo>
                  <a:pt x="1107" y="917"/>
                </a:moveTo>
                <a:lnTo>
                  <a:pt x="1117" y="907"/>
                </a:lnTo>
                <a:cubicBezTo>
                  <a:pt x="1131" y="917"/>
                  <a:pt x="1144" y="929"/>
                  <a:pt x="1158" y="941"/>
                </a:cubicBezTo>
                <a:lnTo>
                  <a:pt x="1147" y="954"/>
                </a:lnTo>
                <a:cubicBezTo>
                  <a:pt x="1133" y="940"/>
                  <a:pt x="1120" y="928"/>
                  <a:pt x="1107" y="917"/>
                </a:cubicBezTo>
                <a:close/>
                <a:moveTo>
                  <a:pt x="1051" y="903"/>
                </a:moveTo>
                <a:lnTo>
                  <a:pt x="1064" y="912"/>
                </a:lnTo>
                <a:cubicBezTo>
                  <a:pt x="1052" y="926"/>
                  <a:pt x="1039" y="939"/>
                  <a:pt x="1024" y="954"/>
                </a:cubicBezTo>
                <a:cubicBezTo>
                  <a:pt x="1021" y="950"/>
                  <a:pt x="1017" y="947"/>
                  <a:pt x="1013" y="943"/>
                </a:cubicBezTo>
                <a:cubicBezTo>
                  <a:pt x="1026" y="931"/>
                  <a:pt x="1039" y="918"/>
                  <a:pt x="1051" y="903"/>
                </a:cubicBezTo>
                <a:close/>
                <a:moveTo>
                  <a:pt x="1115" y="973"/>
                </a:moveTo>
                <a:lnTo>
                  <a:pt x="1127" y="965"/>
                </a:lnTo>
                <a:cubicBezTo>
                  <a:pt x="1140" y="979"/>
                  <a:pt x="1151" y="993"/>
                  <a:pt x="1161" y="1006"/>
                </a:cubicBezTo>
                <a:lnTo>
                  <a:pt x="1148" y="1016"/>
                </a:lnTo>
                <a:cubicBezTo>
                  <a:pt x="1137" y="1001"/>
                  <a:pt x="1126" y="987"/>
                  <a:pt x="1115" y="973"/>
                </a:cubicBezTo>
                <a:close/>
                <a:moveTo>
                  <a:pt x="981" y="971"/>
                </a:moveTo>
                <a:lnTo>
                  <a:pt x="995" y="977"/>
                </a:lnTo>
                <a:cubicBezTo>
                  <a:pt x="989" y="994"/>
                  <a:pt x="982" y="1010"/>
                  <a:pt x="976" y="1024"/>
                </a:cubicBezTo>
                <a:cubicBezTo>
                  <a:pt x="971" y="1023"/>
                  <a:pt x="966" y="1021"/>
                  <a:pt x="961" y="1019"/>
                </a:cubicBezTo>
                <a:cubicBezTo>
                  <a:pt x="969" y="1003"/>
                  <a:pt x="976" y="987"/>
                  <a:pt x="981" y="971"/>
                </a:cubicBezTo>
                <a:close/>
                <a:moveTo>
                  <a:pt x="1040" y="972"/>
                </a:moveTo>
                <a:lnTo>
                  <a:pt x="1050" y="963"/>
                </a:lnTo>
                <a:cubicBezTo>
                  <a:pt x="1061" y="972"/>
                  <a:pt x="1072" y="981"/>
                  <a:pt x="1081" y="990"/>
                </a:cubicBezTo>
                <a:lnTo>
                  <a:pt x="1070" y="1001"/>
                </a:lnTo>
                <a:cubicBezTo>
                  <a:pt x="1060" y="991"/>
                  <a:pt x="1050" y="982"/>
                  <a:pt x="1040" y="972"/>
                </a:cubicBezTo>
                <a:close/>
                <a:moveTo>
                  <a:pt x="1187" y="873"/>
                </a:moveTo>
                <a:lnTo>
                  <a:pt x="1207" y="873"/>
                </a:lnTo>
                <a:cubicBezTo>
                  <a:pt x="1212" y="861"/>
                  <a:pt x="1216" y="850"/>
                  <a:pt x="1220" y="840"/>
                </a:cubicBezTo>
                <a:lnTo>
                  <a:pt x="1237" y="844"/>
                </a:lnTo>
                <a:cubicBezTo>
                  <a:pt x="1232" y="855"/>
                  <a:pt x="1228" y="864"/>
                  <a:pt x="1224" y="873"/>
                </a:cubicBezTo>
                <a:lnTo>
                  <a:pt x="1265" y="873"/>
                </a:lnTo>
                <a:lnTo>
                  <a:pt x="1265" y="1035"/>
                </a:lnTo>
                <a:lnTo>
                  <a:pt x="1249" y="1035"/>
                </a:lnTo>
                <a:lnTo>
                  <a:pt x="1249" y="1019"/>
                </a:lnTo>
                <a:lnTo>
                  <a:pt x="1203" y="1019"/>
                </a:lnTo>
                <a:lnTo>
                  <a:pt x="1203" y="1036"/>
                </a:lnTo>
                <a:lnTo>
                  <a:pt x="1187" y="1036"/>
                </a:lnTo>
                <a:lnTo>
                  <a:pt x="1187" y="873"/>
                </a:lnTo>
                <a:close/>
                <a:moveTo>
                  <a:pt x="1268" y="915"/>
                </a:moveTo>
                <a:cubicBezTo>
                  <a:pt x="1281" y="895"/>
                  <a:pt x="1291" y="870"/>
                  <a:pt x="1300" y="840"/>
                </a:cubicBezTo>
                <a:lnTo>
                  <a:pt x="1317" y="844"/>
                </a:lnTo>
                <a:cubicBezTo>
                  <a:pt x="1314" y="854"/>
                  <a:pt x="1310" y="864"/>
                  <a:pt x="1307" y="873"/>
                </a:cubicBezTo>
                <a:lnTo>
                  <a:pt x="1372" y="873"/>
                </a:lnTo>
                <a:cubicBezTo>
                  <a:pt x="1370" y="942"/>
                  <a:pt x="1369" y="986"/>
                  <a:pt x="1368" y="1004"/>
                </a:cubicBezTo>
                <a:cubicBezTo>
                  <a:pt x="1367" y="1025"/>
                  <a:pt x="1356" y="1036"/>
                  <a:pt x="1334" y="1036"/>
                </a:cubicBezTo>
                <a:cubicBezTo>
                  <a:pt x="1322" y="1036"/>
                  <a:pt x="1310" y="1035"/>
                  <a:pt x="1297" y="1035"/>
                </a:cubicBezTo>
                <a:cubicBezTo>
                  <a:pt x="1296" y="1028"/>
                  <a:pt x="1295" y="1022"/>
                  <a:pt x="1294" y="1016"/>
                </a:cubicBezTo>
                <a:lnTo>
                  <a:pt x="1294" y="1016"/>
                </a:lnTo>
                <a:cubicBezTo>
                  <a:pt x="1308" y="1018"/>
                  <a:pt x="1320" y="1019"/>
                  <a:pt x="1331" y="1019"/>
                </a:cubicBezTo>
                <a:cubicBezTo>
                  <a:pt x="1344" y="1019"/>
                  <a:pt x="1350" y="1013"/>
                  <a:pt x="1351" y="1000"/>
                </a:cubicBezTo>
                <a:cubicBezTo>
                  <a:pt x="1353" y="980"/>
                  <a:pt x="1354" y="942"/>
                  <a:pt x="1354" y="888"/>
                </a:cubicBezTo>
                <a:lnTo>
                  <a:pt x="1300" y="888"/>
                </a:lnTo>
                <a:cubicBezTo>
                  <a:pt x="1294" y="901"/>
                  <a:pt x="1288" y="912"/>
                  <a:pt x="1282" y="922"/>
                </a:cubicBezTo>
                <a:cubicBezTo>
                  <a:pt x="1278" y="920"/>
                  <a:pt x="1274" y="917"/>
                  <a:pt x="1268" y="915"/>
                </a:cubicBezTo>
                <a:close/>
                <a:moveTo>
                  <a:pt x="1203" y="1004"/>
                </a:moveTo>
                <a:lnTo>
                  <a:pt x="1249" y="1004"/>
                </a:lnTo>
                <a:lnTo>
                  <a:pt x="1249" y="952"/>
                </a:lnTo>
                <a:lnTo>
                  <a:pt x="1203" y="952"/>
                </a:lnTo>
                <a:lnTo>
                  <a:pt x="1203" y="1004"/>
                </a:lnTo>
                <a:close/>
                <a:moveTo>
                  <a:pt x="1249" y="888"/>
                </a:moveTo>
                <a:lnTo>
                  <a:pt x="1203" y="888"/>
                </a:lnTo>
                <a:lnTo>
                  <a:pt x="1203" y="938"/>
                </a:lnTo>
                <a:lnTo>
                  <a:pt x="1249" y="938"/>
                </a:lnTo>
                <a:lnTo>
                  <a:pt x="1249" y="888"/>
                </a:lnTo>
                <a:close/>
                <a:moveTo>
                  <a:pt x="1286" y="929"/>
                </a:moveTo>
                <a:lnTo>
                  <a:pt x="1298" y="920"/>
                </a:lnTo>
                <a:cubicBezTo>
                  <a:pt x="1313" y="937"/>
                  <a:pt x="1325" y="953"/>
                  <a:pt x="1334" y="966"/>
                </a:cubicBezTo>
                <a:lnTo>
                  <a:pt x="1319" y="976"/>
                </a:lnTo>
                <a:cubicBezTo>
                  <a:pt x="1309" y="960"/>
                  <a:pt x="1298" y="945"/>
                  <a:pt x="1286" y="929"/>
                </a:cubicBezTo>
                <a:close/>
                <a:moveTo>
                  <a:pt x="1486" y="1012"/>
                </a:moveTo>
                <a:lnTo>
                  <a:pt x="1403" y="1012"/>
                </a:lnTo>
                <a:lnTo>
                  <a:pt x="1403" y="855"/>
                </a:lnTo>
                <a:lnTo>
                  <a:pt x="1423" y="855"/>
                </a:lnTo>
                <a:lnTo>
                  <a:pt x="1423" y="994"/>
                </a:lnTo>
                <a:lnTo>
                  <a:pt x="1486" y="994"/>
                </a:lnTo>
                <a:lnTo>
                  <a:pt x="1486" y="1012"/>
                </a:lnTo>
                <a:close/>
                <a:moveTo>
                  <a:pt x="1504" y="936"/>
                </a:moveTo>
                <a:cubicBezTo>
                  <a:pt x="1504" y="910"/>
                  <a:pt x="1511" y="890"/>
                  <a:pt x="1525" y="875"/>
                </a:cubicBezTo>
                <a:cubicBezTo>
                  <a:pt x="1538" y="860"/>
                  <a:pt x="1557" y="853"/>
                  <a:pt x="1581" y="853"/>
                </a:cubicBezTo>
                <a:cubicBezTo>
                  <a:pt x="1602" y="853"/>
                  <a:pt x="1620" y="860"/>
                  <a:pt x="1633" y="875"/>
                </a:cubicBezTo>
                <a:cubicBezTo>
                  <a:pt x="1647" y="889"/>
                  <a:pt x="1653" y="908"/>
                  <a:pt x="1653" y="932"/>
                </a:cubicBezTo>
                <a:cubicBezTo>
                  <a:pt x="1653" y="957"/>
                  <a:pt x="1646" y="978"/>
                  <a:pt x="1633" y="993"/>
                </a:cubicBezTo>
                <a:cubicBezTo>
                  <a:pt x="1619" y="1007"/>
                  <a:pt x="1601" y="1015"/>
                  <a:pt x="1578" y="1015"/>
                </a:cubicBezTo>
                <a:cubicBezTo>
                  <a:pt x="1556" y="1015"/>
                  <a:pt x="1538" y="1008"/>
                  <a:pt x="1524" y="993"/>
                </a:cubicBezTo>
                <a:cubicBezTo>
                  <a:pt x="1511" y="978"/>
                  <a:pt x="1504" y="959"/>
                  <a:pt x="1504" y="936"/>
                </a:cubicBezTo>
                <a:close/>
                <a:moveTo>
                  <a:pt x="1525" y="934"/>
                </a:moveTo>
                <a:cubicBezTo>
                  <a:pt x="1525" y="953"/>
                  <a:pt x="1530" y="968"/>
                  <a:pt x="1540" y="980"/>
                </a:cubicBezTo>
                <a:cubicBezTo>
                  <a:pt x="1550" y="991"/>
                  <a:pt x="1562" y="997"/>
                  <a:pt x="1578" y="997"/>
                </a:cubicBezTo>
                <a:cubicBezTo>
                  <a:pt x="1595" y="997"/>
                  <a:pt x="1608" y="991"/>
                  <a:pt x="1618" y="980"/>
                </a:cubicBezTo>
                <a:cubicBezTo>
                  <a:pt x="1627" y="969"/>
                  <a:pt x="1632" y="954"/>
                  <a:pt x="1632" y="934"/>
                </a:cubicBezTo>
                <a:cubicBezTo>
                  <a:pt x="1632" y="914"/>
                  <a:pt x="1627" y="898"/>
                  <a:pt x="1618" y="887"/>
                </a:cubicBezTo>
                <a:cubicBezTo>
                  <a:pt x="1608" y="876"/>
                  <a:pt x="1596" y="871"/>
                  <a:pt x="1579" y="871"/>
                </a:cubicBezTo>
                <a:cubicBezTo>
                  <a:pt x="1563" y="871"/>
                  <a:pt x="1550" y="877"/>
                  <a:pt x="1540" y="888"/>
                </a:cubicBezTo>
                <a:cubicBezTo>
                  <a:pt x="1530" y="900"/>
                  <a:pt x="1525" y="915"/>
                  <a:pt x="1525" y="934"/>
                </a:cubicBezTo>
                <a:close/>
                <a:moveTo>
                  <a:pt x="1815" y="1002"/>
                </a:moveTo>
                <a:cubicBezTo>
                  <a:pt x="1799" y="1010"/>
                  <a:pt x="1781" y="1015"/>
                  <a:pt x="1761" y="1015"/>
                </a:cubicBezTo>
                <a:cubicBezTo>
                  <a:pt x="1739" y="1015"/>
                  <a:pt x="1720" y="1008"/>
                  <a:pt x="1707" y="993"/>
                </a:cubicBezTo>
                <a:cubicBezTo>
                  <a:pt x="1693" y="979"/>
                  <a:pt x="1686" y="960"/>
                  <a:pt x="1686" y="936"/>
                </a:cubicBezTo>
                <a:cubicBezTo>
                  <a:pt x="1686" y="912"/>
                  <a:pt x="1693" y="892"/>
                  <a:pt x="1709" y="876"/>
                </a:cubicBezTo>
                <a:cubicBezTo>
                  <a:pt x="1724" y="860"/>
                  <a:pt x="1744" y="853"/>
                  <a:pt x="1768" y="853"/>
                </a:cubicBezTo>
                <a:cubicBezTo>
                  <a:pt x="1785" y="853"/>
                  <a:pt x="1799" y="855"/>
                  <a:pt x="1811" y="861"/>
                </a:cubicBezTo>
                <a:lnTo>
                  <a:pt x="1811" y="883"/>
                </a:lnTo>
                <a:cubicBezTo>
                  <a:pt x="1798" y="875"/>
                  <a:pt x="1783" y="871"/>
                  <a:pt x="1766" y="871"/>
                </a:cubicBezTo>
                <a:cubicBezTo>
                  <a:pt x="1749" y="871"/>
                  <a:pt x="1735" y="877"/>
                  <a:pt x="1724" y="888"/>
                </a:cubicBezTo>
                <a:cubicBezTo>
                  <a:pt x="1713" y="900"/>
                  <a:pt x="1707" y="915"/>
                  <a:pt x="1707" y="935"/>
                </a:cubicBezTo>
                <a:cubicBezTo>
                  <a:pt x="1707" y="954"/>
                  <a:pt x="1712" y="970"/>
                  <a:pt x="1722" y="980"/>
                </a:cubicBezTo>
                <a:cubicBezTo>
                  <a:pt x="1733" y="991"/>
                  <a:pt x="1746" y="997"/>
                  <a:pt x="1764" y="997"/>
                </a:cubicBezTo>
                <a:cubicBezTo>
                  <a:pt x="1776" y="997"/>
                  <a:pt x="1786" y="995"/>
                  <a:pt x="1794" y="990"/>
                </a:cubicBezTo>
                <a:lnTo>
                  <a:pt x="1794" y="948"/>
                </a:lnTo>
                <a:lnTo>
                  <a:pt x="1760" y="948"/>
                </a:lnTo>
                <a:lnTo>
                  <a:pt x="1760" y="930"/>
                </a:lnTo>
                <a:lnTo>
                  <a:pt x="1815" y="930"/>
                </a:lnTo>
                <a:lnTo>
                  <a:pt x="1815" y="1002"/>
                </a:lnTo>
                <a:close/>
                <a:moveTo>
                  <a:pt x="1853" y="936"/>
                </a:moveTo>
                <a:cubicBezTo>
                  <a:pt x="1853" y="910"/>
                  <a:pt x="1859" y="890"/>
                  <a:pt x="1873" y="875"/>
                </a:cubicBezTo>
                <a:cubicBezTo>
                  <a:pt x="1887" y="860"/>
                  <a:pt x="1905" y="853"/>
                  <a:pt x="1929" y="853"/>
                </a:cubicBezTo>
                <a:cubicBezTo>
                  <a:pt x="1951" y="853"/>
                  <a:pt x="1968" y="860"/>
                  <a:pt x="1982" y="875"/>
                </a:cubicBezTo>
                <a:cubicBezTo>
                  <a:pt x="1995" y="889"/>
                  <a:pt x="2002" y="908"/>
                  <a:pt x="2002" y="932"/>
                </a:cubicBezTo>
                <a:cubicBezTo>
                  <a:pt x="2002" y="957"/>
                  <a:pt x="1995" y="978"/>
                  <a:pt x="1981" y="993"/>
                </a:cubicBezTo>
                <a:cubicBezTo>
                  <a:pt x="1967" y="1007"/>
                  <a:pt x="1949" y="1015"/>
                  <a:pt x="1926" y="1015"/>
                </a:cubicBezTo>
                <a:cubicBezTo>
                  <a:pt x="1904" y="1015"/>
                  <a:pt x="1886" y="1008"/>
                  <a:pt x="1873" y="993"/>
                </a:cubicBezTo>
                <a:cubicBezTo>
                  <a:pt x="1859" y="978"/>
                  <a:pt x="1853" y="959"/>
                  <a:pt x="1853" y="936"/>
                </a:cubicBezTo>
                <a:close/>
                <a:moveTo>
                  <a:pt x="1874" y="934"/>
                </a:moveTo>
                <a:cubicBezTo>
                  <a:pt x="1874" y="953"/>
                  <a:pt x="1879" y="968"/>
                  <a:pt x="1888" y="980"/>
                </a:cubicBezTo>
                <a:cubicBezTo>
                  <a:pt x="1898" y="991"/>
                  <a:pt x="1911" y="997"/>
                  <a:pt x="1926" y="997"/>
                </a:cubicBezTo>
                <a:cubicBezTo>
                  <a:pt x="1943" y="997"/>
                  <a:pt x="1956" y="991"/>
                  <a:pt x="1966" y="980"/>
                </a:cubicBezTo>
                <a:cubicBezTo>
                  <a:pt x="1975" y="969"/>
                  <a:pt x="1980" y="954"/>
                  <a:pt x="1980" y="934"/>
                </a:cubicBezTo>
                <a:cubicBezTo>
                  <a:pt x="1980" y="914"/>
                  <a:pt x="1976" y="898"/>
                  <a:pt x="1966" y="887"/>
                </a:cubicBezTo>
                <a:cubicBezTo>
                  <a:pt x="1957" y="876"/>
                  <a:pt x="1944" y="871"/>
                  <a:pt x="1928" y="871"/>
                </a:cubicBezTo>
                <a:cubicBezTo>
                  <a:pt x="1912" y="871"/>
                  <a:pt x="1899" y="877"/>
                  <a:pt x="1889" y="888"/>
                </a:cubicBezTo>
                <a:cubicBezTo>
                  <a:pt x="1879" y="900"/>
                  <a:pt x="1874" y="915"/>
                  <a:pt x="1874" y="934"/>
                </a:cubicBezTo>
                <a:close/>
                <a:moveTo>
                  <a:pt x="276" y="257"/>
                </a:moveTo>
                <a:lnTo>
                  <a:pt x="276" y="601"/>
                </a:lnTo>
                <a:lnTo>
                  <a:pt x="444" y="601"/>
                </a:lnTo>
                <a:lnTo>
                  <a:pt x="444" y="639"/>
                </a:lnTo>
                <a:lnTo>
                  <a:pt x="158" y="639"/>
                </a:lnTo>
                <a:lnTo>
                  <a:pt x="158" y="257"/>
                </a:lnTo>
                <a:lnTo>
                  <a:pt x="276" y="257"/>
                </a:lnTo>
                <a:close/>
                <a:moveTo>
                  <a:pt x="786" y="74"/>
                </a:moveTo>
                <a:cubicBezTo>
                  <a:pt x="905" y="74"/>
                  <a:pt x="964" y="140"/>
                  <a:pt x="964" y="271"/>
                </a:cubicBezTo>
                <a:cubicBezTo>
                  <a:pt x="964" y="403"/>
                  <a:pt x="904" y="469"/>
                  <a:pt x="782" y="469"/>
                </a:cubicBezTo>
                <a:cubicBezTo>
                  <a:pt x="661" y="469"/>
                  <a:pt x="600" y="401"/>
                  <a:pt x="600" y="267"/>
                </a:cubicBezTo>
                <a:cubicBezTo>
                  <a:pt x="600" y="138"/>
                  <a:pt x="662" y="74"/>
                  <a:pt x="786" y="74"/>
                </a:cubicBezTo>
                <a:close/>
                <a:moveTo>
                  <a:pt x="782" y="104"/>
                </a:moveTo>
                <a:cubicBezTo>
                  <a:pt x="760" y="104"/>
                  <a:pt x="745" y="116"/>
                  <a:pt x="737" y="139"/>
                </a:cubicBezTo>
                <a:cubicBezTo>
                  <a:pt x="729" y="162"/>
                  <a:pt x="725" y="206"/>
                  <a:pt x="725" y="271"/>
                </a:cubicBezTo>
                <a:cubicBezTo>
                  <a:pt x="725" y="337"/>
                  <a:pt x="729" y="381"/>
                  <a:pt x="737" y="404"/>
                </a:cubicBezTo>
                <a:cubicBezTo>
                  <a:pt x="745" y="427"/>
                  <a:pt x="760" y="438"/>
                  <a:pt x="782" y="438"/>
                </a:cubicBezTo>
                <a:cubicBezTo>
                  <a:pt x="805" y="438"/>
                  <a:pt x="820" y="427"/>
                  <a:pt x="828" y="404"/>
                </a:cubicBezTo>
                <a:cubicBezTo>
                  <a:pt x="836" y="381"/>
                  <a:pt x="840" y="337"/>
                  <a:pt x="840" y="271"/>
                </a:cubicBezTo>
                <a:cubicBezTo>
                  <a:pt x="840" y="206"/>
                  <a:pt x="836" y="162"/>
                  <a:pt x="828" y="139"/>
                </a:cubicBezTo>
                <a:cubicBezTo>
                  <a:pt x="820" y="116"/>
                  <a:pt x="805" y="104"/>
                  <a:pt x="782" y="104"/>
                </a:cubicBezTo>
                <a:close/>
                <a:moveTo>
                  <a:pt x="1256" y="439"/>
                </a:moveTo>
                <a:lnTo>
                  <a:pt x="1425" y="439"/>
                </a:lnTo>
                <a:lnTo>
                  <a:pt x="1425" y="645"/>
                </a:lnTo>
                <a:lnTo>
                  <a:pt x="1387" y="645"/>
                </a:lnTo>
                <a:lnTo>
                  <a:pt x="1374" y="619"/>
                </a:lnTo>
                <a:cubicBezTo>
                  <a:pt x="1341" y="641"/>
                  <a:pt x="1306" y="652"/>
                  <a:pt x="1270" y="652"/>
                </a:cubicBezTo>
                <a:cubicBezTo>
                  <a:pt x="1209" y="652"/>
                  <a:pt x="1162" y="635"/>
                  <a:pt x="1128" y="601"/>
                </a:cubicBezTo>
                <a:cubicBezTo>
                  <a:pt x="1095" y="567"/>
                  <a:pt x="1078" y="519"/>
                  <a:pt x="1078" y="458"/>
                </a:cubicBezTo>
                <a:cubicBezTo>
                  <a:pt x="1078" y="398"/>
                  <a:pt x="1096" y="350"/>
                  <a:pt x="1131" y="313"/>
                </a:cubicBezTo>
                <a:cubicBezTo>
                  <a:pt x="1167" y="276"/>
                  <a:pt x="1213" y="257"/>
                  <a:pt x="1271" y="257"/>
                </a:cubicBezTo>
                <a:cubicBezTo>
                  <a:pt x="1346" y="257"/>
                  <a:pt x="1392" y="293"/>
                  <a:pt x="1409" y="365"/>
                </a:cubicBezTo>
                <a:lnTo>
                  <a:pt x="1353" y="389"/>
                </a:lnTo>
                <a:lnTo>
                  <a:pt x="1353" y="380"/>
                </a:lnTo>
                <a:lnTo>
                  <a:pt x="1352" y="359"/>
                </a:lnTo>
                <a:cubicBezTo>
                  <a:pt x="1348" y="314"/>
                  <a:pt x="1326" y="291"/>
                  <a:pt x="1285" y="291"/>
                </a:cubicBezTo>
                <a:cubicBezTo>
                  <a:pt x="1255" y="291"/>
                  <a:pt x="1234" y="303"/>
                  <a:pt x="1223" y="327"/>
                </a:cubicBezTo>
                <a:cubicBezTo>
                  <a:pt x="1212" y="351"/>
                  <a:pt x="1207" y="396"/>
                  <a:pt x="1207" y="461"/>
                </a:cubicBezTo>
                <a:cubicBezTo>
                  <a:pt x="1207" y="521"/>
                  <a:pt x="1211" y="563"/>
                  <a:pt x="1220" y="585"/>
                </a:cubicBezTo>
                <a:cubicBezTo>
                  <a:pt x="1229" y="606"/>
                  <a:pt x="1246" y="617"/>
                  <a:pt x="1271" y="617"/>
                </a:cubicBezTo>
                <a:cubicBezTo>
                  <a:pt x="1301" y="617"/>
                  <a:pt x="1316" y="602"/>
                  <a:pt x="1316" y="571"/>
                </a:cubicBezTo>
                <a:lnTo>
                  <a:pt x="1316" y="478"/>
                </a:lnTo>
                <a:lnTo>
                  <a:pt x="1256" y="478"/>
                </a:lnTo>
                <a:lnTo>
                  <a:pt x="1256" y="439"/>
                </a:lnTo>
                <a:close/>
                <a:moveTo>
                  <a:pt x="1775" y="79"/>
                </a:moveTo>
                <a:cubicBezTo>
                  <a:pt x="1894" y="79"/>
                  <a:pt x="1954" y="145"/>
                  <a:pt x="1954" y="276"/>
                </a:cubicBezTo>
                <a:cubicBezTo>
                  <a:pt x="1954" y="408"/>
                  <a:pt x="1893" y="474"/>
                  <a:pt x="1772" y="474"/>
                </a:cubicBezTo>
                <a:cubicBezTo>
                  <a:pt x="1651" y="474"/>
                  <a:pt x="1590" y="406"/>
                  <a:pt x="1590" y="272"/>
                </a:cubicBezTo>
                <a:cubicBezTo>
                  <a:pt x="1590" y="143"/>
                  <a:pt x="1652" y="79"/>
                  <a:pt x="1775" y="79"/>
                </a:cubicBezTo>
                <a:close/>
                <a:moveTo>
                  <a:pt x="1772" y="109"/>
                </a:moveTo>
                <a:cubicBezTo>
                  <a:pt x="1750" y="109"/>
                  <a:pt x="1734" y="121"/>
                  <a:pt x="1726" y="144"/>
                </a:cubicBezTo>
                <a:cubicBezTo>
                  <a:pt x="1719" y="167"/>
                  <a:pt x="1715" y="211"/>
                  <a:pt x="1715" y="276"/>
                </a:cubicBezTo>
                <a:cubicBezTo>
                  <a:pt x="1715" y="342"/>
                  <a:pt x="1719" y="386"/>
                  <a:pt x="1726" y="409"/>
                </a:cubicBezTo>
                <a:cubicBezTo>
                  <a:pt x="1734" y="432"/>
                  <a:pt x="1750" y="443"/>
                  <a:pt x="1772" y="443"/>
                </a:cubicBezTo>
                <a:cubicBezTo>
                  <a:pt x="1794" y="443"/>
                  <a:pt x="1810" y="432"/>
                  <a:pt x="1818" y="409"/>
                </a:cubicBezTo>
                <a:cubicBezTo>
                  <a:pt x="1825" y="386"/>
                  <a:pt x="1829" y="342"/>
                  <a:pt x="1829" y="276"/>
                </a:cubicBezTo>
                <a:cubicBezTo>
                  <a:pt x="1829" y="211"/>
                  <a:pt x="1825" y="167"/>
                  <a:pt x="1818" y="144"/>
                </a:cubicBezTo>
                <a:cubicBezTo>
                  <a:pt x="1810" y="121"/>
                  <a:pt x="1794" y="109"/>
                  <a:pt x="1772" y="109"/>
                </a:cubicBezTo>
                <a:close/>
                <a:moveTo>
                  <a:pt x="474" y="0"/>
                </a:moveTo>
                <a:lnTo>
                  <a:pt x="1067" y="0"/>
                </a:lnTo>
                <a:lnTo>
                  <a:pt x="1067" y="593"/>
                </a:lnTo>
                <a:lnTo>
                  <a:pt x="601" y="593"/>
                </a:lnTo>
                <a:lnTo>
                  <a:pt x="601" y="547"/>
                </a:lnTo>
                <a:lnTo>
                  <a:pt x="1021" y="547"/>
                </a:lnTo>
                <a:lnTo>
                  <a:pt x="1021" y="46"/>
                </a:lnTo>
                <a:lnTo>
                  <a:pt x="520" y="46"/>
                </a:lnTo>
                <a:lnTo>
                  <a:pt x="520" y="147"/>
                </a:lnTo>
                <a:lnTo>
                  <a:pt x="474" y="147"/>
                </a:lnTo>
                <a:lnTo>
                  <a:pt x="474" y="0"/>
                </a:lnTo>
                <a:close/>
                <a:moveTo>
                  <a:pt x="0" y="155"/>
                </a:moveTo>
                <a:lnTo>
                  <a:pt x="593" y="155"/>
                </a:lnTo>
                <a:lnTo>
                  <a:pt x="593" y="747"/>
                </a:lnTo>
                <a:lnTo>
                  <a:pt x="0" y="747"/>
                </a:lnTo>
                <a:lnTo>
                  <a:pt x="0" y="155"/>
                </a:lnTo>
                <a:close/>
                <a:moveTo>
                  <a:pt x="46" y="201"/>
                </a:moveTo>
                <a:lnTo>
                  <a:pt x="547" y="201"/>
                </a:lnTo>
                <a:lnTo>
                  <a:pt x="547" y="701"/>
                </a:lnTo>
                <a:lnTo>
                  <a:pt x="46" y="701"/>
                </a:lnTo>
                <a:lnTo>
                  <a:pt x="46" y="201"/>
                </a:lnTo>
                <a:close/>
                <a:moveTo>
                  <a:pt x="1077" y="155"/>
                </a:moveTo>
                <a:lnTo>
                  <a:pt x="1554" y="155"/>
                </a:lnTo>
                <a:lnTo>
                  <a:pt x="1554" y="747"/>
                </a:lnTo>
                <a:lnTo>
                  <a:pt x="961" y="747"/>
                </a:lnTo>
                <a:lnTo>
                  <a:pt x="961" y="603"/>
                </a:lnTo>
                <a:lnTo>
                  <a:pt x="1007" y="603"/>
                </a:lnTo>
                <a:lnTo>
                  <a:pt x="1007" y="701"/>
                </a:lnTo>
                <a:lnTo>
                  <a:pt x="1508" y="701"/>
                </a:lnTo>
                <a:lnTo>
                  <a:pt x="1508" y="201"/>
                </a:lnTo>
                <a:lnTo>
                  <a:pt x="1077" y="201"/>
                </a:lnTo>
                <a:lnTo>
                  <a:pt x="1077" y="155"/>
                </a:lnTo>
                <a:close/>
              </a:path>
            </a:pathLst>
          </a:custGeom>
          <a:solidFill>
            <a:schemeClr val="tx1"/>
          </a:solidFill>
          <a:ln>
            <a:noFill/>
          </a:ln>
        </p:spPr>
        <p:txBody>
          <a:bodyPr vert="horz" wrap="square" lIns="91440" tIns="45720" rIns="91440" bIns="45720" numCol="1" anchor="t" anchorCtr="0" compatLnSpc="1"/>
          <a:lstStyle/>
          <a:p>
            <a:endParaRPr lang="zh-CN" altLang="en-US">
              <a:solidFill>
                <a:schemeClr val="accent2"/>
              </a:solidFill>
            </a:endParaRPr>
          </a:p>
        </p:txBody>
      </p:sp>
      <p:pic>
        <p:nvPicPr>
          <p:cNvPr id="79" name="图片 78"/>
          <p:cNvPicPr>
            <a:picLocks noChangeAspect="1"/>
          </p:cNvPicPr>
          <p:nvPr/>
        </p:nvPicPr>
        <p:blipFill>
          <a:blip r:embed="rId2" cstate="email"/>
          <a:stretch>
            <a:fillRect/>
          </a:stretch>
        </p:blipFill>
        <p:spPr>
          <a:xfrm>
            <a:off x="-14691" y="0"/>
            <a:ext cx="7192982" cy="6858000"/>
          </a:xfrm>
          <a:prstGeom prst="rect">
            <a:avLst/>
          </a:prstGeom>
        </p:spPr>
      </p:pic>
    </p:spTree>
  </p:cSld>
  <p:clrMapOvr>
    <a:masterClrMapping/>
  </p:clrMapOvr>
  <p:transition spd="slow" advTm="6046">
    <p:wip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cstate="email">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email"/>
          <a:srcRect/>
          <a:stretch>
            <a:fillRect/>
          </a:stretch>
        </p:blipFill>
        <p:spPr>
          <a:xfrm>
            <a:off x="-5096" y="0"/>
            <a:ext cx="4079319" cy="6858000"/>
          </a:xfrm>
          <a:prstGeom prst="rect">
            <a:avLst/>
          </a:prstGeom>
        </p:spPr>
      </p:pic>
      <p:sp>
        <p:nvSpPr>
          <p:cNvPr id="52" name="矩形 51"/>
          <p:cNvSpPr/>
          <p:nvPr/>
        </p:nvSpPr>
        <p:spPr>
          <a:xfrm>
            <a:off x="4747098" y="1120160"/>
            <a:ext cx="824928" cy="430887"/>
          </a:xfrm>
          <a:prstGeom prst="rect">
            <a:avLst/>
          </a:prstGeom>
          <a:solidFill>
            <a:schemeClr val="bg2"/>
          </a:solidFill>
        </p:spPr>
        <p:txBody>
          <a:bodyPr wrap="square">
            <a:spAutoFit/>
          </a:bodyPr>
          <a:lstStyle/>
          <a:p>
            <a:pPr algn="ctr"/>
            <a:r>
              <a:rPr lang="zh-CN" altLang="en-US" sz="2200" dirty="0">
                <a:solidFill>
                  <a:srgbClr val="F8F8F8"/>
                </a:solidFill>
                <a:latin typeface="+mn-ea"/>
                <a:ea typeface="+mn-ea"/>
              </a:rPr>
              <a:t>目录</a:t>
            </a:r>
            <a:endParaRPr lang="zh-CN" altLang="en-US" sz="2200" dirty="0">
              <a:solidFill>
                <a:srgbClr val="F8F8F8"/>
              </a:solidFill>
              <a:latin typeface="+mn-ea"/>
              <a:ea typeface="+mn-ea"/>
            </a:endParaRPr>
          </a:p>
        </p:txBody>
      </p:sp>
      <p:sp>
        <p:nvSpPr>
          <p:cNvPr id="53" name="Freeform 5"/>
          <p:cNvSpPr>
            <a:spLocks noEditPoints="1"/>
          </p:cNvSpPr>
          <p:nvPr/>
        </p:nvSpPr>
        <p:spPr bwMode="auto">
          <a:xfrm>
            <a:off x="4747544" y="1693322"/>
            <a:ext cx="2341562" cy="296863"/>
          </a:xfrm>
          <a:custGeom>
            <a:avLst/>
            <a:gdLst>
              <a:gd name="T0" fmla="*/ 326 w 3323"/>
              <a:gd name="T1" fmla="*/ 146 h 397"/>
              <a:gd name="T2" fmla="*/ 59 w 3323"/>
              <a:gd name="T3" fmla="*/ 197 h 397"/>
              <a:gd name="T4" fmla="*/ 341 w 3323"/>
              <a:gd name="T5" fmla="*/ 286 h 397"/>
              <a:gd name="T6" fmla="*/ 54 w 3323"/>
              <a:gd name="T7" fmla="*/ 341 h 397"/>
              <a:gd name="T8" fmla="*/ 190 w 3323"/>
              <a:gd name="T9" fmla="*/ 6 h 397"/>
              <a:gd name="T10" fmla="*/ 501 w 3323"/>
              <a:gd name="T11" fmla="*/ 62 h 397"/>
              <a:gd name="T12" fmla="*/ 776 w 3323"/>
              <a:gd name="T13" fmla="*/ 342 h 397"/>
              <a:gd name="T14" fmla="*/ 772 w 3323"/>
              <a:gd name="T15" fmla="*/ 200 h 397"/>
              <a:gd name="T16" fmla="*/ 504 w 3323"/>
              <a:gd name="T17" fmla="*/ 205 h 397"/>
              <a:gd name="T18" fmla="*/ 772 w 3323"/>
              <a:gd name="T19" fmla="*/ 200 h 397"/>
              <a:gd name="T20" fmla="*/ 1207 w 3323"/>
              <a:gd name="T21" fmla="*/ 80 h 397"/>
              <a:gd name="T22" fmla="*/ 1160 w 3323"/>
              <a:gd name="T23" fmla="*/ 13 h 397"/>
              <a:gd name="T24" fmla="*/ 1248 w 3323"/>
              <a:gd name="T25" fmla="*/ 45 h 397"/>
              <a:gd name="T26" fmla="*/ 999 w 3323"/>
              <a:gd name="T27" fmla="*/ 50 h 397"/>
              <a:gd name="T28" fmla="*/ 1047 w 3323"/>
              <a:gd name="T29" fmla="*/ 390 h 397"/>
              <a:gd name="T30" fmla="*/ 960 w 3323"/>
              <a:gd name="T31" fmla="*/ 358 h 397"/>
              <a:gd name="T32" fmla="*/ 955 w 3323"/>
              <a:gd name="T33" fmla="*/ 39 h 397"/>
              <a:gd name="T34" fmla="*/ 1383 w 3323"/>
              <a:gd name="T35" fmla="*/ 0 h 397"/>
              <a:gd name="T36" fmla="*/ 1623 w 3323"/>
              <a:gd name="T37" fmla="*/ 0 h 397"/>
              <a:gd name="T38" fmla="*/ 1621 w 3323"/>
              <a:gd name="T39" fmla="*/ 58 h 397"/>
              <a:gd name="T40" fmla="*/ 1538 w 3323"/>
              <a:gd name="T41" fmla="*/ 326 h 397"/>
              <a:gd name="T42" fmla="*/ 1440 w 3323"/>
              <a:gd name="T43" fmla="*/ 390 h 397"/>
              <a:gd name="T44" fmla="*/ 1488 w 3323"/>
              <a:gd name="T45" fmla="*/ 328 h 397"/>
              <a:gd name="T46" fmla="*/ 1404 w 3323"/>
              <a:gd name="T47" fmla="*/ 59 h 397"/>
              <a:gd name="T48" fmla="*/ 1747 w 3323"/>
              <a:gd name="T49" fmla="*/ 13 h 397"/>
              <a:gd name="T50" fmla="*/ 2024 w 3323"/>
              <a:gd name="T51" fmla="*/ 60 h 397"/>
              <a:gd name="T52" fmla="*/ 1891 w 3323"/>
              <a:gd name="T53" fmla="*/ 181 h 397"/>
              <a:gd name="T54" fmla="*/ 1977 w 3323"/>
              <a:gd name="T55" fmla="*/ 112 h 397"/>
              <a:gd name="T56" fmla="*/ 1938 w 3323"/>
              <a:gd name="T57" fmla="*/ 221 h 397"/>
              <a:gd name="T58" fmla="*/ 1850 w 3323"/>
              <a:gd name="T59" fmla="*/ 357 h 397"/>
              <a:gd name="T60" fmla="*/ 2083 w 3323"/>
              <a:gd name="T61" fmla="*/ 263 h 397"/>
              <a:gd name="T62" fmla="*/ 1747 w 3323"/>
              <a:gd name="T63" fmla="*/ 368 h 397"/>
              <a:gd name="T64" fmla="*/ 1795 w 3323"/>
              <a:gd name="T65" fmla="*/ 70 h 397"/>
              <a:gd name="T66" fmla="*/ 1747 w 3323"/>
              <a:gd name="T67" fmla="*/ 13 h 397"/>
              <a:gd name="T68" fmla="*/ 2467 w 3323"/>
              <a:gd name="T69" fmla="*/ 80 h 397"/>
              <a:gd name="T70" fmla="*/ 2420 w 3323"/>
              <a:gd name="T71" fmla="*/ 13 h 397"/>
              <a:gd name="T72" fmla="*/ 2508 w 3323"/>
              <a:gd name="T73" fmla="*/ 45 h 397"/>
              <a:gd name="T74" fmla="*/ 2260 w 3323"/>
              <a:gd name="T75" fmla="*/ 50 h 397"/>
              <a:gd name="T76" fmla="*/ 2307 w 3323"/>
              <a:gd name="T77" fmla="*/ 390 h 397"/>
              <a:gd name="T78" fmla="*/ 2220 w 3323"/>
              <a:gd name="T79" fmla="*/ 358 h 397"/>
              <a:gd name="T80" fmla="*/ 2215 w 3323"/>
              <a:gd name="T81" fmla="*/ 39 h 397"/>
              <a:gd name="T82" fmla="*/ 2643 w 3323"/>
              <a:gd name="T83" fmla="*/ 0 h 397"/>
              <a:gd name="T84" fmla="*/ 2884 w 3323"/>
              <a:gd name="T85" fmla="*/ 0 h 397"/>
              <a:gd name="T86" fmla="*/ 2882 w 3323"/>
              <a:gd name="T87" fmla="*/ 58 h 397"/>
              <a:gd name="T88" fmla="*/ 2798 w 3323"/>
              <a:gd name="T89" fmla="*/ 326 h 397"/>
              <a:gd name="T90" fmla="*/ 2701 w 3323"/>
              <a:gd name="T91" fmla="*/ 390 h 397"/>
              <a:gd name="T92" fmla="*/ 2748 w 3323"/>
              <a:gd name="T93" fmla="*/ 328 h 397"/>
              <a:gd name="T94" fmla="*/ 2664 w 3323"/>
              <a:gd name="T95" fmla="*/ 59 h 397"/>
              <a:gd name="T96" fmla="*/ 3261 w 3323"/>
              <a:gd name="T97" fmla="*/ 13 h 397"/>
              <a:gd name="T98" fmla="*/ 3226 w 3323"/>
              <a:gd name="T99" fmla="*/ 62 h 397"/>
              <a:gd name="T100" fmla="*/ 3087 w 3323"/>
              <a:gd name="T101" fmla="*/ 132 h 397"/>
              <a:gd name="T102" fmla="*/ 3323 w 3323"/>
              <a:gd name="T103" fmla="*/ 285 h 397"/>
              <a:gd name="T104" fmla="*/ 3069 w 3323"/>
              <a:gd name="T105" fmla="*/ 354 h 397"/>
              <a:gd name="T106" fmla="*/ 3038 w 3323"/>
              <a:gd name="T107" fmla="*/ 250 h 397"/>
              <a:gd name="T108" fmla="*/ 3275 w 3323"/>
              <a:gd name="T109" fmla="*/ 297 h 397"/>
              <a:gd name="T110" fmla="*/ 3047 w 3323"/>
              <a:gd name="T111" fmla="*/ 168 h 397"/>
              <a:gd name="T112" fmla="*/ 3250 w 3323"/>
              <a:gd name="T113" fmla="*/ 39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23" h="397">
                <a:moveTo>
                  <a:pt x="297" y="13"/>
                </a:moveTo>
                <a:lnTo>
                  <a:pt x="317" y="13"/>
                </a:lnTo>
                <a:lnTo>
                  <a:pt x="351" y="139"/>
                </a:lnTo>
                <a:lnTo>
                  <a:pt x="326" y="146"/>
                </a:lnTo>
                <a:cubicBezTo>
                  <a:pt x="311" y="109"/>
                  <a:pt x="294" y="81"/>
                  <a:pt x="273" y="62"/>
                </a:cubicBezTo>
                <a:cubicBezTo>
                  <a:pt x="252" y="44"/>
                  <a:pt x="226" y="35"/>
                  <a:pt x="195" y="35"/>
                </a:cubicBezTo>
                <a:cubicBezTo>
                  <a:pt x="156" y="35"/>
                  <a:pt x="124" y="50"/>
                  <a:pt x="98" y="81"/>
                </a:cubicBezTo>
                <a:cubicBezTo>
                  <a:pt x="72" y="112"/>
                  <a:pt x="59" y="150"/>
                  <a:pt x="59" y="197"/>
                </a:cubicBezTo>
                <a:cubicBezTo>
                  <a:pt x="59" y="246"/>
                  <a:pt x="73" y="286"/>
                  <a:pt x="100" y="317"/>
                </a:cubicBezTo>
                <a:cubicBezTo>
                  <a:pt x="128" y="348"/>
                  <a:pt x="161" y="364"/>
                  <a:pt x="201" y="364"/>
                </a:cubicBezTo>
                <a:cubicBezTo>
                  <a:pt x="225" y="364"/>
                  <a:pt x="250" y="357"/>
                  <a:pt x="275" y="343"/>
                </a:cubicBezTo>
                <a:cubicBezTo>
                  <a:pt x="300" y="330"/>
                  <a:pt x="322" y="310"/>
                  <a:pt x="341" y="286"/>
                </a:cubicBezTo>
                <a:lnTo>
                  <a:pt x="362" y="300"/>
                </a:lnTo>
                <a:cubicBezTo>
                  <a:pt x="341" y="332"/>
                  <a:pt x="315" y="356"/>
                  <a:pt x="285" y="372"/>
                </a:cubicBezTo>
                <a:cubicBezTo>
                  <a:pt x="256" y="389"/>
                  <a:pt x="223" y="397"/>
                  <a:pt x="189" y="397"/>
                </a:cubicBezTo>
                <a:cubicBezTo>
                  <a:pt x="135" y="397"/>
                  <a:pt x="91" y="378"/>
                  <a:pt x="54" y="341"/>
                </a:cubicBezTo>
                <a:cubicBezTo>
                  <a:pt x="18" y="304"/>
                  <a:pt x="0" y="258"/>
                  <a:pt x="0" y="203"/>
                </a:cubicBezTo>
                <a:cubicBezTo>
                  <a:pt x="0" y="168"/>
                  <a:pt x="8" y="135"/>
                  <a:pt x="26" y="105"/>
                </a:cubicBezTo>
                <a:cubicBezTo>
                  <a:pt x="43" y="74"/>
                  <a:pt x="66" y="50"/>
                  <a:pt x="95" y="32"/>
                </a:cubicBezTo>
                <a:cubicBezTo>
                  <a:pt x="125" y="15"/>
                  <a:pt x="157" y="6"/>
                  <a:pt x="190" y="6"/>
                </a:cubicBezTo>
                <a:cubicBezTo>
                  <a:pt x="226" y="6"/>
                  <a:pt x="258" y="17"/>
                  <a:pt x="288" y="38"/>
                </a:cubicBezTo>
                <a:lnTo>
                  <a:pt x="297" y="13"/>
                </a:lnTo>
                <a:close/>
                <a:moveTo>
                  <a:pt x="445" y="202"/>
                </a:moveTo>
                <a:cubicBezTo>
                  <a:pt x="445" y="146"/>
                  <a:pt x="464" y="99"/>
                  <a:pt x="501" y="62"/>
                </a:cubicBezTo>
                <a:cubicBezTo>
                  <a:pt x="539" y="25"/>
                  <a:pt x="586" y="6"/>
                  <a:pt x="643" y="6"/>
                </a:cubicBezTo>
                <a:cubicBezTo>
                  <a:pt x="697" y="6"/>
                  <a:pt x="741" y="25"/>
                  <a:pt x="777" y="62"/>
                </a:cubicBezTo>
                <a:cubicBezTo>
                  <a:pt x="812" y="99"/>
                  <a:pt x="830" y="145"/>
                  <a:pt x="830" y="200"/>
                </a:cubicBezTo>
                <a:cubicBezTo>
                  <a:pt x="830" y="257"/>
                  <a:pt x="812" y="305"/>
                  <a:pt x="776" y="342"/>
                </a:cubicBezTo>
                <a:cubicBezTo>
                  <a:pt x="740" y="379"/>
                  <a:pt x="694" y="397"/>
                  <a:pt x="638" y="397"/>
                </a:cubicBezTo>
                <a:cubicBezTo>
                  <a:pt x="582" y="397"/>
                  <a:pt x="536" y="379"/>
                  <a:pt x="499" y="341"/>
                </a:cubicBezTo>
                <a:cubicBezTo>
                  <a:pt x="463" y="304"/>
                  <a:pt x="445" y="258"/>
                  <a:pt x="445" y="202"/>
                </a:cubicBezTo>
                <a:close/>
                <a:moveTo>
                  <a:pt x="772" y="200"/>
                </a:moveTo>
                <a:cubicBezTo>
                  <a:pt x="772" y="149"/>
                  <a:pt x="761" y="109"/>
                  <a:pt x="738" y="79"/>
                </a:cubicBezTo>
                <a:cubicBezTo>
                  <a:pt x="716" y="50"/>
                  <a:pt x="684" y="36"/>
                  <a:pt x="643" y="36"/>
                </a:cubicBezTo>
                <a:cubicBezTo>
                  <a:pt x="600" y="36"/>
                  <a:pt x="566" y="50"/>
                  <a:pt x="541" y="80"/>
                </a:cubicBezTo>
                <a:cubicBezTo>
                  <a:pt x="516" y="109"/>
                  <a:pt x="504" y="151"/>
                  <a:pt x="504" y="205"/>
                </a:cubicBezTo>
                <a:cubicBezTo>
                  <a:pt x="504" y="256"/>
                  <a:pt x="516" y="296"/>
                  <a:pt x="541" y="326"/>
                </a:cubicBezTo>
                <a:cubicBezTo>
                  <a:pt x="566" y="355"/>
                  <a:pt x="598" y="370"/>
                  <a:pt x="638" y="370"/>
                </a:cubicBezTo>
                <a:cubicBezTo>
                  <a:pt x="678" y="370"/>
                  <a:pt x="711" y="354"/>
                  <a:pt x="735" y="323"/>
                </a:cubicBezTo>
                <a:cubicBezTo>
                  <a:pt x="760" y="291"/>
                  <a:pt x="772" y="250"/>
                  <a:pt x="772" y="200"/>
                </a:cubicBezTo>
                <a:close/>
                <a:moveTo>
                  <a:pt x="919" y="13"/>
                </a:moveTo>
                <a:lnTo>
                  <a:pt x="1035" y="13"/>
                </a:lnTo>
                <a:lnTo>
                  <a:pt x="1207" y="296"/>
                </a:lnTo>
                <a:lnTo>
                  <a:pt x="1207" y="80"/>
                </a:lnTo>
                <a:cubicBezTo>
                  <a:pt x="1207" y="63"/>
                  <a:pt x="1204" y="51"/>
                  <a:pt x="1198" y="45"/>
                </a:cubicBezTo>
                <a:cubicBezTo>
                  <a:pt x="1192" y="39"/>
                  <a:pt x="1182" y="36"/>
                  <a:pt x="1169" y="36"/>
                </a:cubicBezTo>
                <a:lnTo>
                  <a:pt x="1160" y="36"/>
                </a:lnTo>
                <a:lnTo>
                  <a:pt x="1160" y="13"/>
                </a:lnTo>
                <a:lnTo>
                  <a:pt x="1286" y="13"/>
                </a:lnTo>
                <a:lnTo>
                  <a:pt x="1286" y="36"/>
                </a:lnTo>
                <a:lnTo>
                  <a:pt x="1279" y="36"/>
                </a:lnTo>
                <a:cubicBezTo>
                  <a:pt x="1264" y="36"/>
                  <a:pt x="1253" y="39"/>
                  <a:pt x="1248" y="45"/>
                </a:cubicBezTo>
                <a:cubicBezTo>
                  <a:pt x="1242" y="52"/>
                  <a:pt x="1240" y="63"/>
                  <a:pt x="1240" y="80"/>
                </a:cubicBezTo>
                <a:lnTo>
                  <a:pt x="1240" y="390"/>
                </a:lnTo>
                <a:lnTo>
                  <a:pt x="1207" y="390"/>
                </a:lnTo>
                <a:lnTo>
                  <a:pt x="999" y="50"/>
                </a:lnTo>
                <a:lnTo>
                  <a:pt x="999" y="320"/>
                </a:lnTo>
                <a:cubicBezTo>
                  <a:pt x="999" y="339"/>
                  <a:pt x="1002" y="351"/>
                  <a:pt x="1007" y="358"/>
                </a:cubicBezTo>
                <a:cubicBezTo>
                  <a:pt x="1011" y="364"/>
                  <a:pt x="1025" y="368"/>
                  <a:pt x="1047" y="368"/>
                </a:cubicBezTo>
                <a:lnTo>
                  <a:pt x="1047" y="390"/>
                </a:lnTo>
                <a:lnTo>
                  <a:pt x="919" y="390"/>
                </a:lnTo>
                <a:lnTo>
                  <a:pt x="919" y="368"/>
                </a:lnTo>
                <a:lnTo>
                  <a:pt x="926" y="368"/>
                </a:lnTo>
                <a:cubicBezTo>
                  <a:pt x="943" y="368"/>
                  <a:pt x="955" y="365"/>
                  <a:pt x="960" y="358"/>
                </a:cubicBezTo>
                <a:cubicBezTo>
                  <a:pt x="964" y="352"/>
                  <a:pt x="967" y="339"/>
                  <a:pt x="967" y="320"/>
                </a:cubicBezTo>
                <a:lnTo>
                  <a:pt x="967" y="80"/>
                </a:lnTo>
                <a:cubicBezTo>
                  <a:pt x="967" y="66"/>
                  <a:pt x="966" y="56"/>
                  <a:pt x="965" y="51"/>
                </a:cubicBezTo>
                <a:cubicBezTo>
                  <a:pt x="963" y="45"/>
                  <a:pt x="960" y="41"/>
                  <a:pt x="955" y="39"/>
                </a:cubicBezTo>
                <a:cubicBezTo>
                  <a:pt x="950" y="37"/>
                  <a:pt x="941" y="36"/>
                  <a:pt x="929" y="36"/>
                </a:cubicBezTo>
                <a:lnTo>
                  <a:pt x="919" y="36"/>
                </a:lnTo>
                <a:lnTo>
                  <a:pt x="919" y="13"/>
                </a:lnTo>
                <a:close/>
                <a:moveTo>
                  <a:pt x="1383" y="0"/>
                </a:moveTo>
                <a:lnTo>
                  <a:pt x="1402" y="0"/>
                </a:lnTo>
                <a:lnTo>
                  <a:pt x="1404" y="13"/>
                </a:lnTo>
                <a:lnTo>
                  <a:pt x="1621" y="13"/>
                </a:lnTo>
                <a:lnTo>
                  <a:pt x="1623" y="0"/>
                </a:lnTo>
                <a:lnTo>
                  <a:pt x="1643" y="0"/>
                </a:lnTo>
                <a:lnTo>
                  <a:pt x="1683" y="111"/>
                </a:lnTo>
                <a:lnTo>
                  <a:pt x="1658" y="120"/>
                </a:lnTo>
                <a:cubicBezTo>
                  <a:pt x="1647" y="91"/>
                  <a:pt x="1635" y="70"/>
                  <a:pt x="1621" y="58"/>
                </a:cubicBezTo>
                <a:cubicBezTo>
                  <a:pt x="1608" y="46"/>
                  <a:pt x="1588" y="39"/>
                  <a:pt x="1562" y="39"/>
                </a:cubicBezTo>
                <a:cubicBezTo>
                  <a:pt x="1551" y="39"/>
                  <a:pt x="1544" y="41"/>
                  <a:pt x="1542" y="43"/>
                </a:cubicBezTo>
                <a:cubicBezTo>
                  <a:pt x="1539" y="45"/>
                  <a:pt x="1538" y="52"/>
                  <a:pt x="1538" y="64"/>
                </a:cubicBezTo>
                <a:lnTo>
                  <a:pt x="1538" y="326"/>
                </a:lnTo>
                <a:cubicBezTo>
                  <a:pt x="1538" y="345"/>
                  <a:pt x="1542" y="357"/>
                  <a:pt x="1549" y="361"/>
                </a:cubicBezTo>
                <a:cubicBezTo>
                  <a:pt x="1556" y="366"/>
                  <a:pt x="1569" y="368"/>
                  <a:pt x="1586" y="368"/>
                </a:cubicBezTo>
                <a:lnTo>
                  <a:pt x="1586" y="390"/>
                </a:lnTo>
                <a:lnTo>
                  <a:pt x="1440" y="390"/>
                </a:lnTo>
                <a:lnTo>
                  <a:pt x="1440" y="368"/>
                </a:lnTo>
                <a:cubicBezTo>
                  <a:pt x="1455" y="368"/>
                  <a:pt x="1466" y="367"/>
                  <a:pt x="1472" y="365"/>
                </a:cubicBezTo>
                <a:cubicBezTo>
                  <a:pt x="1479" y="363"/>
                  <a:pt x="1483" y="359"/>
                  <a:pt x="1485" y="354"/>
                </a:cubicBezTo>
                <a:cubicBezTo>
                  <a:pt x="1487" y="349"/>
                  <a:pt x="1488" y="340"/>
                  <a:pt x="1488" y="328"/>
                </a:cubicBezTo>
                <a:lnTo>
                  <a:pt x="1488" y="60"/>
                </a:lnTo>
                <a:cubicBezTo>
                  <a:pt x="1488" y="51"/>
                  <a:pt x="1487" y="45"/>
                  <a:pt x="1484" y="43"/>
                </a:cubicBezTo>
                <a:cubicBezTo>
                  <a:pt x="1482" y="41"/>
                  <a:pt x="1477" y="39"/>
                  <a:pt x="1468" y="39"/>
                </a:cubicBezTo>
                <a:cubicBezTo>
                  <a:pt x="1438" y="39"/>
                  <a:pt x="1417" y="46"/>
                  <a:pt x="1404" y="59"/>
                </a:cubicBezTo>
                <a:cubicBezTo>
                  <a:pt x="1392" y="71"/>
                  <a:pt x="1380" y="92"/>
                  <a:pt x="1368" y="120"/>
                </a:cubicBezTo>
                <a:lnTo>
                  <a:pt x="1344" y="111"/>
                </a:lnTo>
                <a:lnTo>
                  <a:pt x="1383" y="0"/>
                </a:lnTo>
                <a:close/>
                <a:moveTo>
                  <a:pt x="1747" y="13"/>
                </a:moveTo>
                <a:lnTo>
                  <a:pt x="2054" y="13"/>
                </a:lnTo>
                <a:lnTo>
                  <a:pt x="2090" y="112"/>
                </a:lnTo>
                <a:lnTo>
                  <a:pt x="2066" y="121"/>
                </a:lnTo>
                <a:cubicBezTo>
                  <a:pt x="2056" y="92"/>
                  <a:pt x="2042" y="72"/>
                  <a:pt x="2024" y="60"/>
                </a:cubicBezTo>
                <a:cubicBezTo>
                  <a:pt x="2007" y="49"/>
                  <a:pt x="1978" y="43"/>
                  <a:pt x="1937" y="43"/>
                </a:cubicBezTo>
                <a:lnTo>
                  <a:pt x="1845" y="43"/>
                </a:lnTo>
                <a:lnTo>
                  <a:pt x="1845" y="181"/>
                </a:lnTo>
                <a:lnTo>
                  <a:pt x="1891" y="181"/>
                </a:lnTo>
                <a:cubicBezTo>
                  <a:pt x="1912" y="181"/>
                  <a:pt x="1927" y="176"/>
                  <a:pt x="1937" y="167"/>
                </a:cubicBezTo>
                <a:cubicBezTo>
                  <a:pt x="1946" y="157"/>
                  <a:pt x="1951" y="141"/>
                  <a:pt x="1951" y="118"/>
                </a:cubicBezTo>
                <a:lnTo>
                  <a:pt x="1951" y="112"/>
                </a:lnTo>
                <a:lnTo>
                  <a:pt x="1977" y="112"/>
                </a:lnTo>
                <a:lnTo>
                  <a:pt x="1977" y="278"/>
                </a:lnTo>
                <a:lnTo>
                  <a:pt x="1951" y="278"/>
                </a:lnTo>
                <a:lnTo>
                  <a:pt x="1951" y="263"/>
                </a:lnTo>
                <a:cubicBezTo>
                  <a:pt x="1951" y="244"/>
                  <a:pt x="1946" y="230"/>
                  <a:pt x="1938" y="221"/>
                </a:cubicBezTo>
                <a:cubicBezTo>
                  <a:pt x="1930" y="212"/>
                  <a:pt x="1914" y="207"/>
                  <a:pt x="1891" y="207"/>
                </a:cubicBezTo>
                <a:lnTo>
                  <a:pt x="1845" y="207"/>
                </a:lnTo>
                <a:lnTo>
                  <a:pt x="1845" y="331"/>
                </a:lnTo>
                <a:cubicBezTo>
                  <a:pt x="1845" y="345"/>
                  <a:pt x="1847" y="354"/>
                  <a:pt x="1850" y="357"/>
                </a:cubicBezTo>
                <a:cubicBezTo>
                  <a:pt x="1853" y="360"/>
                  <a:pt x="1862" y="362"/>
                  <a:pt x="1875" y="362"/>
                </a:cubicBezTo>
                <a:lnTo>
                  <a:pt x="1932" y="362"/>
                </a:lnTo>
                <a:cubicBezTo>
                  <a:pt x="1972" y="362"/>
                  <a:pt x="2003" y="354"/>
                  <a:pt x="2026" y="339"/>
                </a:cubicBezTo>
                <a:cubicBezTo>
                  <a:pt x="2049" y="324"/>
                  <a:pt x="2068" y="299"/>
                  <a:pt x="2083" y="263"/>
                </a:cubicBezTo>
                <a:lnTo>
                  <a:pt x="2108" y="272"/>
                </a:lnTo>
                <a:lnTo>
                  <a:pt x="2066" y="390"/>
                </a:lnTo>
                <a:lnTo>
                  <a:pt x="1747" y="390"/>
                </a:lnTo>
                <a:lnTo>
                  <a:pt x="1747" y="368"/>
                </a:lnTo>
                <a:lnTo>
                  <a:pt x="1758" y="368"/>
                </a:lnTo>
                <a:cubicBezTo>
                  <a:pt x="1774" y="368"/>
                  <a:pt x="1784" y="365"/>
                  <a:pt x="1788" y="360"/>
                </a:cubicBezTo>
                <a:cubicBezTo>
                  <a:pt x="1793" y="354"/>
                  <a:pt x="1795" y="345"/>
                  <a:pt x="1795" y="331"/>
                </a:cubicBezTo>
                <a:lnTo>
                  <a:pt x="1795" y="70"/>
                </a:lnTo>
                <a:cubicBezTo>
                  <a:pt x="1795" y="60"/>
                  <a:pt x="1794" y="53"/>
                  <a:pt x="1792" y="48"/>
                </a:cubicBezTo>
                <a:cubicBezTo>
                  <a:pt x="1790" y="44"/>
                  <a:pt x="1786" y="41"/>
                  <a:pt x="1780" y="39"/>
                </a:cubicBezTo>
                <a:cubicBezTo>
                  <a:pt x="1773" y="37"/>
                  <a:pt x="1762" y="36"/>
                  <a:pt x="1747" y="36"/>
                </a:cubicBezTo>
                <a:lnTo>
                  <a:pt x="1747" y="13"/>
                </a:lnTo>
                <a:close/>
                <a:moveTo>
                  <a:pt x="2179" y="13"/>
                </a:moveTo>
                <a:lnTo>
                  <a:pt x="2295" y="13"/>
                </a:lnTo>
                <a:lnTo>
                  <a:pt x="2467" y="296"/>
                </a:lnTo>
                <a:lnTo>
                  <a:pt x="2467" y="80"/>
                </a:lnTo>
                <a:cubicBezTo>
                  <a:pt x="2467" y="63"/>
                  <a:pt x="2464" y="51"/>
                  <a:pt x="2458" y="45"/>
                </a:cubicBezTo>
                <a:cubicBezTo>
                  <a:pt x="2452" y="39"/>
                  <a:pt x="2443" y="36"/>
                  <a:pt x="2429" y="36"/>
                </a:cubicBezTo>
                <a:lnTo>
                  <a:pt x="2420" y="36"/>
                </a:lnTo>
                <a:lnTo>
                  <a:pt x="2420" y="13"/>
                </a:lnTo>
                <a:lnTo>
                  <a:pt x="2546" y="13"/>
                </a:lnTo>
                <a:lnTo>
                  <a:pt x="2546" y="36"/>
                </a:lnTo>
                <a:lnTo>
                  <a:pt x="2539" y="36"/>
                </a:lnTo>
                <a:cubicBezTo>
                  <a:pt x="2524" y="36"/>
                  <a:pt x="2514" y="39"/>
                  <a:pt x="2508" y="45"/>
                </a:cubicBezTo>
                <a:cubicBezTo>
                  <a:pt x="2503" y="52"/>
                  <a:pt x="2500" y="63"/>
                  <a:pt x="2500" y="80"/>
                </a:cubicBezTo>
                <a:lnTo>
                  <a:pt x="2500" y="390"/>
                </a:lnTo>
                <a:lnTo>
                  <a:pt x="2467" y="390"/>
                </a:lnTo>
                <a:lnTo>
                  <a:pt x="2260" y="50"/>
                </a:lnTo>
                <a:lnTo>
                  <a:pt x="2260" y="320"/>
                </a:lnTo>
                <a:cubicBezTo>
                  <a:pt x="2260" y="339"/>
                  <a:pt x="2262" y="351"/>
                  <a:pt x="2267" y="358"/>
                </a:cubicBezTo>
                <a:cubicBezTo>
                  <a:pt x="2272" y="364"/>
                  <a:pt x="2285" y="368"/>
                  <a:pt x="2307" y="368"/>
                </a:cubicBezTo>
                <a:lnTo>
                  <a:pt x="2307" y="390"/>
                </a:lnTo>
                <a:lnTo>
                  <a:pt x="2179" y="390"/>
                </a:lnTo>
                <a:lnTo>
                  <a:pt x="2179" y="368"/>
                </a:lnTo>
                <a:lnTo>
                  <a:pt x="2186" y="368"/>
                </a:lnTo>
                <a:cubicBezTo>
                  <a:pt x="2204" y="368"/>
                  <a:pt x="2215" y="365"/>
                  <a:pt x="2220" y="358"/>
                </a:cubicBezTo>
                <a:cubicBezTo>
                  <a:pt x="2224" y="352"/>
                  <a:pt x="2227" y="339"/>
                  <a:pt x="2227" y="320"/>
                </a:cubicBezTo>
                <a:lnTo>
                  <a:pt x="2227" y="80"/>
                </a:lnTo>
                <a:cubicBezTo>
                  <a:pt x="2227" y="66"/>
                  <a:pt x="2226" y="56"/>
                  <a:pt x="2225" y="51"/>
                </a:cubicBezTo>
                <a:cubicBezTo>
                  <a:pt x="2224" y="45"/>
                  <a:pt x="2220" y="41"/>
                  <a:pt x="2215" y="39"/>
                </a:cubicBezTo>
                <a:cubicBezTo>
                  <a:pt x="2210" y="37"/>
                  <a:pt x="2201" y="36"/>
                  <a:pt x="2189" y="36"/>
                </a:cubicBezTo>
                <a:lnTo>
                  <a:pt x="2179" y="36"/>
                </a:lnTo>
                <a:lnTo>
                  <a:pt x="2179" y="13"/>
                </a:lnTo>
                <a:close/>
                <a:moveTo>
                  <a:pt x="2643" y="0"/>
                </a:moveTo>
                <a:lnTo>
                  <a:pt x="2662" y="0"/>
                </a:lnTo>
                <a:lnTo>
                  <a:pt x="2664" y="13"/>
                </a:lnTo>
                <a:lnTo>
                  <a:pt x="2881" y="13"/>
                </a:lnTo>
                <a:lnTo>
                  <a:pt x="2884" y="0"/>
                </a:lnTo>
                <a:lnTo>
                  <a:pt x="2904" y="0"/>
                </a:lnTo>
                <a:lnTo>
                  <a:pt x="2943" y="111"/>
                </a:lnTo>
                <a:lnTo>
                  <a:pt x="2918" y="120"/>
                </a:lnTo>
                <a:cubicBezTo>
                  <a:pt x="2907" y="91"/>
                  <a:pt x="2895" y="70"/>
                  <a:pt x="2882" y="58"/>
                </a:cubicBezTo>
                <a:cubicBezTo>
                  <a:pt x="2868" y="46"/>
                  <a:pt x="2848" y="39"/>
                  <a:pt x="2823" y="39"/>
                </a:cubicBezTo>
                <a:cubicBezTo>
                  <a:pt x="2811" y="39"/>
                  <a:pt x="2805" y="41"/>
                  <a:pt x="2802" y="43"/>
                </a:cubicBezTo>
                <a:cubicBezTo>
                  <a:pt x="2799" y="45"/>
                  <a:pt x="2798" y="52"/>
                  <a:pt x="2798" y="64"/>
                </a:cubicBezTo>
                <a:lnTo>
                  <a:pt x="2798" y="326"/>
                </a:lnTo>
                <a:cubicBezTo>
                  <a:pt x="2798" y="345"/>
                  <a:pt x="2802" y="357"/>
                  <a:pt x="2809" y="361"/>
                </a:cubicBezTo>
                <a:cubicBezTo>
                  <a:pt x="2816" y="366"/>
                  <a:pt x="2829" y="368"/>
                  <a:pt x="2846" y="368"/>
                </a:cubicBezTo>
                <a:lnTo>
                  <a:pt x="2846" y="390"/>
                </a:lnTo>
                <a:lnTo>
                  <a:pt x="2701" y="390"/>
                </a:lnTo>
                <a:lnTo>
                  <a:pt x="2701" y="368"/>
                </a:lnTo>
                <a:cubicBezTo>
                  <a:pt x="2715" y="368"/>
                  <a:pt x="2726" y="367"/>
                  <a:pt x="2732" y="365"/>
                </a:cubicBezTo>
                <a:cubicBezTo>
                  <a:pt x="2739" y="363"/>
                  <a:pt x="2743" y="359"/>
                  <a:pt x="2745" y="354"/>
                </a:cubicBezTo>
                <a:cubicBezTo>
                  <a:pt x="2747" y="349"/>
                  <a:pt x="2748" y="340"/>
                  <a:pt x="2748" y="328"/>
                </a:cubicBezTo>
                <a:lnTo>
                  <a:pt x="2748" y="60"/>
                </a:lnTo>
                <a:cubicBezTo>
                  <a:pt x="2748" y="51"/>
                  <a:pt x="2747" y="45"/>
                  <a:pt x="2745" y="43"/>
                </a:cubicBezTo>
                <a:cubicBezTo>
                  <a:pt x="2743" y="41"/>
                  <a:pt x="2737" y="39"/>
                  <a:pt x="2728" y="39"/>
                </a:cubicBezTo>
                <a:cubicBezTo>
                  <a:pt x="2698" y="39"/>
                  <a:pt x="2677" y="46"/>
                  <a:pt x="2664" y="59"/>
                </a:cubicBezTo>
                <a:cubicBezTo>
                  <a:pt x="2652" y="71"/>
                  <a:pt x="2640" y="92"/>
                  <a:pt x="2628" y="120"/>
                </a:cubicBezTo>
                <a:lnTo>
                  <a:pt x="2604" y="111"/>
                </a:lnTo>
                <a:lnTo>
                  <a:pt x="2643" y="0"/>
                </a:lnTo>
                <a:close/>
                <a:moveTo>
                  <a:pt x="3261" y="13"/>
                </a:moveTo>
                <a:lnTo>
                  <a:pt x="3281" y="13"/>
                </a:lnTo>
                <a:lnTo>
                  <a:pt x="3310" y="129"/>
                </a:lnTo>
                <a:lnTo>
                  <a:pt x="3285" y="136"/>
                </a:lnTo>
                <a:cubicBezTo>
                  <a:pt x="3269" y="104"/>
                  <a:pt x="3249" y="80"/>
                  <a:pt x="3226" y="62"/>
                </a:cubicBezTo>
                <a:cubicBezTo>
                  <a:pt x="3202" y="45"/>
                  <a:pt x="3177" y="36"/>
                  <a:pt x="3149" y="36"/>
                </a:cubicBezTo>
                <a:cubicBezTo>
                  <a:pt x="3126" y="36"/>
                  <a:pt x="3107" y="42"/>
                  <a:pt x="3092" y="53"/>
                </a:cubicBezTo>
                <a:cubicBezTo>
                  <a:pt x="3076" y="64"/>
                  <a:pt x="3069" y="78"/>
                  <a:pt x="3069" y="94"/>
                </a:cubicBezTo>
                <a:cubicBezTo>
                  <a:pt x="3069" y="109"/>
                  <a:pt x="3075" y="122"/>
                  <a:pt x="3087" y="132"/>
                </a:cubicBezTo>
                <a:cubicBezTo>
                  <a:pt x="3100" y="142"/>
                  <a:pt x="3120" y="151"/>
                  <a:pt x="3147" y="159"/>
                </a:cubicBezTo>
                <a:lnTo>
                  <a:pt x="3217" y="180"/>
                </a:lnTo>
                <a:cubicBezTo>
                  <a:pt x="3253" y="190"/>
                  <a:pt x="3280" y="204"/>
                  <a:pt x="3297" y="221"/>
                </a:cubicBezTo>
                <a:cubicBezTo>
                  <a:pt x="3315" y="238"/>
                  <a:pt x="3323" y="259"/>
                  <a:pt x="3323" y="285"/>
                </a:cubicBezTo>
                <a:cubicBezTo>
                  <a:pt x="3323" y="315"/>
                  <a:pt x="3310" y="342"/>
                  <a:pt x="3283" y="364"/>
                </a:cubicBezTo>
                <a:cubicBezTo>
                  <a:pt x="3256" y="386"/>
                  <a:pt x="3222" y="397"/>
                  <a:pt x="3182" y="397"/>
                </a:cubicBezTo>
                <a:cubicBezTo>
                  <a:pt x="3159" y="397"/>
                  <a:pt x="3138" y="394"/>
                  <a:pt x="3121" y="387"/>
                </a:cubicBezTo>
                <a:cubicBezTo>
                  <a:pt x="3104" y="380"/>
                  <a:pt x="3087" y="369"/>
                  <a:pt x="3069" y="354"/>
                </a:cubicBezTo>
                <a:lnTo>
                  <a:pt x="3057" y="390"/>
                </a:lnTo>
                <a:lnTo>
                  <a:pt x="3038" y="390"/>
                </a:lnTo>
                <a:lnTo>
                  <a:pt x="3013" y="255"/>
                </a:lnTo>
                <a:lnTo>
                  <a:pt x="3038" y="250"/>
                </a:lnTo>
                <a:cubicBezTo>
                  <a:pt x="3052" y="287"/>
                  <a:pt x="3071" y="315"/>
                  <a:pt x="3098" y="336"/>
                </a:cubicBezTo>
                <a:cubicBezTo>
                  <a:pt x="3124" y="356"/>
                  <a:pt x="3152" y="367"/>
                  <a:pt x="3182" y="367"/>
                </a:cubicBezTo>
                <a:cubicBezTo>
                  <a:pt x="3206" y="367"/>
                  <a:pt x="3228" y="360"/>
                  <a:pt x="3247" y="346"/>
                </a:cubicBezTo>
                <a:cubicBezTo>
                  <a:pt x="3265" y="332"/>
                  <a:pt x="3275" y="316"/>
                  <a:pt x="3275" y="297"/>
                </a:cubicBezTo>
                <a:cubicBezTo>
                  <a:pt x="3275" y="279"/>
                  <a:pt x="3268" y="265"/>
                  <a:pt x="3255" y="255"/>
                </a:cubicBezTo>
                <a:cubicBezTo>
                  <a:pt x="3242" y="244"/>
                  <a:pt x="3222" y="235"/>
                  <a:pt x="3193" y="227"/>
                </a:cubicBezTo>
                <a:lnTo>
                  <a:pt x="3125" y="207"/>
                </a:lnTo>
                <a:cubicBezTo>
                  <a:pt x="3090" y="197"/>
                  <a:pt x="3064" y="184"/>
                  <a:pt x="3047" y="168"/>
                </a:cubicBezTo>
                <a:cubicBezTo>
                  <a:pt x="3030" y="151"/>
                  <a:pt x="3022" y="130"/>
                  <a:pt x="3022" y="106"/>
                </a:cubicBezTo>
                <a:cubicBezTo>
                  <a:pt x="3022" y="79"/>
                  <a:pt x="3034" y="56"/>
                  <a:pt x="3059" y="36"/>
                </a:cubicBezTo>
                <a:cubicBezTo>
                  <a:pt x="3084" y="16"/>
                  <a:pt x="3115" y="6"/>
                  <a:pt x="3153" y="6"/>
                </a:cubicBezTo>
                <a:cubicBezTo>
                  <a:pt x="3191" y="6"/>
                  <a:pt x="3224" y="17"/>
                  <a:pt x="3250" y="39"/>
                </a:cubicBezTo>
                <a:lnTo>
                  <a:pt x="3261" y="13"/>
                </a:lnTo>
                <a:close/>
              </a:path>
            </a:pathLst>
          </a:custGeom>
          <a:solidFill>
            <a:schemeClr val="tx1"/>
          </a:solidFill>
          <a:ln>
            <a:noFill/>
          </a:ln>
        </p:spPr>
        <p:txBody>
          <a:bodyPr vert="horz" wrap="square" lIns="91440" tIns="45720" rIns="91440" bIns="45720" numCol="1" anchor="t" anchorCtr="0" compatLnSpc="1"/>
          <a:lstStyle/>
          <a:p>
            <a:endParaRPr lang="zh-CN" altLang="en-US"/>
          </a:p>
        </p:txBody>
      </p:sp>
      <p:sp>
        <p:nvSpPr>
          <p:cNvPr id="54" name="Freeform 10"/>
          <p:cNvSpPr/>
          <p:nvPr/>
        </p:nvSpPr>
        <p:spPr bwMode="auto">
          <a:xfrm>
            <a:off x="4769549" y="2410774"/>
            <a:ext cx="646113" cy="668337"/>
          </a:xfrm>
          <a:custGeom>
            <a:avLst/>
            <a:gdLst>
              <a:gd name="T0" fmla="*/ 84 w 839"/>
              <a:gd name="T1" fmla="*/ 0 h 839"/>
              <a:gd name="T2" fmla="*/ 755 w 839"/>
              <a:gd name="T3" fmla="*/ 0 h 839"/>
              <a:gd name="T4" fmla="*/ 839 w 839"/>
              <a:gd name="T5" fmla="*/ 84 h 839"/>
              <a:gd name="T6" fmla="*/ 839 w 839"/>
              <a:gd name="T7" fmla="*/ 755 h 839"/>
              <a:gd name="T8" fmla="*/ 755 w 839"/>
              <a:gd name="T9" fmla="*/ 839 h 839"/>
              <a:gd name="T10" fmla="*/ 84 w 839"/>
              <a:gd name="T11" fmla="*/ 839 h 839"/>
              <a:gd name="T12" fmla="*/ 0 w 839"/>
              <a:gd name="T13" fmla="*/ 755 h 839"/>
              <a:gd name="T14" fmla="*/ 0 w 839"/>
              <a:gd name="T15" fmla="*/ 84 h 839"/>
              <a:gd name="T16" fmla="*/ 84 w 839"/>
              <a:gd name="T17" fmla="*/ 0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9" h="839">
                <a:moveTo>
                  <a:pt x="84" y="0"/>
                </a:moveTo>
                <a:lnTo>
                  <a:pt x="755" y="0"/>
                </a:lnTo>
                <a:cubicBezTo>
                  <a:pt x="801" y="0"/>
                  <a:pt x="839" y="38"/>
                  <a:pt x="839" y="84"/>
                </a:cubicBezTo>
                <a:lnTo>
                  <a:pt x="839" y="755"/>
                </a:lnTo>
                <a:cubicBezTo>
                  <a:pt x="839" y="801"/>
                  <a:pt x="801" y="839"/>
                  <a:pt x="755" y="839"/>
                </a:cubicBezTo>
                <a:lnTo>
                  <a:pt x="84" y="839"/>
                </a:lnTo>
                <a:cubicBezTo>
                  <a:pt x="38" y="839"/>
                  <a:pt x="0" y="801"/>
                  <a:pt x="0" y="755"/>
                </a:cubicBezTo>
                <a:lnTo>
                  <a:pt x="0" y="84"/>
                </a:lnTo>
                <a:cubicBezTo>
                  <a:pt x="0" y="38"/>
                  <a:pt x="38" y="0"/>
                  <a:pt x="84" y="0"/>
                </a:cubicBezTo>
                <a:close/>
              </a:path>
            </a:pathLst>
          </a:custGeom>
          <a:solidFill>
            <a:schemeClr val="tx1"/>
          </a:solidFill>
          <a:ln w="19050"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endParaRPr>
          </a:p>
        </p:txBody>
      </p:sp>
      <p:sp>
        <p:nvSpPr>
          <p:cNvPr id="55" name="Freeform 11"/>
          <p:cNvSpPr/>
          <p:nvPr/>
        </p:nvSpPr>
        <p:spPr bwMode="auto">
          <a:xfrm>
            <a:off x="5485512" y="2410774"/>
            <a:ext cx="5278438" cy="668337"/>
          </a:xfrm>
          <a:custGeom>
            <a:avLst/>
            <a:gdLst>
              <a:gd name="T0" fmla="*/ 84 w 6854"/>
              <a:gd name="T1" fmla="*/ 0 h 839"/>
              <a:gd name="T2" fmla="*/ 6770 w 6854"/>
              <a:gd name="T3" fmla="*/ 0 h 839"/>
              <a:gd name="T4" fmla="*/ 6854 w 6854"/>
              <a:gd name="T5" fmla="*/ 84 h 839"/>
              <a:gd name="T6" fmla="*/ 6854 w 6854"/>
              <a:gd name="T7" fmla="*/ 755 h 839"/>
              <a:gd name="T8" fmla="*/ 6770 w 6854"/>
              <a:gd name="T9" fmla="*/ 839 h 839"/>
              <a:gd name="T10" fmla="*/ 84 w 6854"/>
              <a:gd name="T11" fmla="*/ 839 h 839"/>
              <a:gd name="T12" fmla="*/ 0 w 6854"/>
              <a:gd name="T13" fmla="*/ 755 h 839"/>
              <a:gd name="T14" fmla="*/ 0 w 6854"/>
              <a:gd name="T15" fmla="*/ 84 h 839"/>
              <a:gd name="T16" fmla="*/ 84 w 6854"/>
              <a:gd name="T17" fmla="*/ 0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54" h="839">
                <a:moveTo>
                  <a:pt x="84" y="0"/>
                </a:moveTo>
                <a:lnTo>
                  <a:pt x="6770" y="0"/>
                </a:lnTo>
                <a:cubicBezTo>
                  <a:pt x="6816" y="0"/>
                  <a:pt x="6854" y="38"/>
                  <a:pt x="6854" y="84"/>
                </a:cubicBezTo>
                <a:lnTo>
                  <a:pt x="6854" y="755"/>
                </a:lnTo>
                <a:cubicBezTo>
                  <a:pt x="6854" y="801"/>
                  <a:pt x="6816" y="839"/>
                  <a:pt x="6770" y="839"/>
                </a:cubicBezTo>
                <a:lnTo>
                  <a:pt x="84" y="839"/>
                </a:lnTo>
                <a:cubicBezTo>
                  <a:pt x="38" y="839"/>
                  <a:pt x="0" y="801"/>
                  <a:pt x="0" y="755"/>
                </a:cubicBezTo>
                <a:lnTo>
                  <a:pt x="0" y="84"/>
                </a:lnTo>
                <a:cubicBezTo>
                  <a:pt x="0" y="38"/>
                  <a:pt x="38" y="0"/>
                  <a:pt x="84" y="0"/>
                </a:cubicBezTo>
                <a:close/>
              </a:path>
            </a:pathLst>
          </a:custGeom>
          <a:solidFill>
            <a:schemeClr val="accent2"/>
          </a:solidFill>
          <a:ln>
            <a:solidFill>
              <a:schemeClr val="accent1">
                <a:lumMod val="60000"/>
                <a:lumOff val="40000"/>
              </a:schemeClr>
            </a:solidFill>
          </a:ln>
        </p:spPr>
        <p:txBody>
          <a:bodyPr vert="horz" wrap="square" lIns="91440" tIns="45720" rIns="91440" bIns="45720" numCol="1" anchor="t" anchorCtr="0" compatLnSpc="1"/>
          <a:lstStyle/>
          <a:p>
            <a:endParaRPr lang="zh-CN" altLang="en-US"/>
          </a:p>
        </p:txBody>
      </p:sp>
      <p:sp>
        <p:nvSpPr>
          <p:cNvPr id="56" name="Freeform 12"/>
          <p:cNvSpPr>
            <a:spLocks noEditPoints="1"/>
          </p:cNvSpPr>
          <p:nvPr/>
        </p:nvSpPr>
        <p:spPr bwMode="auto">
          <a:xfrm>
            <a:off x="10324212" y="2609211"/>
            <a:ext cx="255588" cy="265112"/>
          </a:xfrm>
          <a:custGeom>
            <a:avLst/>
            <a:gdLst>
              <a:gd name="T0" fmla="*/ 166 w 333"/>
              <a:gd name="T1" fmla="*/ 10 h 332"/>
              <a:gd name="T2" fmla="*/ 323 w 333"/>
              <a:gd name="T3" fmla="*/ 166 h 332"/>
              <a:gd name="T4" fmla="*/ 166 w 333"/>
              <a:gd name="T5" fmla="*/ 322 h 332"/>
              <a:gd name="T6" fmla="*/ 10 w 333"/>
              <a:gd name="T7" fmla="*/ 166 h 332"/>
              <a:gd name="T8" fmla="*/ 166 w 333"/>
              <a:gd name="T9" fmla="*/ 10 h 332"/>
              <a:gd name="T10" fmla="*/ 187 w 333"/>
              <a:gd name="T11" fmla="*/ 146 h 332"/>
              <a:gd name="T12" fmla="*/ 187 w 333"/>
              <a:gd name="T13" fmla="*/ 146 h 332"/>
              <a:gd name="T14" fmla="*/ 248 w 333"/>
              <a:gd name="T15" fmla="*/ 146 h 332"/>
              <a:gd name="T16" fmla="*/ 248 w 333"/>
              <a:gd name="T17" fmla="*/ 186 h 332"/>
              <a:gd name="T18" fmla="*/ 187 w 333"/>
              <a:gd name="T19" fmla="*/ 186 h 332"/>
              <a:gd name="T20" fmla="*/ 187 w 333"/>
              <a:gd name="T21" fmla="*/ 247 h 332"/>
              <a:gd name="T22" fmla="*/ 146 w 333"/>
              <a:gd name="T23" fmla="*/ 247 h 332"/>
              <a:gd name="T24" fmla="*/ 146 w 333"/>
              <a:gd name="T25" fmla="*/ 186 h 332"/>
              <a:gd name="T26" fmla="*/ 85 w 333"/>
              <a:gd name="T27" fmla="*/ 186 h 332"/>
              <a:gd name="T28" fmla="*/ 85 w 333"/>
              <a:gd name="T29" fmla="*/ 146 h 332"/>
              <a:gd name="T30" fmla="*/ 146 w 333"/>
              <a:gd name="T31" fmla="*/ 146 h 332"/>
              <a:gd name="T32" fmla="*/ 146 w 333"/>
              <a:gd name="T33" fmla="*/ 85 h 332"/>
              <a:gd name="T34" fmla="*/ 187 w 333"/>
              <a:gd name="T35" fmla="*/ 85 h 332"/>
              <a:gd name="T36" fmla="*/ 187 w 333"/>
              <a:gd name="T37" fmla="*/ 146 h 332"/>
              <a:gd name="T38" fmla="*/ 166 w 333"/>
              <a:gd name="T39" fmla="*/ 0 h 332"/>
              <a:gd name="T40" fmla="*/ 333 w 333"/>
              <a:gd name="T41" fmla="*/ 166 h 332"/>
              <a:gd name="T42" fmla="*/ 166 w 333"/>
              <a:gd name="T43" fmla="*/ 332 h 332"/>
              <a:gd name="T44" fmla="*/ 0 w 333"/>
              <a:gd name="T45" fmla="*/ 166 h 332"/>
              <a:gd name="T46" fmla="*/ 166 w 333"/>
              <a:gd name="T47" fmla="*/ 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3" h="332">
                <a:moveTo>
                  <a:pt x="166" y="10"/>
                </a:moveTo>
                <a:cubicBezTo>
                  <a:pt x="253" y="10"/>
                  <a:pt x="323" y="80"/>
                  <a:pt x="323" y="166"/>
                </a:cubicBezTo>
                <a:cubicBezTo>
                  <a:pt x="323" y="252"/>
                  <a:pt x="253" y="322"/>
                  <a:pt x="166" y="322"/>
                </a:cubicBezTo>
                <a:cubicBezTo>
                  <a:pt x="80" y="322"/>
                  <a:pt x="10" y="252"/>
                  <a:pt x="10" y="166"/>
                </a:cubicBezTo>
                <a:cubicBezTo>
                  <a:pt x="10" y="80"/>
                  <a:pt x="80" y="10"/>
                  <a:pt x="166" y="10"/>
                </a:cubicBezTo>
                <a:close/>
                <a:moveTo>
                  <a:pt x="187" y="146"/>
                </a:moveTo>
                <a:lnTo>
                  <a:pt x="187" y="146"/>
                </a:lnTo>
                <a:lnTo>
                  <a:pt x="248" y="146"/>
                </a:lnTo>
                <a:lnTo>
                  <a:pt x="248" y="186"/>
                </a:lnTo>
                <a:lnTo>
                  <a:pt x="187" y="186"/>
                </a:lnTo>
                <a:lnTo>
                  <a:pt x="187" y="247"/>
                </a:lnTo>
                <a:lnTo>
                  <a:pt x="146" y="247"/>
                </a:lnTo>
                <a:lnTo>
                  <a:pt x="146" y="186"/>
                </a:lnTo>
                <a:lnTo>
                  <a:pt x="85" y="186"/>
                </a:lnTo>
                <a:lnTo>
                  <a:pt x="85" y="146"/>
                </a:lnTo>
                <a:lnTo>
                  <a:pt x="146" y="146"/>
                </a:lnTo>
                <a:lnTo>
                  <a:pt x="146" y="85"/>
                </a:lnTo>
                <a:lnTo>
                  <a:pt x="187" y="85"/>
                </a:lnTo>
                <a:lnTo>
                  <a:pt x="187" y="146"/>
                </a:lnTo>
                <a:close/>
                <a:moveTo>
                  <a:pt x="166" y="0"/>
                </a:moveTo>
                <a:cubicBezTo>
                  <a:pt x="258" y="0"/>
                  <a:pt x="333" y="74"/>
                  <a:pt x="333" y="166"/>
                </a:cubicBezTo>
                <a:cubicBezTo>
                  <a:pt x="333" y="258"/>
                  <a:pt x="258" y="332"/>
                  <a:pt x="166" y="332"/>
                </a:cubicBezTo>
                <a:cubicBezTo>
                  <a:pt x="75" y="332"/>
                  <a:pt x="0" y="258"/>
                  <a:pt x="0" y="166"/>
                </a:cubicBezTo>
                <a:cubicBezTo>
                  <a:pt x="0" y="74"/>
                  <a:pt x="75" y="0"/>
                  <a:pt x="166" y="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57" name="Freeform 10"/>
          <p:cNvSpPr/>
          <p:nvPr/>
        </p:nvSpPr>
        <p:spPr bwMode="auto">
          <a:xfrm>
            <a:off x="4769549" y="3594302"/>
            <a:ext cx="646113" cy="668337"/>
          </a:xfrm>
          <a:custGeom>
            <a:avLst/>
            <a:gdLst>
              <a:gd name="T0" fmla="*/ 84 w 839"/>
              <a:gd name="T1" fmla="*/ 0 h 839"/>
              <a:gd name="T2" fmla="*/ 755 w 839"/>
              <a:gd name="T3" fmla="*/ 0 h 839"/>
              <a:gd name="T4" fmla="*/ 839 w 839"/>
              <a:gd name="T5" fmla="*/ 84 h 839"/>
              <a:gd name="T6" fmla="*/ 839 w 839"/>
              <a:gd name="T7" fmla="*/ 755 h 839"/>
              <a:gd name="T8" fmla="*/ 755 w 839"/>
              <a:gd name="T9" fmla="*/ 839 h 839"/>
              <a:gd name="T10" fmla="*/ 84 w 839"/>
              <a:gd name="T11" fmla="*/ 839 h 839"/>
              <a:gd name="T12" fmla="*/ 0 w 839"/>
              <a:gd name="T13" fmla="*/ 755 h 839"/>
              <a:gd name="T14" fmla="*/ 0 w 839"/>
              <a:gd name="T15" fmla="*/ 84 h 839"/>
              <a:gd name="T16" fmla="*/ 84 w 839"/>
              <a:gd name="T17" fmla="*/ 0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9" h="839">
                <a:moveTo>
                  <a:pt x="84" y="0"/>
                </a:moveTo>
                <a:lnTo>
                  <a:pt x="755" y="0"/>
                </a:lnTo>
                <a:cubicBezTo>
                  <a:pt x="801" y="0"/>
                  <a:pt x="839" y="38"/>
                  <a:pt x="839" y="84"/>
                </a:cubicBezTo>
                <a:lnTo>
                  <a:pt x="839" y="755"/>
                </a:lnTo>
                <a:cubicBezTo>
                  <a:pt x="839" y="801"/>
                  <a:pt x="801" y="839"/>
                  <a:pt x="755" y="839"/>
                </a:cubicBezTo>
                <a:lnTo>
                  <a:pt x="84" y="839"/>
                </a:lnTo>
                <a:cubicBezTo>
                  <a:pt x="38" y="839"/>
                  <a:pt x="0" y="801"/>
                  <a:pt x="0" y="755"/>
                </a:cubicBezTo>
                <a:lnTo>
                  <a:pt x="0" y="84"/>
                </a:lnTo>
                <a:cubicBezTo>
                  <a:pt x="0" y="38"/>
                  <a:pt x="38" y="0"/>
                  <a:pt x="84" y="0"/>
                </a:cubicBezTo>
                <a:close/>
              </a:path>
            </a:pathLst>
          </a:custGeom>
          <a:solidFill>
            <a:schemeClr val="bg1"/>
          </a:solidFill>
          <a:ln w="19050"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endParaRPr>
          </a:p>
        </p:txBody>
      </p:sp>
      <p:sp>
        <p:nvSpPr>
          <p:cNvPr id="58" name="Freeform 11"/>
          <p:cNvSpPr/>
          <p:nvPr/>
        </p:nvSpPr>
        <p:spPr bwMode="auto">
          <a:xfrm>
            <a:off x="5485512" y="3594302"/>
            <a:ext cx="5278438" cy="668337"/>
          </a:xfrm>
          <a:custGeom>
            <a:avLst/>
            <a:gdLst>
              <a:gd name="T0" fmla="*/ 84 w 6854"/>
              <a:gd name="T1" fmla="*/ 0 h 839"/>
              <a:gd name="T2" fmla="*/ 6770 w 6854"/>
              <a:gd name="T3" fmla="*/ 0 h 839"/>
              <a:gd name="T4" fmla="*/ 6854 w 6854"/>
              <a:gd name="T5" fmla="*/ 84 h 839"/>
              <a:gd name="T6" fmla="*/ 6854 w 6854"/>
              <a:gd name="T7" fmla="*/ 755 h 839"/>
              <a:gd name="T8" fmla="*/ 6770 w 6854"/>
              <a:gd name="T9" fmla="*/ 839 h 839"/>
              <a:gd name="T10" fmla="*/ 84 w 6854"/>
              <a:gd name="T11" fmla="*/ 839 h 839"/>
              <a:gd name="T12" fmla="*/ 0 w 6854"/>
              <a:gd name="T13" fmla="*/ 755 h 839"/>
              <a:gd name="T14" fmla="*/ 0 w 6854"/>
              <a:gd name="T15" fmla="*/ 84 h 839"/>
              <a:gd name="T16" fmla="*/ 84 w 6854"/>
              <a:gd name="T17" fmla="*/ 0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54" h="839">
                <a:moveTo>
                  <a:pt x="84" y="0"/>
                </a:moveTo>
                <a:lnTo>
                  <a:pt x="6770" y="0"/>
                </a:lnTo>
                <a:cubicBezTo>
                  <a:pt x="6816" y="0"/>
                  <a:pt x="6854" y="38"/>
                  <a:pt x="6854" y="84"/>
                </a:cubicBezTo>
                <a:lnTo>
                  <a:pt x="6854" y="755"/>
                </a:lnTo>
                <a:cubicBezTo>
                  <a:pt x="6854" y="801"/>
                  <a:pt x="6816" y="839"/>
                  <a:pt x="6770" y="839"/>
                </a:cubicBezTo>
                <a:lnTo>
                  <a:pt x="84" y="839"/>
                </a:lnTo>
                <a:cubicBezTo>
                  <a:pt x="38" y="839"/>
                  <a:pt x="0" y="801"/>
                  <a:pt x="0" y="755"/>
                </a:cubicBezTo>
                <a:lnTo>
                  <a:pt x="0" y="84"/>
                </a:lnTo>
                <a:cubicBezTo>
                  <a:pt x="0" y="38"/>
                  <a:pt x="38" y="0"/>
                  <a:pt x="84" y="0"/>
                </a:cubicBezTo>
                <a:close/>
              </a:path>
            </a:pathLst>
          </a:custGeom>
          <a:solidFill>
            <a:schemeClr val="accent2"/>
          </a:solidFill>
          <a:ln>
            <a:solidFill>
              <a:schemeClr val="accent1">
                <a:lumMod val="60000"/>
                <a:lumOff val="40000"/>
              </a:schemeClr>
            </a:solidFill>
          </a:ln>
        </p:spPr>
        <p:txBody>
          <a:bodyPr vert="horz" wrap="square" lIns="91440" tIns="45720" rIns="91440" bIns="45720" numCol="1" anchor="t" anchorCtr="0" compatLnSpc="1"/>
          <a:lstStyle/>
          <a:p>
            <a:endParaRPr lang="zh-CN" altLang="en-US"/>
          </a:p>
        </p:txBody>
      </p:sp>
      <p:sp>
        <p:nvSpPr>
          <p:cNvPr id="59" name="Freeform 12"/>
          <p:cNvSpPr>
            <a:spLocks noEditPoints="1"/>
          </p:cNvSpPr>
          <p:nvPr/>
        </p:nvSpPr>
        <p:spPr bwMode="auto">
          <a:xfrm>
            <a:off x="10324212" y="3792739"/>
            <a:ext cx="255588" cy="265112"/>
          </a:xfrm>
          <a:custGeom>
            <a:avLst/>
            <a:gdLst>
              <a:gd name="T0" fmla="*/ 166 w 333"/>
              <a:gd name="T1" fmla="*/ 10 h 332"/>
              <a:gd name="T2" fmla="*/ 323 w 333"/>
              <a:gd name="T3" fmla="*/ 166 h 332"/>
              <a:gd name="T4" fmla="*/ 166 w 333"/>
              <a:gd name="T5" fmla="*/ 322 h 332"/>
              <a:gd name="T6" fmla="*/ 10 w 333"/>
              <a:gd name="T7" fmla="*/ 166 h 332"/>
              <a:gd name="T8" fmla="*/ 166 w 333"/>
              <a:gd name="T9" fmla="*/ 10 h 332"/>
              <a:gd name="T10" fmla="*/ 187 w 333"/>
              <a:gd name="T11" fmla="*/ 146 h 332"/>
              <a:gd name="T12" fmla="*/ 187 w 333"/>
              <a:gd name="T13" fmla="*/ 146 h 332"/>
              <a:gd name="T14" fmla="*/ 248 w 333"/>
              <a:gd name="T15" fmla="*/ 146 h 332"/>
              <a:gd name="T16" fmla="*/ 248 w 333"/>
              <a:gd name="T17" fmla="*/ 186 h 332"/>
              <a:gd name="T18" fmla="*/ 187 w 333"/>
              <a:gd name="T19" fmla="*/ 186 h 332"/>
              <a:gd name="T20" fmla="*/ 187 w 333"/>
              <a:gd name="T21" fmla="*/ 247 h 332"/>
              <a:gd name="T22" fmla="*/ 146 w 333"/>
              <a:gd name="T23" fmla="*/ 247 h 332"/>
              <a:gd name="T24" fmla="*/ 146 w 333"/>
              <a:gd name="T25" fmla="*/ 186 h 332"/>
              <a:gd name="T26" fmla="*/ 85 w 333"/>
              <a:gd name="T27" fmla="*/ 186 h 332"/>
              <a:gd name="T28" fmla="*/ 85 w 333"/>
              <a:gd name="T29" fmla="*/ 146 h 332"/>
              <a:gd name="T30" fmla="*/ 146 w 333"/>
              <a:gd name="T31" fmla="*/ 146 h 332"/>
              <a:gd name="T32" fmla="*/ 146 w 333"/>
              <a:gd name="T33" fmla="*/ 85 h 332"/>
              <a:gd name="T34" fmla="*/ 187 w 333"/>
              <a:gd name="T35" fmla="*/ 85 h 332"/>
              <a:gd name="T36" fmla="*/ 187 w 333"/>
              <a:gd name="T37" fmla="*/ 146 h 332"/>
              <a:gd name="T38" fmla="*/ 166 w 333"/>
              <a:gd name="T39" fmla="*/ 0 h 332"/>
              <a:gd name="T40" fmla="*/ 333 w 333"/>
              <a:gd name="T41" fmla="*/ 166 h 332"/>
              <a:gd name="T42" fmla="*/ 166 w 333"/>
              <a:gd name="T43" fmla="*/ 332 h 332"/>
              <a:gd name="T44" fmla="*/ 0 w 333"/>
              <a:gd name="T45" fmla="*/ 166 h 332"/>
              <a:gd name="T46" fmla="*/ 166 w 333"/>
              <a:gd name="T47" fmla="*/ 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3" h="332">
                <a:moveTo>
                  <a:pt x="166" y="10"/>
                </a:moveTo>
                <a:cubicBezTo>
                  <a:pt x="253" y="10"/>
                  <a:pt x="323" y="80"/>
                  <a:pt x="323" y="166"/>
                </a:cubicBezTo>
                <a:cubicBezTo>
                  <a:pt x="323" y="252"/>
                  <a:pt x="253" y="322"/>
                  <a:pt x="166" y="322"/>
                </a:cubicBezTo>
                <a:cubicBezTo>
                  <a:pt x="80" y="322"/>
                  <a:pt x="10" y="252"/>
                  <a:pt x="10" y="166"/>
                </a:cubicBezTo>
                <a:cubicBezTo>
                  <a:pt x="10" y="80"/>
                  <a:pt x="80" y="10"/>
                  <a:pt x="166" y="10"/>
                </a:cubicBezTo>
                <a:close/>
                <a:moveTo>
                  <a:pt x="187" y="146"/>
                </a:moveTo>
                <a:lnTo>
                  <a:pt x="187" y="146"/>
                </a:lnTo>
                <a:lnTo>
                  <a:pt x="248" y="146"/>
                </a:lnTo>
                <a:lnTo>
                  <a:pt x="248" y="186"/>
                </a:lnTo>
                <a:lnTo>
                  <a:pt x="187" y="186"/>
                </a:lnTo>
                <a:lnTo>
                  <a:pt x="187" y="247"/>
                </a:lnTo>
                <a:lnTo>
                  <a:pt x="146" y="247"/>
                </a:lnTo>
                <a:lnTo>
                  <a:pt x="146" y="186"/>
                </a:lnTo>
                <a:lnTo>
                  <a:pt x="85" y="186"/>
                </a:lnTo>
                <a:lnTo>
                  <a:pt x="85" y="146"/>
                </a:lnTo>
                <a:lnTo>
                  <a:pt x="146" y="146"/>
                </a:lnTo>
                <a:lnTo>
                  <a:pt x="146" y="85"/>
                </a:lnTo>
                <a:lnTo>
                  <a:pt x="187" y="85"/>
                </a:lnTo>
                <a:lnTo>
                  <a:pt x="187" y="146"/>
                </a:lnTo>
                <a:close/>
                <a:moveTo>
                  <a:pt x="166" y="0"/>
                </a:moveTo>
                <a:cubicBezTo>
                  <a:pt x="258" y="0"/>
                  <a:pt x="333" y="74"/>
                  <a:pt x="333" y="166"/>
                </a:cubicBezTo>
                <a:cubicBezTo>
                  <a:pt x="333" y="258"/>
                  <a:pt x="258" y="332"/>
                  <a:pt x="166" y="332"/>
                </a:cubicBezTo>
                <a:cubicBezTo>
                  <a:pt x="75" y="332"/>
                  <a:pt x="0" y="258"/>
                  <a:pt x="0" y="166"/>
                </a:cubicBezTo>
                <a:cubicBezTo>
                  <a:pt x="0" y="74"/>
                  <a:pt x="75" y="0"/>
                  <a:pt x="166" y="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60" name="Freeform 10"/>
          <p:cNvSpPr/>
          <p:nvPr/>
        </p:nvSpPr>
        <p:spPr bwMode="auto">
          <a:xfrm>
            <a:off x="4769549" y="4738714"/>
            <a:ext cx="646113" cy="668337"/>
          </a:xfrm>
          <a:custGeom>
            <a:avLst/>
            <a:gdLst>
              <a:gd name="T0" fmla="*/ 84 w 839"/>
              <a:gd name="T1" fmla="*/ 0 h 839"/>
              <a:gd name="T2" fmla="*/ 755 w 839"/>
              <a:gd name="T3" fmla="*/ 0 h 839"/>
              <a:gd name="T4" fmla="*/ 839 w 839"/>
              <a:gd name="T5" fmla="*/ 84 h 839"/>
              <a:gd name="T6" fmla="*/ 839 w 839"/>
              <a:gd name="T7" fmla="*/ 755 h 839"/>
              <a:gd name="T8" fmla="*/ 755 w 839"/>
              <a:gd name="T9" fmla="*/ 839 h 839"/>
              <a:gd name="T10" fmla="*/ 84 w 839"/>
              <a:gd name="T11" fmla="*/ 839 h 839"/>
              <a:gd name="T12" fmla="*/ 0 w 839"/>
              <a:gd name="T13" fmla="*/ 755 h 839"/>
              <a:gd name="T14" fmla="*/ 0 w 839"/>
              <a:gd name="T15" fmla="*/ 84 h 839"/>
              <a:gd name="T16" fmla="*/ 84 w 839"/>
              <a:gd name="T17" fmla="*/ 0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9" h="839">
                <a:moveTo>
                  <a:pt x="84" y="0"/>
                </a:moveTo>
                <a:lnTo>
                  <a:pt x="755" y="0"/>
                </a:lnTo>
                <a:cubicBezTo>
                  <a:pt x="801" y="0"/>
                  <a:pt x="839" y="38"/>
                  <a:pt x="839" y="84"/>
                </a:cubicBezTo>
                <a:lnTo>
                  <a:pt x="839" y="755"/>
                </a:lnTo>
                <a:cubicBezTo>
                  <a:pt x="839" y="801"/>
                  <a:pt x="801" y="839"/>
                  <a:pt x="755" y="839"/>
                </a:cubicBezTo>
                <a:lnTo>
                  <a:pt x="84" y="839"/>
                </a:lnTo>
                <a:cubicBezTo>
                  <a:pt x="38" y="839"/>
                  <a:pt x="0" y="801"/>
                  <a:pt x="0" y="755"/>
                </a:cubicBezTo>
                <a:lnTo>
                  <a:pt x="0" y="84"/>
                </a:lnTo>
                <a:cubicBezTo>
                  <a:pt x="0" y="38"/>
                  <a:pt x="38" y="0"/>
                  <a:pt x="84" y="0"/>
                </a:cubicBezTo>
                <a:close/>
              </a:path>
            </a:pathLst>
          </a:custGeom>
          <a:solidFill>
            <a:schemeClr val="tx2"/>
          </a:solidFill>
          <a:ln w="19050"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endParaRPr>
          </a:p>
        </p:txBody>
      </p:sp>
      <p:sp>
        <p:nvSpPr>
          <p:cNvPr id="61" name="Freeform 11"/>
          <p:cNvSpPr/>
          <p:nvPr/>
        </p:nvSpPr>
        <p:spPr bwMode="auto">
          <a:xfrm>
            <a:off x="5485512" y="4738714"/>
            <a:ext cx="5278438" cy="668337"/>
          </a:xfrm>
          <a:custGeom>
            <a:avLst/>
            <a:gdLst>
              <a:gd name="T0" fmla="*/ 84 w 6854"/>
              <a:gd name="T1" fmla="*/ 0 h 839"/>
              <a:gd name="T2" fmla="*/ 6770 w 6854"/>
              <a:gd name="T3" fmla="*/ 0 h 839"/>
              <a:gd name="T4" fmla="*/ 6854 w 6854"/>
              <a:gd name="T5" fmla="*/ 84 h 839"/>
              <a:gd name="T6" fmla="*/ 6854 w 6854"/>
              <a:gd name="T7" fmla="*/ 755 h 839"/>
              <a:gd name="T8" fmla="*/ 6770 w 6854"/>
              <a:gd name="T9" fmla="*/ 839 h 839"/>
              <a:gd name="T10" fmla="*/ 84 w 6854"/>
              <a:gd name="T11" fmla="*/ 839 h 839"/>
              <a:gd name="T12" fmla="*/ 0 w 6854"/>
              <a:gd name="T13" fmla="*/ 755 h 839"/>
              <a:gd name="T14" fmla="*/ 0 w 6854"/>
              <a:gd name="T15" fmla="*/ 84 h 839"/>
              <a:gd name="T16" fmla="*/ 84 w 6854"/>
              <a:gd name="T17" fmla="*/ 0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54" h="839">
                <a:moveTo>
                  <a:pt x="84" y="0"/>
                </a:moveTo>
                <a:lnTo>
                  <a:pt x="6770" y="0"/>
                </a:lnTo>
                <a:cubicBezTo>
                  <a:pt x="6816" y="0"/>
                  <a:pt x="6854" y="38"/>
                  <a:pt x="6854" y="84"/>
                </a:cubicBezTo>
                <a:lnTo>
                  <a:pt x="6854" y="755"/>
                </a:lnTo>
                <a:cubicBezTo>
                  <a:pt x="6854" y="801"/>
                  <a:pt x="6816" y="839"/>
                  <a:pt x="6770" y="839"/>
                </a:cubicBezTo>
                <a:lnTo>
                  <a:pt x="84" y="839"/>
                </a:lnTo>
                <a:cubicBezTo>
                  <a:pt x="38" y="839"/>
                  <a:pt x="0" y="801"/>
                  <a:pt x="0" y="755"/>
                </a:cubicBezTo>
                <a:lnTo>
                  <a:pt x="0" y="84"/>
                </a:lnTo>
                <a:cubicBezTo>
                  <a:pt x="0" y="38"/>
                  <a:pt x="38" y="0"/>
                  <a:pt x="84" y="0"/>
                </a:cubicBezTo>
                <a:close/>
              </a:path>
            </a:pathLst>
          </a:custGeom>
          <a:solidFill>
            <a:schemeClr val="accent2"/>
          </a:solidFill>
          <a:ln>
            <a:solidFill>
              <a:schemeClr val="accent1">
                <a:lumMod val="60000"/>
                <a:lumOff val="40000"/>
              </a:schemeClr>
            </a:solidFill>
          </a:ln>
        </p:spPr>
        <p:txBody>
          <a:bodyPr vert="horz" wrap="square" lIns="91440" tIns="45720" rIns="91440" bIns="45720" numCol="1" anchor="t" anchorCtr="0" compatLnSpc="1"/>
          <a:lstStyle/>
          <a:p>
            <a:endParaRPr lang="zh-CN" altLang="en-US"/>
          </a:p>
        </p:txBody>
      </p:sp>
      <p:sp>
        <p:nvSpPr>
          <p:cNvPr id="62" name="Freeform 12"/>
          <p:cNvSpPr>
            <a:spLocks noEditPoints="1"/>
          </p:cNvSpPr>
          <p:nvPr/>
        </p:nvSpPr>
        <p:spPr bwMode="auto">
          <a:xfrm>
            <a:off x="10324212" y="4937151"/>
            <a:ext cx="255588" cy="265112"/>
          </a:xfrm>
          <a:custGeom>
            <a:avLst/>
            <a:gdLst>
              <a:gd name="T0" fmla="*/ 166 w 333"/>
              <a:gd name="T1" fmla="*/ 10 h 332"/>
              <a:gd name="T2" fmla="*/ 323 w 333"/>
              <a:gd name="T3" fmla="*/ 166 h 332"/>
              <a:gd name="T4" fmla="*/ 166 w 333"/>
              <a:gd name="T5" fmla="*/ 322 h 332"/>
              <a:gd name="T6" fmla="*/ 10 w 333"/>
              <a:gd name="T7" fmla="*/ 166 h 332"/>
              <a:gd name="T8" fmla="*/ 166 w 333"/>
              <a:gd name="T9" fmla="*/ 10 h 332"/>
              <a:gd name="T10" fmla="*/ 187 w 333"/>
              <a:gd name="T11" fmla="*/ 146 h 332"/>
              <a:gd name="T12" fmla="*/ 187 w 333"/>
              <a:gd name="T13" fmla="*/ 146 h 332"/>
              <a:gd name="T14" fmla="*/ 248 w 333"/>
              <a:gd name="T15" fmla="*/ 146 h 332"/>
              <a:gd name="T16" fmla="*/ 248 w 333"/>
              <a:gd name="T17" fmla="*/ 186 h 332"/>
              <a:gd name="T18" fmla="*/ 187 w 333"/>
              <a:gd name="T19" fmla="*/ 186 h 332"/>
              <a:gd name="T20" fmla="*/ 187 w 333"/>
              <a:gd name="T21" fmla="*/ 247 h 332"/>
              <a:gd name="T22" fmla="*/ 146 w 333"/>
              <a:gd name="T23" fmla="*/ 247 h 332"/>
              <a:gd name="T24" fmla="*/ 146 w 333"/>
              <a:gd name="T25" fmla="*/ 186 h 332"/>
              <a:gd name="T26" fmla="*/ 85 w 333"/>
              <a:gd name="T27" fmla="*/ 186 h 332"/>
              <a:gd name="T28" fmla="*/ 85 w 333"/>
              <a:gd name="T29" fmla="*/ 146 h 332"/>
              <a:gd name="T30" fmla="*/ 146 w 333"/>
              <a:gd name="T31" fmla="*/ 146 h 332"/>
              <a:gd name="T32" fmla="*/ 146 w 333"/>
              <a:gd name="T33" fmla="*/ 85 h 332"/>
              <a:gd name="T34" fmla="*/ 187 w 333"/>
              <a:gd name="T35" fmla="*/ 85 h 332"/>
              <a:gd name="T36" fmla="*/ 187 w 333"/>
              <a:gd name="T37" fmla="*/ 146 h 332"/>
              <a:gd name="T38" fmla="*/ 166 w 333"/>
              <a:gd name="T39" fmla="*/ 0 h 332"/>
              <a:gd name="T40" fmla="*/ 333 w 333"/>
              <a:gd name="T41" fmla="*/ 166 h 332"/>
              <a:gd name="T42" fmla="*/ 166 w 333"/>
              <a:gd name="T43" fmla="*/ 332 h 332"/>
              <a:gd name="T44" fmla="*/ 0 w 333"/>
              <a:gd name="T45" fmla="*/ 166 h 332"/>
              <a:gd name="T46" fmla="*/ 166 w 333"/>
              <a:gd name="T47" fmla="*/ 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33" h="332">
                <a:moveTo>
                  <a:pt x="166" y="10"/>
                </a:moveTo>
                <a:cubicBezTo>
                  <a:pt x="253" y="10"/>
                  <a:pt x="323" y="80"/>
                  <a:pt x="323" y="166"/>
                </a:cubicBezTo>
                <a:cubicBezTo>
                  <a:pt x="323" y="252"/>
                  <a:pt x="253" y="322"/>
                  <a:pt x="166" y="322"/>
                </a:cubicBezTo>
                <a:cubicBezTo>
                  <a:pt x="80" y="322"/>
                  <a:pt x="10" y="252"/>
                  <a:pt x="10" y="166"/>
                </a:cubicBezTo>
                <a:cubicBezTo>
                  <a:pt x="10" y="80"/>
                  <a:pt x="80" y="10"/>
                  <a:pt x="166" y="10"/>
                </a:cubicBezTo>
                <a:close/>
                <a:moveTo>
                  <a:pt x="187" y="146"/>
                </a:moveTo>
                <a:lnTo>
                  <a:pt x="187" y="146"/>
                </a:lnTo>
                <a:lnTo>
                  <a:pt x="248" y="146"/>
                </a:lnTo>
                <a:lnTo>
                  <a:pt x="248" y="186"/>
                </a:lnTo>
                <a:lnTo>
                  <a:pt x="187" y="186"/>
                </a:lnTo>
                <a:lnTo>
                  <a:pt x="187" y="247"/>
                </a:lnTo>
                <a:lnTo>
                  <a:pt x="146" y="247"/>
                </a:lnTo>
                <a:lnTo>
                  <a:pt x="146" y="186"/>
                </a:lnTo>
                <a:lnTo>
                  <a:pt x="85" y="186"/>
                </a:lnTo>
                <a:lnTo>
                  <a:pt x="85" y="146"/>
                </a:lnTo>
                <a:lnTo>
                  <a:pt x="146" y="146"/>
                </a:lnTo>
                <a:lnTo>
                  <a:pt x="146" y="85"/>
                </a:lnTo>
                <a:lnTo>
                  <a:pt x="187" y="85"/>
                </a:lnTo>
                <a:lnTo>
                  <a:pt x="187" y="146"/>
                </a:lnTo>
                <a:close/>
                <a:moveTo>
                  <a:pt x="166" y="0"/>
                </a:moveTo>
                <a:cubicBezTo>
                  <a:pt x="258" y="0"/>
                  <a:pt x="333" y="74"/>
                  <a:pt x="333" y="166"/>
                </a:cubicBezTo>
                <a:cubicBezTo>
                  <a:pt x="333" y="258"/>
                  <a:pt x="258" y="332"/>
                  <a:pt x="166" y="332"/>
                </a:cubicBezTo>
                <a:cubicBezTo>
                  <a:pt x="75" y="332"/>
                  <a:pt x="0" y="258"/>
                  <a:pt x="0" y="166"/>
                </a:cubicBezTo>
                <a:cubicBezTo>
                  <a:pt x="0" y="74"/>
                  <a:pt x="75" y="0"/>
                  <a:pt x="166" y="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69" name="Rectangle 3"/>
          <p:cNvSpPr txBox="1">
            <a:spLocks noChangeArrowheads="1"/>
          </p:cNvSpPr>
          <p:nvPr/>
        </p:nvSpPr>
        <p:spPr bwMode="auto">
          <a:xfrm>
            <a:off x="5485512" y="2426560"/>
            <a:ext cx="4838700" cy="6525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2800">
                <a:solidFill>
                  <a:schemeClr val="accent1"/>
                </a:solidFill>
                <a:latin typeface="+mj-ea"/>
              </a:rPr>
              <a:t>如何理解服务？</a:t>
            </a:r>
            <a:endParaRPr lang="zh-CN" sz="2800" dirty="0">
              <a:solidFill>
                <a:schemeClr val="accent1"/>
              </a:solidFill>
              <a:latin typeface="+mj-ea"/>
            </a:endParaRPr>
          </a:p>
        </p:txBody>
      </p:sp>
      <p:sp>
        <p:nvSpPr>
          <p:cNvPr id="70" name="Rectangle 3"/>
          <p:cNvSpPr txBox="1">
            <a:spLocks noChangeArrowheads="1"/>
          </p:cNvSpPr>
          <p:nvPr/>
        </p:nvSpPr>
        <p:spPr bwMode="auto">
          <a:xfrm>
            <a:off x="4921727" y="2426560"/>
            <a:ext cx="379635" cy="6525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en-US" altLang="zh-CN" sz="3200">
                <a:latin typeface="Impact" panose="020B0806030902050204" pitchFamily="34" charset="0"/>
                <a:ea typeface="+mn-ea"/>
              </a:rPr>
              <a:t>1</a:t>
            </a:r>
            <a:endParaRPr lang="zh-CN" sz="3200" dirty="0">
              <a:latin typeface="Impact" panose="020B0806030902050204" pitchFamily="34" charset="0"/>
              <a:ea typeface="+mn-ea"/>
            </a:endParaRPr>
          </a:p>
        </p:txBody>
      </p:sp>
      <p:sp>
        <p:nvSpPr>
          <p:cNvPr id="71" name="Rectangle 3"/>
          <p:cNvSpPr txBox="1">
            <a:spLocks noChangeArrowheads="1"/>
          </p:cNvSpPr>
          <p:nvPr/>
        </p:nvSpPr>
        <p:spPr bwMode="auto">
          <a:xfrm>
            <a:off x="5485512" y="3602205"/>
            <a:ext cx="4838700" cy="6525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2800">
                <a:solidFill>
                  <a:schemeClr val="accent1"/>
                </a:solidFill>
                <a:latin typeface="+mj-ea"/>
              </a:rPr>
              <a:t>顾客需要什么样的服务？</a:t>
            </a:r>
            <a:endParaRPr lang="zh-CN" sz="2800" dirty="0">
              <a:solidFill>
                <a:schemeClr val="accent1"/>
              </a:solidFill>
              <a:latin typeface="+mj-ea"/>
            </a:endParaRPr>
          </a:p>
        </p:txBody>
      </p:sp>
      <p:sp>
        <p:nvSpPr>
          <p:cNvPr id="72" name="Rectangle 3"/>
          <p:cNvSpPr txBox="1">
            <a:spLocks noChangeArrowheads="1"/>
          </p:cNvSpPr>
          <p:nvPr/>
        </p:nvSpPr>
        <p:spPr bwMode="auto">
          <a:xfrm>
            <a:off x="4921727" y="3602205"/>
            <a:ext cx="379635" cy="652551"/>
          </a:xfrm>
          <a:prstGeom prst="rect">
            <a:avLst/>
          </a:prstGeom>
          <a:noFill/>
          <a:ln>
            <a:noFill/>
          </a:ln>
          <a:effec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en-US" altLang="zh-CN" sz="3200">
                <a:latin typeface="Impact" panose="020B0806030902050204" pitchFamily="34" charset="0"/>
                <a:ea typeface="+mn-ea"/>
              </a:rPr>
              <a:t>2</a:t>
            </a:r>
            <a:endParaRPr lang="zh-CN" sz="3200" dirty="0">
              <a:latin typeface="Impact" panose="020B0806030902050204" pitchFamily="34" charset="0"/>
              <a:ea typeface="+mn-ea"/>
            </a:endParaRPr>
          </a:p>
        </p:txBody>
      </p:sp>
      <p:sp>
        <p:nvSpPr>
          <p:cNvPr id="73" name="Rectangle 3"/>
          <p:cNvSpPr txBox="1">
            <a:spLocks noChangeArrowheads="1"/>
          </p:cNvSpPr>
          <p:nvPr/>
        </p:nvSpPr>
        <p:spPr bwMode="auto">
          <a:xfrm>
            <a:off x="5485512" y="4722968"/>
            <a:ext cx="4838700" cy="6525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2800">
                <a:solidFill>
                  <a:schemeClr val="accent1"/>
                </a:solidFill>
                <a:latin typeface="+mj-ea"/>
              </a:rPr>
              <a:t>如何保证服务质量？</a:t>
            </a:r>
            <a:endParaRPr lang="zh-CN" sz="2800" dirty="0">
              <a:solidFill>
                <a:schemeClr val="accent1"/>
              </a:solidFill>
              <a:latin typeface="+mj-ea"/>
            </a:endParaRPr>
          </a:p>
        </p:txBody>
      </p:sp>
      <p:sp>
        <p:nvSpPr>
          <p:cNvPr id="74" name="Rectangle 3"/>
          <p:cNvSpPr txBox="1">
            <a:spLocks noChangeArrowheads="1"/>
          </p:cNvSpPr>
          <p:nvPr/>
        </p:nvSpPr>
        <p:spPr bwMode="auto">
          <a:xfrm>
            <a:off x="4921727" y="4722968"/>
            <a:ext cx="379635" cy="65255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en-US" altLang="zh-CN" sz="3200">
                <a:latin typeface="Impact" panose="020B0806030902050204" pitchFamily="34" charset="0"/>
                <a:ea typeface="+mn-ea"/>
              </a:rPr>
              <a:t>3</a:t>
            </a:r>
            <a:endParaRPr lang="zh-CN" sz="3200" dirty="0">
              <a:latin typeface="Impact" panose="020B0806030902050204" pitchFamily="34" charset="0"/>
              <a:ea typeface="+mn-ea"/>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4000" advTm="9503">
        <p15:prstTrans prst="curtains"/>
      </p:transition>
    </mc:Choice>
    <mc:Fallback>
      <p:transition spd="slow" advTm="9503">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cstate="email">
            <a:lum/>
          </a:blip>
          <a:srcRect/>
          <a:stretch>
            <a:fillRect/>
          </a:stretch>
        </a:blipFill>
        <a:effectLst/>
      </p:bgPr>
    </p:bg>
    <p:spTree>
      <p:nvGrpSpPr>
        <p:cNvPr id="1" name=""/>
        <p:cNvGrpSpPr/>
        <p:nvPr/>
      </p:nvGrpSpPr>
      <p:grpSpPr>
        <a:xfrm>
          <a:off x="0" y="0"/>
          <a:ext cx="0" cy="0"/>
          <a:chOff x="0" y="0"/>
          <a:chExt cx="0" cy="0"/>
        </a:xfrm>
      </p:grpSpPr>
      <p:sp>
        <p:nvSpPr>
          <p:cNvPr id="23" name="Oval 5"/>
          <p:cNvSpPr>
            <a:spLocks noChangeArrowheads="1"/>
          </p:cNvSpPr>
          <p:nvPr/>
        </p:nvSpPr>
        <p:spPr bwMode="auto">
          <a:xfrm>
            <a:off x="5142629" y="1484784"/>
            <a:ext cx="1731672" cy="1736952"/>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grpSp>
        <p:nvGrpSpPr>
          <p:cNvPr id="35" name="组合 34"/>
          <p:cNvGrpSpPr/>
          <p:nvPr/>
        </p:nvGrpSpPr>
        <p:grpSpPr>
          <a:xfrm>
            <a:off x="4978965" y="1321121"/>
            <a:ext cx="2059002" cy="2064280"/>
            <a:chOff x="1071563" y="1984376"/>
            <a:chExt cx="3095625" cy="3103563"/>
          </a:xfrm>
          <a:solidFill>
            <a:schemeClr val="bg1"/>
          </a:solidFill>
        </p:grpSpPr>
        <p:sp>
          <p:nvSpPr>
            <p:cNvPr id="42" name="Freeform 6"/>
            <p:cNvSpPr/>
            <p:nvPr/>
          </p:nvSpPr>
          <p:spPr bwMode="auto">
            <a:xfrm>
              <a:off x="1293813" y="1984376"/>
              <a:ext cx="1284288" cy="830263"/>
            </a:xfrm>
            <a:custGeom>
              <a:avLst/>
              <a:gdLst>
                <a:gd name="T0" fmla="*/ 166 w 1501"/>
                <a:gd name="T1" fmla="*/ 968 h 968"/>
                <a:gd name="T2" fmla="*/ 1501 w 1501"/>
                <a:gd name="T3" fmla="*/ 191 h 968"/>
                <a:gd name="T4" fmla="*/ 1501 w 1501"/>
                <a:gd name="T5" fmla="*/ 0 h 968"/>
                <a:gd name="T6" fmla="*/ 0 w 1501"/>
                <a:gd name="T7" fmla="*/ 872 h 968"/>
                <a:gd name="T8" fmla="*/ 166 w 1501"/>
                <a:gd name="T9" fmla="*/ 968 h 968"/>
              </a:gdLst>
              <a:ahLst/>
              <a:cxnLst>
                <a:cxn ang="0">
                  <a:pos x="T0" y="T1"/>
                </a:cxn>
                <a:cxn ang="0">
                  <a:pos x="T2" y="T3"/>
                </a:cxn>
                <a:cxn ang="0">
                  <a:pos x="T4" y="T5"/>
                </a:cxn>
                <a:cxn ang="0">
                  <a:pos x="T6" y="T7"/>
                </a:cxn>
                <a:cxn ang="0">
                  <a:pos x="T8" y="T9"/>
                </a:cxn>
              </a:cxnLst>
              <a:rect l="0" t="0" r="r" b="b"/>
              <a:pathLst>
                <a:path w="1501" h="968">
                  <a:moveTo>
                    <a:pt x="166" y="968"/>
                  </a:moveTo>
                  <a:cubicBezTo>
                    <a:pt x="442" y="514"/>
                    <a:pt x="935" y="207"/>
                    <a:pt x="1501" y="191"/>
                  </a:cubicBezTo>
                  <a:lnTo>
                    <a:pt x="1501" y="0"/>
                  </a:lnTo>
                  <a:cubicBezTo>
                    <a:pt x="865" y="16"/>
                    <a:pt x="310" y="362"/>
                    <a:pt x="0" y="872"/>
                  </a:cubicBezTo>
                  <a:lnTo>
                    <a:pt x="166" y="968"/>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43" name="Freeform 7"/>
            <p:cNvSpPr/>
            <p:nvPr/>
          </p:nvSpPr>
          <p:spPr bwMode="auto">
            <a:xfrm>
              <a:off x="1071563" y="1984376"/>
              <a:ext cx="3095625" cy="3103563"/>
            </a:xfrm>
            <a:custGeom>
              <a:avLst/>
              <a:gdLst>
                <a:gd name="T0" fmla="*/ 1841 w 3617"/>
                <a:gd name="T1" fmla="*/ 191 h 3617"/>
                <a:gd name="T2" fmla="*/ 3426 w 3617"/>
                <a:gd name="T3" fmla="*/ 1808 h 3617"/>
                <a:gd name="T4" fmla="*/ 1808 w 3617"/>
                <a:gd name="T5" fmla="*/ 3426 h 3617"/>
                <a:gd name="T6" fmla="*/ 190 w 3617"/>
                <a:gd name="T7" fmla="*/ 1808 h 3617"/>
                <a:gd name="T8" fmla="*/ 386 w 3617"/>
                <a:gd name="T9" fmla="*/ 1037 h 3617"/>
                <a:gd name="T10" fmla="*/ 220 w 3617"/>
                <a:gd name="T11" fmla="*/ 942 h 3617"/>
                <a:gd name="T12" fmla="*/ 0 w 3617"/>
                <a:gd name="T13" fmla="*/ 1808 h 3617"/>
                <a:gd name="T14" fmla="*/ 1808 w 3617"/>
                <a:gd name="T15" fmla="*/ 3617 h 3617"/>
                <a:gd name="T16" fmla="*/ 3617 w 3617"/>
                <a:gd name="T17" fmla="*/ 1808 h 3617"/>
                <a:gd name="T18" fmla="*/ 1841 w 3617"/>
                <a:gd name="T19" fmla="*/ 0 h 3617"/>
                <a:gd name="T20" fmla="*/ 1841 w 3617"/>
                <a:gd name="T21" fmla="*/ 191 h 3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17" h="3617">
                  <a:moveTo>
                    <a:pt x="1841" y="191"/>
                  </a:moveTo>
                  <a:cubicBezTo>
                    <a:pt x="2719" y="208"/>
                    <a:pt x="3426" y="926"/>
                    <a:pt x="3426" y="1808"/>
                  </a:cubicBezTo>
                  <a:cubicBezTo>
                    <a:pt x="3426" y="2701"/>
                    <a:pt x="2702" y="3426"/>
                    <a:pt x="1808" y="3426"/>
                  </a:cubicBezTo>
                  <a:cubicBezTo>
                    <a:pt x="915" y="3426"/>
                    <a:pt x="190" y="2701"/>
                    <a:pt x="190" y="1808"/>
                  </a:cubicBezTo>
                  <a:cubicBezTo>
                    <a:pt x="190" y="1529"/>
                    <a:pt x="261" y="1267"/>
                    <a:pt x="386" y="1037"/>
                  </a:cubicBezTo>
                  <a:lnTo>
                    <a:pt x="220" y="942"/>
                  </a:lnTo>
                  <a:cubicBezTo>
                    <a:pt x="80" y="1199"/>
                    <a:pt x="0" y="1494"/>
                    <a:pt x="0" y="1808"/>
                  </a:cubicBezTo>
                  <a:cubicBezTo>
                    <a:pt x="0" y="2807"/>
                    <a:pt x="809" y="3617"/>
                    <a:pt x="1808" y="3617"/>
                  </a:cubicBezTo>
                  <a:cubicBezTo>
                    <a:pt x="2807" y="3617"/>
                    <a:pt x="3617" y="2807"/>
                    <a:pt x="3617" y="1808"/>
                  </a:cubicBezTo>
                  <a:cubicBezTo>
                    <a:pt x="3617" y="820"/>
                    <a:pt x="2825" y="18"/>
                    <a:pt x="1841" y="0"/>
                  </a:cubicBezTo>
                  <a:lnTo>
                    <a:pt x="1841" y="191"/>
                  </a:lnTo>
                  <a:close/>
                </a:path>
              </a:pathLst>
            </a:custGeom>
            <a:solidFill>
              <a:schemeClr val="bg2"/>
            </a:solidFill>
            <a:ln>
              <a:noFill/>
            </a:ln>
          </p:spPr>
          <p:txBody>
            <a:bodyPr vert="horz" wrap="square" lIns="91440" tIns="45720" rIns="91440" bIns="45720" numCol="1" anchor="t" anchorCtr="0" compatLnSpc="1"/>
            <a:lstStyle/>
            <a:p>
              <a:endParaRPr lang="zh-CN" altLang="en-US"/>
            </a:p>
          </p:txBody>
        </p:sp>
      </p:grpSp>
      <p:sp>
        <p:nvSpPr>
          <p:cNvPr id="44" name="Rectangle 9"/>
          <p:cNvSpPr>
            <a:spLocks noChangeArrowheads="1"/>
          </p:cNvSpPr>
          <p:nvPr/>
        </p:nvSpPr>
        <p:spPr bwMode="auto">
          <a:xfrm>
            <a:off x="5537451" y="1462688"/>
            <a:ext cx="908903" cy="176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zh-CN" sz="11500" b="1" i="0" u="none" strike="noStrike" cap="none" normalizeH="0" baseline="0" dirty="0">
                <a:ln>
                  <a:noFill/>
                </a:ln>
                <a:solidFill>
                  <a:schemeClr val="accent2"/>
                </a:solidFill>
                <a:latin typeface="+mj-ea"/>
                <a:ea typeface="+mj-ea"/>
                <a:cs typeface="宋体" panose="02010600030101010101" pitchFamily="2" charset="-122"/>
              </a:rPr>
              <a:t>1</a:t>
            </a:r>
            <a:endParaRPr kumimoji="0" lang="zh-CN" altLang="zh-CN" b="1" i="0" u="none" strike="noStrike" cap="none" normalizeH="0" baseline="0" dirty="0">
              <a:ln>
                <a:noFill/>
              </a:ln>
              <a:solidFill>
                <a:schemeClr val="accent2"/>
              </a:solidFill>
              <a:latin typeface="+mj-ea"/>
              <a:ea typeface="+mj-ea"/>
              <a:cs typeface="宋体" panose="02010600030101010101" pitchFamily="2" charset="-122"/>
            </a:endParaRPr>
          </a:p>
        </p:txBody>
      </p:sp>
      <p:sp>
        <p:nvSpPr>
          <p:cNvPr id="45" name="矩形 44"/>
          <p:cNvSpPr/>
          <p:nvPr/>
        </p:nvSpPr>
        <p:spPr>
          <a:xfrm>
            <a:off x="1968946" y="3476236"/>
            <a:ext cx="8258870" cy="1015663"/>
          </a:xfrm>
          <a:prstGeom prst="rect">
            <a:avLst/>
          </a:prstGeom>
          <a:noFill/>
          <a:ln>
            <a:noFill/>
          </a:ln>
        </p:spPr>
        <p:txBody>
          <a:bodyPr vert="horz" wrap="square" lIns="0" tIns="0" rIns="0" bIns="0" numCol="1" anchor="t" anchorCtr="0" compatLnSpc="1">
            <a:spAutoFit/>
          </a:bodyPr>
          <a:lstStyle/>
          <a:p>
            <a:pPr algn="ctr">
              <a:buFontTx/>
              <a:buNone/>
            </a:pPr>
            <a:r>
              <a:rPr lang="zh-CN" altLang="en-US" sz="6600" b="1">
                <a:solidFill>
                  <a:schemeClr val="accent2"/>
                </a:solidFill>
                <a:latin typeface="微软雅黑" panose="020B0503020204020204" pitchFamily="34" charset="-122"/>
                <a:ea typeface="微软雅黑" panose="020B0503020204020204" pitchFamily="34" charset="-122"/>
                <a:cs typeface="宋体" panose="02010600030101010101" pitchFamily="2" charset="-122"/>
              </a:rPr>
              <a:t>如何理解服务？</a:t>
            </a:r>
            <a:endParaRPr lang="zh-CN" altLang="en-US" sz="6600" b="1"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47" name="Oval 39"/>
          <p:cNvSpPr>
            <a:spLocks noChangeAspect="1" noChangeArrowheads="1"/>
          </p:cNvSpPr>
          <p:nvPr/>
        </p:nvSpPr>
        <p:spPr bwMode="auto">
          <a:xfrm>
            <a:off x="3306448" y="4680726"/>
            <a:ext cx="216000" cy="217227"/>
          </a:xfrm>
          <a:prstGeom prst="ellipse">
            <a:avLst/>
          </a:prstGeom>
          <a:solidFill>
            <a:schemeClr val="bg1"/>
          </a:solidFill>
          <a:ln w="28575" cap="flat">
            <a:noFill/>
            <a:prstDash val="solid"/>
            <a:miter lim="800000"/>
          </a:ln>
        </p:spPr>
        <p:txBody>
          <a:bodyPr vert="horz" wrap="square" lIns="91440" tIns="45720" rIns="91440" bIns="45720" numCol="1" anchor="t" anchorCtr="0" compatLnSpc="1"/>
          <a:lstStyle/>
          <a:p>
            <a:endParaRPr lang="zh-CN" altLang="en-US" sz="1600">
              <a:solidFill>
                <a:schemeClr val="accent2"/>
              </a:solidFill>
            </a:endParaRPr>
          </a:p>
        </p:txBody>
      </p:sp>
      <p:sp>
        <p:nvSpPr>
          <p:cNvPr id="48" name="TextBox 9"/>
          <p:cNvSpPr txBox="1"/>
          <p:nvPr/>
        </p:nvSpPr>
        <p:spPr>
          <a:xfrm>
            <a:off x="3522448" y="4620062"/>
            <a:ext cx="2777547" cy="338554"/>
          </a:xfrm>
          <a:prstGeom prst="rect">
            <a:avLst/>
          </a:prstGeom>
          <a:noFill/>
        </p:spPr>
        <p:txBody>
          <a:bodyPr wrap="square" rtlCol="0">
            <a:spAutoFit/>
          </a:bodyPr>
          <a:lstStyle>
            <a:defPPr>
              <a:defRPr lang="zh-CN"/>
            </a:defPPr>
            <a:lvl1pPr>
              <a:defRPr sz="1600">
                <a:solidFill>
                  <a:schemeClr val="accent1"/>
                </a:solidFill>
                <a:latin typeface="+mj-ea"/>
                <a:ea typeface="+mj-ea"/>
              </a:defRPr>
            </a:lvl1pPr>
          </a:lstStyle>
          <a:p>
            <a:r>
              <a:rPr lang="zh-CN" altLang="en-US">
                <a:solidFill>
                  <a:schemeClr val="accent2"/>
                </a:solidFill>
              </a:rPr>
              <a:t>什么是服务？</a:t>
            </a:r>
            <a:endParaRPr lang="zh-CN" altLang="en-US">
              <a:solidFill>
                <a:schemeClr val="accent2"/>
              </a:solidFill>
            </a:endParaRPr>
          </a:p>
        </p:txBody>
      </p:sp>
      <p:sp>
        <p:nvSpPr>
          <p:cNvPr id="49" name="Oval 39"/>
          <p:cNvSpPr>
            <a:spLocks noChangeAspect="1" noChangeArrowheads="1"/>
          </p:cNvSpPr>
          <p:nvPr/>
        </p:nvSpPr>
        <p:spPr bwMode="auto">
          <a:xfrm>
            <a:off x="3306447" y="5019216"/>
            <a:ext cx="216000" cy="217227"/>
          </a:xfrm>
          <a:prstGeom prst="ellipse">
            <a:avLst/>
          </a:prstGeom>
          <a:solidFill>
            <a:schemeClr val="bg1"/>
          </a:solidFill>
          <a:ln w="28575" cap="flat">
            <a:noFill/>
            <a:prstDash val="solid"/>
            <a:miter lim="800000"/>
          </a:ln>
        </p:spPr>
        <p:txBody>
          <a:bodyPr vert="horz" wrap="square" lIns="91440" tIns="45720" rIns="91440" bIns="45720" numCol="1" anchor="t" anchorCtr="0" compatLnSpc="1"/>
          <a:lstStyle/>
          <a:p>
            <a:endParaRPr lang="zh-CN" altLang="en-US" sz="1600">
              <a:solidFill>
                <a:schemeClr val="accent2"/>
              </a:solidFill>
            </a:endParaRPr>
          </a:p>
        </p:txBody>
      </p:sp>
      <p:sp>
        <p:nvSpPr>
          <p:cNvPr id="50" name="TextBox 13"/>
          <p:cNvSpPr txBox="1"/>
          <p:nvPr/>
        </p:nvSpPr>
        <p:spPr>
          <a:xfrm>
            <a:off x="3522448" y="4958552"/>
            <a:ext cx="1751756" cy="338554"/>
          </a:xfrm>
          <a:prstGeom prst="rect">
            <a:avLst/>
          </a:prstGeom>
          <a:noFill/>
        </p:spPr>
        <p:txBody>
          <a:bodyPr wrap="square" rtlCol="0">
            <a:spAutoFit/>
          </a:bodyPr>
          <a:lstStyle>
            <a:defPPr>
              <a:defRPr lang="zh-CN"/>
            </a:defPPr>
            <a:lvl1pPr>
              <a:defRPr sz="1600">
                <a:solidFill>
                  <a:schemeClr val="accent1"/>
                </a:solidFill>
                <a:latin typeface="+mj-ea"/>
                <a:ea typeface="+mj-ea"/>
              </a:defRPr>
            </a:lvl1pPr>
          </a:lstStyle>
          <a:p>
            <a:r>
              <a:rPr lang="zh-CN" altLang="en-US">
                <a:solidFill>
                  <a:schemeClr val="accent2"/>
                </a:solidFill>
              </a:rPr>
              <a:t>解读服务的内涵</a:t>
            </a:r>
            <a:endParaRPr lang="zh-CN" altLang="en-US">
              <a:solidFill>
                <a:schemeClr val="accent2"/>
              </a:solidFill>
            </a:endParaRPr>
          </a:p>
        </p:txBody>
      </p:sp>
      <p:sp>
        <p:nvSpPr>
          <p:cNvPr id="53" name="Oval 40"/>
          <p:cNvSpPr>
            <a:spLocks noChangeAspect="1" noChangeArrowheads="1"/>
          </p:cNvSpPr>
          <p:nvPr/>
        </p:nvSpPr>
        <p:spPr bwMode="auto">
          <a:xfrm>
            <a:off x="5946637" y="4681106"/>
            <a:ext cx="216000" cy="217227"/>
          </a:xfrm>
          <a:prstGeom prst="ellipse">
            <a:avLst/>
          </a:prstGeom>
          <a:solidFill>
            <a:schemeClr val="bg1"/>
          </a:solidFill>
          <a:ln w="28575" cap="flat">
            <a:noFill/>
            <a:prstDash val="solid"/>
            <a:miter lim="800000"/>
          </a:ln>
        </p:spPr>
        <p:txBody>
          <a:bodyPr vert="horz" wrap="square" lIns="91440" tIns="45720" rIns="91440" bIns="45720" numCol="1" anchor="t" anchorCtr="0" compatLnSpc="1"/>
          <a:lstStyle/>
          <a:p>
            <a:endParaRPr lang="zh-CN" altLang="en-US" sz="1600">
              <a:solidFill>
                <a:schemeClr val="accent2"/>
              </a:solidFill>
            </a:endParaRPr>
          </a:p>
        </p:txBody>
      </p:sp>
      <p:sp>
        <p:nvSpPr>
          <p:cNvPr id="54" name="TextBox 10"/>
          <p:cNvSpPr txBox="1"/>
          <p:nvPr/>
        </p:nvSpPr>
        <p:spPr>
          <a:xfrm>
            <a:off x="6173551" y="4620442"/>
            <a:ext cx="2949945" cy="338554"/>
          </a:xfrm>
          <a:prstGeom prst="rect">
            <a:avLst/>
          </a:prstGeom>
          <a:noFill/>
        </p:spPr>
        <p:txBody>
          <a:bodyPr wrap="square" rtlCol="0">
            <a:spAutoFit/>
          </a:bodyPr>
          <a:lstStyle>
            <a:defPPr>
              <a:defRPr lang="zh-CN"/>
            </a:defPPr>
            <a:lvl1pPr>
              <a:defRPr sz="1600">
                <a:solidFill>
                  <a:schemeClr val="accent1"/>
                </a:solidFill>
                <a:latin typeface="+mj-ea"/>
                <a:ea typeface="+mj-ea"/>
              </a:defRPr>
            </a:lvl1pPr>
          </a:lstStyle>
          <a:p>
            <a:r>
              <a:rPr lang="zh-CN" altLang="en-US">
                <a:solidFill>
                  <a:schemeClr val="accent2"/>
                </a:solidFill>
              </a:rPr>
              <a:t> 不同时期的“好服务”表现</a:t>
            </a:r>
            <a:endParaRPr lang="zh-CN" altLang="en-US">
              <a:solidFill>
                <a:schemeClr val="accent2"/>
              </a:solidFill>
            </a:endParaRPr>
          </a:p>
        </p:txBody>
      </p:sp>
      <p:sp>
        <p:nvSpPr>
          <p:cNvPr id="55" name="Oval 40"/>
          <p:cNvSpPr>
            <a:spLocks noChangeAspect="1" noChangeArrowheads="1"/>
          </p:cNvSpPr>
          <p:nvPr/>
        </p:nvSpPr>
        <p:spPr bwMode="auto">
          <a:xfrm>
            <a:off x="5946637" y="4997024"/>
            <a:ext cx="216000" cy="217227"/>
          </a:xfrm>
          <a:prstGeom prst="ellipse">
            <a:avLst/>
          </a:prstGeom>
          <a:solidFill>
            <a:schemeClr val="bg1"/>
          </a:solidFill>
          <a:ln w="28575" cap="flat">
            <a:noFill/>
            <a:prstDash val="solid"/>
            <a:miter lim="800000"/>
          </a:ln>
        </p:spPr>
        <p:txBody>
          <a:bodyPr vert="horz" wrap="square" lIns="91440" tIns="45720" rIns="91440" bIns="45720" numCol="1" anchor="t" anchorCtr="0" compatLnSpc="1"/>
          <a:lstStyle/>
          <a:p>
            <a:endParaRPr lang="zh-CN" altLang="en-US" sz="1600">
              <a:solidFill>
                <a:schemeClr val="accent2"/>
              </a:solidFill>
            </a:endParaRPr>
          </a:p>
        </p:txBody>
      </p:sp>
      <p:sp>
        <p:nvSpPr>
          <p:cNvPr id="56" name="TextBox 10"/>
          <p:cNvSpPr txBox="1"/>
          <p:nvPr/>
        </p:nvSpPr>
        <p:spPr>
          <a:xfrm>
            <a:off x="6162638" y="4936360"/>
            <a:ext cx="1343196" cy="338554"/>
          </a:xfrm>
          <a:prstGeom prst="rect">
            <a:avLst/>
          </a:prstGeom>
          <a:noFill/>
        </p:spPr>
        <p:txBody>
          <a:bodyPr wrap="square" rtlCol="0">
            <a:spAutoFit/>
          </a:bodyPr>
          <a:lstStyle>
            <a:defPPr>
              <a:defRPr lang="zh-CN"/>
            </a:defPPr>
            <a:lvl1pPr>
              <a:defRPr sz="1600">
                <a:solidFill>
                  <a:schemeClr val="accent1"/>
                </a:solidFill>
                <a:latin typeface="+mj-ea"/>
                <a:ea typeface="+mj-ea"/>
              </a:defRPr>
            </a:lvl1pPr>
          </a:lstStyle>
          <a:p>
            <a:r>
              <a:rPr lang="zh-CN" altLang="en-US">
                <a:solidFill>
                  <a:schemeClr val="accent2"/>
                </a:solidFill>
              </a:rPr>
              <a:t>感悟服务</a:t>
            </a:r>
            <a:endParaRPr lang="zh-CN" altLang="en-US" dirty="0">
              <a:solidFill>
                <a:schemeClr val="accent2"/>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695">
        <p15:prstTrans prst="pageCurlDouble"/>
      </p:transition>
    </mc:Choice>
    <mc:Fallback>
      <p:transition spd="slow" advTm="3695">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zh-CN" altLang="en-US" sz="2800" b="1" kern="100">
                <a:solidFill>
                  <a:schemeClr val="accent1"/>
                </a:solidFill>
                <a:latin typeface="+mj-ea"/>
                <a:ea typeface="+mj-ea"/>
                <a:cs typeface="Times New Roman" panose="02020603050405020304" pitchFamily="18" charset="0"/>
              </a:rPr>
              <a:t>什么是服务？</a:t>
            </a:r>
            <a:endParaRPr lang="zh-CN" altLang="en-US" sz="2800" b="1" kern="100">
              <a:solidFill>
                <a:schemeClr val="accent1"/>
              </a:solidFill>
              <a:latin typeface="+mj-ea"/>
              <a:ea typeface="+mj-ea"/>
              <a:cs typeface="Times New Roman" panose="02020603050405020304" pitchFamily="18" charset="0"/>
            </a:endParaRPr>
          </a:p>
        </p:txBody>
      </p:sp>
      <p:sp>
        <p:nvSpPr>
          <p:cNvPr id="20" name="文本占位符 171011"/>
          <p:cNvSpPr txBox="1">
            <a:spLocks noRot="1" noChangeArrowheads="1"/>
          </p:cNvSpPr>
          <p:nvPr/>
        </p:nvSpPr>
        <p:spPr>
          <a:xfrm>
            <a:off x="1057821" y="1517333"/>
            <a:ext cx="6120680" cy="1422954"/>
          </a:xfrm>
          <a:prstGeom prst="rect">
            <a:avLst/>
          </a:prstGeom>
        </p:spPr>
        <p:txBody>
          <a:bodyPr wrap="square">
            <a:spAutoFit/>
          </a:bodyPr>
          <a:lstStyle>
            <a:defPPr>
              <a:defRPr lang="zh-CN"/>
            </a:defPPr>
            <a:lvl1pPr>
              <a:lnSpc>
                <a:spcPct val="150000"/>
              </a:lnSpc>
              <a:defRPr>
                <a:solidFill>
                  <a:schemeClr val="accent1"/>
                </a:solidFill>
                <a:latin typeface="+mn-ea"/>
                <a:ea typeface="+mn-ea"/>
              </a:defRPr>
            </a:lvl1pPr>
            <a:lvl2pPr marL="742950" indent="-285750" algn="l" rtl="0" eaLnBrk="1" fontAlgn="base" hangingPunct="1">
              <a:spcBef>
                <a:spcPct val="20000"/>
              </a:spcBef>
              <a:spcAft>
                <a:spcPct val="0"/>
              </a:spcAft>
              <a:buChar char="–"/>
              <a:defRPr sz="2000">
                <a:solidFill>
                  <a:schemeClr val="accent1"/>
                </a:solidFill>
                <a:latin typeface="+mn-lt"/>
                <a:ea typeface="仿宋_GB2312" pitchFamily="49" charset="-122"/>
              </a:defRPr>
            </a:lvl2pPr>
            <a:lvl3pPr marL="1143000" indent="-228600" algn="l" rtl="0" eaLnBrk="1" fontAlgn="base" hangingPunct="1">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9pPr>
          </a:lstStyle>
          <a:p>
            <a:pPr algn="just"/>
            <a:r>
              <a:rPr lang="zh-CN" altLang="en-US" sz="2000" b="1"/>
              <a:t>服务</a:t>
            </a:r>
            <a:r>
              <a:rPr lang="zh-CN" altLang="en-US" sz="2000"/>
              <a:t>是餐饮行业（服务行业）的重要构成，它与</a:t>
            </a:r>
            <a:r>
              <a:rPr lang="zh-CN" altLang="en-US" sz="2000" b="1">
                <a:solidFill>
                  <a:schemeClr val="bg2"/>
                </a:solidFill>
              </a:rPr>
              <a:t>设施设备、菜点酒水、餐厅环境气氛</a:t>
            </a:r>
            <a:r>
              <a:rPr lang="zh-CN" altLang="en-US" sz="2000"/>
              <a:t>等共同为客人创造一种良好的用餐体验。</a:t>
            </a:r>
            <a:endParaRPr lang="zh-CN" altLang="en-US" sz="2000"/>
          </a:p>
        </p:txBody>
      </p:sp>
      <p:pic>
        <p:nvPicPr>
          <p:cNvPr id="21" name="图片 20"/>
          <p:cNvPicPr>
            <a:picLocks noChangeAspect="1"/>
          </p:cNvPicPr>
          <p:nvPr/>
        </p:nvPicPr>
        <p:blipFill>
          <a:blip r:embed="rId1" cstate="email"/>
          <a:stretch>
            <a:fillRect/>
          </a:stretch>
        </p:blipFill>
        <p:spPr>
          <a:xfrm>
            <a:off x="7414500" y="1268760"/>
            <a:ext cx="4018213" cy="5040560"/>
          </a:xfrm>
          <a:prstGeom prst="rect">
            <a:avLst/>
          </a:prstGeom>
        </p:spPr>
      </p:pic>
      <p:sp>
        <p:nvSpPr>
          <p:cNvPr id="22" name="矩形 21"/>
          <p:cNvSpPr/>
          <p:nvPr/>
        </p:nvSpPr>
        <p:spPr>
          <a:xfrm>
            <a:off x="1057821" y="3501008"/>
            <a:ext cx="6120680" cy="1200329"/>
          </a:xfrm>
          <a:prstGeom prst="rect">
            <a:avLst/>
          </a:prstGeom>
        </p:spPr>
        <p:txBody>
          <a:bodyPr wrap="square">
            <a:spAutoFit/>
          </a:bodyPr>
          <a:lstStyle/>
          <a:p>
            <a:pPr algn="just"/>
            <a:r>
              <a:rPr lang="zh-CN" altLang="en-US">
                <a:solidFill>
                  <a:schemeClr val="accent1"/>
                </a:solidFill>
                <a:latin typeface="+mn-ea"/>
                <a:ea typeface="+mn-ea"/>
              </a:rPr>
              <a:t>服务工作对于经营者来说， 是一种工作，一种职业；对于顾 客而言，是一种感受，一种生活。 </a:t>
            </a:r>
            <a:endParaRPr lang="en-US" altLang="zh-CN">
              <a:solidFill>
                <a:schemeClr val="accent1"/>
              </a:solidFill>
              <a:latin typeface="+mn-ea"/>
              <a:ea typeface="+mn-ea"/>
            </a:endParaRPr>
          </a:p>
          <a:p>
            <a:pPr algn="just"/>
            <a:r>
              <a:rPr lang="zh-CN" altLang="en-US">
                <a:solidFill>
                  <a:schemeClr val="accent1"/>
                </a:solidFill>
                <a:latin typeface="+mn-ea"/>
                <a:ea typeface="+mn-ea"/>
              </a:rPr>
              <a:t>因此，经营者的工作成果必然也必须是客人充满美好感受的消费经历！</a:t>
            </a:r>
            <a:endParaRPr lang="zh-CN" altLang="en-US">
              <a:solidFill>
                <a:schemeClr val="accent1"/>
              </a:solidFill>
              <a:latin typeface="+mn-ea"/>
              <a:ea typeface="+mn-ea"/>
            </a:endParaRPr>
          </a:p>
        </p:txBody>
      </p:sp>
    </p:spTree>
  </p:cSld>
  <p:clrMapOvr>
    <a:masterClrMapping/>
  </p:clrMapOvr>
  <p:transition spd="slow" advTm="9652">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zh-CN" altLang="en-US" sz="2800" b="1" kern="100">
                <a:solidFill>
                  <a:schemeClr val="accent1"/>
                </a:solidFill>
                <a:latin typeface="+mj-ea"/>
                <a:ea typeface="+mj-ea"/>
                <a:cs typeface="Times New Roman" panose="02020603050405020304" pitchFamily="18" charset="0"/>
              </a:rPr>
              <a:t>什么是服务？</a:t>
            </a:r>
            <a:endParaRPr lang="zh-CN" altLang="en-US" sz="2800" b="1" kern="100">
              <a:solidFill>
                <a:schemeClr val="accent1"/>
              </a:solidFill>
              <a:latin typeface="+mj-ea"/>
              <a:ea typeface="+mj-ea"/>
              <a:cs typeface="Times New Roman" panose="02020603050405020304" pitchFamily="18" charset="0"/>
            </a:endParaRPr>
          </a:p>
        </p:txBody>
      </p:sp>
      <p:sp>
        <p:nvSpPr>
          <p:cNvPr id="20" name="矩形 19"/>
          <p:cNvSpPr/>
          <p:nvPr/>
        </p:nvSpPr>
        <p:spPr bwMode="auto">
          <a:xfrm>
            <a:off x="5050465" y="1268758"/>
            <a:ext cx="6085412" cy="4600413"/>
          </a:xfrm>
          <a:prstGeom prst="rect">
            <a:avLst/>
          </a:prstGeom>
          <a:solidFill>
            <a:schemeClr val="accent2"/>
          </a:solidFill>
          <a:ln w="9525" cap="flat" cmpd="sng" algn="ctr">
            <a:solidFill>
              <a:schemeClr val="accent1">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20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1" name="文本占位符 120835"/>
          <p:cNvSpPr txBox="1">
            <a:spLocks noChangeArrowheads="1"/>
          </p:cNvSpPr>
          <p:nvPr/>
        </p:nvSpPr>
        <p:spPr>
          <a:xfrm>
            <a:off x="5263117" y="1546921"/>
            <a:ext cx="5545086" cy="3351046"/>
          </a:xfrm>
          <a:prstGeom prst="rect">
            <a:avLst/>
          </a:prstGeom>
        </p:spPr>
        <p:txBody>
          <a:bodyPr wrap="square">
            <a:spAutoFit/>
          </a:bodyPr>
          <a:lstStyle>
            <a:defPPr>
              <a:defRPr lang="zh-CN"/>
            </a:defPPr>
            <a:lvl1pPr algn="just">
              <a:lnSpc>
                <a:spcPct val="100000"/>
              </a:lnSpc>
              <a:defRPr>
                <a:solidFill>
                  <a:schemeClr val="accent1"/>
                </a:solidFill>
                <a:latin typeface="+mn-ea"/>
                <a:ea typeface="+mn-ea"/>
              </a:defRPr>
            </a:lvl1pPr>
            <a:lvl2pPr marL="742950" indent="-285750" eaLnBrk="1" hangingPunct="1">
              <a:spcBef>
                <a:spcPct val="20000"/>
              </a:spcBef>
              <a:buChar char="–"/>
              <a:defRPr sz="2000">
                <a:solidFill>
                  <a:schemeClr val="accent1"/>
                </a:solidFill>
                <a:latin typeface="+mn-lt"/>
                <a:ea typeface="仿宋_GB2312" pitchFamily="49" charset="-122"/>
              </a:defRPr>
            </a:lvl2pPr>
            <a:lvl3pPr marL="1143000" indent="-228600" eaLnBrk="1" hangingPunct="1">
              <a:spcBef>
                <a:spcPct val="20000"/>
              </a:spcBef>
              <a:buChar char="•"/>
              <a:defRPr sz="2400">
                <a:latin typeface="+mn-lt"/>
              </a:defRPr>
            </a:lvl3pPr>
            <a:lvl4pPr marL="1600200" indent="-228600" eaLnBrk="1" hangingPunct="1">
              <a:spcBef>
                <a:spcPct val="20000"/>
              </a:spcBef>
              <a:buChar char="–"/>
              <a:defRPr sz="2000">
                <a:latin typeface="+mn-lt"/>
              </a:defRPr>
            </a:lvl4pPr>
            <a:lvl5pPr marL="2057400" indent="-228600" eaLnBrk="1" hangingPunct="1">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pPr>
              <a:lnSpc>
                <a:spcPct val="150000"/>
              </a:lnSpc>
            </a:pPr>
            <a:r>
              <a:rPr lang="zh-CN" altLang="en-US" sz="2400"/>
              <a:t>饭店从根本上说，</a:t>
            </a:r>
            <a:r>
              <a:rPr lang="zh-CN" altLang="en-US" sz="2400" b="1"/>
              <a:t>只销售一样东西，那就是服务</a:t>
            </a:r>
            <a:r>
              <a:rPr lang="zh-CN" altLang="en-US" sz="2400"/>
              <a:t>，提供低劣服务的饭店是失败的饭店，而提供优质服务的饭店则是成功的饭店。饭店的目标应是向客人提供最佳的服务，而饭店的根本经营宗旨也就是为了使客人得到舒适和便利。</a:t>
            </a:r>
            <a:endParaRPr lang="zh-CN" altLang="en-US" sz="2400"/>
          </a:p>
        </p:txBody>
      </p:sp>
      <p:pic>
        <p:nvPicPr>
          <p:cNvPr id="22" name="图片 21"/>
          <p:cNvPicPr>
            <a:picLocks noChangeAspect="1"/>
          </p:cNvPicPr>
          <p:nvPr/>
        </p:nvPicPr>
        <p:blipFill rotWithShape="1">
          <a:blip r:embed="rId1" cstate="email"/>
          <a:srcRect/>
          <a:stretch>
            <a:fillRect/>
          </a:stretch>
        </p:blipFill>
        <p:spPr>
          <a:xfrm>
            <a:off x="1093864" y="1268760"/>
            <a:ext cx="3786480" cy="4600411"/>
          </a:xfrm>
          <a:prstGeom prst="rect">
            <a:avLst/>
          </a:prstGeom>
        </p:spPr>
      </p:pic>
      <p:sp>
        <p:nvSpPr>
          <p:cNvPr id="23" name="矩形 22"/>
          <p:cNvSpPr/>
          <p:nvPr/>
        </p:nvSpPr>
        <p:spPr>
          <a:xfrm>
            <a:off x="7102902" y="5138274"/>
            <a:ext cx="3909036" cy="369332"/>
          </a:xfrm>
          <a:prstGeom prst="rect">
            <a:avLst/>
          </a:prstGeom>
        </p:spPr>
        <p:txBody>
          <a:bodyPr wrap="square">
            <a:spAutoFit/>
          </a:bodyPr>
          <a:lstStyle/>
          <a:p>
            <a:pPr algn="just"/>
            <a:r>
              <a:rPr lang="en-US" altLang="zh-CN">
                <a:solidFill>
                  <a:schemeClr val="accent1"/>
                </a:solidFill>
                <a:latin typeface="+mj-ea"/>
                <a:ea typeface="+mj-ea"/>
              </a:rPr>
              <a:t>——</a:t>
            </a:r>
            <a:r>
              <a:rPr lang="zh-CN" altLang="en-US">
                <a:solidFill>
                  <a:schemeClr val="accent1"/>
                </a:solidFill>
                <a:latin typeface="+mj-ea"/>
                <a:ea typeface="+mj-ea"/>
              </a:rPr>
              <a:t>埃尔斯沃思</a:t>
            </a:r>
            <a:r>
              <a:rPr lang="en-US" altLang="zh-CN">
                <a:solidFill>
                  <a:schemeClr val="accent1"/>
                </a:solidFill>
                <a:latin typeface="+mj-ea"/>
                <a:ea typeface="+mj-ea"/>
              </a:rPr>
              <a:t>•</a:t>
            </a:r>
            <a:r>
              <a:rPr lang="zh-CN" altLang="en-US">
                <a:solidFill>
                  <a:schemeClr val="accent1"/>
                </a:solidFill>
                <a:latin typeface="+mj-ea"/>
                <a:ea typeface="+mj-ea"/>
              </a:rPr>
              <a:t>密尔顿</a:t>
            </a:r>
            <a:r>
              <a:rPr lang="en-US" altLang="zh-CN">
                <a:solidFill>
                  <a:schemeClr val="accent1"/>
                </a:solidFill>
                <a:latin typeface="+mj-ea"/>
                <a:ea typeface="+mj-ea"/>
              </a:rPr>
              <a:t>•</a:t>
            </a:r>
            <a:r>
              <a:rPr lang="zh-CN" altLang="en-US">
                <a:solidFill>
                  <a:schemeClr val="accent1"/>
                </a:solidFill>
                <a:latin typeface="+mj-ea"/>
                <a:ea typeface="+mj-ea"/>
              </a:rPr>
              <a:t>斯塔特勒</a:t>
            </a:r>
            <a:endParaRPr lang="zh-CN" altLang="en-US">
              <a:solidFill>
                <a:schemeClr val="accent1"/>
              </a:solidFill>
              <a:latin typeface="+mj-ea"/>
              <a:ea typeface="+mj-ea"/>
            </a:endParaRPr>
          </a:p>
        </p:txBody>
      </p:sp>
      <p:sp>
        <p:nvSpPr>
          <p:cNvPr id="24" name="矩形 23"/>
          <p:cNvSpPr/>
          <p:nvPr/>
        </p:nvSpPr>
        <p:spPr bwMode="auto">
          <a:xfrm>
            <a:off x="5050464" y="1268760"/>
            <a:ext cx="6085413" cy="72008"/>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5" name="矩形 24"/>
          <p:cNvSpPr/>
          <p:nvPr/>
        </p:nvSpPr>
        <p:spPr bwMode="auto">
          <a:xfrm>
            <a:off x="1093863" y="4890977"/>
            <a:ext cx="3786479" cy="698263"/>
          </a:xfrm>
          <a:prstGeom prst="rect">
            <a:avLst/>
          </a:prstGeom>
          <a:solidFill>
            <a:schemeClr val="bg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6" name="矩形 25"/>
          <p:cNvSpPr/>
          <p:nvPr/>
        </p:nvSpPr>
        <p:spPr>
          <a:xfrm>
            <a:off x="1730933" y="5188550"/>
            <a:ext cx="2262158" cy="369332"/>
          </a:xfrm>
          <a:prstGeom prst="rect">
            <a:avLst/>
          </a:prstGeom>
        </p:spPr>
        <p:txBody>
          <a:bodyPr wrap="square">
            <a:spAutoFit/>
          </a:bodyPr>
          <a:lstStyle/>
          <a:p>
            <a:pPr algn="ctr"/>
            <a:r>
              <a:rPr lang="zh-CN" altLang="en-US">
                <a:solidFill>
                  <a:schemeClr val="accent2"/>
                </a:solidFill>
                <a:latin typeface="+mj-ea"/>
                <a:ea typeface="+mj-ea"/>
              </a:rPr>
              <a:t>现代饭店管理之父</a:t>
            </a:r>
            <a:endParaRPr lang="zh-CN" altLang="en-US">
              <a:solidFill>
                <a:schemeClr val="accent2"/>
              </a:solidFill>
              <a:latin typeface="+mj-ea"/>
              <a:ea typeface="+mj-ea"/>
            </a:endParaRPr>
          </a:p>
        </p:txBody>
      </p:sp>
      <p:sp>
        <p:nvSpPr>
          <p:cNvPr id="27" name="矩形 26"/>
          <p:cNvSpPr/>
          <p:nvPr/>
        </p:nvSpPr>
        <p:spPr>
          <a:xfrm>
            <a:off x="1465520" y="4914710"/>
            <a:ext cx="2826415" cy="338554"/>
          </a:xfrm>
          <a:prstGeom prst="rect">
            <a:avLst/>
          </a:prstGeom>
        </p:spPr>
        <p:txBody>
          <a:bodyPr wrap="none">
            <a:spAutoFit/>
          </a:bodyPr>
          <a:lstStyle/>
          <a:p>
            <a:r>
              <a:rPr lang="zh-CN" altLang="en-US" sz="1600">
                <a:solidFill>
                  <a:schemeClr val="accent2"/>
                </a:solidFill>
                <a:latin typeface="+mj-ea"/>
                <a:ea typeface="+mj-ea"/>
              </a:rPr>
              <a:t>埃尔斯沃思</a:t>
            </a:r>
            <a:r>
              <a:rPr lang="en-US" altLang="zh-CN" sz="1600">
                <a:solidFill>
                  <a:schemeClr val="accent2"/>
                </a:solidFill>
                <a:latin typeface="+mj-ea"/>
                <a:ea typeface="+mj-ea"/>
              </a:rPr>
              <a:t>•</a:t>
            </a:r>
            <a:r>
              <a:rPr lang="zh-CN" altLang="en-US" sz="1600">
                <a:solidFill>
                  <a:schemeClr val="accent2"/>
                </a:solidFill>
                <a:latin typeface="+mj-ea"/>
                <a:ea typeface="+mj-ea"/>
              </a:rPr>
              <a:t>密尔顿</a:t>
            </a:r>
            <a:r>
              <a:rPr lang="en-US" altLang="zh-CN" sz="1600">
                <a:solidFill>
                  <a:schemeClr val="accent2"/>
                </a:solidFill>
                <a:latin typeface="+mj-ea"/>
                <a:ea typeface="+mj-ea"/>
              </a:rPr>
              <a:t>•</a:t>
            </a:r>
            <a:r>
              <a:rPr lang="zh-CN" altLang="en-US" sz="1600">
                <a:solidFill>
                  <a:schemeClr val="accent2"/>
                </a:solidFill>
                <a:latin typeface="+mj-ea"/>
                <a:ea typeface="+mj-ea"/>
              </a:rPr>
              <a:t>斯塔特勒</a:t>
            </a:r>
            <a:endParaRPr lang="zh-CN" altLang="en-US" sz="1600">
              <a:solidFill>
                <a:schemeClr val="accent2"/>
              </a:solidFill>
              <a:latin typeface="+mj-ea"/>
              <a:ea typeface="+mj-ea"/>
            </a:endParaRPr>
          </a:p>
        </p:txBody>
      </p:sp>
    </p:spTree>
  </p:cSld>
  <p:clrMapOvr>
    <a:masterClrMapping/>
  </p:clrMapOvr>
  <p:transition spd="slow" advTm="9652">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20" name="矩形 19"/>
          <p:cNvSpPr/>
          <p:nvPr/>
        </p:nvSpPr>
        <p:spPr>
          <a:xfrm>
            <a:off x="676452" y="192051"/>
            <a:ext cx="7529331" cy="523220"/>
          </a:xfrm>
          <a:prstGeom prst="rect">
            <a:avLst/>
          </a:prstGeom>
        </p:spPr>
        <p:txBody>
          <a:bodyPr wrap="square">
            <a:spAutoFit/>
          </a:bodyPr>
          <a:lstStyle/>
          <a:p>
            <a:pPr>
              <a:spcBef>
                <a:spcPts val="0"/>
              </a:spcBef>
              <a:spcAft>
                <a:spcPts val="0"/>
              </a:spcAft>
            </a:pPr>
            <a:r>
              <a:rPr lang="zh-CN" altLang="en-US" sz="2800" b="1" kern="100">
                <a:solidFill>
                  <a:schemeClr val="accent1"/>
                </a:solidFill>
                <a:latin typeface="+mj-ea"/>
                <a:ea typeface="+mj-ea"/>
                <a:cs typeface="Times New Roman" panose="02020603050405020304" pitchFamily="18" charset="0"/>
              </a:rPr>
              <a:t> 不同时期的“好服务”表现</a:t>
            </a:r>
            <a:endParaRPr lang="zh-CN" altLang="en-US" sz="2800" b="1" kern="100">
              <a:solidFill>
                <a:schemeClr val="accent1"/>
              </a:solidFill>
              <a:latin typeface="+mj-ea"/>
              <a:ea typeface="+mj-ea"/>
              <a:cs typeface="Times New Roman" panose="02020603050405020304" pitchFamily="18" charset="0"/>
            </a:endParaRPr>
          </a:p>
        </p:txBody>
      </p:sp>
      <p:sp>
        <p:nvSpPr>
          <p:cNvPr id="21" name="矩形: 圆角 20"/>
          <p:cNvSpPr/>
          <p:nvPr/>
        </p:nvSpPr>
        <p:spPr bwMode="auto">
          <a:xfrm>
            <a:off x="1394932" y="2275595"/>
            <a:ext cx="7315932" cy="914642"/>
          </a:xfrm>
          <a:prstGeom prst="roundRect">
            <a:avLst>
              <a:gd name="adj" fmla="val 8464"/>
            </a:avLst>
          </a:prstGeom>
          <a:solidFill>
            <a:schemeClr val="accent2"/>
          </a:solidFill>
          <a:ln w="9525" cap="flat" cmpd="sng" algn="ctr">
            <a:solidFill>
              <a:schemeClr val="accent2">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2" name="矩形: 圆角 21"/>
          <p:cNvSpPr/>
          <p:nvPr/>
        </p:nvSpPr>
        <p:spPr bwMode="auto">
          <a:xfrm>
            <a:off x="1394932" y="3700223"/>
            <a:ext cx="7315932" cy="914642"/>
          </a:xfrm>
          <a:prstGeom prst="roundRect">
            <a:avLst>
              <a:gd name="adj" fmla="val 8464"/>
            </a:avLst>
          </a:prstGeom>
          <a:solidFill>
            <a:schemeClr val="accent2"/>
          </a:solidFill>
          <a:ln w="9525" cap="flat" cmpd="sng" algn="ctr">
            <a:solidFill>
              <a:schemeClr val="accent2">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3" name="矩形: 圆角 22"/>
          <p:cNvSpPr/>
          <p:nvPr/>
        </p:nvSpPr>
        <p:spPr bwMode="auto">
          <a:xfrm>
            <a:off x="1394932" y="5077326"/>
            <a:ext cx="7315932" cy="914642"/>
          </a:xfrm>
          <a:prstGeom prst="roundRect">
            <a:avLst>
              <a:gd name="adj" fmla="val 8464"/>
            </a:avLst>
          </a:prstGeom>
          <a:solidFill>
            <a:schemeClr val="accent2"/>
          </a:solidFill>
          <a:ln w="9525" cap="flat" cmpd="sng" algn="ctr">
            <a:solidFill>
              <a:schemeClr val="accent2">
                <a:lumMod val="8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4" name="矩形 23"/>
          <p:cNvSpPr/>
          <p:nvPr/>
        </p:nvSpPr>
        <p:spPr>
          <a:xfrm>
            <a:off x="3255523" y="2492476"/>
            <a:ext cx="1509378" cy="540689"/>
          </a:xfrm>
          <a:prstGeom prst="rect">
            <a:avLst/>
          </a:prstGeom>
          <a:gradFill>
            <a:gsLst>
              <a:gs pos="60000">
                <a:schemeClr val="bg1"/>
              </a:gs>
              <a:gs pos="0">
                <a:srgbClr val="57D2E7"/>
              </a:gs>
              <a:gs pos="100000">
                <a:srgbClr val="1BA8B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zh-CN" altLang="en-US" sz="2800">
                <a:solidFill>
                  <a:schemeClr val="accent2"/>
                </a:solidFill>
                <a:latin typeface="+mj-ea"/>
                <a:ea typeface="+mj-ea"/>
              </a:rPr>
              <a:t>标准化</a:t>
            </a:r>
            <a:endParaRPr lang="zh-CN" altLang="en-US" sz="2800">
              <a:solidFill>
                <a:schemeClr val="accent2"/>
              </a:solidFill>
              <a:latin typeface="+mj-ea"/>
              <a:ea typeface="+mj-ea"/>
            </a:endParaRPr>
          </a:p>
        </p:txBody>
      </p:sp>
      <p:sp>
        <p:nvSpPr>
          <p:cNvPr id="25" name="矩形 24"/>
          <p:cNvSpPr/>
          <p:nvPr/>
        </p:nvSpPr>
        <p:spPr>
          <a:xfrm>
            <a:off x="5058377" y="2492477"/>
            <a:ext cx="1509378" cy="523220"/>
          </a:xfrm>
          <a:prstGeom prst="rect">
            <a:avLst/>
          </a:prstGeom>
          <a:gradFill>
            <a:gsLst>
              <a:gs pos="60000">
                <a:schemeClr val="bg1"/>
              </a:gs>
              <a:gs pos="0">
                <a:srgbClr val="57D2E7"/>
              </a:gs>
              <a:gs pos="100000">
                <a:srgbClr val="1BA8B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zh-CN" altLang="en-US" sz="2800">
                <a:solidFill>
                  <a:schemeClr val="accent2"/>
                </a:solidFill>
                <a:latin typeface="+mj-ea"/>
                <a:ea typeface="+mj-ea"/>
              </a:rPr>
              <a:t>程序化</a:t>
            </a:r>
            <a:endParaRPr lang="zh-CN" altLang="en-US" sz="2800">
              <a:solidFill>
                <a:schemeClr val="accent2"/>
              </a:solidFill>
              <a:latin typeface="+mj-ea"/>
              <a:ea typeface="+mj-ea"/>
            </a:endParaRPr>
          </a:p>
        </p:txBody>
      </p:sp>
      <p:sp>
        <p:nvSpPr>
          <p:cNvPr id="26" name="矩形 25"/>
          <p:cNvSpPr/>
          <p:nvPr/>
        </p:nvSpPr>
        <p:spPr>
          <a:xfrm>
            <a:off x="6824205" y="2492477"/>
            <a:ext cx="1509378" cy="523220"/>
          </a:xfrm>
          <a:prstGeom prst="rect">
            <a:avLst/>
          </a:prstGeom>
          <a:gradFill>
            <a:gsLst>
              <a:gs pos="60000">
                <a:schemeClr val="bg1"/>
              </a:gs>
              <a:gs pos="0">
                <a:srgbClr val="57D2E7"/>
              </a:gs>
              <a:gs pos="100000">
                <a:srgbClr val="1BA8B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zh-CN" altLang="en-US" sz="2800">
                <a:solidFill>
                  <a:schemeClr val="accent2"/>
                </a:solidFill>
                <a:latin typeface="+mj-ea"/>
                <a:ea typeface="+mj-ea"/>
              </a:rPr>
              <a:t>规范化</a:t>
            </a:r>
            <a:endParaRPr lang="zh-CN" altLang="en-US" sz="2800">
              <a:solidFill>
                <a:schemeClr val="accent2"/>
              </a:solidFill>
              <a:latin typeface="+mj-ea"/>
              <a:ea typeface="+mj-ea"/>
            </a:endParaRPr>
          </a:p>
        </p:txBody>
      </p:sp>
      <p:sp>
        <p:nvSpPr>
          <p:cNvPr id="27" name="矩形 26"/>
          <p:cNvSpPr/>
          <p:nvPr/>
        </p:nvSpPr>
        <p:spPr>
          <a:xfrm>
            <a:off x="3255523" y="3899857"/>
            <a:ext cx="1509378" cy="540689"/>
          </a:xfrm>
          <a:prstGeom prst="rect">
            <a:avLst/>
          </a:prstGeom>
          <a:gradFill>
            <a:gsLst>
              <a:gs pos="60000">
                <a:schemeClr val="bg1"/>
              </a:gs>
              <a:gs pos="0">
                <a:srgbClr val="57D2E7"/>
              </a:gs>
              <a:gs pos="100000">
                <a:srgbClr val="1BA8B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zh-CN" altLang="en-US" sz="2800">
                <a:solidFill>
                  <a:schemeClr val="accent2"/>
                </a:solidFill>
                <a:latin typeface="+mj-ea"/>
                <a:ea typeface="+mj-ea"/>
              </a:rPr>
              <a:t>个性化</a:t>
            </a:r>
            <a:endParaRPr lang="zh-CN" altLang="en-US" sz="2800">
              <a:solidFill>
                <a:schemeClr val="accent2"/>
              </a:solidFill>
              <a:latin typeface="+mj-ea"/>
              <a:ea typeface="+mj-ea"/>
            </a:endParaRPr>
          </a:p>
        </p:txBody>
      </p:sp>
      <p:sp>
        <p:nvSpPr>
          <p:cNvPr id="28" name="矩形 27"/>
          <p:cNvSpPr/>
          <p:nvPr/>
        </p:nvSpPr>
        <p:spPr>
          <a:xfrm>
            <a:off x="5058377" y="3899858"/>
            <a:ext cx="1509378" cy="523220"/>
          </a:xfrm>
          <a:prstGeom prst="rect">
            <a:avLst/>
          </a:prstGeom>
          <a:gradFill>
            <a:gsLst>
              <a:gs pos="60000">
                <a:schemeClr val="bg1"/>
              </a:gs>
              <a:gs pos="0">
                <a:srgbClr val="57D2E7"/>
              </a:gs>
              <a:gs pos="100000">
                <a:srgbClr val="1BA8B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zh-CN" altLang="en-US" sz="2800">
                <a:solidFill>
                  <a:schemeClr val="accent2"/>
                </a:solidFill>
                <a:latin typeface="+mj-ea"/>
                <a:ea typeface="+mj-ea"/>
              </a:rPr>
              <a:t>异质化</a:t>
            </a:r>
            <a:endParaRPr lang="zh-CN" altLang="en-US" sz="2800">
              <a:solidFill>
                <a:schemeClr val="accent2"/>
              </a:solidFill>
              <a:latin typeface="+mj-ea"/>
              <a:ea typeface="+mj-ea"/>
            </a:endParaRPr>
          </a:p>
        </p:txBody>
      </p:sp>
      <p:sp>
        <p:nvSpPr>
          <p:cNvPr id="29" name="矩形 28"/>
          <p:cNvSpPr/>
          <p:nvPr/>
        </p:nvSpPr>
        <p:spPr>
          <a:xfrm>
            <a:off x="6824205" y="3899858"/>
            <a:ext cx="1509378" cy="523220"/>
          </a:xfrm>
          <a:prstGeom prst="rect">
            <a:avLst/>
          </a:prstGeom>
          <a:gradFill>
            <a:gsLst>
              <a:gs pos="60000">
                <a:schemeClr val="bg1"/>
              </a:gs>
              <a:gs pos="0">
                <a:srgbClr val="57D2E7"/>
              </a:gs>
              <a:gs pos="100000">
                <a:srgbClr val="1BA8B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zh-CN" altLang="en-US" sz="2800">
                <a:solidFill>
                  <a:schemeClr val="accent2"/>
                </a:solidFill>
                <a:latin typeface="+mj-ea"/>
                <a:ea typeface="+mj-ea"/>
              </a:rPr>
              <a:t>多样化</a:t>
            </a:r>
            <a:endParaRPr lang="zh-CN" altLang="en-US" sz="2800">
              <a:solidFill>
                <a:schemeClr val="accent2"/>
              </a:solidFill>
              <a:latin typeface="+mj-ea"/>
              <a:ea typeface="+mj-ea"/>
            </a:endParaRPr>
          </a:p>
        </p:txBody>
      </p:sp>
      <p:sp>
        <p:nvSpPr>
          <p:cNvPr id="30" name="矩形 29"/>
          <p:cNvSpPr/>
          <p:nvPr/>
        </p:nvSpPr>
        <p:spPr>
          <a:xfrm>
            <a:off x="3255523" y="5258590"/>
            <a:ext cx="1509378" cy="540689"/>
          </a:xfrm>
          <a:prstGeom prst="rect">
            <a:avLst/>
          </a:prstGeom>
          <a:gradFill>
            <a:gsLst>
              <a:gs pos="60000">
                <a:schemeClr val="bg1"/>
              </a:gs>
              <a:gs pos="0">
                <a:srgbClr val="57D2E7"/>
              </a:gs>
              <a:gs pos="100000">
                <a:srgbClr val="1BA8B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zh-CN" altLang="en-US" sz="2800">
                <a:solidFill>
                  <a:schemeClr val="accent2"/>
                </a:solidFill>
                <a:latin typeface="+mj-ea"/>
                <a:ea typeface="+mj-ea"/>
              </a:rPr>
              <a:t>艺术化</a:t>
            </a:r>
            <a:endParaRPr lang="zh-CN" altLang="en-US" sz="2800">
              <a:solidFill>
                <a:schemeClr val="accent2"/>
              </a:solidFill>
              <a:latin typeface="+mj-ea"/>
              <a:ea typeface="+mj-ea"/>
            </a:endParaRPr>
          </a:p>
        </p:txBody>
      </p:sp>
      <p:sp>
        <p:nvSpPr>
          <p:cNvPr id="31" name="矩形 30"/>
          <p:cNvSpPr/>
          <p:nvPr/>
        </p:nvSpPr>
        <p:spPr>
          <a:xfrm>
            <a:off x="5058377" y="5258591"/>
            <a:ext cx="1509378" cy="523220"/>
          </a:xfrm>
          <a:prstGeom prst="rect">
            <a:avLst/>
          </a:prstGeom>
          <a:gradFill>
            <a:gsLst>
              <a:gs pos="60000">
                <a:schemeClr val="bg1"/>
              </a:gs>
              <a:gs pos="0">
                <a:srgbClr val="57D2E7"/>
              </a:gs>
              <a:gs pos="100000">
                <a:srgbClr val="1BA8B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zh-CN" altLang="en-US" sz="2800">
                <a:solidFill>
                  <a:schemeClr val="accent2"/>
                </a:solidFill>
                <a:latin typeface="+mj-ea"/>
                <a:ea typeface="+mj-ea"/>
              </a:rPr>
              <a:t>表演化</a:t>
            </a:r>
            <a:endParaRPr lang="zh-CN" altLang="en-US" sz="2800">
              <a:solidFill>
                <a:schemeClr val="accent2"/>
              </a:solidFill>
              <a:latin typeface="+mj-ea"/>
              <a:ea typeface="+mj-ea"/>
            </a:endParaRPr>
          </a:p>
        </p:txBody>
      </p:sp>
      <p:sp>
        <p:nvSpPr>
          <p:cNvPr id="32" name="矩形 31"/>
          <p:cNvSpPr/>
          <p:nvPr/>
        </p:nvSpPr>
        <p:spPr>
          <a:xfrm>
            <a:off x="6824205" y="5258591"/>
            <a:ext cx="1509378" cy="523220"/>
          </a:xfrm>
          <a:prstGeom prst="rect">
            <a:avLst/>
          </a:prstGeom>
          <a:gradFill>
            <a:gsLst>
              <a:gs pos="60000">
                <a:schemeClr val="bg1"/>
              </a:gs>
              <a:gs pos="0">
                <a:srgbClr val="57D2E7"/>
              </a:gs>
              <a:gs pos="100000">
                <a:srgbClr val="1BA8B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zh-CN" altLang="en-US" sz="2800">
                <a:solidFill>
                  <a:schemeClr val="accent2"/>
                </a:solidFill>
                <a:latin typeface="+mj-ea"/>
                <a:ea typeface="+mj-ea"/>
              </a:rPr>
              <a:t>人性化</a:t>
            </a:r>
            <a:endParaRPr lang="zh-CN" altLang="en-US" sz="2800">
              <a:solidFill>
                <a:schemeClr val="accent2"/>
              </a:solidFill>
              <a:latin typeface="+mj-ea"/>
              <a:ea typeface="+mj-ea"/>
            </a:endParaRPr>
          </a:p>
        </p:txBody>
      </p:sp>
      <p:sp>
        <p:nvSpPr>
          <p:cNvPr id="33" name="矩形 32"/>
          <p:cNvSpPr/>
          <p:nvPr/>
        </p:nvSpPr>
        <p:spPr>
          <a:xfrm>
            <a:off x="1394931" y="923215"/>
            <a:ext cx="9383970" cy="874407"/>
          </a:xfrm>
          <a:prstGeom prst="rect">
            <a:avLst/>
          </a:prstGeom>
        </p:spPr>
        <p:txBody>
          <a:bodyPr wrap="square">
            <a:spAutoFit/>
          </a:bodyPr>
          <a:lstStyle/>
          <a:p>
            <a:pPr algn="just">
              <a:lnSpc>
                <a:spcPct val="150000"/>
              </a:lnSpc>
            </a:pPr>
            <a:r>
              <a:rPr lang="zh-CN" altLang="en-US">
                <a:solidFill>
                  <a:schemeClr val="accent1"/>
                </a:solidFill>
                <a:latin typeface="+mn-ea"/>
                <a:ea typeface="+mn-ea"/>
              </a:rPr>
              <a:t>什么样的服务才能称为“好服务”呢？在不同的时期是有着不同的表现的，按行业发展的这些年来看，</a:t>
            </a:r>
            <a:r>
              <a:rPr lang="zh-CN" altLang="en-US" b="1">
                <a:solidFill>
                  <a:schemeClr val="accent1"/>
                </a:solidFill>
                <a:latin typeface="+mn-ea"/>
                <a:ea typeface="+mn-ea"/>
              </a:rPr>
              <a:t>“好服务”有着这样三个阶段</a:t>
            </a:r>
            <a:r>
              <a:rPr lang="zh-CN" altLang="en-US">
                <a:solidFill>
                  <a:schemeClr val="accent1"/>
                </a:solidFill>
                <a:latin typeface="+mn-ea"/>
                <a:ea typeface="+mn-ea"/>
              </a:rPr>
              <a:t>：</a:t>
            </a:r>
            <a:endParaRPr lang="zh-CN" altLang="en-US">
              <a:solidFill>
                <a:schemeClr val="accent1"/>
              </a:solidFill>
              <a:latin typeface="+mn-ea"/>
              <a:ea typeface="+mn-ea"/>
            </a:endParaRPr>
          </a:p>
        </p:txBody>
      </p:sp>
      <p:grpSp>
        <p:nvGrpSpPr>
          <p:cNvPr id="35" name="组合 34"/>
          <p:cNvGrpSpPr/>
          <p:nvPr/>
        </p:nvGrpSpPr>
        <p:grpSpPr>
          <a:xfrm>
            <a:off x="1645305" y="2140580"/>
            <a:ext cx="1279685" cy="1287034"/>
            <a:chOff x="1645305" y="2140580"/>
            <a:chExt cx="1279685" cy="1287034"/>
          </a:xfrm>
        </p:grpSpPr>
        <p:sp>
          <p:nvSpPr>
            <p:cNvPr id="36" name="箭头: 五边形 35"/>
            <p:cNvSpPr/>
            <p:nvPr/>
          </p:nvSpPr>
          <p:spPr bwMode="auto">
            <a:xfrm rot="5400000">
              <a:off x="1635967" y="2149918"/>
              <a:ext cx="1287034" cy="1268358"/>
            </a:xfrm>
            <a:prstGeom prst="homePlate">
              <a:avLst>
                <a:gd name="adj" fmla="val 17148"/>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37" name="矩形 36"/>
            <p:cNvSpPr/>
            <p:nvPr/>
          </p:nvSpPr>
          <p:spPr>
            <a:xfrm>
              <a:off x="1744484" y="2584042"/>
              <a:ext cx="1180506" cy="400110"/>
            </a:xfrm>
            <a:prstGeom prst="rect">
              <a:avLst/>
            </a:prstGeom>
          </p:spPr>
          <p:txBody>
            <a:bodyPr wrap="square">
              <a:spAutoFit/>
            </a:bodyPr>
            <a:lstStyle/>
            <a:p>
              <a:pPr algn="ctr"/>
              <a:r>
                <a:rPr lang="zh-CN" altLang="en-US" sz="2000">
                  <a:solidFill>
                    <a:schemeClr val="accent2"/>
                  </a:solidFill>
                  <a:latin typeface="+mn-ea"/>
                  <a:ea typeface="+mn-ea"/>
                </a:rPr>
                <a:t>阶段一</a:t>
              </a:r>
              <a:endParaRPr lang="zh-CN" altLang="en-US" sz="2000">
                <a:solidFill>
                  <a:schemeClr val="accent2"/>
                </a:solidFill>
                <a:latin typeface="+mn-ea"/>
                <a:ea typeface="+mn-ea"/>
              </a:endParaRPr>
            </a:p>
          </p:txBody>
        </p:sp>
      </p:grpSp>
      <p:grpSp>
        <p:nvGrpSpPr>
          <p:cNvPr id="38" name="组合 37"/>
          <p:cNvGrpSpPr/>
          <p:nvPr/>
        </p:nvGrpSpPr>
        <p:grpSpPr>
          <a:xfrm>
            <a:off x="1645305" y="3423491"/>
            <a:ext cx="1279685" cy="1389976"/>
            <a:chOff x="1645305" y="3423491"/>
            <a:chExt cx="1279685" cy="1389976"/>
          </a:xfrm>
        </p:grpSpPr>
        <p:sp>
          <p:nvSpPr>
            <p:cNvPr id="39" name="箭头: V 形 38"/>
            <p:cNvSpPr/>
            <p:nvPr/>
          </p:nvSpPr>
          <p:spPr bwMode="auto">
            <a:xfrm rot="5400000">
              <a:off x="1584496" y="3484300"/>
              <a:ext cx="1389976" cy="1268358"/>
            </a:xfrm>
            <a:prstGeom prst="chevron">
              <a:avLst>
                <a:gd name="adj" fmla="val 16521"/>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40" name="矩形 39"/>
            <p:cNvSpPr/>
            <p:nvPr/>
          </p:nvSpPr>
          <p:spPr>
            <a:xfrm>
              <a:off x="1744484" y="3967673"/>
              <a:ext cx="1180506" cy="400110"/>
            </a:xfrm>
            <a:prstGeom prst="rect">
              <a:avLst/>
            </a:prstGeom>
          </p:spPr>
          <p:txBody>
            <a:bodyPr wrap="square">
              <a:spAutoFit/>
            </a:bodyPr>
            <a:lstStyle/>
            <a:p>
              <a:pPr algn="ctr"/>
              <a:r>
                <a:rPr lang="zh-CN" altLang="en-US" sz="2000">
                  <a:solidFill>
                    <a:schemeClr val="accent2"/>
                  </a:solidFill>
                  <a:latin typeface="+mn-ea"/>
                  <a:ea typeface="+mn-ea"/>
                </a:rPr>
                <a:t>阶段二</a:t>
              </a:r>
              <a:endParaRPr lang="zh-CN" altLang="en-US" sz="2000">
                <a:solidFill>
                  <a:schemeClr val="accent2"/>
                </a:solidFill>
                <a:latin typeface="+mn-ea"/>
                <a:ea typeface="+mn-ea"/>
              </a:endParaRPr>
            </a:p>
          </p:txBody>
        </p:sp>
      </p:grpSp>
      <p:grpSp>
        <p:nvGrpSpPr>
          <p:cNvPr id="41" name="组合 40"/>
          <p:cNvGrpSpPr/>
          <p:nvPr/>
        </p:nvGrpSpPr>
        <p:grpSpPr>
          <a:xfrm>
            <a:off x="1645305" y="4842382"/>
            <a:ext cx="1279685" cy="1389976"/>
            <a:chOff x="1645305" y="4842382"/>
            <a:chExt cx="1279685" cy="1389976"/>
          </a:xfrm>
        </p:grpSpPr>
        <p:sp>
          <p:nvSpPr>
            <p:cNvPr id="42" name="箭头: V 形 41"/>
            <p:cNvSpPr/>
            <p:nvPr/>
          </p:nvSpPr>
          <p:spPr bwMode="auto">
            <a:xfrm rot="5400000">
              <a:off x="1584496" y="4903191"/>
              <a:ext cx="1389976" cy="1268358"/>
            </a:xfrm>
            <a:prstGeom prst="chevron">
              <a:avLst>
                <a:gd name="adj" fmla="val 16521"/>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43" name="矩形 42"/>
            <p:cNvSpPr/>
            <p:nvPr/>
          </p:nvSpPr>
          <p:spPr>
            <a:xfrm>
              <a:off x="1744484" y="5351304"/>
              <a:ext cx="1180506" cy="400110"/>
            </a:xfrm>
            <a:prstGeom prst="rect">
              <a:avLst/>
            </a:prstGeom>
          </p:spPr>
          <p:txBody>
            <a:bodyPr wrap="square">
              <a:spAutoFit/>
            </a:bodyPr>
            <a:lstStyle/>
            <a:p>
              <a:pPr algn="ctr"/>
              <a:r>
                <a:rPr lang="zh-CN" altLang="en-US" sz="2000">
                  <a:solidFill>
                    <a:schemeClr val="accent2"/>
                  </a:solidFill>
                  <a:latin typeface="+mn-ea"/>
                  <a:ea typeface="+mn-ea"/>
                </a:rPr>
                <a:t>阶段三</a:t>
              </a:r>
              <a:endParaRPr lang="zh-CN" altLang="en-US" sz="2000">
                <a:solidFill>
                  <a:schemeClr val="accent2"/>
                </a:solidFill>
                <a:latin typeface="+mn-ea"/>
                <a:ea typeface="+mn-ea"/>
              </a:endParaRPr>
            </a:p>
          </p:txBody>
        </p:sp>
      </p:grpSp>
      <p:pic>
        <p:nvPicPr>
          <p:cNvPr id="44" name="图片 43"/>
          <p:cNvPicPr>
            <a:picLocks noChangeAspect="1"/>
          </p:cNvPicPr>
          <p:nvPr/>
        </p:nvPicPr>
        <p:blipFill>
          <a:blip r:embed="rId1" cstate="email"/>
          <a:stretch>
            <a:fillRect/>
          </a:stretch>
        </p:blipFill>
        <p:spPr>
          <a:xfrm>
            <a:off x="8966936" y="2085682"/>
            <a:ext cx="2305857" cy="1351791"/>
          </a:xfrm>
          <a:prstGeom prst="rect">
            <a:avLst/>
          </a:prstGeom>
        </p:spPr>
      </p:pic>
      <p:pic>
        <p:nvPicPr>
          <p:cNvPr id="45" name="图片 44"/>
          <p:cNvPicPr>
            <a:picLocks noChangeAspect="1"/>
          </p:cNvPicPr>
          <p:nvPr/>
        </p:nvPicPr>
        <p:blipFill>
          <a:blip r:embed="rId2" cstate="email"/>
          <a:stretch>
            <a:fillRect/>
          </a:stretch>
        </p:blipFill>
        <p:spPr>
          <a:xfrm>
            <a:off x="8971907" y="3569717"/>
            <a:ext cx="2300886" cy="1389976"/>
          </a:xfrm>
          <a:prstGeom prst="rect">
            <a:avLst/>
          </a:prstGeom>
        </p:spPr>
      </p:pic>
      <p:pic>
        <p:nvPicPr>
          <p:cNvPr id="46" name="图片 45"/>
          <p:cNvPicPr>
            <a:picLocks noChangeAspect="1"/>
          </p:cNvPicPr>
          <p:nvPr/>
        </p:nvPicPr>
        <p:blipFill>
          <a:blip r:embed="rId3" cstate="email"/>
          <a:stretch>
            <a:fillRect/>
          </a:stretch>
        </p:blipFill>
        <p:spPr>
          <a:xfrm>
            <a:off x="8971907" y="5060379"/>
            <a:ext cx="2300886" cy="1389977"/>
          </a:xfrm>
          <a:prstGeom prst="rect">
            <a:avLst/>
          </a:prstGeom>
        </p:spPr>
      </p:pic>
    </p:spTree>
  </p:cSld>
  <p:clrMapOvr>
    <a:masterClrMapping/>
  </p:clrMapOvr>
  <p:transition spd="slow" advTm="9652">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zh-CN" altLang="en-US" sz="2800" b="1" kern="100">
                <a:solidFill>
                  <a:schemeClr val="accent1"/>
                </a:solidFill>
                <a:latin typeface="+mj-ea"/>
                <a:ea typeface="+mj-ea"/>
                <a:cs typeface="Times New Roman" panose="02020603050405020304" pitchFamily="18" charset="0"/>
              </a:rPr>
              <a:t>解读服务的内涵</a:t>
            </a:r>
            <a:endParaRPr lang="zh-CN" altLang="en-US" sz="2800" b="1" kern="100">
              <a:solidFill>
                <a:schemeClr val="accent1"/>
              </a:solidFill>
              <a:latin typeface="+mj-ea"/>
              <a:ea typeface="+mj-ea"/>
              <a:cs typeface="Times New Roman" panose="02020603050405020304" pitchFamily="18" charset="0"/>
            </a:endParaRPr>
          </a:p>
        </p:txBody>
      </p:sp>
      <p:sp>
        <p:nvSpPr>
          <p:cNvPr id="20" name="文本占位符 129028"/>
          <p:cNvSpPr txBox="1">
            <a:spLocks noRot="1" noChangeArrowheads="1"/>
          </p:cNvSpPr>
          <p:nvPr/>
        </p:nvSpPr>
        <p:spPr>
          <a:xfrm>
            <a:off x="1223257" y="1184229"/>
            <a:ext cx="9627652" cy="874407"/>
          </a:xfrm>
          <a:prstGeom prst="rect">
            <a:avLst/>
          </a:prstGeom>
        </p:spPr>
        <p:txBody>
          <a:bodyPr wrap="square">
            <a:spAutoFit/>
          </a:bodyPr>
          <a:lstStyle>
            <a:defPPr>
              <a:defRPr lang="zh-CN"/>
            </a:defPPr>
            <a:lvl1pPr algn="just">
              <a:defRPr>
                <a:solidFill>
                  <a:schemeClr val="accent1"/>
                </a:solidFill>
                <a:latin typeface="+mn-ea"/>
                <a:ea typeface="+mn-ea"/>
              </a:defRPr>
            </a:lvl1pPr>
            <a:lvl2pPr marL="742950" indent="-285750" algn="l" rtl="0" eaLnBrk="1" fontAlgn="base" hangingPunct="1">
              <a:spcBef>
                <a:spcPct val="20000"/>
              </a:spcBef>
              <a:spcAft>
                <a:spcPct val="0"/>
              </a:spcAft>
              <a:buChar char="–"/>
              <a:defRPr sz="2000">
                <a:solidFill>
                  <a:schemeClr val="accent1"/>
                </a:solidFill>
                <a:latin typeface="+mn-lt"/>
                <a:ea typeface="仿宋_GB2312" pitchFamily="49" charset="-122"/>
              </a:defRPr>
            </a:lvl2pPr>
            <a:lvl3pPr marL="1143000" indent="-228600" algn="l" rtl="0" eaLnBrk="1" fontAlgn="base" hangingPunct="1">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9pPr>
          </a:lstStyle>
          <a:p>
            <a:pPr>
              <a:lnSpc>
                <a:spcPct val="150000"/>
              </a:lnSpc>
            </a:pPr>
            <a:r>
              <a:rPr lang="zh-CN" altLang="en-US"/>
              <a:t>国际旅游业有关人士认为，服务这概念的含义可用构成英语</a:t>
            </a:r>
            <a:r>
              <a:rPr lang="en-US" altLang="zh-CN"/>
              <a:t>SERVICE</a:t>
            </a:r>
            <a:r>
              <a:rPr lang="zh-CN" altLang="en-US"/>
              <a:t>的这个词的每一个字母所代表的含义来理解，其中每一个字母的含义实际上都是对服务人员的行为语言的一种要求。</a:t>
            </a:r>
            <a:endParaRPr lang="zh-CN" altLang="en-US"/>
          </a:p>
        </p:txBody>
      </p:sp>
      <p:sp>
        <p:nvSpPr>
          <p:cNvPr id="21" name="矩形 20"/>
          <p:cNvSpPr/>
          <p:nvPr/>
        </p:nvSpPr>
        <p:spPr>
          <a:xfrm>
            <a:off x="1322507" y="2527594"/>
            <a:ext cx="1008000" cy="1446550"/>
          </a:xfrm>
          <a:prstGeom prst="rect">
            <a:avLst/>
          </a:prstGeom>
          <a:solidFill>
            <a:schemeClr val="accent2"/>
          </a:solidFill>
          <a:ln>
            <a:solidFill>
              <a:schemeClr val="accent2">
                <a:lumMod val="85000"/>
              </a:schemeClr>
            </a:solidFill>
          </a:ln>
        </p:spPr>
        <p:txBody>
          <a:bodyPr wrap="square">
            <a:spAutoFit/>
          </a:bodyPr>
          <a:lstStyle/>
          <a:p>
            <a:pPr algn="ctr"/>
            <a:r>
              <a:rPr lang="en-US" altLang="zh-CN" sz="8800">
                <a:latin typeface="+mj-ea"/>
                <a:ea typeface="+mj-ea"/>
              </a:rPr>
              <a:t>S</a:t>
            </a:r>
            <a:endParaRPr lang="zh-CN" altLang="en-US" sz="8800">
              <a:latin typeface="+mj-ea"/>
              <a:ea typeface="+mj-ea"/>
            </a:endParaRPr>
          </a:p>
        </p:txBody>
      </p:sp>
      <p:sp>
        <p:nvSpPr>
          <p:cNvPr id="22" name="矩形 21"/>
          <p:cNvSpPr/>
          <p:nvPr/>
        </p:nvSpPr>
        <p:spPr>
          <a:xfrm>
            <a:off x="2664880" y="2527594"/>
            <a:ext cx="1008000" cy="1446550"/>
          </a:xfrm>
          <a:prstGeom prst="rect">
            <a:avLst/>
          </a:prstGeom>
          <a:solidFill>
            <a:schemeClr val="accent2"/>
          </a:solidFill>
          <a:ln>
            <a:solidFill>
              <a:schemeClr val="accent2">
                <a:lumMod val="85000"/>
              </a:schemeClr>
            </a:solidFill>
          </a:ln>
        </p:spPr>
        <p:txBody>
          <a:bodyPr wrap="square">
            <a:spAutoFit/>
          </a:bodyPr>
          <a:lstStyle/>
          <a:p>
            <a:pPr algn="ctr"/>
            <a:r>
              <a:rPr lang="en-US" altLang="zh-CN" sz="8800">
                <a:latin typeface="+mj-ea"/>
                <a:ea typeface="+mj-ea"/>
              </a:rPr>
              <a:t>E</a:t>
            </a:r>
            <a:endParaRPr lang="zh-CN" altLang="en-US" sz="8800">
              <a:latin typeface="+mj-ea"/>
              <a:ea typeface="+mj-ea"/>
            </a:endParaRPr>
          </a:p>
        </p:txBody>
      </p:sp>
      <p:sp>
        <p:nvSpPr>
          <p:cNvPr id="23" name="矩形 22"/>
          <p:cNvSpPr/>
          <p:nvPr/>
        </p:nvSpPr>
        <p:spPr>
          <a:xfrm>
            <a:off x="4007253" y="2527594"/>
            <a:ext cx="1008000" cy="1446550"/>
          </a:xfrm>
          <a:prstGeom prst="rect">
            <a:avLst/>
          </a:prstGeom>
          <a:solidFill>
            <a:schemeClr val="accent2"/>
          </a:solidFill>
          <a:ln>
            <a:solidFill>
              <a:schemeClr val="accent2">
                <a:lumMod val="85000"/>
              </a:schemeClr>
            </a:solidFill>
          </a:ln>
        </p:spPr>
        <p:txBody>
          <a:bodyPr wrap="square">
            <a:spAutoFit/>
          </a:bodyPr>
          <a:lstStyle/>
          <a:p>
            <a:pPr algn="ctr"/>
            <a:r>
              <a:rPr lang="en-US" altLang="zh-CN" sz="8800">
                <a:latin typeface="+mj-ea"/>
                <a:ea typeface="+mj-ea"/>
              </a:rPr>
              <a:t>R</a:t>
            </a:r>
            <a:endParaRPr lang="zh-CN" altLang="en-US" sz="8800">
              <a:latin typeface="+mj-ea"/>
              <a:ea typeface="+mj-ea"/>
            </a:endParaRPr>
          </a:p>
        </p:txBody>
      </p:sp>
      <p:sp>
        <p:nvSpPr>
          <p:cNvPr id="24" name="矩形 23"/>
          <p:cNvSpPr/>
          <p:nvPr/>
        </p:nvSpPr>
        <p:spPr>
          <a:xfrm>
            <a:off x="5349626" y="2527594"/>
            <a:ext cx="1008000" cy="1446550"/>
          </a:xfrm>
          <a:prstGeom prst="rect">
            <a:avLst/>
          </a:prstGeom>
          <a:solidFill>
            <a:schemeClr val="accent2"/>
          </a:solidFill>
          <a:ln>
            <a:solidFill>
              <a:schemeClr val="accent2">
                <a:lumMod val="85000"/>
              </a:schemeClr>
            </a:solidFill>
          </a:ln>
        </p:spPr>
        <p:txBody>
          <a:bodyPr wrap="square">
            <a:spAutoFit/>
          </a:bodyPr>
          <a:lstStyle/>
          <a:p>
            <a:pPr algn="ctr"/>
            <a:r>
              <a:rPr lang="en-US" altLang="zh-CN" sz="8800">
                <a:latin typeface="+mj-ea"/>
                <a:ea typeface="+mj-ea"/>
              </a:rPr>
              <a:t>V</a:t>
            </a:r>
            <a:endParaRPr lang="zh-CN" altLang="en-US" sz="8800">
              <a:latin typeface="+mj-ea"/>
              <a:ea typeface="+mj-ea"/>
            </a:endParaRPr>
          </a:p>
        </p:txBody>
      </p:sp>
      <p:sp>
        <p:nvSpPr>
          <p:cNvPr id="25" name="矩形 24"/>
          <p:cNvSpPr/>
          <p:nvPr/>
        </p:nvSpPr>
        <p:spPr>
          <a:xfrm>
            <a:off x="6691999" y="2527594"/>
            <a:ext cx="1008000" cy="1446550"/>
          </a:xfrm>
          <a:prstGeom prst="rect">
            <a:avLst/>
          </a:prstGeom>
          <a:solidFill>
            <a:schemeClr val="accent2"/>
          </a:solidFill>
          <a:ln>
            <a:solidFill>
              <a:schemeClr val="accent2">
                <a:lumMod val="85000"/>
              </a:schemeClr>
            </a:solidFill>
          </a:ln>
        </p:spPr>
        <p:txBody>
          <a:bodyPr wrap="square">
            <a:spAutoFit/>
          </a:bodyPr>
          <a:lstStyle/>
          <a:p>
            <a:pPr algn="ctr"/>
            <a:r>
              <a:rPr lang="en-US" altLang="zh-CN" sz="8800">
                <a:latin typeface="+mj-ea"/>
                <a:ea typeface="+mj-ea"/>
              </a:rPr>
              <a:t>I</a:t>
            </a:r>
            <a:endParaRPr lang="zh-CN" altLang="en-US" sz="8800">
              <a:latin typeface="+mj-ea"/>
              <a:ea typeface="+mj-ea"/>
            </a:endParaRPr>
          </a:p>
        </p:txBody>
      </p:sp>
      <p:sp>
        <p:nvSpPr>
          <p:cNvPr id="26" name="矩形 25"/>
          <p:cNvSpPr/>
          <p:nvPr/>
        </p:nvSpPr>
        <p:spPr>
          <a:xfrm>
            <a:off x="8034372" y="2527594"/>
            <a:ext cx="1008000" cy="1446550"/>
          </a:xfrm>
          <a:prstGeom prst="rect">
            <a:avLst/>
          </a:prstGeom>
          <a:solidFill>
            <a:schemeClr val="accent2"/>
          </a:solidFill>
          <a:ln>
            <a:solidFill>
              <a:schemeClr val="accent2">
                <a:lumMod val="85000"/>
              </a:schemeClr>
            </a:solidFill>
          </a:ln>
        </p:spPr>
        <p:txBody>
          <a:bodyPr wrap="square">
            <a:spAutoFit/>
          </a:bodyPr>
          <a:lstStyle/>
          <a:p>
            <a:pPr algn="ctr"/>
            <a:r>
              <a:rPr lang="en-US" altLang="zh-CN" sz="8800">
                <a:latin typeface="+mj-ea"/>
                <a:ea typeface="+mj-ea"/>
              </a:rPr>
              <a:t>C</a:t>
            </a:r>
            <a:endParaRPr lang="zh-CN" altLang="en-US" sz="8800">
              <a:latin typeface="+mj-ea"/>
              <a:ea typeface="+mj-ea"/>
            </a:endParaRPr>
          </a:p>
        </p:txBody>
      </p:sp>
      <p:sp>
        <p:nvSpPr>
          <p:cNvPr id="27" name="矩形 26"/>
          <p:cNvSpPr/>
          <p:nvPr/>
        </p:nvSpPr>
        <p:spPr>
          <a:xfrm>
            <a:off x="9376746" y="2527594"/>
            <a:ext cx="1008000" cy="1446550"/>
          </a:xfrm>
          <a:prstGeom prst="rect">
            <a:avLst/>
          </a:prstGeom>
          <a:solidFill>
            <a:schemeClr val="accent2"/>
          </a:solidFill>
          <a:ln>
            <a:solidFill>
              <a:schemeClr val="accent2">
                <a:lumMod val="85000"/>
              </a:schemeClr>
            </a:solidFill>
          </a:ln>
        </p:spPr>
        <p:txBody>
          <a:bodyPr wrap="square">
            <a:spAutoFit/>
          </a:bodyPr>
          <a:lstStyle/>
          <a:p>
            <a:pPr algn="ctr"/>
            <a:r>
              <a:rPr lang="en-US" altLang="zh-CN" sz="8800">
                <a:latin typeface="+mj-ea"/>
                <a:ea typeface="+mj-ea"/>
              </a:rPr>
              <a:t>E</a:t>
            </a:r>
            <a:endParaRPr lang="zh-CN" altLang="en-US" sz="8800">
              <a:latin typeface="+mj-ea"/>
              <a:ea typeface="+mj-ea"/>
            </a:endParaRPr>
          </a:p>
        </p:txBody>
      </p:sp>
      <p:cxnSp>
        <p:nvCxnSpPr>
          <p:cNvPr id="28" name="直接连接符 27"/>
          <p:cNvCxnSpPr/>
          <p:nvPr/>
        </p:nvCxnSpPr>
        <p:spPr bwMode="auto">
          <a:xfrm>
            <a:off x="1866729" y="4015825"/>
            <a:ext cx="0" cy="1008112"/>
          </a:xfrm>
          <a:prstGeom prst="line">
            <a:avLst/>
          </a:prstGeom>
          <a:solidFill>
            <a:schemeClr val="accent1"/>
          </a:solidFill>
          <a:ln w="9525" cap="flat" cmpd="sng" algn="ctr">
            <a:solidFill>
              <a:schemeClr val="accent2">
                <a:lumMod val="50000"/>
              </a:schemeClr>
            </a:solidFill>
            <a:prstDash val="solid"/>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9" name="矩形 28"/>
          <p:cNvSpPr/>
          <p:nvPr/>
        </p:nvSpPr>
        <p:spPr>
          <a:xfrm>
            <a:off x="1412606" y="5121583"/>
            <a:ext cx="801823" cy="707886"/>
          </a:xfrm>
          <a:prstGeom prst="rect">
            <a:avLst/>
          </a:prstGeom>
        </p:spPr>
        <p:txBody>
          <a:bodyPr wrap="none">
            <a:spAutoFit/>
          </a:bodyPr>
          <a:lstStyle/>
          <a:p>
            <a:pPr algn="ctr"/>
            <a:r>
              <a:rPr lang="en-US" altLang="zh-CN" sz="2000" kern="0">
                <a:solidFill>
                  <a:schemeClr val="accent1"/>
                </a:solidFill>
                <a:latin typeface="微软雅黑 Light" panose="020B0502040204020203" pitchFamily="34" charset="-122"/>
                <a:ea typeface="微软雅黑 Light" panose="020B0502040204020203" pitchFamily="34" charset="-122"/>
              </a:rPr>
              <a:t>Smile</a:t>
            </a:r>
            <a:endParaRPr lang="en-US" altLang="zh-CN" sz="2000" kern="0">
              <a:solidFill>
                <a:schemeClr val="accent1"/>
              </a:solidFill>
              <a:latin typeface="微软雅黑 Light" panose="020B0502040204020203" pitchFamily="34" charset="-122"/>
              <a:ea typeface="微软雅黑 Light" panose="020B0502040204020203" pitchFamily="34" charset="-122"/>
            </a:endParaRPr>
          </a:p>
          <a:p>
            <a:pPr algn="ctr"/>
            <a:r>
              <a:rPr lang="zh-CN" altLang="en-US" sz="2000" kern="0">
                <a:solidFill>
                  <a:schemeClr val="accent1"/>
                </a:solidFill>
                <a:latin typeface="微软雅黑 Light" panose="020B0502040204020203" pitchFamily="34" charset="-122"/>
                <a:ea typeface="微软雅黑 Light" panose="020B0502040204020203" pitchFamily="34" charset="-122"/>
              </a:rPr>
              <a:t>微笑</a:t>
            </a:r>
            <a:endParaRPr lang="zh-CN" altLang="en-US" sz="2000">
              <a:solidFill>
                <a:schemeClr val="accent1"/>
              </a:solidFill>
              <a:latin typeface="微软雅黑 Light" panose="020B0502040204020203" pitchFamily="34" charset="-122"/>
              <a:ea typeface="微软雅黑 Light" panose="020B0502040204020203" pitchFamily="34" charset="-122"/>
            </a:endParaRPr>
          </a:p>
        </p:txBody>
      </p:sp>
      <p:cxnSp>
        <p:nvCxnSpPr>
          <p:cNvPr id="30" name="直接连接符 29"/>
          <p:cNvCxnSpPr/>
          <p:nvPr/>
        </p:nvCxnSpPr>
        <p:spPr bwMode="auto">
          <a:xfrm>
            <a:off x="3164614" y="4015825"/>
            <a:ext cx="0" cy="1008112"/>
          </a:xfrm>
          <a:prstGeom prst="line">
            <a:avLst/>
          </a:prstGeom>
          <a:solidFill>
            <a:schemeClr val="accent1"/>
          </a:solidFill>
          <a:ln w="9525" cap="flat" cmpd="sng" algn="ctr">
            <a:solidFill>
              <a:schemeClr val="accent2">
                <a:lumMod val="50000"/>
              </a:schemeClr>
            </a:solidFill>
            <a:prstDash val="solid"/>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 name="矩形 30"/>
          <p:cNvSpPr/>
          <p:nvPr/>
        </p:nvSpPr>
        <p:spPr>
          <a:xfrm>
            <a:off x="2566503" y="5121583"/>
            <a:ext cx="1184940" cy="707886"/>
          </a:xfrm>
          <a:prstGeom prst="rect">
            <a:avLst/>
          </a:prstGeom>
        </p:spPr>
        <p:txBody>
          <a:bodyPr wrap="none">
            <a:spAutoFit/>
          </a:bodyPr>
          <a:lstStyle/>
          <a:p>
            <a:pPr algn="ctr"/>
            <a:r>
              <a:rPr lang="en-US" altLang="zh-CN" sz="2000" kern="0">
                <a:solidFill>
                  <a:schemeClr val="accent1"/>
                </a:solidFill>
                <a:latin typeface="微软雅黑 Light" panose="020B0502040204020203" pitchFamily="34" charset="-122"/>
                <a:ea typeface="微软雅黑 Light" panose="020B0502040204020203" pitchFamily="34" charset="-122"/>
              </a:rPr>
              <a:t>Excellent</a:t>
            </a:r>
            <a:endParaRPr lang="en-US" altLang="zh-CN" sz="2000" kern="0">
              <a:solidFill>
                <a:schemeClr val="accent1"/>
              </a:solidFill>
              <a:latin typeface="微软雅黑 Light" panose="020B0502040204020203" pitchFamily="34" charset="-122"/>
              <a:ea typeface="微软雅黑 Light" panose="020B0502040204020203" pitchFamily="34" charset="-122"/>
            </a:endParaRPr>
          </a:p>
          <a:p>
            <a:pPr algn="ctr"/>
            <a:r>
              <a:rPr lang="zh-CN" altLang="en-US" sz="2000" kern="0">
                <a:solidFill>
                  <a:schemeClr val="accent1"/>
                </a:solidFill>
                <a:latin typeface="微软雅黑 Light" panose="020B0502040204020203" pitchFamily="34" charset="-122"/>
                <a:ea typeface="微软雅黑 Light" panose="020B0502040204020203" pitchFamily="34" charset="-122"/>
              </a:rPr>
              <a:t>出色</a:t>
            </a:r>
            <a:endParaRPr lang="zh-CN" altLang="en-US" sz="2000">
              <a:solidFill>
                <a:schemeClr val="accent1"/>
              </a:solidFill>
              <a:latin typeface="微软雅黑 Light" panose="020B0502040204020203" pitchFamily="34" charset="-122"/>
              <a:ea typeface="微软雅黑 Light" panose="020B0502040204020203" pitchFamily="34" charset="-122"/>
            </a:endParaRPr>
          </a:p>
        </p:txBody>
      </p:sp>
      <p:cxnSp>
        <p:nvCxnSpPr>
          <p:cNvPr id="32" name="直接连接符 31"/>
          <p:cNvCxnSpPr/>
          <p:nvPr/>
        </p:nvCxnSpPr>
        <p:spPr bwMode="auto">
          <a:xfrm>
            <a:off x="4500119" y="4015825"/>
            <a:ext cx="0" cy="1008112"/>
          </a:xfrm>
          <a:prstGeom prst="line">
            <a:avLst/>
          </a:prstGeom>
          <a:solidFill>
            <a:schemeClr val="accent1"/>
          </a:solidFill>
          <a:ln w="9525" cap="flat" cmpd="sng" algn="ctr">
            <a:solidFill>
              <a:schemeClr val="accent2">
                <a:lumMod val="50000"/>
              </a:schemeClr>
            </a:solidFill>
            <a:prstDash val="solid"/>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 name="矩形 32"/>
          <p:cNvSpPr/>
          <p:nvPr/>
        </p:nvSpPr>
        <p:spPr>
          <a:xfrm>
            <a:off x="4053518" y="5121583"/>
            <a:ext cx="954107" cy="707886"/>
          </a:xfrm>
          <a:prstGeom prst="rect">
            <a:avLst/>
          </a:prstGeom>
        </p:spPr>
        <p:txBody>
          <a:bodyPr wrap="none">
            <a:spAutoFit/>
          </a:bodyPr>
          <a:lstStyle/>
          <a:p>
            <a:pPr algn="ctr"/>
            <a:r>
              <a:rPr lang="en-US" altLang="zh-CN" sz="2000" kern="0">
                <a:solidFill>
                  <a:schemeClr val="accent1"/>
                </a:solidFill>
                <a:latin typeface="微软雅黑 Light" panose="020B0502040204020203" pitchFamily="34" charset="-122"/>
                <a:ea typeface="微软雅黑 Light" panose="020B0502040204020203" pitchFamily="34" charset="-122"/>
              </a:rPr>
              <a:t>Ready</a:t>
            </a:r>
            <a:endParaRPr lang="en-US" altLang="zh-CN" sz="2000" kern="0">
              <a:solidFill>
                <a:schemeClr val="accent1"/>
              </a:solidFill>
              <a:latin typeface="微软雅黑 Light" panose="020B0502040204020203" pitchFamily="34" charset="-122"/>
              <a:ea typeface="微软雅黑 Light" panose="020B0502040204020203" pitchFamily="34" charset="-122"/>
            </a:endParaRPr>
          </a:p>
          <a:p>
            <a:pPr algn="ctr"/>
            <a:r>
              <a:rPr lang="zh-CN" altLang="en-US" sz="2000" kern="0">
                <a:solidFill>
                  <a:schemeClr val="accent1"/>
                </a:solidFill>
                <a:latin typeface="微软雅黑 Light" panose="020B0502040204020203" pitchFamily="34" charset="-122"/>
                <a:ea typeface="微软雅黑 Light" panose="020B0502040204020203" pitchFamily="34" charset="-122"/>
              </a:rPr>
              <a:t>准备好</a:t>
            </a:r>
            <a:endParaRPr lang="zh-CN" altLang="en-US" sz="2000">
              <a:solidFill>
                <a:schemeClr val="accent1"/>
              </a:solidFill>
              <a:latin typeface="微软雅黑 Light" panose="020B0502040204020203" pitchFamily="34" charset="-122"/>
              <a:ea typeface="微软雅黑 Light" panose="020B0502040204020203" pitchFamily="34" charset="-122"/>
            </a:endParaRPr>
          </a:p>
        </p:txBody>
      </p:sp>
      <p:cxnSp>
        <p:nvCxnSpPr>
          <p:cNvPr id="35" name="直接连接符 34"/>
          <p:cNvCxnSpPr/>
          <p:nvPr/>
        </p:nvCxnSpPr>
        <p:spPr bwMode="auto">
          <a:xfrm>
            <a:off x="5835624" y="4015825"/>
            <a:ext cx="0" cy="1008112"/>
          </a:xfrm>
          <a:prstGeom prst="line">
            <a:avLst/>
          </a:prstGeom>
          <a:solidFill>
            <a:schemeClr val="accent1"/>
          </a:solidFill>
          <a:ln w="9525" cap="flat" cmpd="sng" algn="ctr">
            <a:solidFill>
              <a:schemeClr val="accent2">
                <a:lumMod val="50000"/>
              </a:schemeClr>
            </a:solidFill>
            <a:prstDash val="solid"/>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 name="矩形 35"/>
          <p:cNvSpPr/>
          <p:nvPr/>
        </p:nvSpPr>
        <p:spPr>
          <a:xfrm>
            <a:off x="5293204" y="5121583"/>
            <a:ext cx="1095172" cy="707886"/>
          </a:xfrm>
          <a:prstGeom prst="rect">
            <a:avLst/>
          </a:prstGeom>
        </p:spPr>
        <p:txBody>
          <a:bodyPr wrap="none">
            <a:spAutoFit/>
          </a:bodyPr>
          <a:lstStyle/>
          <a:p>
            <a:pPr algn="ctr"/>
            <a:r>
              <a:rPr lang="en-US" altLang="zh-CN" sz="2000" kern="0">
                <a:solidFill>
                  <a:schemeClr val="accent1"/>
                </a:solidFill>
                <a:latin typeface="微软雅黑 Light" panose="020B0502040204020203" pitchFamily="34" charset="-122"/>
                <a:ea typeface="微软雅黑 Light" panose="020B0502040204020203" pitchFamily="34" charset="-122"/>
              </a:rPr>
              <a:t>Viewing</a:t>
            </a:r>
            <a:endParaRPr lang="en-US" altLang="zh-CN" sz="2000" kern="0">
              <a:solidFill>
                <a:schemeClr val="accent1"/>
              </a:solidFill>
              <a:latin typeface="微软雅黑 Light" panose="020B0502040204020203" pitchFamily="34" charset="-122"/>
              <a:ea typeface="微软雅黑 Light" panose="020B0502040204020203" pitchFamily="34" charset="-122"/>
            </a:endParaRPr>
          </a:p>
          <a:p>
            <a:pPr algn="ctr"/>
            <a:r>
              <a:rPr lang="zh-CN" altLang="en-US" sz="2000" kern="0">
                <a:solidFill>
                  <a:schemeClr val="accent1"/>
                </a:solidFill>
                <a:latin typeface="微软雅黑 Light" panose="020B0502040204020203" pitchFamily="34" charset="-122"/>
                <a:ea typeface="微软雅黑 Light" panose="020B0502040204020203" pitchFamily="34" charset="-122"/>
              </a:rPr>
              <a:t>看待</a:t>
            </a:r>
            <a:endParaRPr lang="zh-CN" altLang="en-US" sz="2000">
              <a:solidFill>
                <a:schemeClr val="accent1"/>
              </a:solidFill>
              <a:latin typeface="微软雅黑 Light" panose="020B0502040204020203" pitchFamily="34" charset="-122"/>
              <a:ea typeface="微软雅黑 Light" panose="020B0502040204020203" pitchFamily="34" charset="-122"/>
            </a:endParaRPr>
          </a:p>
        </p:txBody>
      </p:sp>
      <p:cxnSp>
        <p:nvCxnSpPr>
          <p:cNvPr id="37" name="直接连接符 36"/>
          <p:cNvCxnSpPr/>
          <p:nvPr/>
        </p:nvCxnSpPr>
        <p:spPr bwMode="auto">
          <a:xfrm>
            <a:off x="7195193" y="4015825"/>
            <a:ext cx="0" cy="1008112"/>
          </a:xfrm>
          <a:prstGeom prst="line">
            <a:avLst/>
          </a:prstGeom>
          <a:solidFill>
            <a:schemeClr val="accent1"/>
          </a:solidFill>
          <a:ln w="9525" cap="flat" cmpd="sng" algn="ctr">
            <a:solidFill>
              <a:schemeClr val="accent2">
                <a:lumMod val="50000"/>
              </a:schemeClr>
            </a:solidFill>
            <a:prstDash val="solid"/>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矩形 37"/>
          <p:cNvSpPr/>
          <p:nvPr/>
        </p:nvSpPr>
        <p:spPr>
          <a:xfrm>
            <a:off x="6693212" y="5121583"/>
            <a:ext cx="1019830" cy="707886"/>
          </a:xfrm>
          <a:prstGeom prst="rect">
            <a:avLst/>
          </a:prstGeom>
        </p:spPr>
        <p:txBody>
          <a:bodyPr wrap="none">
            <a:spAutoFit/>
          </a:bodyPr>
          <a:lstStyle/>
          <a:p>
            <a:pPr algn="ctr"/>
            <a:r>
              <a:rPr lang="en-US" altLang="zh-CN" sz="2000" kern="0">
                <a:solidFill>
                  <a:schemeClr val="accent1"/>
                </a:solidFill>
                <a:latin typeface="微软雅黑 Light" panose="020B0502040204020203" pitchFamily="34" charset="-122"/>
                <a:ea typeface="微软雅黑 Light" panose="020B0502040204020203" pitchFamily="34" charset="-122"/>
              </a:rPr>
              <a:t>Inviting</a:t>
            </a:r>
            <a:endParaRPr lang="en-US" altLang="zh-CN" sz="2000" kern="0">
              <a:solidFill>
                <a:schemeClr val="accent1"/>
              </a:solidFill>
              <a:latin typeface="微软雅黑 Light" panose="020B0502040204020203" pitchFamily="34" charset="-122"/>
              <a:ea typeface="微软雅黑 Light" panose="020B0502040204020203" pitchFamily="34" charset="-122"/>
            </a:endParaRPr>
          </a:p>
          <a:p>
            <a:pPr algn="ctr"/>
            <a:r>
              <a:rPr lang="zh-CN" altLang="en-US" sz="2000" kern="0">
                <a:solidFill>
                  <a:schemeClr val="accent1"/>
                </a:solidFill>
                <a:latin typeface="微软雅黑 Light" panose="020B0502040204020203" pitchFamily="34" charset="-122"/>
                <a:ea typeface="微软雅黑 Light" panose="020B0502040204020203" pitchFamily="34" charset="-122"/>
              </a:rPr>
              <a:t>邀请</a:t>
            </a:r>
            <a:endParaRPr lang="zh-CN" altLang="en-US" sz="2000" kern="0">
              <a:solidFill>
                <a:schemeClr val="accent1"/>
              </a:solidFill>
              <a:latin typeface="微软雅黑 Light" panose="020B0502040204020203" pitchFamily="34" charset="-122"/>
              <a:ea typeface="微软雅黑 Light" panose="020B0502040204020203" pitchFamily="34" charset="-122"/>
            </a:endParaRPr>
          </a:p>
        </p:txBody>
      </p:sp>
      <p:cxnSp>
        <p:nvCxnSpPr>
          <p:cNvPr id="39" name="直接连接符 38"/>
          <p:cNvCxnSpPr/>
          <p:nvPr/>
        </p:nvCxnSpPr>
        <p:spPr bwMode="auto">
          <a:xfrm>
            <a:off x="8566792" y="4015825"/>
            <a:ext cx="0" cy="1008112"/>
          </a:xfrm>
          <a:prstGeom prst="line">
            <a:avLst/>
          </a:prstGeom>
          <a:solidFill>
            <a:schemeClr val="accent1"/>
          </a:solidFill>
          <a:ln w="9525" cap="flat" cmpd="sng" algn="ctr">
            <a:solidFill>
              <a:schemeClr val="accent2">
                <a:lumMod val="50000"/>
              </a:schemeClr>
            </a:solidFill>
            <a:prstDash val="solid"/>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 name="矩形 39"/>
          <p:cNvSpPr/>
          <p:nvPr/>
        </p:nvSpPr>
        <p:spPr>
          <a:xfrm>
            <a:off x="7982612" y="5121583"/>
            <a:ext cx="1165705" cy="707886"/>
          </a:xfrm>
          <a:prstGeom prst="rect">
            <a:avLst/>
          </a:prstGeom>
        </p:spPr>
        <p:txBody>
          <a:bodyPr wrap="none">
            <a:spAutoFit/>
          </a:bodyPr>
          <a:lstStyle/>
          <a:p>
            <a:pPr algn="ctr"/>
            <a:r>
              <a:rPr lang="en-US" altLang="zh-CN" sz="2000" kern="0">
                <a:solidFill>
                  <a:schemeClr val="accent1"/>
                </a:solidFill>
                <a:latin typeface="微软雅黑 Light" panose="020B0502040204020203" pitchFamily="34" charset="-122"/>
                <a:ea typeface="微软雅黑 Light" panose="020B0502040204020203" pitchFamily="34" charset="-122"/>
              </a:rPr>
              <a:t>Creating</a:t>
            </a:r>
            <a:endParaRPr lang="en-US" altLang="zh-CN" sz="2000" kern="0">
              <a:solidFill>
                <a:schemeClr val="accent1"/>
              </a:solidFill>
              <a:latin typeface="微软雅黑 Light" panose="020B0502040204020203" pitchFamily="34" charset="-122"/>
              <a:ea typeface="微软雅黑 Light" panose="020B0502040204020203" pitchFamily="34" charset="-122"/>
            </a:endParaRPr>
          </a:p>
          <a:p>
            <a:pPr algn="ctr"/>
            <a:r>
              <a:rPr lang="zh-CN" altLang="en-US" sz="2000" kern="0">
                <a:solidFill>
                  <a:schemeClr val="accent1"/>
                </a:solidFill>
                <a:latin typeface="微软雅黑 Light" panose="020B0502040204020203" pitchFamily="34" charset="-122"/>
                <a:ea typeface="微软雅黑 Light" panose="020B0502040204020203" pitchFamily="34" charset="-122"/>
              </a:rPr>
              <a:t>创造</a:t>
            </a:r>
            <a:endParaRPr lang="zh-CN" altLang="en-US" sz="2000" kern="0">
              <a:solidFill>
                <a:schemeClr val="accent1"/>
              </a:solidFill>
              <a:latin typeface="微软雅黑 Light" panose="020B0502040204020203" pitchFamily="34" charset="-122"/>
              <a:ea typeface="微软雅黑 Light" panose="020B0502040204020203" pitchFamily="34" charset="-122"/>
            </a:endParaRPr>
          </a:p>
        </p:txBody>
      </p:sp>
      <p:cxnSp>
        <p:nvCxnSpPr>
          <p:cNvPr id="41" name="直接连接符 40"/>
          <p:cNvCxnSpPr/>
          <p:nvPr/>
        </p:nvCxnSpPr>
        <p:spPr bwMode="auto">
          <a:xfrm>
            <a:off x="9877245" y="4015825"/>
            <a:ext cx="0" cy="1008112"/>
          </a:xfrm>
          <a:prstGeom prst="line">
            <a:avLst/>
          </a:prstGeom>
          <a:solidFill>
            <a:schemeClr val="accent1"/>
          </a:solidFill>
          <a:ln w="9525" cap="flat" cmpd="sng" algn="ctr">
            <a:solidFill>
              <a:schemeClr val="accent2">
                <a:lumMod val="50000"/>
              </a:schemeClr>
            </a:solidFill>
            <a:prstDash val="solid"/>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2" name="矩形 41"/>
          <p:cNvSpPr/>
          <p:nvPr/>
        </p:nvSpPr>
        <p:spPr>
          <a:xfrm>
            <a:off x="9284774" y="5121583"/>
            <a:ext cx="1184941" cy="707886"/>
          </a:xfrm>
          <a:prstGeom prst="rect">
            <a:avLst/>
          </a:prstGeom>
        </p:spPr>
        <p:txBody>
          <a:bodyPr wrap="none">
            <a:spAutoFit/>
          </a:bodyPr>
          <a:lstStyle/>
          <a:p>
            <a:pPr algn="ctr"/>
            <a:r>
              <a:rPr lang="en-US" altLang="zh-CN" sz="2000" kern="0">
                <a:solidFill>
                  <a:schemeClr val="accent1"/>
                </a:solidFill>
                <a:latin typeface="微软雅黑 Light" panose="020B0502040204020203" pitchFamily="34" charset="-122"/>
                <a:ea typeface="微软雅黑 Light" panose="020B0502040204020203" pitchFamily="34" charset="-122"/>
              </a:rPr>
              <a:t>Excellent</a:t>
            </a:r>
            <a:endParaRPr lang="en-US" altLang="zh-CN" sz="2000" kern="0">
              <a:solidFill>
                <a:schemeClr val="accent1"/>
              </a:solidFill>
              <a:latin typeface="微软雅黑 Light" panose="020B0502040204020203" pitchFamily="34" charset="-122"/>
              <a:ea typeface="微软雅黑 Light" panose="020B0502040204020203" pitchFamily="34" charset="-122"/>
            </a:endParaRPr>
          </a:p>
          <a:p>
            <a:pPr algn="ctr"/>
            <a:r>
              <a:rPr lang="zh-CN" altLang="en-US" sz="2000" kern="0">
                <a:solidFill>
                  <a:schemeClr val="accent1"/>
                </a:solidFill>
                <a:latin typeface="微软雅黑 Light" panose="020B0502040204020203" pitchFamily="34" charset="-122"/>
                <a:ea typeface="微软雅黑 Light" panose="020B0502040204020203" pitchFamily="34" charset="-122"/>
              </a:rPr>
              <a:t>出色</a:t>
            </a:r>
            <a:endParaRPr lang="zh-CN" altLang="en-US" sz="2000" kern="0">
              <a:solidFill>
                <a:schemeClr val="accent1"/>
              </a:solidFill>
              <a:latin typeface="微软雅黑 Light" panose="020B0502040204020203" pitchFamily="34" charset="-122"/>
              <a:ea typeface="微软雅黑 Light" panose="020B0502040204020203" pitchFamily="34" charset="-122"/>
            </a:endParaRPr>
          </a:p>
        </p:txBody>
      </p:sp>
    </p:spTree>
  </p:cSld>
  <p:clrMapOvr>
    <a:masterClrMapping/>
  </p:clrMapOvr>
  <p:transition spd="slow" advTm="9652">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zh-CN" altLang="en-US" sz="2800" b="1" kern="100">
                <a:solidFill>
                  <a:schemeClr val="accent1"/>
                </a:solidFill>
                <a:latin typeface="+mj-ea"/>
                <a:ea typeface="+mj-ea"/>
                <a:cs typeface="Times New Roman" panose="02020603050405020304" pitchFamily="18" charset="0"/>
              </a:rPr>
              <a:t>解读服务的内涵</a:t>
            </a:r>
            <a:endParaRPr lang="zh-CN" altLang="en-US" sz="2800" b="1" kern="100">
              <a:solidFill>
                <a:schemeClr val="accent1"/>
              </a:solidFill>
              <a:latin typeface="+mj-ea"/>
              <a:ea typeface="+mj-ea"/>
              <a:cs typeface="Times New Roman" panose="02020603050405020304" pitchFamily="18" charset="0"/>
            </a:endParaRPr>
          </a:p>
        </p:txBody>
      </p:sp>
      <p:sp>
        <p:nvSpPr>
          <p:cNvPr id="20" name="矩形 19"/>
          <p:cNvSpPr/>
          <p:nvPr/>
        </p:nvSpPr>
        <p:spPr bwMode="auto">
          <a:xfrm>
            <a:off x="2512041" y="2348879"/>
            <a:ext cx="5633338" cy="1392941"/>
          </a:xfrm>
          <a:prstGeom prst="rect">
            <a:avLst/>
          </a:prstGeom>
          <a:solidFill>
            <a:schemeClr val="accent2"/>
          </a:solidFill>
          <a:ln w="9525" cap="flat" cmpd="sng" algn="ctr">
            <a:solidFill>
              <a:schemeClr val="accent2">
                <a:lumMod val="6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1" name="文本占位符 130054"/>
          <p:cNvSpPr txBox="1">
            <a:spLocks noRot="1" noChangeArrowheads="1"/>
          </p:cNvSpPr>
          <p:nvPr/>
        </p:nvSpPr>
        <p:spPr>
          <a:xfrm>
            <a:off x="2432631" y="1154743"/>
            <a:ext cx="5589019" cy="523220"/>
          </a:xfrm>
          <a:prstGeom prst="rect">
            <a:avLst/>
          </a:prstGeom>
        </p:spPr>
        <p:txBody>
          <a:bodyPr wrap="square">
            <a:spAutoFit/>
          </a:bodyPr>
          <a:lstStyle>
            <a:defPPr>
              <a:defRPr lang="zh-CN"/>
            </a:defPPr>
            <a:lvl1pPr algn="ctr">
              <a:defRPr sz="3200" kern="0">
                <a:solidFill>
                  <a:schemeClr val="accent1"/>
                </a:solidFill>
                <a:latin typeface="微软雅黑 Light" panose="020B0502040204020203" pitchFamily="34" charset="-122"/>
                <a:ea typeface="微软雅黑 Light" panose="020B0502040204020203" pitchFamily="34" charset="-122"/>
              </a:defRPr>
            </a:lvl1pPr>
            <a:lvl2pPr marL="742950" indent="-285750" algn="l" rtl="0" eaLnBrk="1" fontAlgn="base" hangingPunct="1">
              <a:spcBef>
                <a:spcPct val="20000"/>
              </a:spcBef>
              <a:spcAft>
                <a:spcPct val="0"/>
              </a:spcAft>
              <a:buChar char="–"/>
              <a:defRPr sz="2000">
                <a:solidFill>
                  <a:schemeClr val="accent1"/>
                </a:solidFill>
                <a:latin typeface="+mn-lt"/>
                <a:ea typeface="仿宋_GB2312" pitchFamily="49" charset="-122"/>
              </a:defRPr>
            </a:lvl2pPr>
            <a:lvl3pPr marL="1143000" indent="-228600" algn="l" rtl="0" eaLnBrk="1" fontAlgn="base" hangingPunct="1">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9pPr>
          </a:lstStyle>
          <a:p>
            <a:pPr algn="l"/>
            <a:r>
              <a:rPr lang="zh-CN" altLang="en-US" sz="2800" b="1"/>
              <a:t>员工应对每一位宾客提供</a:t>
            </a:r>
            <a:r>
              <a:rPr lang="zh-CN" altLang="en-US" sz="2800" b="1">
                <a:solidFill>
                  <a:schemeClr val="bg2"/>
                </a:solidFill>
              </a:rPr>
              <a:t>微笑服务</a:t>
            </a:r>
            <a:r>
              <a:rPr lang="zh-CN" altLang="en-US" sz="2800" b="1"/>
              <a:t>！</a:t>
            </a:r>
            <a:endParaRPr lang="zh-CN" altLang="en-US" sz="2800" b="1"/>
          </a:p>
        </p:txBody>
      </p:sp>
      <p:sp>
        <p:nvSpPr>
          <p:cNvPr id="22" name="文本框 130057"/>
          <p:cNvSpPr txBox="1">
            <a:spLocks noChangeArrowheads="1"/>
          </p:cNvSpPr>
          <p:nvPr/>
        </p:nvSpPr>
        <p:spPr bwMode="auto">
          <a:xfrm>
            <a:off x="2476743" y="1731903"/>
            <a:ext cx="5211683" cy="40011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defRPr sz="2800" kern="0">
                <a:solidFill>
                  <a:schemeClr val="accent1"/>
                </a:solidFill>
                <a:latin typeface="微软雅黑 Light" panose="020B0502040204020203" pitchFamily="34" charset="-122"/>
                <a:ea typeface="微软雅黑 Light" panose="020B0502040204020203" pitchFamily="34" charset="-122"/>
              </a:defRPr>
            </a:lvl1pPr>
            <a:lvl2pPr marL="742950" indent="-285750" eaLnBrk="1" hangingPunct="1">
              <a:spcBef>
                <a:spcPct val="20000"/>
              </a:spcBef>
              <a:buChar char="–"/>
              <a:defRPr sz="2000">
                <a:solidFill>
                  <a:schemeClr val="accent1"/>
                </a:solidFill>
                <a:latin typeface="+mn-lt"/>
                <a:ea typeface="仿宋_GB2312" pitchFamily="49" charset="-122"/>
              </a:defRPr>
            </a:lvl2pPr>
            <a:lvl3pPr marL="1143000" indent="-228600" eaLnBrk="1" hangingPunct="1">
              <a:spcBef>
                <a:spcPct val="20000"/>
              </a:spcBef>
              <a:buChar char="•"/>
              <a:defRPr sz="2400">
                <a:latin typeface="+mn-lt"/>
              </a:defRPr>
            </a:lvl3pPr>
            <a:lvl4pPr marL="1600200" indent="-228600" eaLnBrk="1" hangingPunct="1">
              <a:spcBef>
                <a:spcPct val="20000"/>
              </a:spcBef>
              <a:buChar char="–"/>
              <a:defRPr sz="2000">
                <a:latin typeface="+mn-lt"/>
              </a:defRPr>
            </a:lvl4pPr>
            <a:lvl5pPr marL="2057400" indent="-228600" eaLnBrk="1" hangingPunct="1">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r>
              <a:rPr lang="zh-CN" altLang="en-US" sz="2000"/>
              <a:t>笑，既涵养了自己又温暖了别人</a:t>
            </a:r>
            <a:endParaRPr lang="zh-CN" altLang="en-US" sz="2000"/>
          </a:p>
        </p:txBody>
      </p:sp>
      <p:sp>
        <p:nvSpPr>
          <p:cNvPr id="23" name="矩形 22"/>
          <p:cNvSpPr/>
          <p:nvPr/>
        </p:nvSpPr>
        <p:spPr>
          <a:xfrm>
            <a:off x="873457" y="1217613"/>
            <a:ext cx="1174254" cy="1744878"/>
          </a:xfrm>
          <a:prstGeom prst="rect">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11500">
                <a:solidFill>
                  <a:schemeClr val="accent2"/>
                </a:solidFill>
                <a:latin typeface="+mj-ea"/>
                <a:ea typeface="+mj-ea"/>
              </a:rPr>
              <a:t>S</a:t>
            </a:r>
            <a:endParaRPr lang="zh-CN" altLang="en-US" sz="11500">
              <a:solidFill>
                <a:schemeClr val="accent2"/>
              </a:solidFill>
              <a:latin typeface="+mj-ea"/>
              <a:ea typeface="+mj-ea"/>
            </a:endParaRPr>
          </a:p>
        </p:txBody>
      </p:sp>
      <p:sp>
        <p:nvSpPr>
          <p:cNvPr id="24" name="矩形 23"/>
          <p:cNvSpPr/>
          <p:nvPr/>
        </p:nvSpPr>
        <p:spPr>
          <a:xfrm>
            <a:off x="825477" y="3126355"/>
            <a:ext cx="1240701" cy="1077218"/>
          </a:xfrm>
          <a:prstGeom prst="rect">
            <a:avLst/>
          </a:prstGeom>
        </p:spPr>
        <p:txBody>
          <a:bodyPr wrap="square">
            <a:spAutoFit/>
          </a:bodyPr>
          <a:lstStyle/>
          <a:p>
            <a:pPr algn="ctr"/>
            <a:r>
              <a:rPr lang="en-US" altLang="zh-CN" sz="3200" kern="0">
                <a:solidFill>
                  <a:schemeClr val="accent1"/>
                </a:solidFill>
                <a:latin typeface="微软雅黑 Light" panose="020B0502040204020203" pitchFamily="34" charset="-122"/>
                <a:ea typeface="微软雅黑 Light" panose="020B0502040204020203" pitchFamily="34" charset="-122"/>
              </a:rPr>
              <a:t>Smile</a:t>
            </a:r>
            <a:endParaRPr lang="en-US" altLang="zh-CN" sz="3200" kern="0">
              <a:solidFill>
                <a:schemeClr val="accent1"/>
              </a:solidFill>
              <a:latin typeface="微软雅黑 Light" panose="020B0502040204020203" pitchFamily="34" charset="-122"/>
              <a:ea typeface="微软雅黑 Light" panose="020B0502040204020203" pitchFamily="34" charset="-122"/>
            </a:endParaRPr>
          </a:p>
          <a:p>
            <a:pPr algn="ctr"/>
            <a:r>
              <a:rPr lang="zh-CN" altLang="en-US" sz="3200" kern="0">
                <a:solidFill>
                  <a:schemeClr val="accent1"/>
                </a:solidFill>
                <a:latin typeface="微软雅黑 Light" panose="020B0502040204020203" pitchFamily="34" charset="-122"/>
                <a:ea typeface="微软雅黑 Light" panose="020B0502040204020203" pitchFamily="34" charset="-122"/>
              </a:rPr>
              <a:t>微笑</a:t>
            </a:r>
            <a:endParaRPr lang="zh-CN" altLang="en-US" sz="3200">
              <a:solidFill>
                <a:schemeClr val="accent1"/>
              </a:solidFill>
              <a:latin typeface="微软雅黑 Light" panose="020B0502040204020203" pitchFamily="34" charset="-122"/>
              <a:ea typeface="微软雅黑 Light" panose="020B0502040204020203" pitchFamily="34" charset="-122"/>
            </a:endParaRPr>
          </a:p>
        </p:txBody>
      </p:sp>
      <p:pic>
        <p:nvPicPr>
          <p:cNvPr id="25" name="Picture 2" descr="https://timgsa.baidu.com/timg?image&amp;quality=80&amp;size=b9999_10000&amp;sec=1523078280111&amp;di=7ab27bcb2ea05090fa53edfaf14aa099&amp;imgtype=0&amp;src=http%3A%2F%2Fimg008.hc360.cn%2Fy2%2FM06%2FF9%2F38%2FwKhQdFTMC3WEAL28AAAAABOOIsU417.jpg"/>
          <p:cNvPicPr>
            <a:picLocks noChangeAspect="1" noChangeArrowheads="1"/>
          </p:cNvPicPr>
          <p:nvPr/>
        </p:nvPicPr>
        <p:blipFill rotWithShape="1">
          <a:blip r:embed="rId1" cstate="email">
            <a:extLst>
              <a:ext uri="{BEBA8EAE-BF5A-486C-A8C5-ECC9F3942E4B}">
                <a14:imgProps xmlns:a14="http://schemas.microsoft.com/office/drawing/2010/main">
                  <a14:imgLayer r:embed="rId2">
                    <a14:imgEffect>
                      <a14:backgroundRemoval t="109" b="94565" l="10000" r="90000">
                        <a14:foregroundMark x1="47400" y1="78587" x2="48000" y2="93913"/>
                      </a14:backgroundRemoval>
                    </a14:imgEffect>
                  </a14:imgLayer>
                </a14:imgProps>
              </a:ext>
            </a:extLst>
          </a:blip>
          <a:srcRect l="24141" r="20472"/>
          <a:stretch>
            <a:fillRect/>
          </a:stretch>
        </p:blipFill>
        <p:spPr bwMode="auto">
          <a:xfrm>
            <a:off x="8358444" y="931951"/>
            <a:ext cx="3512714" cy="6007740"/>
          </a:xfrm>
          <a:prstGeom prst="rect">
            <a:avLst/>
          </a:prstGeom>
          <a:extLst>
            <a:ext uri="{909E8E84-426E-40DD-AFC4-6F175D3DCCD1}">
              <a14:hiddenFill xmlns:a14="http://schemas.microsoft.com/office/drawing/2010/main">
                <a:solidFill>
                  <a:srgbClr val="FFFFFF"/>
                </a:solidFill>
              </a14:hiddenFill>
            </a:ext>
          </a:extLst>
        </p:spPr>
      </p:pic>
      <p:sp>
        <p:nvSpPr>
          <p:cNvPr id="26" name="矩形 25"/>
          <p:cNvSpPr/>
          <p:nvPr/>
        </p:nvSpPr>
        <p:spPr>
          <a:xfrm>
            <a:off x="2534336" y="2404225"/>
            <a:ext cx="5394475" cy="92333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kern="0">
                <a:solidFill>
                  <a:schemeClr val="accent1"/>
                </a:solidFill>
                <a:latin typeface="微软雅黑 Light" panose="020B0502040204020203" pitchFamily="34" charset="-122"/>
                <a:ea typeface="微软雅黑 Light" panose="020B0502040204020203" pitchFamily="34" charset="-122"/>
              </a:rPr>
              <a:t>你今天对客人微笑了吗？</a:t>
            </a:r>
            <a:endParaRPr lang="zh-CN" altLang="en-US" kern="0">
              <a:solidFill>
                <a:schemeClr val="accent1"/>
              </a:solidFill>
              <a:latin typeface="微软雅黑 Light" panose="020B0502040204020203" pitchFamily="34" charset="-122"/>
              <a:ea typeface="微软雅黑 Light" panose="020B0502040204020203" pitchFamily="34" charset="-122"/>
            </a:endParaRPr>
          </a:p>
          <a:p>
            <a:r>
              <a:rPr lang="zh-CN" altLang="en-US" kern="0">
                <a:solidFill>
                  <a:schemeClr val="accent1"/>
                </a:solidFill>
                <a:latin typeface="微软雅黑 Light" panose="020B0502040204020203" pitchFamily="34" charset="-122"/>
                <a:ea typeface="微软雅黑 Light" panose="020B0502040204020203" pitchFamily="34" charset="-122"/>
              </a:rPr>
              <a:t>无论饭店遇到什么困难，希尔顿饭店服务员脸上的微笑永远是客人心中的阳光！</a:t>
            </a:r>
            <a:endParaRPr lang="zh-CN" altLang="en-US" kern="0">
              <a:solidFill>
                <a:schemeClr val="accent1"/>
              </a:solidFill>
              <a:latin typeface="微软雅黑 Light" panose="020B0502040204020203" pitchFamily="34" charset="-122"/>
              <a:ea typeface="微软雅黑 Light" panose="020B0502040204020203" pitchFamily="34" charset="-122"/>
            </a:endParaRPr>
          </a:p>
        </p:txBody>
      </p:sp>
      <p:sp>
        <p:nvSpPr>
          <p:cNvPr id="27" name="矩形 26"/>
          <p:cNvSpPr/>
          <p:nvPr/>
        </p:nvSpPr>
        <p:spPr>
          <a:xfrm>
            <a:off x="5217546" y="3345780"/>
            <a:ext cx="2720617" cy="369332"/>
          </a:xfrm>
          <a:prstGeom prst="rect">
            <a:avLst/>
          </a:prstGeom>
        </p:spPr>
        <p:txBody>
          <a:bodyPr wrap="none">
            <a:spAutoFit/>
          </a:bodyPr>
          <a:lstStyle/>
          <a:p>
            <a:r>
              <a:rPr lang="zh-CN" altLang="en-US" kern="0">
                <a:solidFill>
                  <a:schemeClr val="accent1"/>
                </a:solidFill>
                <a:latin typeface="微软雅黑 Light" panose="020B0502040204020203" pitchFamily="34" charset="-122"/>
                <a:ea typeface="微软雅黑 Light" panose="020B0502040204020203" pitchFamily="34" charset="-122"/>
              </a:rPr>
              <a:t> </a:t>
            </a:r>
            <a:r>
              <a:rPr lang="en-US" altLang="zh-CN" kern="0">
                <a:solidFill>
                  <a:schemeClr val="accent1"/>
                </a:solidFill>
                <a:latin typeface="微软雅黑 Light" panose="020B0502040204020203" pitchFamily="34" charset="-122"/>
                <a:ea typeface="微软雅黑 Light" panose="020B0502040204020203" pitchFamily="34" charset="-122"/>
              </a:rPr>
              <a:t>——</a:t>
            </a:r>
            <a:r>
              <a:rPr lang="zh-CN" altLang="en-US" kern="0">
                <a:solidFill>
                  <a:schemeClr val="accent1"/>
                </a:solidFill>
                <a:latin typeface="微软雅黑 Light" panose="020B0502040204020203" pitchFamily="34" charset="-122"/>
                <a:ea typeface="微软雅黑 Light" panose="020B0502040204020203" pitchFamily="34" charset="-122"/>
              </a:rPr>
              <a:t>康拉德 </a:t>
            </a:r>
            <a:r>
              <a:rPr lang="en-US" altLang="zh-CN" kern="0">
                <a:solidFill>
                  <a:schemeClr val="accent1"/>
                </a:solidFill>
                <a:latin typeface="微软雅黑 Light" panose="020B0502040204020203" pitchFamily="34" charset="-122"/>
                <a:ea typeface="微软雅黑 Light" panose="020B0502040204020203" pitchFamily="34" charset="-122"/>
              </a:rPr>
              <a:t>• N •</a:t>
            </a:r>
            <a:r>
              <a:rPr lang="zh-CN" altLang="en-US" kern="0">
                <a:solidFill>
                  <a:schemeClr val="accent1"/>
                </a:solidFill>
                <a:latin typeface="微软雅黑 Light" panose="020B0502040204020203" pitchFamily="34" charset="-122"/>
                <a:ea typeface="微软雅黑 Light" panose="020B0502040204020203" pitchFamily="34" charset="-122"/>
              </a:rPr>
              <a:t>希尔顿</a:t>
            </a:r>
            <a:endParaRPr lang="zh-CN" altLang="en-US"/>
          </a:p>
        </p:txBody>
      </p:sp>
      <p:sp>
        <p:nvSpPr>
          <p:cNvPr id="28" name="矩形 27"/>
          <p:cNvSpPr/>
          <p:nvPr/>
        </p:nvSpPr>
        <p:spPr bwMode="auto">
          <a:xfrm>
            <a:off x="2512041" y="3876891"/>
            <a:ext cx="5633338" cy="1145486"/>
          </a:xfrm>
          <a:prstGeom prst="rect">
            <a:avLst/>
          </a:prstGeom>
          <a:solidFill>
            <a:schemeClr val="accent2"/>
          </a:solidFill>
          <a:ln w="9525" cap="flat" cmpd="sng" algn="ctr">
            <a:solidFill>
              <a:schemeClr val="accent2">
                <a:lumMod val="6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29" name="矩形 28"/>
          <p:cNvSpPr/>
          <p:nvPr/>
        </p:nvSpPr>
        <p:spPr>
          <a:xfrm>
            <a:off x="2534336" y="4037348"/>
            <a:ext cx="5394475" cy="36933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kern="0">
                <a:solidFill>
                  <a:schemeClr val="accent1"/>
                </a:solidFill>
                <a:latin typeface="微软雅黑 Light" panose="020B0502040204020203" pitchFamily="34" charset="-122"/>
                <a:ea typeface="微软雅黑 Light" panose="020B0502040204020203" pitchFamily="34" charset="-122"/>
              </a:rPr>
              <a:t>笑， 是一种爱，是一种做人的风格。</a:t>
            </a:r>
            <a:endParaRPr lang="zh-CN" altLang="en-US" kern="0">
              <a:solidFill>
                <a:schemeClr val="accent1"/>
              </a:solidFill>
              <a:latin typeface="微软雅黑 Light" panose="020B0502040204020203" pitchFamily="34" charset="-122"/>
              <a:ea typeface="微软雅黑 Light" panose="020B0502040204020203" pitchFamily="34" charset="-122"/>
            </a:endParaRPr>
          </a:p>
        </p:txBody>
      </p:sp>
      <p:sp>
        <p:nvSpPr>
          <p:cNvPr id="30" name="矩形 29"/>
          <p:cNvSpPr/>
          <p:nvPr/>
        </p:nvSpPr>
        <p:spPr>
          <a:xfrm>
            <a:off x="5897486" y="4517110"/>
            <a:ext cx="2031325" cy="369332"/>
          </a:xfrm>
          <a:prstGeom prst="rect">
            <a:avLst/>
          </a:prstGeom>
        </p:spPr>
        <p:txBody>
          <a:bodyPr wrap="none">
            <a:spAutoFit/>
          </a:bodyPr>
          <a:lstStyle/>
          <a:p>
            <a:r>
              <a:rPr lang="zh-CN" altLang="en-US" kern="0">
                <a:solidFill>
                  <a:schemeClr val="accent1"/>
                </a:solidFill>
                <a:latin typeface="微软雅黑 Light" panose="020B0502040204020203" pitchFamily="34" charset="-122"/>
                <a:ea typeface="微软雅黑 Light" panose="020B0502040204020203" pitchFamily="34" charset="-122"/>
              </a:rPr>
              <a:t>一一位员工如是说</a:t>
            </a:r>
            <a:endParaRPr lang="zh-CN" altLang="en-US"/>
          </a:p>
        </p:txBody>
      </p:sp>
      <p:sp>
        <p:nvSpPr>
          <p:cNvPr id="31" name="矩形 30"/>
          <p:cNvSpPr/>
          <p:nvPr/>
        </p:nvSpPr>
        <p:spPr bwMode="auto">
          <a:xfrm>
            <a:off x="2512041" y="5195275"/>
            <a:ext cx="5633338" cy="1145486"/>
          </a:xfrm>
          <a:prstGeom prst="rect">
            <a:avLst/>
          </a:prstGeom>
          <a:solidFill>
            <a:schemeClr val="accent2"/>
          </a:solidFill>
          <a:ln w="9525" cap="flat" cmpd="sng" algn="ctr">
            <a:solidFill>
              <a:schemeClr val="accent2">
                <a:lumMod val="6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32" name="矩形 31"/>
          <p:cNvSpPr/>
          <p:nvPr/>
        </p:nvSpPr>
        <p:spPr>
          <a:xfrm>
            <a:off x="2534336" y="5355732"/>
            <a:ext cx="5394475" cy="36933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kern="0">
                <a:solidFill>
                  <a:schemeClr val="accent1"/>
                </a:solidFill>
                <a:latin typeface="微软雅黑 Light" panose="020B0502040204020203" pitchFamily="34" charset="-122"/>
                <a:ea typeface="微软雅黑 Light" panose="020B0502040204020203" pitchFamily="34" charset="-122"/>
              </a:rPr>
              <a:t>你每天笑容满面，起码职业道德过关。</a:t>
            </a:r>
            <a:endParaRPr lang="zh-CN" altLang="en-US" kern="0">
              <a:solidFill>
                <a:schemeClr val="accent1"/>
              </a:solidFill>
              <a:latin typeface="微软雅黑 Light" panose="020B0502040204020203" pitchFamily="34" charset="-122"/>
              <a:ea typeface="微软雅黑 Light" panose="020B0502040204020203" pitchFamily="34" charset="-122"/>
            </a:endParaRPr>
          </a:p>
        </p:txBody>
      </p:sp>
      <p:sp>
        <p:nvSpPr>
          <p:cNvPr id="33" name="矩形 32"/>
          <p:cNvSpPr/>
          <p:nvPr/>
        </p:nvSpPr>
        <p:spPr>
          <a:xfrm>
            <a:off x="5897486" y="5835494"/>
            <a:ext cx="2031325" cy="369332"/>
          </a:xfrm>
          <a:prstGeom prst="rect">
            <a:avLst/>
          </a:prstGeom>
        </p:spPr>
        <p:txBody>
          <a:bodyPr wrap="none">
            <a:spAutoFit/>
          </a:bodyPr>
          <a:lstStyle/>
          <a:p>
            <a:r>
              <a:rPr lang="zh-CN" altLang="en-US" kern="0">
                <a:solidFill>
                  <a:schemeClr val="accent1"/>
                </a:solidFill>
                <a:latin typeface="微软雅黑 Light" panose="020B0502040204020203" pitchFamily="34" charset="-122"/>
                <a:ea typeface="微软雅黑 Light" panose="020B0502040204020203" pitchFamily="34" charset="-122"/>
              </a:rPr>
              <a:t>一一位客人如是说</a:t>
            </a:r>
            <a:endParaRPr lang="zh-CN" altLang="en-US" kern="0">
              <a:solidFill>
                <a:schemeClr val="accent1"/>
              </a:solidFill>
              <a:latin typeface="微软雅黑 Light" panose="020B0502040204020203" pitchFamily="34" charset="-122"/>
              <a:ea typeface="微软雅黑 Light" panose="020B0502040204020203" pitchFamily="34" charset="-122"/>
            </a:endParaRPr>
          </a:p>
        </p:txBody>
      </p:sp>
    </p:spTree>
  </p:cSld>
  <p:clrMapOvr>
    <a:masterClrMapping/>
  </p:clrMapOvr>
  <p:transition spd="slow" advTm="9652">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zh-CN" altLang="en-US" sz="2800" b="1" kern="100">
                <a:solidFill>
                  <a:schemeClr val="accent1"/>
                </a:solidFill>
                <a:latin typeface="+mj-ea"/>
                <a:ea typeface="+mj-ea"/>
                <a:cs typeface="Times New Roman" panose="02020603050405020304" pitchFamily="18" charset="0"/>
              </a:rPr>
              <a:t>解读服务的内涵</a:t>
            </a:r>
            <a:endParaRPr lang="zh-CN" altLang="en-US" sz="2800" b="1" kern="100">
              <a:solidFill>
                <a:schemeClr val="accent1"/>
              </a:solidFill>
              <a:latin typeface="+mj-ea"/>
              <a:ea typeface="+mj-ea"/>
              <a:cs typeface="Times New Roman" panose="02020603050405020304" pitchFamily="18" charset="0"/>
            </a:endParaRPr>
          </a:p>
        </p:txBody>
      </p:sp>
      <p:sp>
        <p:nvSpPr>
          <p:cNvPr id="20" name="矩形 19"/>
          <p:cNvSpPr/>
          <p:nvPr/>
        </p:nvSpPr>
        <p:spPr>
          <a:xfrm>
            <a:off x="873457" y="1217613"/>
            <a:ext cx="1174254" cy="1744878"/>
          </a:xfrm>
          <a:prstGeom prst="rect">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11500">
                <a:solidFill>
                  <a:schemeClr val="accent2"/>
                </a:solidFill>
                <a:latin typeface="+mj-ea"/>
                <a:ea typeface="+mj-ea"/>
              </a:rPr>
              <a:t>S</a:t>
            </a:r>
            <a:endParaRPr lang="zh-CN" altLang="en-US" sz="11500">
              <a:solidFill>
                <a:schemeClr val="accent2"/>
              </a:solidFill>
              <a:latin typeface="+mj-ea"/>
              <a:ea typeface="+mj-ea"/>
            </a:endParaRPr>
          </a:p>
        </p:txBody>
      </p:sp>
      <p:sp>
        <p:nvSpPr>
          <p:cNvPr id="21" name="矩形 20"/>
          <p:cNvSpPr/>
          <p:nvPr/>
        </p:nvSpPr>
        <p:spPr>
          <a:xfrm>
            <a:off x="825477" y="3126355"/>
            <a:ext cx="1240701" cy="1077218"/>
          </a:xfrm>
          <a:prstGeom prst="rect">
            <a:avLst/>
          </a:prstGeom>
        </p:spPr>
        <p:txBody>
          <a:bodyPr wrap="square">
            <a:spAutoFit/>
          </a:bodyPr>
          <a:lstStyle/>
          <a:p>
            <a:pPr algn="ctr"/>
            <a:r>
              <a:rPr lang="en-US" altLang="zh-CN" sz="3200" kern="0">
                <a:solidFill>
                  <a:schemeClr val="accent1"/>
                </a:solidFill>
                <a:latin typeface="微软雅黑 Light" panose="020B0502040204020203" pitchFamily="34" charset="-122"/>
                <a:ea typeface="微软雅黑 Light" panose="020B0502040204020203" pitchFamily="34" charset="-122"/>
              </a:rPr>
              <a:t>Smile</a:t>
            </a:r>
            <a:endParaRPr lang="en-US" altLang="zh-CN" sz="3200" kern="0">
              <a:solidFill>
                <a:schemeClr val="accent1"/>
              </a:solidFill>
              <a:latin typeface="微软雅黑 Light" panose="020B0502040204020203" pitchFamily="34" charset="-122"/>
              <a:ea typeface="微软雅黑 Light" panose="020B0502040204020203" pitchFamily="34" charset="-122"/>
            </a:endParaRPr>
          </a:p>
          <a:p>
            <a:pPr algn="ctr"/>
            <a:r>
              <a:rPr lang="zh-CN" altLang="en-US" sz="3200" kern="0">
                <a:solidFill>
                  <a:schemeClr val="accent1"/>
                </a:solidFill>
                <a:latin typeface="微软雅黑 Light" panose="020B0502040204020203" pitchFamily="34" charset="-122"/>
                <a:ea typeface="微软雅黑 Light" panose="020B0502040204020203" pitchFamily="34" charset="-122"/>
              </a:rPr>
              <a:t>微笑</a:t>
            </a:r>
            <a:endParaRPr lang="zh-CN" altLang="en-US" sz="3200">
              <a:solidFill>
                <a:schemeClr val="accent1"/>
              </a:solidFill>
              <a:latin typeface="微软雅黑 Light" panose="020B0502040204020203" pitchFamily="34" charset="-122"/>
              <a:ea typeface="微软雅黑 Light" panose="020B0502040204020203" pitchFamily="34" charset="-122"/>
            </a:endParaRPr>
          </a:p>
        </p:txBody>
      </p:sp>
      <p:pic>
        <p:nvPicPr>
          <p:cNvPr id="22" name="图片 174083" descr="lisa"/>
          <p:cNvPicPr>
            <a:picLocks noChangeAspect="1" noChangeArrowheads="1"/>
          </p:cNvPicPr>
          <p:nvPr/>
        </p:nvPicPr>
        <p:blipFill rotWithShape="1">
          <a:blip r:embed="rId1" cstate="email"/>
          <a:srcRect/>
          <a:stretch>
            <a:fillRect/>
          </a:stretch>
        </p:blipFill>
        <p:spPr bwMode="auto">
          <a:xfrm>
            <a:off x="7588154" y="1283369"/>
            <a:ext cx="3794079" cy="4639759"/>
          </a:xfrm>
          <a:prstGeom prst="rect">
            <a:avLst/>
          </a:prstGeom>
          <a:noFill/>
          <a:ln w="101600" cmpd="thickThin">
            <a:solidFill>
              <a:srgbClr val="777777"/>
            </a:solidFill>
            <a:miter lim="800000"/>
            <a:headEnd/>
            <a:tailEnd/>
          </a:ln>
          <a:extLst>
            <a:ext uri="{909E8E84-426E-40DD-AFC4-6F175D3DCCD1}">
              <a14:hiddenFill xmlns:a14="http://schemas.microsoft.com/office/drawing/2010/main">
                <a:solidFill>
                  <a:srgbClr val="FFFFFF"/>
                </a:solidFill>
              </a14:hiddenFill>
            </a:ext>
          </a:extLst>
        </p:spPr>
      </p:pic>
      <p:sp>
        <p:nvSpPr>
          <p:cNvPr id="23" name="文本占位符 174084"/>
          <p:cNvSpPr txBox="1">
            <a:spLocks noRot="1" noChangeArrowheads="1"/>
          </p:cNvSpPr>
          <p:nvPr/>
        </p:nvSpPr>
        <p:spPr>
          <a:xfrm>
            <a:off x="2546839" y="1234882"/>
            <a:ext cx="4741065" cy="106317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defRPr kern="0">
                <a:solidFill>
                  <a:schemeClr val="accent1"/>
                </a:solidFill>
                <a:latin typeface="微软雅黑 Light" panose="020B0502040204020203" pitchFamily="34" charset="-122"/>
                <a:ea typeface="微软雅黑 Light" panose="020B0502040204020203" pitchFamily="34" charset="-122"/>
              </a:defRPr>
            </a:lvl1pPr>
            <a:lvl2pPr marL="742950" indent="-285750" algn="l" rtl="0" eaLnBrk="1" fontAlgn="base" hangingPunct="1">
              <a:spcBef>
                <a:spcPct val="20000"/>
              </a:spcBef>
              <a:spcAft>
                <a:spcPct val="0"/>
              </a:spcAft>
              <a:buChar char="–"/>
              <a:defRPr sz="2000">
                <a:solidFill>
                  <a:schemeClr val="accent1"/>
                </a:solidFill>
                <a:latin typeface="+mn-lt"/>
                <a:ea typeface="仿宋_GB2312" pitchFamily="49" charset="-122"/>
              </a:defRPr>
            </a:lvl2pPr>
            <a:lvl3pPr marL="1143000" indent="-228600" algn="l" rtl="0" eaLnBrk="1" fontAlgn="base" hangingPunct="1">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9pPr>
          </a:lstStyle>
          <a:p>
            <a:pPr marL="285750" indent="-285750" algn="just">
              <a:lnSpc>
                <a:spcPct val="120000"/>
              </a:lnSpc>
              <a:buFont typeface="Wingdings" panose="05000000000000000000" pitchFamily="2" charset="2"/>
              <a:buChar char="l"/>
            </a:pPr>
            <a:r>
              <a:rPr lang="zh-CN" altLang="en-US"/>
              <a:t>微笑一下并不费力，但他却产生无穷的魅力，受惠者成为富有，施予者并不贫穷。它转瞬即逝，却往往留下永久的回忆。</a:t>
            </a:r>
            <a:endParaRPr lang="zh-CN" altLang="en-US"/>
          </a:p>
        </p:txBody>
      </p:sp>
      <p:sp>
        <p:nvSpPr>
          <p:cNvPr id="24" name="文本占位符 174084"/>
          <p:cNvSpPr txBox="1">
            <a:spLocks noRot="1" noChangeArrowheads="1"/>
          </p:cNvSpPr>
          <p:nvPr/>
        </p:nvSpPr>
        <p:spPr>
          <a:xfrm>
            <a:off x="2546839" y="4203573"/>
            <a:ext cx="4741065" cy="139557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defRPr kern="0">
                <a:solidFill>
                  <a:schemeClr val="accent1"/>
                </a:solidFill>
                <a:latin typeface="微软雅黑 Light" panose="020B0502040204020203" pitchFamily="34" charset="-122"/>
                <a:ea typeface="微软雅黑 Light" panose="020B0502040204020203" pitchFamily="34" charset="-122"/>
              </a:defRPr>
            </a:lvl1pPr>
            <a:lvl2pPr marL="742950" indent="-285750" algn="l" rtl="0" eaLnBrk="1" fontAlgn="base" hangingPunct="1">
              <a:spcBef>
                <a:spcPct val="20000"/>
              </a:spcBef>
              <a:spcAft>
                <a:spcPct val="0"/>
              </a:spcAft>
              <a:buChar char="–"/>
              <a:defRPr sz="2000">
                <a:solidFill>
                  <a:schemeClr val="accent1"/>
                </a:solidFill>
                <a:latin typeface="+mn-lt"/>
                <a:ea typeface="仿宋_GB2312" pitchFamily="49" charset="-122"/>
              </a:defRPr>
            </a:lvl2pPr>
            <a:lvl3pPr marL="1143000" indent="-228600" algn="l" rtl="0" eaLnBrk="1" fontAlgn="base" hangingPunct="1">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9pPr>
          </a:lstStyle>
          <a:p>
            <a:pPr marL="285750" indent="-285750" algn="just">
              <a:lnSpc>
                <a:spcPct val="120000"/>
              </a:lnSpc>
              <a:buFont typeface="Wingdings" panose="05000000000000000000" pitchFamily="2" charset="2"/>
              <a:buChar char="l"/>
            </a:pPr>
            <a:r>
              <a:rPr lang="zh-CN" altLang="en-US"/>
              <a:t>如果偶尔遇到某个人，没有给你应得的微笑，那么，将你的微笑慷慨地给予他吧，因为没有任何人比那不能施与别人微笑的人更需要它！</a:t>
            </a:r>
            <a:endParaRPr lang="zh-CN" altLang="en-US"/>
          </a:p>
        </p:txBody>
      </p:sp>
      <p:sp>
        <p:nvSpPr>
          <p:cNvPr id="25" name="文本占位符 174084"/>
          <p:cNvSpPr txBox="1">
            <a:spLocks noRot="1" noChangeArrowheads="1"/>
          </p:cNvSpPr>
          <p:nvPr/>
        </p:nvSpPr>
        <p:spPr>
          <a:xfrm>
            <a:off x="2546839" y="2517771"/>
            <a:ext cx="4741065" cy="139557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defRPr kern="0">
                <a:solidFill>
                  <a:schemeClr val="accent1"/>
                </a:solidFill>
                <a:latin typeface="微软雅黑 Light" panose="020B0502040204020203" pitchFamily="34" charset="-122"/>
                <a:ea typeface="微软雅黑 Light" panose="020B0502040204020203" pitchFamily="34" charset="-122"/>
              </a:defRPr>
            </a:lvl1pPr>
            <a:lvl2pPr marL="742950" indent="-285750" algn="l" rtl="0" eaLnBrk="1" fontAlgn="base" hangingPunct="1">
              <a:spcBef>
                <a:spcPct val="20000"/>
              </a:spcBef>
              <a:spcAft>
                <a:spcPct val="0"/>
              </a:spcAft>
              <a:buChar char="–"/>
              <a:defRPr sz="2000">
                <a:solidFill>
                  <a:schemeClr val="accent1"/>
                </a:solidFill>
                <a:latin typeface="+mn-lt"/>
                <a:ea typeface="仿宋_GB2312" pitchFamily="49" charset="-122"/>
              </a:defRPr>
            </a:lvl2pPr>
            <a:lvl3pPr marL="1143000" indent="-228600" algn="l" rtl="0" eaLnBrk="1" fontAlgn="base" hangingPunct="1">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9pPr>
          </a:lstStyle>
          <a:p>
            <a:pPr marL="285750" indent="-285750" algn="just">
              <a:lnSpc>
                <a:spcPct val="120000"/>
              </a:lnSpc>
              <a:buFont typeface="Wingdings" panose="05000000000000000000" pitchFamily="2" charset="2"/>
              <a:buChar char="l"/>
            </a:pPr>
            <a:r>
              <a:rPr lang="zh-CN" altLang="en-US"/>
              <a:t>富者虽富，却无人肯抛弃；贫者虽贫，却无人不能施与。它带来家庭之乐，又是友谊绝妙的表示；它可使疲劳者解乏，又可给绝望者以勇气。</a:t>
            </a:r>
            <a:endParaRPr lang="zh-CN" altLang="en-US"/>
          </a:p>
        </p:txBody>
      </p:sp>
    </p:spTree>
  </p:cSld>
  <p:clrMapOvr>
    <a:masterClrMapping/>
  </p:clrMapOvr>
  <p:transition spd="slow" advTm="9652">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zh-CN" altLang="en-US" sz="2800" b="1" kern="100">
                <a:solidFill>
                  <a:schemeClr val="accent1"/>
                </a:solidFill>
                <a:latin typeface="+mj-ea"/>
                <a:ea typeface="+mj-ea"/>
                <a:cs typeface="Times New Roman" panose="02020603050405020304" pitchFamily="18" charset="0"/>
              </a:rPr>
              <a:t>解读服务的内涵</a:t>
            </a:r>
            <a:endParaRPr lang="zh-CN" altLang="en-US" sz="2800" b="1" kern="100">
              <a:solidFill>
                <a:schemeClr val="accent1"/>
              </a:solidFill>
              <a:latin typeface="+mj-ea"/>
              <a:ea typeface="+mj-ea"/>
              <a:cs typeface="Times New Roman" panose="02020603050405020304" pitchFamily="18" charset="0"/>
            </a:endParaRPr>
          </a:p>
        </p:txBody>
      </p:sp>
      <p:sp>
        <p:nvSpPr>
          <p:cNvPr id="20" name="矩形 19"/>
          <p:cNvSpPr/>
          <p:nvPr/>
        </p:nvSpPr>
        <p:spPr>
          <a:xfrm>
            <a:off x="873457" y="1217613"/>
            <a:ext cx="1174254" cy="1744878"/>
          </a:xfrm>
          <a:prstGeom prst="rect">
            <a:avLst/>
          </a:prstGeom>
          <a:gradFill>
            <a:gsLst>
              <a:gs pos="61000">
                <a:schemeClr val="tx1"/>
              </a:gs>
              <a:gs pos="0">
                <a:srgbClr val="0082B0"/>
              </a:gs>
              <a:gs pos="100000">
                <a:srgbClr val="005674"/>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r>
              <a:rPr lang="en-US" altLang="zh-CN" sz="11500">
                <a:solidFill>
                  <a:schemeClr val="accent2"/>
                </a:solidFill>
                <a:latin typeface="+mj-ea"/>
                <a:ea typeface="+mj-ea"/>
              </a:rPr>
              <a:t>E</a:t>
            </a:r>
            <a:endParaRPr lang="zh-CN" altLang="en-US" sz="11500">
              <a:solidFill>
                <a:schemeClr val="accent2"/>
              </a:solidFill>
              <a:latin typeface="+mj-ea"/>
              <a:ea typeface="+mj-ea"/>
            </a:endParaRPr>
          </a:p>
        </p:txBody>
      </p:sp>
      <p:sp>
        <p:nvSpPr>
          <p:cNvPr id="21" name="矩形 20"/>
          <p:cNvSpPr/>
          <p:nvPr/>
        </p:nvSpPr>
        <p:spPr>
          <a:xfrm>
            <a:off x="462355" y="3126355"/>
            <a:ext cx="1966946" cy="1077218"/>
          </a:xfrm>
          <a:prstGeom prst="rect">
            <a:avLst/>
          </a:prstGeom>
        </p:spPr>
        <p:txBody>
          <a:bodyPr wrap="square">
            <a:spAutoFit/>
          </a:bodyPr>
          <a:lstStyle/>
          <a:p>
            <a:pPr algn="ctr"/>
            <a:r>
              <a:rPr lang="en-US" altLang="zh-CN" sz="3200" kern="0">
                <a:solidFill>
                  <a:schemeClr val="accent1"/>
                </a:solidFill>
                <a:latin typeface="微软雅黑 Light" panose="020B0502040204020203" pitchFamily="34" charset="-122"/>
                <a:ea typeface="微软雅黑 Light" panose="020B0502040204020203" pitchFamily="34" charset="-122"/>
              </a:rPr>
              <a:t>Excellent</a:t>
            </a:r>
            <a:endParaRPr lang="en-US" altLang="zh-CN" sz="3200" kern="0">
              <a:solidFill>
                <a:schemeClr val="accent1"/>
              </a:solidFill>
              <a:latin typeface="微软雅黑 Light" panose="020B0502040204020203" pitchFamily="34" charset="-122"/>
              <a:ea typeface="微软雅黑 Light" panose="020B0502040204020203" pitchFamily="34" charset="-122"/>
            </a:endParaRPr>
          </a:p>
          <a:p>
            <a:pPr algn="ctr"/>
            <a:r>
              <a:rPr lang="zh-CN" altLang="en-US" sz="3200" kern="0">
                <a:solidFill>
                  <a:schemeClr val="accent1"/>
                </a:solidFill>
                <a:latin typeface="微软雅黑 Light" panose="020B0502040204020203" pitchFamily="34" charset="-122"/>
                <a:ea typeface="微软雅黑 Light" panose="020B0502040204020203" pitchFamily="34" charset="-122"/>
              </a:rPr>
              <a:t>出色</a:t>
            </a:r>
            <a:endParaRPr lang="zh-CN" altLang="en-US" sz="3200" kern="0">
              <a:solidFill>
                <a:schemeClr val="accent1"/>
              </a:solidFill>
              <a:latin typeface="微软雅黑 Light" panose="020B0502040204020203" pitchFamily="34" charset="-122"/>
              <a:ea typeface="微软雅黑 Light" panose="020B0502040204020203" pitchFamily="34" charset="-122"/>
            </a:endParaRPr>
          </a:p>
        </p:txBody>
      </p:sp>
      <p:sp>
        <p:nvSpPr>
          <p:cNvPr id="22" name="文本占位符 131076"/>
          <p:cNvSpPr txBox="1">
            <a:spLocks noRot="1" noChangeArrowheads="1"/>
          </p:cNvSpPr>
          <p:nvPr/>
        </p:nvSpPr>
        <p:spPr>
          <a:xfrm>
            <a:off x="2747733" y="1359323"/>
            <a:ext cx="3857783" cy="1384995"/>
          </a:xfrm>
          <a:prstGeom prst="rect">
            <a:avLst/>
          </a:prstGeom>
        </p:spPr>
        <p:txBody>
          <a:bodyPr wrap="square">
            <a:spAutoFit/>
          </a:bodyPr>
          <a:lstStyle>
            <a:defPPr>
              <a:defRPr lang="zh-CN"/>
            </a:defPPr>
            <a:lvl1pPr>
              <a:defRPr sz="2800" b="1" kern="0">
                <a:solidFill>
                  <a:schemeClr val="accent1"/>
                </a:solidFill>
                <a:latin typeface="微软雅黑 Light" panose="020B0502040204020203" pitchFamily="34" charset="-122"/>
                <a:ea typeface="微软雅黑 Light" panose="020B0502040204020203" pitchFamily="34" charset="-122"/>
              </a:defRPr>
            </a:lvl1pPr>
            <a:lvl2pPr marL="742950" indent="-285750" eaLnBrk="1" hangingPunct="1">
              <a:spcBef>
                <a:spcPct val="20000"/>
              </a:spcBef>
              <a:buChar char="–"/>
              <a:defRPr sz="2000">
                <a:solidFill>
                  <a:schemeClr val="accent1"/>
                </a:solidFill>
                <a:latin typeface="+mn-lt"/>
                <a:ea typeface="仿宋_GB2312" pitchFamily="49" charset="-122"/>
              </a:defRPr>
            </a:lvl2pPr>
            <a:lvl3pPr marL="1143000" indent="-228600" eaLnBrk="1" hangingPunct="1">
              <a:spcBef>
                <a:spcPct val="20000"/>
              </a:spcBef>
              <a:buChar char="•"/>
              <a:defRPr sz="2400">
                <a:latin typeface="+mn-lt"/>
              </a:defRPr>
            </a:lvl3pPr>
            <a:lvl4pPr marL="1600200" indent="-228600" eaLnBrk="1" hangingPunct="1">
              <a:spcBef>
                <a:spcPct val="20000"/>
              </a:spcBef>
              <a:buChar char="–"/>
              <a:defRPr sz="2000">
                <a:latin typeface="+mn-lt"/>
              </a:defRPr>
            </a:lvl4pPr>
            <a:lvl5pPr marL="2057400" indent="-228600" eaLnBrk="1" hangingPunct="1">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pPr algn="just"/>
            <a:r>
              <a:rPr lang="zh-CN" altLang="en-US"/>
              <a:t>员工应该将每一程序、每一微小的服务工作都做得很出色。</a:t>
            </a:r>
            <a:endParaRPr lang="zh-CN" altLang="en-US"/>
          </a:p>
        </p:txBody>
      </p:sp>
      <p:sp>
        <p:nvSpPr>
          <p:cNvPr id="23" name="矩形 22"/>
          <p:cNvSpPr/>
          <p:nvPr/>
        </p:nvSpPr>
        <p:spPr>
          <a:xfrm>
            <a:off x="2777960" y="2917125"/>
            <a:ext cx="3464437" cy="40011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kern="0">
                <a:solidFill>
                  <a:schemeClr val="accent1"/>
                </a:solidFill>
                <a:latin typeface="微软雅黑 Light" panose="020B0502040204020203" pitchFamily="34" charset="-122"/>
                <a:ea typeface="微软雅黑 Light" panose="020B0502040204020203" pitchFamily="34" charset="-122"/>
              </a:rPr>
              <a:t>小事做细，细节做到极致！</a:t>
            </a:r>
            <a:endParaRPr lang="zh-CN" altLang="en-US" sz="2000" kern="0">
              <a:solidFill>
                <a:schemeClr val="accent1"/>
              </a:solidFill>
              <a:latin typeface="微软雅黑 Light" panose="020B0502040204020203" pitchFamily="34" charset="-122"/>
              <a:ea typeface="微软雅黑 Light" panose="020B0502040204020203" pitchFamily="34" charset="-122"/>
            </a:endParaRPr>
          </a:p>
        </p:txBody>
      </p:sp>
      <p:sp>
        <p:nvSpPr>
          <p:cNvPr id="24" name="标题 175107"/>
          <p:cNvSpPr txBox="1">
            <a:spLocks noRot="1"/>
          </p:cNvSpPr>
          <p:nvPr/>
        </p:nvSpPr>
        <p:spPr>
          <a:xfrm>
            <a:off x="2777960" y="4758495"/>
            <a:ext cx="8540750" cy="76944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defRPr sz="2000" kern="0">
                <a:solidFill>
                  <a:schemeClr val="accent1"/>
                </a:solidFill>
                <a:latin typeface="微软雅黑 Light" panose="020B0502040204020203" pitchFamily="34" charset="-122"/>
                <a:ea typeface="微软雅黑 Light" panose="020B0502040204020203" pitchFamily="34" charset="-122"/>
              </a:defRPr>
            </a:lvl1pPr>
            <a:lvl2pPr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2400" b="1" noProof="1">
                <a:solidFill>
                  <a:schemeClr val="bg2"/>
                </a:solidFill>
              </a:rPr>
              <a:t>出色的服务</a:t>
            </a:r>
            <a:br>
              <a:rPr lang="zh-CN" altLang="en-US"/>
            </a:br>
            <a:r>
              <a:rPr lang="zh-CN" altLang="en-US" noProof="1"/>
              <a:t>不是将一件事做好一千次，而是做好千分之一件事！</a:t>
            </a:r>
            <a:endParaRPr lang="zh-CN" altLang="en-US" noProof="1"/>
          </a:p>
        </p:txBody>
      </p:sp>
      <p:sp>
        <p:nvSpPr>
          <p:cNvPr id="25" name="文本框 175108"/>
          <p:cNvSpPr txBox="1">
            <a:spLocks noChangeArrowheads="1"/>
          </p:cNvSpPr>
          <p:nvPr/>
        </p:nvSpPr>
        <p:spPr bwMode="auto">
          <a:xfrm>
            <a:off x="2777960" y="5645069"/>
            <a:ext cx="6032421" cy="46166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defRPr sz="2400" b="1" kern="0">
                <a:solidFill>
                  <a:schemeClr val="bg2"/>
                </a:solidFill>
                <a:latin typeface="微软雅黑 Light" panose="020B0502040204020203" pitchFamily="34" charset="-122"/>
                <a:ea typeface="微软雅黑 Light" panose="020B0502040204020203" pitchFamily="34" charset="-122"/>
              </a:defRPr>
            </a:lvl1pPr>
            <a:lvl2pPr eaLnBrk="1" hangingPunct="1">
              <a:defRPr sz="2400">
                <a:solidFill>
                  <a:schemeClr val="tx2"/>
                </a:solidFill>
                <a:ea typeface="微软雅黑" panose="020B0503020204020204" pitchFamily="34" charset="-122"/>
              </a:defRPr>
            </a:lvl2pPr>
            <a:lvl3pPr eaLnBrk="1" hangingPunct="1">
              <a:defRPr sz="2400">
                <a:solidFill>
                  <a:schemeClr val="tx2"/>
                </a:solidFill>
                <a:ea typeface="微软雅黑" panose="020B0503020204020204" pitchFamily="34" charset="-122"/>
              </a:defRPr>
            </a:lvl3pPr>
            <a:lvl4pPr eaLnBrk="1" hangingPunct="1">
              <a:defRPr sz="2400">
                <a:solidFill>
                  <a:schemeClr val="tx2"/>
                </a:solidFill>
                <a:ea typeface="微软雅黑" panose="020B0503020204020204" pitchFamily="34" charset="-122"/>
              </a:defRPr>
            </a:lvl4pPr>
            <a:lvl5pPr eaLnBrk="1" hangingPunct="1">
              <a:defRPr sz="2400">
                <a:solidFill>
                  <a:schemeClr val="tx2"/>
                </a:solidFill>
                <a:ea typeface="微软雅黑" panose="020B0503020204020204" pitchFamily="34" charset="-122"/>
              </a:defRPr>
            </a:lvl5pPr>
            <a:lvl6pPr marL="457200" fontAlgn="base">
              <a:spcBef>
                <a:spcPct val="0"/>
              </a:spcBef>
              <a:spcAft>
                <a:spcPct val="0"/>
              </a:spcAft>
              <a:defRPr sz="2400">
                <a:solidFill>
                  <a:schemeClr val="tx2"/>
                </a:solidFill>
                <a:ea typeface="微软雅黑" panose="020B0503020204020204" pitchFamily="34" charset="-122"/>
              </a:defRPr>
            </a:lvl6pPr>
            <a:lvl7pPr marL="914400" fontAlgn="base">
              <a:spcBef>
                <a:spcPct val="0"/>
              </a:spcBef>
              <a:spcAft>
                <a:spcPct val="0"/>
              </a:spcAft>
              <a:defRPr sz="2400">
                <a:solidFill>
                  <a:schemeClr val="tx2"/>
                </a:solidFill>
                <a:ea typeface="微软雅黑" panose="020B0503020204020204" pitchFamily="34" charset="-122"/>
              </a:defRPr>
            </a:lvl7pPr>
            <a:lvl8pPr marL="1371600" fontAlgn="base">
              <a:spcBef>
                <a:spcPct val="0"/>
              </a:spcBef>
              <a:spcAft>
                <a:spcPct val="0"/>
              </a:spcAft>
              <a:defRPr sz="2400">
                <a:solidFill>
                  <a:schemeClr val="tx2"/>
                </a:solidFill>
                <a:ea typeface="微软雅黑" panose="020B0503020204020204" pitchFamily="34" charset="-122"/>
              </a:defRPr>
            </a:lvl8pPr>
            <a:lvl9pPr marL="1828800" fontAlgn="base">
              <a:spcBef>
                <a:spcPct val="0"/>
              </a:spcBef>
              <a:spcAft>
                <a:spcPct val="0"/>
              </a:spcAft>
              <a:defRPr sz="2400">
                <a:solidFill>
                  <a:schemeClr val="tx2"/>
                </a:solidFill>
                <a:ea typeface="微软雅黑" panose="020B0503020204020204" pitchFamily="34" charset="-122"/>
              </a:defRPr>
            </a:lvl9pPr>
          </a:lstStyle>
          <a:p>
            <a:r>
              <a:rPr lang="zh-CN" altLang="en-US"/>
              <a:t>每一次服务都是全新的，而不是简单地重复</a:t>
            </a:r>
            <a:endParaRPr lang="zh-CN" altLang="en-US"/>
          </a:p>
        </p:txBody>
      </p:sp>
      <p:pic>
        <p:nvPicPr>
          <p:cNvPr id="26" name="图片 25"/>
          <p:cNvPicPr>
            <a:picLocks noChangeAspect="1"/>
          </p:cNvPicPr>
          <p:nvPr/>
        </p:nvPicPr>
        <p:blipFill rotWithShape="1">
          <a:blip r:embed="rId1" cstate="email"/>
          <a:srcRect/>
          <a:stretch>
            <a:fillRect/>
          </a:stretch>
        </p:blipFill>
        <p:spPr>
          <a:xfrm>
            <a:off x="6687404" y="1418629"/>
            <a:ext cx="4626592" cy="3601676"/>
          </a:xfrm>
          <a:prstGeom prst="rect">
            <a:avLst/>
          </a:prstGeom>
        </p:spPr>
      </p:pic>
    </p:spTree>
  </p:cSld>
  <p:clrMapOvr>
    <a:masterClrMapping/>
  </p:clrMapOvr>
  <p:transition spd="slow" advTm="9652">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zh-CN" altLang="en-US" sz="2800" b="1" kern="100">
                <a:solidFill>
                  <a:schemeClr val="accent1"/>
                </a:solidFill>
                <a:latin typeface="+mj-ea"/>
                <a:ea typeface="+mj-ea"/>
                <a:cs typeface="Times New Roman" panose="02020603050405020304" pitchFamily="18" charset="0"/>
              </a:rPr>
              <a:t>解读服务的内涵</a:t>
            </a:r>
            <a:endParaRPr lang="zh-CN" altLang="en-US" sz="2800" b="1" kern="100">
              <a:solidFill>
                <a:schemeClr val="accent1"/>
              </a:solidFill>
              <a:latin typeface="+mj-ea"/>
              <a:ea typeface="+mj-ea"/>
              <a:cs typeface="Times New Roman" panose="02020603050405020304" pitchFamily="18" charset="0"/>
            </a:endParaRPr>
          </a:p>
        </p:txBody>
      </p:sp>
      <p:sp>
        <p:nvSpPr>
          <p:cNvPr id="20" name="矩形 19"/>
          <p:cNvSpPr/>
          <p:nvPr/>
        </p:nvSpPr>
        <p:spPr>
          <a:xfrm>
            <a:off x="873457" y="1217613"/>
            <a:ext cx="1174254" cy="1744878"/>
          </a:xfrm>
          <a:prstGeom prst="rect">
            <a:avLst/>
          </a:prstGeom>
          <a:gradFill>
            <a:gsLst>
              <a:gs pos="57000">
                <a:schemeClr val="tx2"/>
              </a:gs>
              <a:gs pos="0">
                <a:srgbClr val="FFCB6D"/>
              </a:gs>
              <a:gs pos="100000">
                <a:srgbClr val="FAA100"/>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11500">
                <a:solidFill>
                  <a:schemeClr val="accent1"/>
                </a:solidFill>
                <a:latin typeface="+mj-ea"/>
                <a:ea typeface="+mj-ea"/>
              </a:rPr>
              <a:t>R</a:t>
            </a:r>
            <a:endParaRPr lang="zh-CN" altLang="en-US" sz="11500">
              <a:solidFill>
                <a:schemeClr val="accent1"/>
              </a:solidFill>
              <a:latin typeface="+mj-ea"/>
              <a:ea typeface="+mj-ea"/>
            </a:endParaRPr>
          </a:p>
        </p:txBody>
      </p:sp>
      <p:sp>
        <p:nvSpPr>
          <p:cNvPr id="21" name="矩形 20"/>
          <p:cNvSpPr/>
          <p:nvPr/>
        </p:nvSpPr>
        <p:spPr>
          <a:xfrm>
            <a:off x="462355" y="3126355"/>
            <a:ext cx="1966946" cy="1077218"/>
          </a:xfrm>
          <a:prstGeom prst="rect">
            <a:avLst/>
          </a:prstGeom>
        </p:spPr>
        <p:txBody>
          <a:bodyPr wrap="square">
            <a:spAutoFit/>
          </a:bodyPr>
          <a:lstStyle/>
          <a:p>
            <a:pPr algn="ctr"/>
            <a:r>
              <a:rPr lang="en-US" altLang="zh-CN" sz="3200" kern="0">
                <a:solidFill>
                  <a:schemeClr val="accent1"/>
                </a:solidFill>
                <a:latin typeface="微软雅黑 Light" panose="020B0502040204020203" pitchFamily="34" charset="-122"/>
                <a:ea typeface="微软雅黑 Light" panose="020B0502040204020203" pitchFamily="34" charset="-122"/>
              </a:rPr>
              <a:t>Ready</a:t>
            </a:r>
            <a:endParaRPr lang="en-US" altLang="zh-CN" sz="3200" kern="0">
              <a:solidFill>
                <a:schemeClr val="accent1"/>
              </a:solidFill>
              <a:latin typeface="微软雅黑 Light" panose="020B0502040204020203" pitchFamily="34" charset="-122"/>
              <a:ea typeface="微软雅黑 Light" panose="020B0502040204020203" pitchFamily="34" charset="-122"/>
            </a:endParaRPr>
          </a:p>
          <a:p>
            <a:pPr algn="ctr"/>
            <a:r>
              <a:rPr lang="zh-CN" altLang="en-US" sz="3200" kern="0">
                <a:solidFill>
                  <a:schemeClr val="accent1"/>
                </a:solidFill>
                <a:latin typeface="微软雅黑 Light" panose="020B0502040204020203" pitchFamily="34" charset="-122"/>
                <a:ea typeface="微软雅黑 Light" panose="020B0502040204020203" pitchFamily="34" charset="-122"/>
              </a:rPr>
              <a:t>准备好</a:t>
            </a:r>
            <a:endParaRPr lang="zh-CN" altLang="en-US" sz="3200" kern="0">
              <a:solidFill>
                <a:schemeClr val="accent1"/>
              </a:solidFill>
              <a:latin typeface="微软雅黑 Light" panose="020B0502040204020203" pitchFamily="34" charset="-122"/>
              <a:ea typeface="微软雅黑 Light" panose="020B0502040204020203" pitchFamily="34" charset="-122"/>
            </a:endParaRPr>
          </a:p>
        </p:txBody>
      </p:sp>
      <p:sp>
        <p:nvSpPr>
          <p:cNvPr id="22" name="文本占位符 131076"/>
          <p:cNvSpPr txBox="1">
            <a:spLocks noRot="1" noChangeArrowheads="1"/>
          </p:cNvSpPr>
          <p:nvPr/>
        </p:nvSpPr>
        <p:spPr>
          <a:xfrm>
            <a:off x="2747733" y="4203573"/>
            <a:ext cx="4793978" cy="523220"/>
          </a:xfrm>
          <a:prstGeom prst="rect">
            <a:avLst/>
          </a:prstGeom>
        </p:spPr>
        <p:txBody>
          <a:bodyPr wrap="square">
            <a:spAutoFit/>
          </a:bodyPr>
          <a:lstStyle>
            <a:defPPr>
              <a:defRPr lang="zh-CN"/>
            </a:defPPr>
            <a:lvl1pPr>
              <a:defRPr sz="2800" b="1" kern="0">
                <a:solidFill>
                  <a:schemeClr val="accent1"/>
                </a:solidFill>
                <a:latin typeface="微软雅黑 Light" panose="020B0502040204020203" pitchFamily="34" charset="-122"/>
                <a:ea typeface="微软雅黑 Light" panose="020B0502040204020203" pitchFamily="34" charset="-122"/>
              </a:defRPr>
            </a:lvl1pPr>
            <a:lvl2pPr marL="742950" indent="-285750" eaLnBrk="1" hangingPunct="1">
              <a:spcBef>
                <a:spcPct val="20000"/>
              </a:spcBef>
              <a:buChar char="–"/>
              <a:defRPr sz="2000">
                <a:solidFill>
                  <a:schemeClr val="accent1"/>
                </a:solidFill>
                <a:latin typeface="+mn-lt"/>
                <a:ea typeface="仿宋_GB2312" pitchFamily="49" charset="-122"/>
              </a:defRPr>
            </a:lvl2pPr>
            <a:lvl3pPr marL="1143000" indent="-228600" eaLnBrk="1" hangingPunct="1">
              <a:spcBef>
                <a:spcPct val="20000"/>
              </a:spcBef>
              <a:buChar char="•"/>
              <a:defRPr sz="2400">
                <a:latin typeface="+mn-lt"/>
              </a:defRPr>
            </a:lvl3pPr>
            <a:lvl4pPr marL="1600200" indent="-228600" eaLnBrk="1" hangingPunct="1">
              <a:spcBef>
                <a:spcPct val="20000"/>
              </a:spcBef>
              <a:buChar char="–"/>
              <a:defRPr sz="2000">
                <a:latin typeface="+mn-lt"/>
              </a:defRPr>
            </a:lvl4pPr>
            <a:lvl5pPr marL="2057400" indent="-228600" eaLnBrk="1" hangingPunct="1">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pPr algn="just"/>
            <a:r>
              <a:rPr lang="zh-CN" altLang="en-US"/>
              <a:t>员工</a:t>
            </a:r>
            <a:r>
              <a:rPr lang="zh-CN" altLang="en-US">
                <a:solidFill>
                  <a:schemeClr val="bg2"/>
                </a:solidFill>
              </a:rPr>
              <a:t>随时准备好</a:t>
            </a:r>
            <a:r>
              <a:rPr lang="zh-CN" altLang="en-US"/>
              <a:t>为宾客服务。</a:t>
            </a:r>
            <a:endParaRPr lang="zh-CN" altLang="en-US"/>
          </a:p>
        </p:txBody>
      </p:sp>
      <p:sp>
        <p:nvSpPr>
          <p:cNvPr id="23" name="矩形 22"/>
          <p:cNvSpPr/>
          <p:nvPr/>
        </p:nvSpPr>
        <p:spPr>
          <a:xfrm>
            <a:off x="2777959" y="5021332"/>
            <a:ext cx="6536551" cy="40011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kern="0">
                <a:solidFill>
                  <a:schemeClr val="accent1"/>
                </a:solidFill>
                <a:latin typeface="微软雅黑 Light" panose="020B0502040204020203" pitchFamily="34" charset="-122"/>
                <a:ea typeface="微软雅黑 Light" panose="020B0502040204020203" pitchFamily="34" charset="-122"/>
              </a:rPr>
              <a:t>物质准备：做好服务的备餐工作</a:t>
            </a:r>
            <a:endParaRPr lang="zh-CN" altLang="en-US" sz="2000" kern="0">
              <a:solidFill>
                <a:schemeClr val="accent1"/>
              </a:solidFill>
              <a:latin typeface="微软雅黑 Light" panose="020B0502040204020203" pitchFamily="34" charset="-122"/>
              <a:ea typeface="微软雅黑 Light" panose="020B0502040204020203" pitchFamily="34" charset="-122"/>
            </a:endParaRPr>
          </a:p>
        </p:txBody>
      </p:sp>
      <p:sp>
        <p:nvSpPr>
          <p:cNvPr id="24" name="矩形 23"/>
          <p:cNvSpPr/>
          <p:nvPr/>
        </p:nvSpPr>
        <p:spPr>
          <a:xfrm>
            <a:off x="2777960" y="5569116"/>
            <a:ext cx="6272749" cy="40011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kern="0">
                <a:solidFill>
                  <a:schemeClr val="accent1"/>
                </a:solidFill>
                <a:latin typeface="微软雅黑 Light" panose="020B0502040204020203" pitchFamily="34" charset="-122"/>
                <a:ea typeface="微软雅黑 Light" panose="020B0502040204020203" pitchFamily="34" charset="-122"/>
              </a:rPr>
              <a:t>心理准备：在非饭口也要做好接待客户的心理准备。</a:t>
            </a:r>
            <a:endParaRPr lang="zh-CN" altLang="en-US" sz="2000" kern="0">
              <a:solidFill>
                <a:schemeClr val="accent1"/>
              </a:solidFill>
              <a:latin typeface="微软雅黑 Light" panose="020B0502040204020203" pitchFamily="34" charset="-122"/>
              <a:ea typeface="微软雅黑 Light" panose="020B0502040204020203" pitchFamily="34" charset="-122"/>
            </a:endParaRPr>
          </a:p>
        </p:txBody>
      </p:sp>
      <p:pic>
        <p:nvPicPr>
          <p:cNvPr id="25" name="图片 24"/>
          <p:cNvPicPr>
            <a:picLocks noChangeAspect="1"/>
          </p:cNvPicPr>
          <p:nvPr/>
        </p:nvPicPr>
        <p:blipFill>
          <a:blip r:embed="rId1" cstate="email"/>
          <a:stretch>
            <a:fillRect/>
          </a:stretch>
        </p:blipFill>
        <p:spPr>
          <a:xfrm>
            <a:off x="5162276" y="296865"/>
            <a:ext cx="7057573" cy="5046912"/>
          </a:xfrm>
          <a:prstGeom prst="rect">
            <a:avLst/>
          </a:prstGeom>
        </p:spPr>
      </p:pic>
    </p:spTree>
  </p:cSld>
  <p:clrMapOvr>
    <a:masterClrMapping/>
  </p:clrMapOvr>
  <p:transition spd="slow" advTm="9652">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zh-CN" altLang="en-US" sz="2800" b="1" kern="100">
                <a:solidFill>
                  <a:schemeClr val="accent1"/>
                </a:solidFill>
                <a:latin typeface="+mj-ea"/>
                <a:ea typeface="+mj-ea"/>
                <a:cs typeface="Times New Roman" panose="02020603050405020304" pitchFamily="18" charset="0"/>
              </a:rPr>
              <a:t>解读服务的内涵</a:t>
            </a:r>
            <a:endParaRPr lang="zh-CN" altLang="en-US" sz="2800" b="1" kern="100">
              <a:solidFill>
                <a:schemeClr val="accent1"/>
              </a:solidFill>
              <a:latin typeface="+mj-ea"/>
              <a:ea typeface="+mj-ea"/>
              <a:cs typeface="Times New Roman" panose="02020603050405020304" pitchFamily="18" charset="0"/>
            </a:endParaRPr>
          </a:p>
        </p:txBody>
      </p:sp>
      <p:sp>
        <p:nvSpPr>
          <p:cNvPr id="26" name="矩形 25"/>
          <p:cNvSpPr/>
          <p:nvPr/>
        </p:nvSpPr>
        <p:spPr>
          <a:xfrm>
            <a:off x="873457" y="1217613"/>
            <a:ext cx="1174254" cy="1744878"/>
          </a:xfrm>
          <a:prstGeom prst="rect">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11500">
                <a:solidFill>
                  <a:schemeClr val="accent2"/>
                </a:solidFill>
                <a:latin typeface="+mj-ea"/>
                <a:ea typeface="+mj-ea"/>
              </a:rPr>
              <a:t>V</a:t>
            </a:r>
            <a:endParaRPr lang="zh-CN" altLang="en-US" sz="11500">
              <a:solidFill>
                <a:schemeClr val="accent2"/>
              </a:solidFill>
              <a:latin typeface="+mj-ea"/>
              <a:ea typeface="+mj-ea"/>
            </a:endParaRPr>
          </a:p>
        </p:txBody>
      </p:sp>
      <p:sp>
        <p:nvSpPr>
          <p:cNvPr id="27" name="矩形 26"/>
          <p:cNvSpPr/>
          <p:nvPr/>
        </p:nvSpPr>
        <p:spPr>
          <a:xfrm>
            <a:off x="462355" y="3126355"/>
            <a:ext cx="1966946" cy="1077218"/>
          </a:xfrm>
          <a:prstGeom prst="rect">
            <a:avLst/>
          </a:prstGeom>
        </p:spPr>
        <p:txBody>
          <a:bodyPr wrap="square">
            <a:spAutoFit/>
          </a:bodyPr>
          <a:lstStyle/>
          <a:p>
            <a:pPr algn="ctr"/>
            <a:r>
              <a:rPr lang="en-US" altLang="zh-CN" sz="3200" kern="0">
                <a:solidFill>
                  <a:schemeClr val="accent1"/>
                </a:solidFill>
                <a:latin typeface="微软雅黑 Light" panose="020B0502040204020203" pitchFamily="34" charset="-122"/>
                <a:ea typeface="微软雅黑 Light" panose="020B0502040204020203" pitchFamily="34" charset="-122"/>
              </a:rPr>
              <a:t>Viewing</a:t>
            </a:r>
            <a:endParaRPr lang="en-US" altLang="zh-CN" sz="3200" kern="0">
              <a:solidFill>
                <a:schemeClr val="accent1"/>
              </a:solidFill>
              <a:latin typeface="微软雅黑 Light" panose="020B0502040204020203" pitchFamily="34" charset="-122"/>
              <a:ea typeface="微软雅黑 Light" panose="020B0502040204020203" pitchFamily="34" charset="-122"/>
            </a:endParaRPr>
          </a:p>
          <a:p>
            <a:pPr algn="ctr"/>
            <a:r>
              <a:rPr lang="zh-CN" altLang="en-US" sz="3200" kern="0">
                <a:solidFill>
                  <a:schemeClr val="accent1"/>
                </a:solidFill>
                <a:latin typeface="微软雅黑 Light" panose="020B0502040204020203" pitchFamily="34" charset="-122"/>
                <a:ea typeface="微软雅黑 Light" panose="020B0502040204020203" pitchFamily="34" charset="-122"/>
              </a:rPr>
              <a:t>看待</a:t>
            </a:r>
            <a:endParaRPr lang="zh-CN" altLang="en-US" sz="3200" kern="0">
              <a:solidFill>
                <a:schemeClr val="accent1"/>
              </a:solidFill>
              <a:latin typeface="微软雅黑 Light" panose="020B0502040204020203" pitchFamily="34" charset="-122"/>
              <a:ea typeface="微软雅黑 Light" panose="020B0502040204020203" pitchFamily="34" charset="-122"/>
            </a:endParaRPr>
          </a:p>
        </p:txBody>
      </p:sp>
      <p:sp>
        <p:nvSpPr>
          <p:cNvPr id="28" name="文本占位符 131076"/>
          <p:cNvSpPr txBox="1">
            <a:spLocks noRot="1" noChangeArrowheads="1"/>
          </p:cNvSpPr>
          <p:nvPr/>
        </p:nvSpPr>
        <p:spPr>
          <a:xfrm>
            <a:off x="2747732" y="1112694"/>
            <a:ext cx="7467393" cy="954107"/>
          </a:xfrm>
          <a:prstGeom prst="rect">
            <a:avLst/>
          </a:prstGeom>
        </p:spPr>
        <p:txBody>
          <a:bodyPr wrap="square">
            <a:spAutoFit/>
          </a:bodyPr>
          <a:lstStyle>
            <a:defPPr>
              <a:defRPr lang="zh-CN"/>
            </a:defPPr>
            <a:lvl1pPr>
              <a:defRPr sz="2800" b="1" kern="0">
                <a:solidFill>
                  <a:schemeClr val="accent1"/>
                </a:solidFill>
                <a:latin typeface="微软雅黑 Light" panose="020B0502040204020203" pitchFamily="34" charset="-122"/>
                <a:ea typeface="微软雅黑 Light" panose="020B0502040204020203" pitchFamily="34" charset="-122"/>
              </a:defRPr>
            </a:lvl1pPr>
            <a:lvl2pPr marL="742950" indent="-285750" eaLnBrk="1" hangingPunct="1">
              <a:spcBef>
                <a:spcPct val="20000"/>
              </a:spcBef>
              <a:buChar char="–"/>
              <a:defRPr sz="2000">
                <a:solidFill>
                  <a:schemeClr val="accent1"/>
                </a:solidFill>
                <a:latin typeface="+mn-lt"/>
                <a:ea typeface="仿宋_GB2312" pitchFamily="49" charset="-122"/>
              </a:defRPr>
            </a:lvl2pPr>
            <a:lvl3pPr marL="1143000" indent="-228600" eaLnBrk="1" hangingPunct="1">
              <a:spcBef>
                <a:spcPct val="20000"/>
              </a:spcBef>
              <a:buChar char="•"/>
              <a:defRPr sz="2400">
                <a:latin typeface="+mn-lt"/>
              </a:defRPr>
            </a:lvl3pPr>
            <a:lvl4pPr marL="1600200" indent="-228600" eaLnBrk="1" hangingPunct="1">
              <a:spcBef>
                <a:spcPct val="20000"/>
              </a:spcBef>
              <a:buChar char="–"/>
              <a:defRPr sz="2000">
                <a:latin typeface="+mn-lt"/>
              </a:defRPr>
            </a:lvl4pPr>
            <a:lvl5pPr marL="2057400" indent="-228600" eaLnBrk="1" hangingPunct="1">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pPr algn="just"/>
            <a:r>
              <a:rPr lang="zh-CN" altLang="en-US"/>
              <a:t>员工应该将每一位宾客都看作是</a:t>
            </a:r>
            <a:r>
              <a:rPr lang="zh-CN" altLang="en-US">
                <a:solidFill>
                  <a:schemeClr val="bg2"/>
                </a:solidFill>
              </a:rPr>
              <a:t>需要提供优质服务的贵宾</a:t>
            </a:r>
            <a:r>
              <a:rPr lang="zh-CN" altLang="en-US"/>
              <a:t>。</a:t>
            </a:r>
            <a:endParaRPr lang="zh-CN" altLang="en-US"/>
          </a:p>
        </p:txBody>
      </p:sp>
      <p:sp>
        <p:nvSpPr>
          <p:cNvPr id="29" name="矩形 28"/>
          <p:cNvSpPr/>
          <p:nvPr/>
        </p:nvSpPr>
        <p:spPr>
          <a:xfrm>
            <a:off x="2777959" y="2064114"/>
            <a:ext cx="7424877" cy="40011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kern="0">
                <a:solidFill>
                  <a:schemeClr val="accent1"/>
                </a:solidFill>
                <a:latin typeface="微软雅黑 Light" panose="020B0502040204020203" pitchFamily="34" charset="-122"/>
                <a:ea typeface="微软雅黑 Light" panose="020B0502040204020203" pitchFamily="34" charset="-122"/>
              </a:rPr>
              <a:t>无论是吃大餐的还是吃面条的，都应得到同样热情与周到的服务。</a:t>
            </a:r>
            <a:endParaRPr lang="zh-CN" altLang="en-US" sz="2000" kern="0">
              <a:solidFill>
                <a:schemeClr val="accent1"/>
              </a:solidFill>
              <a:latin typeface="微软雅黑 Light" panose="020B0502040204020203" pitchFamily="34" charset="-122"/>
              <a:ea typeface="微软雅黑 Light" panose="020B0502040204020203" pitchFamily="34" charset="-122"/>
            </a:endParaRPr>
          </a:p>
        </p:txBody>
      </p:sp>
      <p:pic>
        <p:nvPicPr>
          <p:cNvPr id="30" name="图片 29"/>
          <p:cNvPicPr>
            <a:picLocks noChangeAspect="1"/>
          </p:cNvPicPr>
          <p:nvPr/>
        </p:nvPicPr>
        <p:blipFill>
          <a:blip r:embed="rId1"/>
          <a:stretch>
            <a:fillRect/>
          </a:stretch>
        </p:blipFill>
        <p:spPr>
          <a:xfrm>
            <a:off x="2921145" y="2636912"/>
            <a:ext cx="6748156" cy="3893606"/>
          </a:xfrm>
          <a:prstGeom prst="rect">
            <a:avLst/>
          </a:prstGeom>
        </p:spPr>
      </p:pic>
    </p:spTree>
  </p:cSld>
  <p:clrMapOvr>
    <a:masterClrMapping/>
  </p:clrMapOvr>
  <p:transition spd="slow" advTm="9652">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zh-CN" altLang="en-US" sz="2800" b="1" kern="100">
                <a:solidFill>
                  <a:schemeClr val="accent1"/>
                </a:solidFill>
                <a:latin typeface="+mj-ea"/>
                <a:ea typeface="+mj-ea"/>
                <a:cs typeface="Times New Roman" panose="02020603050405020304" pitchFamily="18" charset="0"/>
              </a:rPr>
              <a:t>解读服务的内涵</a:t>
            </a:r>
            <a:endParaRPr lang="zh-CN" altLang="en-US" sz="2800" b="1" kern="100">
              <a:solidFill>
                <a:schemeClr val="accent1"/>
              </a:solidFill>
              <a:latin typeface="+mj-ea"/>
              <a:ea typeface="+mj-ea"/>
              <a:cs typeface="Times New Roman" panose="02020603050405020304" pitchFamily="18" charset="0"/>
            </a:endParaRPr>
          </a:p>
        </p:txBody>
      </p:sp>
      <p:sp>
        <p:nvSpPr>
          <p:cNvPr id="24" name="矩形 23"/>
          <p:cNvSpPr/>
          <p:nvPr/>
        </p:nvSpPr>
        <p:spPr>
          <a:xfrm>
            <a:off x="873457" y="1217613"/>
            <a:ext cx="1174254" cy="1744878"/>
          </a:xfrm>
          <a:prstGeom prst="rect">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11500">
                <a:solidFill>
                  <a:schemeClr val="accent2"/>
                </a:solidFill>
                <a:latin typeface="+mj-ea"/>
                <a:ea typeface="+mj-ea"/>
              </a:rPr>
              <a:t>I</a:t>
            </a:r>
            <a:endParaRPr lang="zh-CN" altLang="en-US" sz="11500">
              <a:solidFill>
                <a:schemeClr val="accent2"/>
              </a:solidFill>
              <a:latin typeface="+mj-ea"/>
              <a:ea typeface="+mj-ea"/>
            </a:endParaRPr>
          </a:p>
        </p:txBody>
      </p:sp>
      <p:sp>
        <p:nvSpPr>
          <p:cNvPr id="25" name="矩形 24"/>
          <p:cNvSpPr/>
          <p:nvPr/>
        </p:nvSpPr>
        <p:spPr>
          <a:xfrm>
            <a:off x="462355" y="3126355"/>
            <a:ext cx="1966946" cy="1077218"/>
          </a:xfrm>
          <a:prstGeom prst="rect">
            <a:avLst/>
          </a:prstGeom>
        </p:spPr>
        <p:txBody>
          <a:bodyPr wrap="square">
            <a:spAutoFit/>
          </a:bodyPr>
          <a:lstStyle/>
          <a:p>
            <a:pPr algn="ctr"/>
            <a:r>
              <a:rPr lang="en-US" altLang="zh-CN" sz="3200" kern="0">
                <a:solidFill>
                  <a:schemeClr val="accent1"/>
                </a:solidFill>
                <a:latin typeface="微软雅黑 Light" panose="020B0502040204020203" pitchFamily="34" charset="-122"/>
                <a:ea typeface="微软雅黑 Light" panose="020B0502040204020203" pitchFamily="34" charset="-122"/>
              </a:rPr>
              <a:t>Inviting</a:t>
            </a:r>
            <a:endParaRPr lang="en-US" altLang="zh-CN" sz="3200" kern="0">
              <a:solidFill>
                <a:schemeClr val="accent1"/>
              </a:solidFill>
              <a:latin typeface="微软雅黑 Light" panose="020B0502040204020203" pitchFamily="34" charset="-122"/>
              <a:ea typeface="微软雅黑 Light" panose="020B0502040204020203" pitchFamily="34" charset="-122"/>
            </a:endParaRPr>
          </a:p>
          <a:p>
            <a:pPr algn="ctr"/>
            <a:r>
              <a:rPr lang="zh-CN" altLang="en-US" sz="3200" kern="0">
                <a:solidFill>
                  <a:schemeClr val="accent1"/>
                </a:solidFill>
                <a:latin typeface="微软雅黑 Light" panose="020B0502040204020203" pitchFamily="34" charset="-122"/>
                <a:ea typeface="微软雅黑 Light" panose="020B0502040204020203" pitchFamily="34" charset="-122"/>
              </a:rPr>
              <a:t>邀请</a:t>
            </a:r>
            <a:endParaRPr lang="zh-CN" altLang="en-US" sz="3200" kern="0">
              <a:solidFill>
                <a:schemeClr val="accent1"/>
              </a:solidFill>
              <a:latin typeface="微软雅黑 Light" panose="020B0502040204020203" pitchFamily="34" charset="-122"/>
              <a:ea typeface="微软雅黑 Light" panose="020B0502040204020203" pitchFamily="34" charset="-122"/>
            </a:endParaRPr>
          </a:p>
        </p:txBody>
      </p:sp>
      <p:sp>
        <p:nvSpPr>
          <p:cNvPr id="31" name="文本占位符 131076"/>
          <p:cNvSpPr txBox="1">
            <a:spLocks noRot="1" noChangeArrowheads="1"/>
          </p:cNvSpPr>
          <p:nvPr/>
        </p:nvSpPr>
        <p:spPr>
          <a:xfrm>
            <a:off x="3006092" y="1554929"/>
            <a:ext cx="5617439" cy="1137491"/>
          </a:xfrm>
          <a:prstGeom prst="rect">
            <a:avLst/>
          </a:prstGeom>
        </p:spPr>
        <p:txBody>
          <a:bodyPr wrap="square">
            <a:spAutoFit/>
          </a:bodyPr>
          <a:lstStyle>
            <a:defPPr>
              <a:defRPr lang="zh-CN"/>
            </a:defPPr>
            <a:lvl1pPr>
              <a:defRPr sz="2800" b="1" kern="0">
                <a:solidFill>
                  <a:schemeClr val="accent1"/>
                </a:solidFill>
                <a:latin typeface="微软雅黑 Light" panose="020B0502040204020203" pitchFamily="34" charset="-122"/>
                <a:ea typeface="微软雅黑 Light" panose="020B0502040204020203" pitchFamily="34" charset="-122"/>
              </a:defRPr>
            </a:lvl1pPr>
            <a:lvl2pPr marL="742950" indent="-285750" eaLnBrk="1" hangingPunct="1">
              <a:spcBef>
                <a:spcPct val="20000"/>
              </a:spcBef>
              <a:buChar char="–"/>
              <a:defRPr sz="2000">
                <a:solidFill>
                  <a:schemeClr val="accent1"/>
                </a:solidFill>
                <a:latin typeface="+mn-lt"/>
                <a:ea typeface="仿宋_GB2312" pitchFamily="49" charset="-122"/>
              </a:defRPr>
            </a:lvl2pPr>
            <a:lvl3pPr marL="1143000" indent="-228600" eaLnBrk="1" hangingPunct="1">
              <a:spcBef>
                <a:spcPct val="20000"/>
              </a:spcBef>
              <a:buChar char="•"/>
              <a:defRPr sz="2400">
                <a:latin typeface="+mn-lt"/>
              </a:defRPr>
            </a:lvl3pPr>
            <a:lvl4pPr marL="1600200" indent="-228600" eaLnBrk="1" hangingPunct="1">
              <a:spcBef>
                <a:spcPct val="20000"/>
              </a:spcBef>
              <a:buChar char="–"/>
              <a:defRPr sz="2000">
                <a:latin typeface="+mn-lt"/>
              </a:defRPr>
            </a:lvl4pPr>
            <a:lvl5pPr marL="2057400" indent="-228600" eaLnBrk="1" hangingPunct="1">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pPr algn="just">
              <a:lnSpc>
                <a:spcPct val="150000"/>
              </a:lnSpc>
            </a:pPr>
            <a:r>
              <a:rPr lang="zh-CN" altLang="en-US" sz="2400"/>
              <a:t>员工在每一次服务结束时，都应显示出诚意和敬意，</a:t>
            </a:r>
            <a:r>
              <a:rPr lang="zh-CN" altLang="en-US" sz="2400">
                <a:solidFill>
                  <a:schemeClr val="bg2"/>
                </a:solidFill>
              </a:rPr>
              <a:t>主动邀请宾客再次光临</a:t>
            </a:r>
            <a:r>
              <a:rPr lang="zh-CN" altLang="en-US" sz="2400"/>
              <a:t>。</a:t>
            </a:r>
            <a:endParaRPr lang="zh-CN" altLang="en-US" sz="2400"/>
          </a:p>
        </p:txBody>
      </p:sp>
      <p:pic>
        <p:nvPicPr>
          <p:cNvPr id="32" name="Picture 2" descr="https://timgsa.baidu.com/timg?image&amp;quality=80&amp;size=b9999_10000&amp;sec=1523081130215&amp;di=5e4c100d1285c8f6a7391e928cfd314a&amp;imgtype=0&amp;src=http%3A%2F%2Fimgsrc.baidu.com%2Fimage%2Fc0%253Dshijue1%252C0%252C0%252C294%252C40%2Fsign%3D147bb37a3ea85edfee81f660213d6356%2F8cb1cb1349540923751eb9549858d109b3de49a1.jpg"/>
          <p:cNvPicPr>
            <a:picLocks noChangeAspect="1" noChangeArrowheads="1"/>
          </p:cNvPicPr>
          <p:nvPr/>
        </p:nvPicPr>
        <p:blipFill rotWithShape="1">
          <a:blip r:embed="rId1" cstate="email">
            <a:extLst>
              <a:ext uri="{BEBA8EAE-BF5A-486C-A8C5-ECC9F3942E4B}">
                <a14:imgProps xmlns:a14="http://schemas.microsoft.com/office/drawing/2010/main">
                  <a14:imgLayer r:embed="rId2">
                    <a14:imgEffect>
                      <a14:backgroundRemoval t="2000" b="99500" l="21917" r="86500">
                        <a14:foregroundMark x1="22583" y1="53500" x2="26667" y2="71000"/>
                        <a14:foregroundMark x1="24583" y1="62625" x2="26167" y2="60750"/>
                        <a14:foregroundMark x1="23500" y1="53125" x2="23500" y2="53125"/>
                        <a14:foregroundMark x1="22583" y1="53875" x2="22583" y2="53875"/>
                        <a14:foregroundMark x1="26000" y1="61500" x2="26000" y2="61500"/>
                        <a14:foregroundMark x1="24167" y1="54375" x2="24167" y2="54375"/>
                        <a14:foregroundMark x1="23500" y1="53500" x2="23500" y2="53500"/>
                      </a14:backgroundRemoval>
                    </a14:imgEffect>
                  </a14:imgLayer>
                </a14:imgProps>
              </a:ext>
            </a:extLst>
          </a:blip>
          <a:srcRect l="20841" r="11364"/>
          <a:stretch>
            <a:fillRect/>
          </a:stretch>
        </p:blipFill>
        <p:spPr bwMode="auto">
          <a:xfrm flipH="1">
            <a:off x="6730664" y="1282890"/>
            <a:ext cx="5702496" cy="5607640"/>
          </a:xfrm>
          <a:prstGeom prst="rect">
            <a:avLst/>
          </a:prstGeom>
          <a:noFill/>
          <a:extLst>
            <a:ext uri="{909E8E84-426E-40DD-AFC4-6F175D3DCCD1}">
              <a14:hiddenFill xmlns:a14="http://schemas.microsoft.com/office/drawing/2010/main">
                <a:solidFill>
                  <a:srgbClr val="FFFFFF"/>
                </a:solidFill>
              </a14:hiddenFill>
            </a:ext>
          </a:extLst>
        </p:spPr>
      </p:pic>
      <p:sp>
        <p:nvSpPr>
          <p:cNvPr id="33" name="矩形 32"/>
          <p:cNvSpPr/>
          <p:nvPr/>
        </p:nvSpPr>
        <p:spPr>
          <a:xfrm>
            <a:off x="2990991" y="2976230"/>
            <a:ext cx="5651214" cy="70788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kern="0">
                <a:solidFill>
                  <a:schemeClr val="accent1"/>
                </a:solidFill>
                <a:latin typeface="微软雅黑 Light" panose="020B0502040204020203" pitchFamily="34" charset="-122"/>
                <a:ea typeface="微软雅黑 Light" panose="020B0502040204020203" pitchFamily="34" charset="-122"/>
              </a:rPr>
              <a:t>主动邀请客户再次光临，既是一种礼貌，也可能为本店再次带来业务，增加业绩。</a:t>
            </a:r>
            <a:endParaRPr lang="zh-CN" altLang="en-US" sz="2000" kern="0">
              <a:solidFill>
                <a:schemeClr val="accent1"/>
              </a:solidFill>
              <a:latin typeface="微软雅黑 Light" panose="020B0502040204020203" pitchFamily="34" charset="-122"/>
              <a:ea typeface="微软雅黑 Light" panose="020B0502040204020203" pitchFamily="34" charset="-122"/>
            </a:endParaRPr>
          </a:p>
        </p:txBody>
      </p:sp>
    </p:spTree>
  </p:cSld>
  <p:clrMapOvr>
    <a:masterClrMapping/>
  </p:clrMapOvr>
  <p:transition spd="slow" advTm="9652">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zh-CN" altLang="en-US" sz="2800" b="1" kern="100">
                <a:solidFill>
                  <a:schemeClr val="accent1"/>
                </a:solidFill>
                <a:latin typeface="+mj-ea"/>
                <a:ea typeface="+mj-ea"/>
                <a:cs typeface="Times New Roman" panose="02020603050405020304" pitchFamily="18" charset="0"/>
              </a:rPr>
              <a:t>解读服务的内涵</a:t>
            </a:r>
            <a:endParaRPr lang="zh-CN" altLang="en-US" sz="2800" b="1" kern="100">
              <a:solidFill>
                <a:schemeClr val="accent1"/>
              </a:solidFill>
              <a:latin typeface="+mj-ea"/>
              <a:ea typeface="+mj-ea"/>
              <a:cs typeface="Times New Roman" panose="02020603050405020304" pitchFamily="18" charset="0"/>
            </a:endParaRPr>
          </a:p>
        </p:txBody>
      </p:sp>
      <p:sp>
        <p:nvSpPr>
          <p:cNvPr id="20" name="矩形 19"/>
          <p:cNvSpPr/>
          <p:nvPr/>
        </p:nvSpPr>
        <p:spPr>
          <a:xfrm>
            <a:off x="873457" y="1217613"/>
            <a:ext cx="1174254" cy="1744878"/>
          </a:xfrm>
          <a:prstGeom prst="rect">
            <a:avLst/>
          </a:prstGeom>
          <a:gradFill>
            <a:gsLst>
              <a:gs pos="59000">
                <a:schemeClr val="accent1"/>
              </a:gs>
              <a:gs pos="0">
                <a:srgbClr val="696969"/>
              </a:gs>
              <a:gs pos="100000">
                <a:schemeClr val="accent1"/>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11500">
                <a:solidFill>
                  <a:schemeClr val="accent2"/>
                </a:solidFill>
                <a:latin typeface="+mj-ea"/>
                <a:ea typeface="+mj-ea"/>
              </a:rPr>
              <a:t>C</a:t>
            </a:r>
            <a:endParaRPr lang="zh-CN" altLang="en-US" sz="11500">
              <a:solidFill>
                <a:schemeClr val="accent2"/>
              </a:solidFill>
              <a:latin typeface="+mj-ea"/>
              <a:ea typeface="+mj-ea"/>
            </a:endParaRPr>
          </a:p>
        </p:txBody>
      </p:sp>
      <p:sp>
        <p:nvSpPr>
          <p:cNvPr id="21" name="矩形 20"/>
          <p:cNvSpPr/>
          <p:nvPr/>
        </p:nvSpPr>
        <p:spPr>
          <a:xfrm>
            <a:off x="462355" y="3126355"/>
            <a:ext cx="1966946" cy="1077218"/>
          </a:xfrm>
          <a:prstGeom prst="rect">
            <a:avLst/>
          </a:prstGeom>
        </p:spPr>
        <p:txBody>
          <a:bodyPr wrap="square">
            <a:spAutoFit/>
          </a:bodyPr>
          <a:lstStyle/>
          <a:p>
            <a:pPr algn="ctr"/>
            <a:r>
              <a:rPr lang="en-US" altLang="zh-CN" sz="3200" kern="0">
                <a:solidFill>
                  <a:schemeClr val="accent1"/>
                </a:solidFill>
                <a:latin typeface="微软雅黑 Light" panose="020B0502040204020203" pitchFamily="34" charset="-122"/>
                <a:ea typeface="微软雅黑 Light" panose="020B0502040204020203" pitchFamily="34" charset="-122"/>
              </a:rPr>
              <a:t>Creating</a:t>
            </a:r>
            <a:endParaRPr lang="en-US" altLang="zh-CN" sz="3200" kern="0">
              <a:solidFill>
                <a:schemeClr val="accent1"/>
              </a:solidFill>
              <a:latin typeface="微软雅黑 Light" panose="020B0502040204020203" pitchFamily="34" charset="-122"/>
              <a:ea typeface="微软雅黑 Light" panose="020B0502040204020203" pitchFamily="34" charset="-122"/>
            </a:endParaRPr>
          </a:p>
          <a:p>
            <a:pPr algn="ctr"/>
            <a:r>
              <a:rPr lang="zh-CN" altLang="en-US" sz="3200" kern="0">
                <a:solidFill>
                  <a:schemeClr val="accent1"/>
                </a:solidFill>
                <a:latin typeface="微软雅黑 Light" panose="020B0502040204020203" pitchFamily="34" charset="-122"/>
                <a:ea typeface="微软雅黑 Light" panose="020B0502040204020203" pitchFamily="34" charset="-122"/>
              </a:rPr>
              <a:t>创造</a:t>
            </a:r>
            <a:endParaRPr lang="zh-CN" altLang="en-US" sz="3200" kern="0">
              <a:solidFill>
                <a:schemeClr val="accent1"/>
              </a:solidFill>
              <a:latin typeface="微软雅黑 Light" panose="020B0502040204020203" pitchFamily="34" charset="-122"/>
              <a:ea typeface="微软雅黑 Light" panose="020B0502040204020203" pitchFamily="34" charset="-122"/>
            </a:endParaRPr>
          </a:p>
        </p:txBody>
      </p:sp>
      <p:sp>
        <p:nvSpPr>
          <p:cNvPr id="22" name="文本占位符 131076"/>
          <p:cNvSpPr txBox="1">
            <a:spLocks noRot="1" noChangeArrowheads="1"/>
          </p:cNvSpPr>
          <p:nvPr/>
        </p:nvSpPr>
        <p:spPr>
          <a:xfrm>
            <a:off x="2834003" y="4051600"/>
            <a:ext cx="7767864" cy="830997"/>
          </a:xfrm>
          <a:prstGeom prst="rect">
            <a:avLst/>
          </a:prstGeom>
        </p:spPr>
        <p:txBody>
          <a:bodyPr wrap="square">
            <a:spAutoFit/>
          </a:bodyPr>
          <a:lstStyle>
            <a:defPPr>
              <a:defRPr lang="zh-CN"/>
            </a:defPPr>
            <a:lvl1pPr>
              <a:defRPr sz="2800" b="1" kern="0">
                <a:solidFill>
                  <a:schemeClr val="accent1"/>
                </a:solidFill>
                <a:latin typeface="微软雅黑 Light" panose="020B0502040204020203" pitchFamily="34" charset="-122"/>
                <a:ea typeface="微软雅黑 Light" panose="020B0502040204020203" pitchFamily="34" charset="-122"/>
              </a:defRPr>
            </a:lvl1pPr>
            <a:lvl2pPr marL="742950" indent="-285750" eaLnBrk="1" hangingPunct="1">
              <a:spcBef>
                <a:spcPct val="20000"/>
              </a:spcBef>
              <a:buChar char="–"/>
              <a:defRPr sz="2000">
                <a:solidFill>
                  <a:schemeClr val="accent1"/>
                </a:solidFill>
                <a:latin typeface="+mn-lt"/>
                <a:ea typeface="仿宋_GB2312" pitchFamily="49" charset="-122"/>
              </a:defRPr>
            </a:lvl2pPr>
            <a:lvl3pPr marL="1143000" indent="-228600" eaLnBrk="1" hangingPunct="1">
              <a:spcBef>
                <a:spcPct val="20000"/>
              </a:spcBef>
              <a:buChar char="•"/>
              <a:defRPr sz="2400">
                <a:latin typeface="+mn-lt"/>
              </a:defRPr>
            </a:lvl3pPr>
            <a:lvl4pPr marL="1600200" indent="-228600" eaLnBrk="1" hangingPunct="1">
              <a:spcBef>
                <a:spcPct val="20000"/>
              </a:spcBef>
              <a:buChar char="–"/>
              <a:defRPr sz="2000">
                <a:latin typeface="+mn-lt"/>
              </a:defRPr>
            </a:lvl4pPr>
            <a:lvl5pPr marL="2057400" indent="-228600" eaLnBrk="1" hangingPunct="1">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pPr algn="just"/>
            <a:r>
              <a:rPr lang="zh-CN" altLang="en-US" sz="2400"/>
              <a:t>每一位员工应该想方设法精心创造出使宾客都享受其热情服务的氛围。</a:t>
            </a:r>
            <a:endParaRPr lang="zh-CN" altLang="en-US" sz="2400"/>
          </a:p>
        </p:txBody>
      </p:sp>
      <p:sp>
        <p:nvSpPr>
          <p:cNvPr id="23" name="矩形 22"/>
          <p:cNvSpPr/>
          <p:nvPr/>
        </p:nvSpPr>
        <p:spPr>
          <a:xfrm>
            <a:off x="2888493" y="5050017"/>
            <a:ext cx="7767864" cy="70788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kern="0">
                <a:solidFill>
                  <a:schemeClr val="accent1"/>
                </a:solidFill>
                <a:latin typeface="微软雅黑 Light" panose="020B0502040204020203" pitchFamily="34" charset="-122"/>
                <a:ea typeface="微软雅黑 Light" panose="020B0502040204020203" pitchFamily="34" charset="-122"/>
              </a:rPr>
              <a:t>例如：在海底捞，保安帮客户领位、等位 ，毛巾大姐的笑容等都给客户创造了热情服务的氛围。</a:t>
            </a:r>
            <a:endParaRPr lang="zh-CN" altLang="en-US" sz="2000" kern="0">
              <a:solidFill>
                <a:schemeClr val="accent1"/>
              </a:solidFill>
              <a:latin typeface="微软雅黑 Light" panose="020B0502040204020203" pitchFamily="34" charset="-122"/>
              <a:ea typeface="微软雅黑 Light" panose="020B0502040204020203" pitchFamily="34" charset="-122"/>
            </a:endParaRPr>
          </a:p>
        </p:txBody>
      </p:sp>
      <p:pic>
        <p:nvPicPr>
          <p:cNvPr id="24" name="图片 23"/>
          <p:cNvPicPr>
            <a:picLocks noChangeAspect="1"/>
          </p:cNvPicPr>
          <p:nvPr/>
        </p:nvPicPr>
        <p:blipFill>
          <a:blip r:embed="rId1" cstate="email"/>
          <a:stretch>
            <a:fillRect/>
          </a:stretch>
        </p:blipFill>
        <p:spPr>
          <a:xfrm>
            <a:off x="2983441" y="1111836"/>
            <a:ext cx="3437074" cy="2543204"/>
          </a:xfrm>
          <a:prstGeom prst="rect">
            <a:avLst/>
          </a:prstGeom>
        </p:spPr>
      </p:pic>
      <p:pic>
        <p:nvPicPr>
          <p:cNvPr id="25" name="图片 24"/>
          <p:cNvPicPr>
            <a:picLocks noChangeAspect="1"/>
          </p:cNvPicPr>
          <p:nvPr/>
        </p:nvPicPr>
        <p:blipFill>
          <a:blip r:embed="rId2" cstate="email"/>
          <a:stretch>
            <a:fillRect/>
          </a:stretch>
        </p:blipFill>
        <p:spPr>
          <a:xfrm>
            <a:off x="6779876" y="1111833"/>
            <a:ext cx="3821991" cy="2543205"/>
          </a:xfrm>
          <a:prstGeom prst="rect">
            <a:avLst/>
          </a:prstGeom>
        </p:spPr>
      </p:pic>
    </p:spTree>
  </p:cSld>
  <p:clrMapOvr>
    <a:masterClrMapping/>
  </p:clrMapOvr>
  <p:transition spd="slow" advTm="9652">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zh-CN" altLang="en-US" sz="2800" b="1" kern="100">
                <a:solidFill>
                  <a:schemeClr val="accent1"/>
                </a:solidFill>
                <a:latin typeface="+mj-ea"/>
                <a:ea typeface="+mj-ea"/>
                <a:cs typeface="Times New Roman" panose="02020603050405020304" pitchFamily="18" charset="0"/>
              </a:rPr>
              <a:t>感悟服务</a:t>
            </a:r>
            <a:endParaRPr lang="zh-CN" altLang="en-US" sz="2800" b="1" kern="100">
              <a:solidFill>
                <a:schemeClr val="accent1"/>
              </a:solidFill>
              <a:latin typeface="+mj-ea"/>
              <a:ea typeface="+mj-ea"/>
              <a:cs typeface="Times New Roman" panose="02020603050405020304" pitchFamily="18" charset="0"/>
            </a:endParaRPr>
          </a:p>
        </p:txBody>
      </p:sp>
      <p:sp>
        <p:nvSpPr>
          <p:cNvPr id="4" name="矩形: 圆角 3"/>
          <p:cNvSpPr/>
          <p:nvPr/>
        </p:nvSpPr>
        <p:spPr bwMode="auto">
          <a:xfrm>
            <a:off x="2370530" y="-705010"/>
            <a:ext cx="500499" cy="500499"/>
          </a:xfrm>
          <a:prstGeom prst="roundRect">
            <a:avLst>
              <a:gd name="adj" fmla="val 7214"/>
            </a:avLst>
          </a:prstGeom>
          <a:solidFill>
            <a:schemeClr val="tx1"/>
          </a:soli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2000" b="0" i="0" u="none" strike="noStrike" cap="none" normalizeH="0" baseline="0">
              <a:ln>
                <a:noFill/>
              </a:ln>
              <a:solidFill>
                <a:schemeClr val="accent2"/>
              </a:solidFill>
              <a:effectLst/>
              <a:latin typeface="+mj-ea"/>
              <a:ea typeface="+mj-ea"/>
            </a:endParaRPr>
          </a:p>
        </p:txBody>
      </p:sp>
      <p:sp>
        <p:nvSpPr>
          <p:cNvPr id="6" name="矩形: 圆角 5"/>
          <p:cNvSpPr/>
          <p:nvPr/>
        </p:nvSpPr>
        <p:spPr bwMode="auto">
          <a:xfrm>
            <a:off x="2954004" y="-705010"/>
            <a:ext cx="500499" cy="500499"/>
          </a:xfrm>
          <a:prstGeom prst="roundRect">
            <a:avLst>
              <a:gd name="adj" fmla="val 7214"/>
            </a:avLst>
          </a:prstGeom>
          <a:solidFill>
            <a:schemeClr val="bg1"/>
          </a:soli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2000" b="0" i="0" u="none" strike="noStrike" cap="none" normalizeH="0" baseline="0">
              <a:ln>
                <a:noFill/>
              </a:ln>
              <a:solidFill>
                <a:schemeClr val="accent2"/>
              </a:solidFill>
              <a:effectLst/>
              <a:latin typeface="+mj-ea"/>
              <a:ea typeface="+mj-ea"/>
            </a:endParaRPr>
          </a:p>
        </p:txBody>
      </p:sp>
      <p:sp>
        <p:nvSpPr>
          <p:cNvPr id="7" name="矩形: 圆角 6"/>
          <p:cNvSpPr/>
          <p:nvPr/>
        </p:nvSpPr>
        <p:spPr bwMode="auto">
          <a:xfrm>
            <a:off x="3537478" y="-705010"/>
            <a:ext cx="500499" cy="500499"/>
          </a:xfrm>
          <a:prstGeom prst="roundRect">
            <a:avLst>
              <a:gd name="adj" fmla="val 7214"/>
            </a:avLst>
          </a:prstGeom>
          <a:solidFill>
            <a:schemeClr val="tx2"/>
          </a:soli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2000" b="0" i="0" u="none" strike="noStrike" cap="none" normalizeH="0" baseline="0">
              <a:ln>
                <a:noFill/>
              </a:ln>
              <a:solidFill>
                <a:schemeClr val="accent2"/>
              </a:solidFill>
              <a:effectLst/>
              <a:latin typeface="+mj-ea"/>
              <a:ea typeface="+mj-ea"/>
            </a:endParaRPr>
          </a:p>
        </p:txBody>
      </p:sp>
      <p:sp>
        <p:nvSpPr>
          <p:cNvPr id="8" name="矩形: 圆角 7"/>
          <p:cNvSpPr/>
          <p:nvPr/>
        </p:nvSpPr>
        <p:spPr bwMode="auto">
          <a:xfrm>
            <a:off x="4129661" y="-705010"/>
            <a:ext cx="500499" cy="500499"/>
          </a:xfrm>
          <a:prstGeom prst="roundRect">
            <a:avLst>
              <a:gd name="adj" fmla="val 7214"/>
            </a:avLst>
          </a:prstGeom>
          <a:solidFill>
            <a:schemeClr val="bg2"/>
          </a:soli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2000" b="0" i="0" u="none" strike="noStrike" cap="none" normalizeH="0" baseline="0">
              <a:ln>
                <a:noFill/>
              </a:ln>
              <a:solidFill>
                <a:schemeClr val="accent2"/>
              </a:solidFill>
              <a:effectLst/>
              <a:latin typeface="+mj-ea"/>
              <a:ea typeface="+mj-ea"/>
            </a:endParaRPr>
          </a:p>
        </p:txBody>
      </p:sp>
      <p:sp>
        <p:nvSpPr>
          <p:cNvPr id="9" name="矩形: 圆角 8"/>
          <p:cNvSpPr/>
          <p:nvPr/>
        </p:nvSpPr>
        <p:spPr bwMode="auto">
          <a:xfrm>
            <a:off x="4713135" y="-705010"/>
            <a:ext cx="500499" cy="500499"/>
          </a:xfrm>
          <a:prstGeom prst="roundRect">
            <a:avLst>
              <a:gd name="adj" fmla="val 7214"/>
            </a:avLst>
          </a:prstGeom>
          <a:solidFill>
            <a:schemeClr val="accent1"/>
          </a:soli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2000" b="0" i="0" u="none" strike="noStrike" cap="none" normalizeH="0" baseline="0">
              <a:ln>
                <a:noFill/>
              </a:ln>
              <a:solidFill>
                <a:schemeClr val="accent2"/>
              </a:solidFill>
              <a:effectLst/>
              <a:latin typeface="+mj-ea"/>
              <a:ea typeface="+mj-ea"/>
            </a:endParaRPr>
          </a:p>
        </p:txBody>
      </p:sp>
      <p:sp>
        <p:nvSpPr>
          <p:cNvPr id="10" name="矩形: 圆角 9"/>
          <p:cNvSpPr/>
          <p:nvPr/>
        </p:nvSpPr>
        <p:spPr bwMode="auto">
          <a:xfrm>
            <a:off x="5946153" y="-705010"/>
            <a:ext cx="500499" cy="500499"/>
          </a:xfrm>
          <a:prstGeom prst="roundRect">
            <a:avLst>
              <a:gd name="adj" fmla="val 7214"/>
            </a:avLst>
          </a:prstGeom>
          <a:gradFill>
            <a:gsLst>
              <a:gs pos="61000">
                <a:schemeClr val="tx1"/>
              </a:gs>
              <a:gs pos="0">
                <a:srgbClr val="0082B0"/>
              </a:gs>
              <a:gs pos="100000">
                <a:srgbClr val="005674"/>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2000" b="0" i="0" u="none" strike="noStrike" cap="none" normalizeH="0" baseline="0">
              <a:ln>
                <a:noFill/>
              </a:ln>
              <a:solidFill>
                <a:schemeClr val="accent2"/>
              </a:solidFill>
              <a:effectLst/>
              <a:latin typeface="+mj-ea"/>
              <a:ea typeface="+mj-ea"/>
            </a:endParaRPr>
          </a:p>
        </p:txBody>
      </p:sp>
      <p:sp>
        <p:nvSpPr>
          <p:cNvPr id="11" name="矩形: 圆角 10"/>
          <p:cNvSpPr/>
          <p:nvPr/>
        </p:nvSpPr>
        <p:spPr bwMode="auto">
          <a:xfrm>
            <a:off x="6529627" y="-705010"/>
            <a:ext cx="500499" cy="500499"/>
          </a:xfrm>
          <a:prstGeom prst="roundRect">
            <a:avLst>
              <a:gd name="adj" fmla="val 7214"/>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12" name="矩形: 圆角 11"/>
          <p:cNvSpPr/>
          <p:nvPr/>
        </p:nvSpPr>
        <p:spPr bwMode="auto">
          <a:xfrm>
            <a:off x="7113101" y="-705010"/>
            <a:ext cx="500499" cy="500499"/>
          </a:xfrm>
          <a:prstGeom prst="roundRect">
            <a:avLst>
              <a:gd name="adj" fmla="val 7214"/>
            </a:avLst>
          </a:prstGeom>
          <a:gradFill>
            <a:gsLst>
              <a:gs pos="57000">
                <a:schemeClr val="tx2"/>
              </a:gs>
              <a:gs pos="0">
                <a:srgbClr val="FFCB6D"/>
              </a:gs>
              <a:gs pos="100000">
                <a:srgbClr val="FAA100"/>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13" name="矩形: 圆角 12"/>
          <p:cNvSpPr/>
          <p:nvPr/>
        </p:nvSpPr>
        <p:spPr bwMode="auto">
          <a:xfrm>
            <a:off x="7705284" y="-705010"/>
            <a:ext cx="500499" cy="500499"/>
          </a:xfrm>
          <a:prstGeom prst="roundRect">
            <a:avLst>
              <a:gd name="adj" fmla="val 7214"/>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14" name="矩形: 圆角 13"/>
          <p:cNvSpPr/>
          <p:nvPr/>
        </p:nvSpPr>
        <p:spPr bwMode="auto">
          <a:xfrm>
            <a:off x="8288758" y="-705010"/>
            <a:ext cx="500499" cy="500499"/>
          </a:xfrm>
          <a:prstGeom prst="roundRect">
            <a:avLst>
              <a:gd name="adj" fmla="val 7214"/>
            </a:avLst>
          </a:prstGeom>
          <a:gradFill>
            <a:gsLst>
              <a:gs pos="59000">
                <a:schemeClr val="accent1"/>
              </a:gs>
              <a:gs pos="0">
                <a:srgbClr val="696969"/>
              </a:gs>
              <a:gs pos="100000">
                <a:schemeClr val="accent1"/>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15" name="矩形: 圆角 14"/>
          <p:cNvSpPr/>
          <p:nvPr/>
        </p:nvSpPr>
        <p:spPr bwMode="auto">
          <a:xfrm>
            <a:off x="9376746" y="-705010"/>
            <a:ext cx="500499" cy="500499"/>
          </a:xfrm>
          <a:prstGeom prst="roundRect">
            <a:avLst>
              <a:gd name="adj" fmla="val 7214"/>
            </a:avLst>
          </a:prstGeom>
          <a:gradFill>
            <a:gsLst>
              <a:gs pos="61000">
                <a:schemeClr val="tx1"/>
              </a:gs>
              <a:gs pos="0">
                <a:srgbClr val="0082B0"/>
              </a:gs>
              <a:gs pos="100000">
                <a:srgbClr val="005674"/>
              </a:gs>
            </a:gsLst>
            <a:lin ang="5400000" scaled="1"/>
          </a:gra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2000" b="0" i="0" u="none" strike="noStrike" cap="none" normalizeH="0" baseline="0">
              <a:ln>
                <a:noFill/>
              </a:ln>
              <a:solidFill>
                <a:schemeClr val="accent2"/>
              </a:solidFill>
              <a:effectLst/>
              <a:latin typeface="+mj-ea"/>
              <a:ea typeface="+mj-ea"/>
            </a:endParaRPr>
          </a:p>
        </p:txBody>
      </p:sp>
      <p:sp>
        <p:nvSpPr>
          <p:cNvPr id="16" name="矩形: 圆角 15"/>
          <p:cNvSpPr/>
          <p:nvPr/>
        </p:nvSpPr>
        <p:spPr bwMode="auto">
          <a:xfrm>
            <a:off x="9960220" y="-705010"/>
            <a:ext cx="500499" cy="500499"/>
          </a:xfrm>
          <a:prstGeom prst="roundRect">
            <a:avLst>
              <a:gd name="adj" fmla="val 7214"/>
            </a:avLst>
          </a:prstGeom>
          <a:gradFill>
            <a:gsLst>
              <a:gs pos="60000">
                <a:schemeClr val="bg1"/>
              </a:gs>
              <a:gs pos="0">
                <a:srgbClr val="57D2E7"/>
              </a:gs>
              <a:gs pos="100000">
                <a:srgbClr val="1BA8B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17" name="矩形: 圆角 16"/>
          <p:cNvSpPr/>
          <p:nvPr/>
        </p:nvSpPr>
        <p:spPr bwMode="auto">
          <a:xfrm>
            <a:off x="10543694" y="-705010"/>
            <a:ext cx="500499" cy="500499"/>
          </a:xfrm>
          <a:prstGeom prst="roundRect">
            <a:avLst>
              <a:gd name="adj" fmla="val 7214"/>
            </a:avLst>
          </a:prstGeom>
          <a:gradFill>
            <a:gsLst>
              <a:gs pos="57000">
                <a:schemeClr val="tx2"/>
              </a:gs>
              <a:gs pos="0">
                <a:srgbClr val="FFCB6D"/>
              </a:gs>
              <a:gs pos="100000">
                <a:srgbClr val="FAA100"/>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18" name="矩形: 圆角 17"/>
          <p:cNvSpPr/>
          <p:nvPr/>
        </p:nvSpPr>
        <p:spPr bwMode="auto">
          <a:xfrm>
            <a:off x="11135877" y="-705010"/>
            <a:ext cx="500499" cy="500499"/>
          </a:xfrm>
          <a:prstGeom prst="roundRect">
            <a:avLst>
              <a:gd name="adj" fmla="val 7214"/>
            </a:avLst>
          </a:prstGeom>
          <a:gradFill>
            <a:gsLst>
              <a:gs pos="70000">
                <a:schemeClr val="bg2"/>
              </a:gs>
              <a:gs pos="0">
                <a:srgbClr val="FEA67E"/>
              </a:gs>
              <a:gs pos="100000">
                <a:srgbClr val="FD6F2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19" name="矩形: 圆角 18"/>
          <p:cNvSpPr/>
          <p:nvPr/>
        </p:nvSpPr>
        <p:spPr bwMode="auto">
          <a:xfrm>
            <a:off x="11719351" y="-705010"/>
            <a:ext cx="500499" cy="500499"/>
          </a:xfrm>
          <a:prstGeom prst="roundRect">
            <a:avLst>
              <a:gd name="adj" fmla="val 7214"/>
            </a:avLst>
          </a:prstGeom>
          <a:gradFill>
            <a:gsLst>
              <a:gs pos="59000">
                <a:schemeClr val="accent1"/>
              </a:gs>
              <a:gs pos="0">
                <a:srgbClr val="696969"/>
              </a:gs>
              <a:gs pos="100000">
                <a:schemeClr val="accent1"/>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pic>
        <p:nvPicPr>
          <p:cNvPr id="21" name="图片 20"/>
          <p:cNvPicPr>
            <a:picLocks noChangeAspect="1"/>
          </p:cNvPicPr>
          <p:nvPr/>
        </p:nvPicPr>
        <p:blipFill rotWithShape="1">
          <a:blip r:embed="rId1" cstate="email"/>
          <a:srcRect/>
          <a:stretch>
            <a:fillRect/>
          </a:stretch>
        </p:blipFill>
        <p:spPr>
          <a:xfrm>
            <a:off x="5650174" y="1032775"/>
            <a:ext cx="6567351" cy="5095523"/>
          </a:xfrm>
          <a:prstGeom prst="rect">
            <a:avLst/>
          </a:prstGeom>
        </p:spPr>
      </p:pic>
      <p:sp>
        <p:nvSpPr>
          <p:cNvPr id="22" name="矩形 21"/>
          <p:cNvSpPr/>
          <p:nvPr/>
        </p:nvSpPr>
        <p:spPr bwMode="auto">
          <a:xfrm>
            <a:off x="1273845" y="1032775"/>
            <a:ext cx="6431439" cy="5095523"/>
          </a:xfrm>
          <a:prstGeom prst="rect">
            <a:avLst/>
          </a:prstGeom>
          <a:gradFill>
            <a:gsLst>
              <a:gs pos="61000">
                <a:schemeClr val="tx1"/>
              </a:gs>
              <a:gs pos="0">
                <a:srgbClr val="0082B0"/>
              </a:gs>
              <a:gs pos="100000">
                <a:srgbClr val="005674"/>
              </a:gs>
            </a:gsLst>
            <a:lin ang="5400000" scaled="1"/>
          </a:gradFill>
          <a:ln w="2857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endParaRPr>
          </a:p>
        </p:txBody>
      </p:sp>
      <p:sp>
        <p:nvSpPr>
          <p:cNvPr id="23" name="矩形 22"/>
          <p:cNvSpPr/>
          <p:nvPr/>
        </p:nvSpPr>
        <p:spPr>
          <a:xfrm>
            <a:off x="1581921" y="1818307"/>
            <a:ext cx="5600349" cy="163121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just">
              <a:buFont typeface="Arial" panose="020B0604020202020204" pitchFamily="34" charset="0"/>
              <a:buChar char="•"/>
            </a:pPr>
            <a:r>
              <a:rPr lang="zh-CN" altLang="en-US" sz="2000" kern="0">
                <a:solidFill>
                  <a:schemeClr val="accent2"/>
                </a:solidFill>
                <a:latin typeface="+mj-ea"/>
                <a:ea typeface="+mj-ea"/>
              </a:rPr>
              <a:t>卓越的服务并不是指在某一件事上做得比别人优越</a:t>
            </a:r>
            <a:r>
              <a:rPr lang="en-US" altLang="zh-CN" sz="2000" kern="0">
                <a:solidFill>
                  <a:schemeClr val="accent2"/>
                </a:solidFill>
                <a:latin typeface="+mj-ea"/>
                <a:ea typeface="+mj-ea"/>
              </a:rPr>
              <a:t>10</a:t>
            </a:r>
            <a:r>
              <a:rPr lang="zh-CN" altLang="en-US" sz="2000" kern="0">
                <a:solidFill>
                  <a:schemeClr val="accent2"/>
                </a:solidFill>
                <a:latin typeface="+mj-ea"/>
                <a:ea typeface="+mj-ea"/>
              </a:rPr>
              <a:t>倍，</a:t>
            </a:r>
            <a:r>
              <a:rPr lang="zh-CN" altLang="en-US" sz="2000" b="1" kern="0">
                <a:solidFill>
                  <a:schemeClr val="tx2"/>
                </a:solidFill>
                <a:latin typeface="+mj-ea"/>
                <a:ea typeface="+mj-ea"/>
              </a:rPr>
              <a:t>而是指比客人的期望值提高一点点</a:t>
            </a:r>
            <a:r>
              <a:rPr lang="zh-CN" altLang="en-US" sz="2000" kern="0">
                <a:solidFill>
                  <a:schemeClr val="accent2"/>
                </a:solidFill>
                <a:latin typeface="+mj-ea"/>
                <a:ea typeface="+mj-ea"/>
              </a:rPr>
              <a:t>；然而客人的期望值总是一次比一次提高一点，因此追求卓越服务又是一个持续不断超越客人期望值的过程。</a:t>
            </a:r>
            <a:endParaRPr lang="zh-CN" altLang="en-US" sz="2000" kern="0">
              <a:solidFill>
                <a:schemeClr val="accent2"/>
              </a:solidFill>
              <a:latin typeface="+mj-ea"/>
              <a:ea typeface="+mj-ea"/>
            </a:endParaRPr>
          </a:p>
        </p:txBody>
      </p:sp>
      <p:sp>
        <p:nvSpPr>
          <p:cNvPr id="24" name="矩形 23"/>
          <p:cNvSpPr/>
          <p:nvPr/>
        </p:nvSpPr>
        <p:spPr>
          <a:xfrm>
            <a:off x="1581921" y="4397431"/>
            <a:ext cx="5774797" cy="70788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just">
              <a:buFont typeface="Arial" panose="020B0604020202020204" pitchFamily="34" charset="0"/>
              <a:buChar char="•"/>
            </a:pPr>
            <a:r>
              <a:rPr lang="zh-CN" altLang="en-US" sz="2000" kern="0">
                <a:solidFill>
                  <a:schemeClr val="accent2"/>
                </a:solidFill>
                <a:latin typeface="+mj-ea"/>
                <a:ea typeface="+mj-ea"/>
              </a:rPr>
              <a:t>卓越服务的前提是读懂客人的心，懂得与客人沟通，并学会以客人的眼光看待问题。</a:t>
            </a:r>
            <a:endParaRPr lang="zh-CN" altLang="en-US" sz="2000" kern="0">
              <a:solidFill>
                <a:schemeClr val="accent2"/>
              </a:solidFill>
              <a:latin typeface="+mj-ea"/>
              <a:ea typeface="+mj-ea"/>
            </a:endParaRPr>
          </a:p>
        </p:txBody>
      </p:sp>
      <p:sp>
        <p:nvSpPr>
          <p:cNvPr id="25" name="矩形 24"/>
          <p:cNvSpPr/>
          <p:nvPr/>
        </p:nvSpPr>
        <p:spPr>
          <a:xfrm>
            <a:off x="1856277" y="1277266"/>
            <a:ext cx="2339102" cy="461665"/>
          </a:xfrm>
          <a:prstGeom prst="rect">
            <a:avLst/>
          </a:prstGeom>
        </p:spPr>
        <p:txBody>
          <a:bodyPr wrap="none">
            <a:spAutoFit/>
          </a:bodyPr>
          <a:lstStyle/>
          <a:p>
            <a:pPr algn="just"/>
            <a:r>
              <a:rPr lang="zh-CN" altLang="en-US" sz="2400" b="1" kern="0">
                <a:solidFill>
                  <a:schemeClr val="accent2"/>
                </a:solidFill>
                <a:latin typeface="+mj-ea"/>
                <a:ea typeface="+mj-ea"/>
              </a:rPr>
              <a:t>服务是一种感觉</a:t>
            </a:r>
            <a:endParaRPr lang="zh-CN" altLang="en-US" sz="2400" b="1" kern="0">
              <a:solidFill>
                <a:schemeClr val="accent2"/>
              </a:solidFill>
              <a:latin typeface="+mj-ea"/>
              <a:ea typeface="+mj-ea"/>
            </a:endParaRPr>
          </a:p>
        </p:txBody>
      </p:sp>
      <p:sp>
        <p:nvSpPr>
          <p:cNvPr id="26" name="矩形 25"/>
          <p:cNvSpPr/>
          <p:nvPr/>
        </p:nvSpPr>
        <p:spPr>
          <a:xfrm>
            <a:off x="1586830" y="3284740"/>
            <a:ext cx="5458032" cy="101566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just">
              <a:buChar char="•"/>
            </a:pPr>
            <a:endParaRPr lang="zh-CN" altLang="en-US" sz="2000" kern="0">
              <a:solidFill>
                <a:schemeClr val="accent2"/>
              </a:solidFill>
              <a:latin typeface="+mj-ea"/>
              <a:ea typeface="+mj-ea"/>
            </a:endParaRPr>
          </a:p>
          <a:p>
            <a:pPr marL="342900" indent="-342900" algn="just">
              <a:buChar char="•"/>
            </a:pPr>
            <a:r>
              <a:rPr lang="zh-CN" altLang="en-US" sz="2000" kern="0">
                <a:solidFill>
                  <a:schemeClr val="accent2"/>
                </a:solidFill>
                <a:latin typeface="+mj-ea"/>
                <a:ea typeface="+mj-ea"/>
              </a:rPr>
              <a:t>认真做事只能把事情做对，用心做事才能把事做好。</a:t>
            </a:r>
            <a:endParaRPr lang="zh-CN" altLang="en-US" sz="2000" kern="0">
              <a:solidFill>
                <a:schemeClr val="accent2"/>
              </a:solidFill>
              <a:latin typeface="+mj-ea"/>
              <a:ea typeface="+mj-ea"/>
            </a:endParaRPr>
          </a:p>
        </p:txBody>
      </p:sp>
      <p:sp>
        <p:nvSpPr>
          <p:cNvPr id="27" name="矩形 26"/>
          <p:cNvSpPr/>
          <p:nvPr/>
        </p:nvSpPr>
        <p:spPr>
          <a:xfrm>
            <a:off x="1581921" y="5366726"/>
            <a:ext cx="5774797" cy="40011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just">
              <a:buFont typeface="Arial" panose="020B0604020202020204" pitchFamily="34" charset="0"/>
              <a:buChar char="•"/>
            </a:pPr>
            <a:r>
              <a:rPr lang="zh-CN" altLang="en-US" sz="2000" b="1" kern="0">
                <a:solidFill>
                  <a:schemeClr val="tx2"/>
                </a:solidFill>
                <a:latin typeface="+mj-ea"/>
                <a:ea typeface="+mj-ea"/>
              </a:rPr>
              <a:t>卓越服务的核心：对客人保持真诚友好的态度。</a:t>
            </a:r>
            <a:endParaRPr lang="zh-CN" altLang="en-US" sz="2000" b="1" kern="0">
              <a:solidFill>
                <a:schemeClr val="tx2"/>
              </a:solidFill>
              <a:latin typeface="+mj-ea"/>
              <a:ea typeface="+mj-ea"/>
            </a:endParaRPr>
          </a:p>
        </p:txBody>
      </p:sp>
    </p:spTree>
  </p:cSld>
  <p:clrMapOvr>
    <a:masterClrMapping/>
  </p:clrMapOvr>
  <p:transition spd="slow" advTm="9652">
    <p:push dir="u"/>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cstate="email">
            <a:lum/>
          </a:blip>
          <a:srcRect/>
          <a:stretch>
            <a:fillRect/>
          </a:stretch>
        </a:blipFill>
        <a:effectLst/>
      </p:bgPr>
    </p:bg>
    <p:spTree>
      <p:nvGrpSpPr>
        <p:cNvPr id="1" name=""/>
        <p:cNvGrpSpPr/>
        <p:nvPr/>
      </p:nvGrpSpPr>
      <p:grpSpPr>
        <a:xfrm>
          <a:off x="0" y="0"/>
          <a:ext cx="0" cy="0"/>
          <a:chOff x="0" y="0"/>
          <a:chExt cx="0" cy="0"/>
        </a:xfrm>
      </p:grpSpPr>
      <p:sp>
        <p:nvSpPr>
          <p:cNvPr id="23" name="Oval 5"/>
          <p:cNvSpPr>
            <a:spLocks noChangeArrowheads="1"/>
          </p:cNvSpPr>
          <p:nvPr/>
        </p:nvSpPr>
        <p:spPr bwMode="auto">
          <a:xfrm>
            <a:off x="5142629" y="1484784"/>
            <a:ext cx="1731672" cy="1736952"/>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grpSp>
        <p:nvGrpSpPr>
          <p:cNvPr id="35" name="组合 34"/>
          <p:cNvGrpSpPr/>
          <p:nvPr/>
        </p:nvGrpSpPr>
        <p:grpSpPr>
          <a:xfrm>
            <a:off x="4978965" y="1321121"/>
            <a:ext cx="2059002" cy="2064280"/>
            <a:chOff x="1071563" y="1984376"/>
            <a:chExt cx="3095625" cy="3103563"/>
          </a:xfrm>
          <a:solidFill>
            <a:schemeClr val="bg1"/>
          </a:solidFill>
        </p:grpSpPr>
        <p:sp>
          <p:nvSpPr>
            <p:cNvPr id="42" name="Freeform 6"/>
            <p:cNvSpPr/>
            <p:nvPr/>
          </p:nvSpPr>
          <p:spPr bwMode="auto">
            <a:xfrm>
              <a:off x="1293813" y="1984376"/>
              <a:ext cx="1284288" cy="830263"/>
            </a:xfrm>
            <a:custGeom>
              <a:avLst/>
              <a:gdLst>
                <a:gd name="T0" fmla="*/ 166 w 1501"/>
                <a:gd name="T1" fmla="*/ 968 h 968"/>
                <a:gd name="T2" fmla="*/ 1501 w 1501"/>
                <a:gd name="T3" fmla="*/ 191 h 968"/>
                <a:gd name="T4" fmla="*/ 1501 w 1501"/>
                <a:gd name="T5" fmla="*/ 0 h 968"/>
                <a:gd name="T6" fmla="*/ 0 w 1501"/>
                <a:gd name="T7" fmla="*/ 872 h 968"/>
                <a:gd name="T8" fmla="*/ 166 w 1501"/>
                <a:gd name="T9" fmla="*/ 968 h 968"/>
              </a:gdLst>
              <a:ahLst/>
              <a:cxnLst>
                <a:cxn ang="0">
                  <a:pos x="T0" y="T1"/>
                </a:cxn>
                <a:cxn ang="0">
                  <a:pos x="T2" y="T3"/>
                </a:cxn>
                <a:cxn ang="0">
                  <a:pos x="T4" y="T5"/>
                </a:cxn>
                <a:cxn ang="0">
                  <a:pos x="T6" y="T7"/>
                </a:cxn>
                <a:cxn ang="0">
                  <a:pos x="T8" y="T9"/>
                </a:cxn>
              </a:cxnLst>
              <a:rect l="0" t="0" r="r" b="b"/>
              <a:pathLst>
                <a:path w="1501" h="968">
                  <a:moveTo>
                    <a:pt x="166" y="968"/>
                  </a:moveTo>
                  <a:cubicBezTo>
                    <a:pt x="442" y="514"/>
                    <a:pt x="935" y="207"/>
                    <a:pt x="1501" y="191"/>
                  </a:cubicBezTo>
                  <a:lnTo>
                    <a:pt x="1501" y="0"/>
                  </a:lnTo>
                  <a:cubicBezTo>
                    <a:pt x="865" y="16"/>
                    <a:pt x="310" y="362"/>
                    <a:pt x="0" y="872"/>
                  </a:cubicBezTo>
                  <a:lnTo>
                    <a:pt x="166" y="968"/>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43" name="Freeform 7"/>
            <p:cNvSpPr/>
            <p:nvPr/>
          </p:nvSpPr>
          <p:spPr bwMode="auto">
            <a:xfrm>
              <a:off x="1071563" y="1984376"/>
              <a:ext cx="3095625" cy="3103563"/>
            </a:xfrm>
            <a:custGeom>
              <a:avLst/>
              <a:gdLst>
                <a:gd name="T0" fmla="*/ 1841 w 3617"/>
                <a:gd name="T1" fmla="*/ 191 h 3617"/>
                <a:gd name="T2" fmla="*/ 3426 w 3617"/>
                <a:gd name="T3" fmla="*/ 1808 h 3617"/>
                <a:gd name="T4" fmla="*/ 1808 w 3617"/>
                <a:gd name="T5" fmla="*/ 3426 h 3617"/>
                <a:gd name="T6" fmla="*/ 190 w 3617"/>
                <a:gd name="T7" fmla="*/ 1808 h 3617"/>
                <a:gd name="T8" fmla="*/ 386 w 3617"/>
                <a:gd name="T9" fmla="*/ 1037 h 3617"/>
                <a:gd name="T10" fmla="*/ 220 w 3617"/>
                <a:gd name="T11" fmla="*/ 942 h 3617"/>
                <a:gd name="T12" fmla="*/ 0 w 3617"/>
                <a:gd name="T13" fmla="*/ 1808 h 3617"/>
                <a:gd name="T14" fmla="*/ 1808 w 3617"/>
                <a:gd name="T15" fmla="*/ 3617 h 3617"/>
                <a:gd name="T16" fmla="*/ 3617 w 3617"/>
                <a:gd name="T17" fmla="*/ 1808 h 3617"/>
                <a:gd name="T18" fmla="*/ 1841 w 3617"/>
                <a:gd name="T19" fmla="*/ 0 h 3617"/>
                <a:gd name="T20" fmla="*/ 1841 w 3617"/>
                <a:gd name="T21" fmla="*/ 191 h 3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17" h="3617">
                  <a:moveTo>
                    <a:pt x="1841" y="191"/>
                  </a:moveTo>
                  <a:cubicBezTo>
                    <a:pt x="2719" y="208"/>
                    <a:pt x="3426" y="926"/>
                    <a:pt x="3426" y="1808"/>
                  </a:cubicBezTo>
                  <a:cubicBezTo>
                    <a:pt x="3426" y="2701"/>
                    <a:pt x="2702" y="3426"/>
                    <a:pt x="1808" y="3426"/>
                  </a:cubicBezTo>
                  <a:cubicBezTo>
                    <a:pt x="915" y="3426"/>
                    <a:pt x="190" y="2701"/>
                    <a:pt x="190" y="1808"/>
                  </a:cubicBezTo>
                  <a:cubicBezTo>
                    <a:pt x="190" y="1529"/>
                    <a:pt x="261" y="1267"/>
                    <a:pt x="386" y="1037"/>
                  </a:cubicBezTo>
                  <a:lnTo>
                    <a:pt x="220" y="942"/>
                  </a:lnTo>
                  <a:cubicBezTo>
                    <a:pt x="80" y="1199"/>
                    <a:pt x="0" y="1494"/>
                    <a:pt x="0" y="1808"/>
                  </a:cubicBezTo>
                  <a:cubicBezTo>
                    <a:pt x="0" y="2807"/>
                    <a:pt x="809" y="3617"/>
                    <a:pt x="1808" y="3617"/>
                  </a:cubicBezTo>
                  <a:cubicBezTo>
                    <a:pt x="2807" y="3617"/>
                    <a:pt x="3617" y="2807"/>
                    <a:pt x="3617" y="1808"/>
                  </a:cubicBezTo>
                  <a:cubicBezTo>
                    <a:pt x="3617" y="820"/>
                    <a:pt x="2825" y="18"/>
                    <a:pt x="1841" y="0"/>
                  </a:cubicBezTo>
                  <a:lnTo>
                    <a:pt x="1841" y="191"/>
                  </a:lnTo>
                  <a:close/>
                </a:path>
              </a:pathLst>
            </a:custGeom>
            <a:solidFill>
              <a:schemeClr val="bg2"/>
            </a:solidFill>
            <a:ln>
              <a:noFill/>
            </a:ln>
          </p:spPr>
          <p:txBody>
            <a:bodyPr vert="horz" wrap="square" lIns="91440" tIns="45720" rIns="91440" bIns="45720" numCol="1" anchor="t" anchorCtr="0" compatLnSpc="1"/>
            <a:lstStyle/>
            <a:p>
              <a:endParaRPr lang="zh-CN" altLang="en-US"/>
            </a:p>
          </p:txBody>
        </p:sp>
      </p:grpSp>
      <p:sp>
        <p:nvSpPr>
          <p:cNvPr id="44" name="Rectangle 9"/>
          <p:cNvSpPr>
            <a:spLocks noChangeArrowheads="1"/>
          </p:cNvSpPr>
          <p:nvPr/>
        </p:nvSpPr>
        <p:spPr bwMode="auto">
          <a:xfrm>
            <a:off x="5537451" y="1462688"/>
            <a:ext cx="908903" cy="176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1500" b="1" i="0" u="none" strike="noStrike" cap="none" normalizeH="0" baseline="0">
                <a:ln>
                  <a:noFill/>
                </a:ln>
                <a:solidFill>
                  <a:schemeClr val="accent2"/>
                </a:solidFill>
                <a:latin typeface="+mj-ea"/>
                <a:ea typeface="+mj-ea"/>
                <a:cs typeface="宋体" panose="02010600030101010101" pitchFamily="2" charset="-122"/>
              </a:rPr>
              <a:t>2</a:t>
            </a:r>
            <a:endParaRPr kumimoji="0" lang="zh-CN" altLang="zh-CN" b="1" i="0" u="none" strike="noStrike" cap="none" normalizeH="0" baseline="0" dirty="0">
              <a:ln>
                <a:noFill/>
              </a:ln>
              <a:solidFill>
                <a:schemeClr val="accent2"/>
              </a:solidFill>
              <a:latin typeface="+mj-ea"/>
              <a:ea typeface="+mj-ea"/>
              <a:cs typeface="宋体" panose="02010600030101010101" pitchFamily="2" charset="-122"/>
            </a:endParaRPr>
          </a:p>
        </p:txBody>
      </p:sp>
      <p:sp>
        <p:nvSpPr>
          <p:cNvPr id="45" name="矩形 44"/>
          <p:cNvSpPr/>
          <p:nvPr/>
        </p:nvSpPr>
        <p:spPr>
          <a:xfrm>
            <a:off x="1129829" y="3476236"/>
            <a:ext cx="9937104" cy="1015663"/>
          </a:xfrm>
          <a:prstGeom prst="rect">
            <a:avLst/>
          </a:prstGeom>
          <a:noFill/>
          <a:ln>
            <a:noFill/>
          </a:ln>
        </p:spPr>
        <p:txBody>
          <a:bodyPr vert="horz" wrap="square" lIns="0" tIns="0" rIns="0" bIns="0" numCol="1" anchor="t" anchorCtr="0" compatLnSpc="1">
            <a:spAutoFit/>
          </a:bodyPr>
          <a:lstStyle/>
          <a:p>
            <a:pPr algn="ctr">
              <a:buFontTx/>
              <a:buNone/>
            </a:pPr>
            <a:r>
              <a:rPr lang="zh-CN" altLang="en-US" sz="6600" b="1">
                <a:solidFill>
                  <a:schemeClr val="accent2"/>
                </a:solidFill>
                <a:latin typeface="微软雅黑" panose="020B0503020204020204" pitchFamily="34" charset="-122"/>
                <a:ea typeface="微软雅黑" panose="020B0503020204020204" pitchFamily="34" charset="-122"/>
                <a:cs typeface="宋体" panose="02010600030101010101" pitchFamily="2" charset="-122"/>
              </a:rPr>
              <a:t>顾客需要什么样的服务？</a:t>
            </a:r>
            <a:endParaRPr lang="zh-CN" altLang="en-US" sz="6600" b="1">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2" name="Oval 39"/>
          <p:cNvSpPr>
            <a:spLocks noChangeAspect="1" noChangeArrowheads="1"/>
          </p:cNvSpPr>
          <p:nvPr/>
        </p:nvSpPr>
        <p:spPr bwMode="auto">
          <a:xfrm>
            <a:off x="2917180" y="4762220"/>
            <a:ext cx="216000" cy="217227"/>
          </a:xfrm>
          <a:prstGeom prst="ellipse">
            <a:avLst/>
          </a:prstGeom>
          <a:solidFill>
            <a:schemeClr val="bg1"/>
          </a:solidFill>
          <a:ln w="28575" cap="flat">
            <a:noFill/>
            <a:prstDash val="solid"/>
            <a:miter lim="800000"/>
          </a:ln>
        </p:spPr>
        <p:txBody>
          <a:bodyPr vert="horz" wrap="square" lIns="91440" tIns="45720" rIns="91440" bIns="45720" numCol="1" anchor="t" anchorCtr="0" compatLnSpc="1"/>
          <a:lstStyle/>
          <a:p>
            <a:endParaRPr lang="zh-CN" altLang="en-US" sz="1600">
              <a:solidFill>
                <a:schemeClr val="accent2"/>
              </a:solidFill>
            </a:endParaRPr>
          </a:p>
        </p:txBody>
      </p:sp>
      <p:sp>
        <p:nvSpPr>
          <p:cNvPr id="13" name="TextBox 9"/>
          <p:cNvSpPr txBox="1"/>
          <p:nvPr/>
        </p:nvSpPr>
        <p:spPr>
          <a:xfrm>
            <a:off x="3133180" y="4701556"/>
            <a:ext cx="2777547" cy="338554"/>
          </a:xfrm>
          <a:prstGeom prst="rect">
            <a:avLst/>
          </a:prstGeom>
          <a:noFill/>
        </p:spPr>
        <p:txBody>
          <a:bodyPr wrap="square" rtlCol="0">
            <a:spAutoFit/>
          </a:bodyPr>
          <a:lstStyle>
            <a:defPPr>
              <a:defRPr lang="zh-CN"/>
            </a:defPPr>
            <a:lvl1pPr>
              <a:defRPr sz="1600">
                <a:solidFill>
                  <a:schemeClr val="accent1"/>
                </a:solidFill>
                <a:latin typeface="+mj-ea"/>
                <a:ea typeface="+mj-ea"/>
              </a:defRPr>
            </a:lvl1pPr>
          </a:lstStyle>
          <a:p>
            <a:r>
              <a:rPr lang="zh-CN" altLang="en-US">
                <a:solidFill>
                  <a:schemeClr val="accent2"/>
                </a:solidFill>
              </a:rPr>
              <a:t> 关注顾客</a:t>
            </a:r>
            <a:endParaRPr lang="zh-CN" altLang="en-US">
              <a:solidFill>
                <a:schemeClr val="accent2"/>
              </a:solidFill>
            </a:endParaRPr>
          </a:p>
        </p:txBody>
      </p:sp>
      <p:sp>
        <p:nvSpPr>
          <p:cNvPr id="14" name="Oval 39"/>
          <p:cNvSpPr>
            <a:spLocks noChangeAspect="1" noChangeArrowheads="1"/>
          </p:cNvSpPr>
          <p:nvPr/>
        </p:nvSpPr>
        <p:spPr bwMode="auto">
          <a:xfrm>
            <a:off x="7039492" y="4762220"/>
            <a:ext cx="216000" cy="217227"/>
          </a:xfrm>
          <a:prstGeom prst="ellipse">
            <a:avLst/>
          </a:prstGeom>
          <a:solidFill>
            <a:schemeClr val="bg1"/>
          </a:solidFill>
          <a:ln w="28575" cap="flat">
            <a:noFill/>
            <a:prstDash val="solid"/>
            <a:miter lim="800000"/>
          </a:ln>
        </p:spPr>
        <p:txBody>
          <a:bodyPr vert="horz" wrap="square" lIns="91440" tIns="45720" rIns="91440" bIns="45720" numCol="1" anchor="t" anchorCtr="0" compatLnSpc="1"/>
          <a:lstStyle/>
          <a:p>
            <a:endParaRPr lang="zh-CN" altLang="en-US" sz="1600">
              <a:solidFill>
                <a:schemeClr val="accent2"/>
              </a:solidFill>
            </a:endParaRPr>
          </a:p>
        </p:txBody>
      </p:sp>
      <p:sp>
        <p:nvSpPr>
          <p:cNvPr id="15" name="TextBox 13"/>
          <p:cNvSpPr txBox="1"/>
          <p:nvPr/>
        </p:nvSpPr>
        <p:spPr>
          <a:xfrm>
            <a:off x="7255493" y="4701556"/>
            <a:ext cx="1751756" cy="338554"/>
          </a:xfrm>
          <a:prstGeom prst="rect">
            <a:avLst/>
          </a:prstGeom>
          <a:noFill/>
        </p:spPr>
        <p:txBody>
          <a:bodyPr wrap="square" rtlCol="0">
            <a:spAutoFit/>
          </a:bodyPr>
          <a:lstStyle>
            <a:defPPr>
              <a:defRPr lang="zh-CN"/>
            </a:defPPr>
            <a:lvl1pPr>
              <a:defRPr sz="1600">
                <a:solidFill>
                  <a:schemeClr val="accent1"/>
                </a:solidFill>
                <a:latin typeface="+mj-ea"/>
                <a:ea typeface="+mj-ea"/>
              </a:defRPr>
            </a:lvl1pPr>
          </a:lstStyle>
          <a:p>
            <a:r>
              <a:rPr lang="zh-CN" altLang="en-US">
                <a:solidFill>
                  <a:schemeClr val="accent2"/>
                </a:solidFill>
              </a:rPr>
              <a:t>顾客需求三层次</a:t>
            </a:r>
            <a:endParaRPr lang="zh-CN" altLang="en-US">
              <a:solidFill>
                <a:schemeClr val="accent2"/>
              </a:solidFill>
            </a:endParaRPr>
          </a:p>
        </p:txBody>
      </p:sp>
      <p:sp>
        <p:nvSpPr>
          <p:cNvPr id="16" name="Oval 40"/>
          <p:cNvSpPr>
            <a:spLocks noChangeAspect="1" noChangeArrowheads="1"/>
          </p:cNvSpPr>
          <p:nvPr/>
        </p:nvSpPr>
        <p:spPr bwMode="auto">
          <a:xfrm>
            <a:off x="2917180" y="5100596"/>
            <a:ext cx="216000" cy="217227"/>
          </a:xfrm>
          <a:prstGeom prst="ellipse">
            <a:avLst/>
          </a:prstGeom>
          <a:solidFill>
            <a:schemeClr val="bg1"/>
          </a:solidFill>
          <a:ln w="28575" cap="flat">
            <a:noFill/>
            <a:prstDash val="solid"/>
            <a:miter lim="800000"/>
          </a:ln>
        </p:spPr>
        <p:txBody>
          <a:bodyPr vert="horz" wrap="square" lIns="91440" tIns="45720" rIns="91440" bIns="45720" numCol="1" anchor="t" anchorCtr="0" compatLnSpc="1"/>
          <a:lstStyle/>
          <a:p>
            <a:endParaRPr lang="zh-CN" altLang="en-US" sz="1600">
              <a:solidFill>
                <a:schemeClr val="accent2"/>
              </a:solidFill>
            </a:endParaRPr>
          </a:p>
        </p:txBody>
      </p:sp>
      <p:sp>
        <p:nvSpPr>
          <p:cNvPr id="17" name="TextBox 10"/>
          <p:cNvSpPr txBox="1"/>
          <p:nvPr/>
        </p:nvSpPr>
        <p:spPr>
          <a:xfrm>
            <a:off x="3133180" y="5039932"/>
            <a:ext cx="2181637" cy="338554"/>
          </a:xfrm>
          <a:prstGeom prst="rect">
            <a:avLst/>
          </a:prstGeom>
          <a:noFill/>
        </p:spPr>
        <p:txBody>
          <a:bodyPr wrap="square" rtlCol="0">
            <a:spAutoFit/>
          </a:bodyPr>
          <a:lstStyle>
            <a:defPPr>
              <a:defRPr lang="zh-CN"/>
            </a:defPPr>
            <a:lvl1pPr>
              <a:defRPr sz="1600">
                <a:solidFill>
                  <a:schemeClr val="accent1"/>
                </a:solidFill>
                <a:latin typeface="+mj-ea"/>
                <a:ea typeface="+mj-ea"/>
              </a:defRPr>
            </a:lvl1pPr>
          </a:lstStyle>
          <a:p>
            <a:r>
              <a:rPr lang="zh-CN" altLang="en-US">
                <a:solidFill>
                  <a:schemeClr val="accent2"/>
                </a:solidFill>
              </a:rPr>
              <a:t>顾客需求六个内容</a:t>
            </a:r>
            <a:endParaRPr lang="zh-CN" altLang="en-US">
              <a:solidFill>
                <a:schemeClr val="accent2"/>
              </a:solidFill>
            </a:endParaRPr>
          </a:p>
        </p:txBody>
      </p:sp>
      <p:sp>
        <p:nvSpPr>
          <p:cNvPr id="18" name="Oval 40"/>
          <p:cNvSpPr>
            <a:spLocks noChangeAspect="1" noChangeArrowheads="1"/>
          </p:cNvSpPr>
          <p:nvPr/>
        </p:nvSpPr>
        <p:spPr bwMode="auto">
          <a:xfrm>
            <a:off x="5026851" y="4762600"/>
            <a:ext cx="216000" cy="217227"/>
          </a:xfrm>
          <a:prstGeom prst="ellipse">
            <a:avLst/>
          </a:prstGeom>
          <a:solidFill>
            <a:schemeClr val="bg1"/>
          </a:solidFill>
          <a:ln w="28575" cap="flat">
            <a:noFill/>
            <a:prstDash val="solid"/>
            <a:miter lim="800000"/>
          </a:ln>
        </p:spPr>
        <p:txBody>
          <a:bodyPr vert="horz" wrap="square" lIns="91440" tIns="45720" rIns="91440" bIns="45720" numCol="1" anchor="t" anchorCtr="0" compatLnSpc="1"/>
          <a:lstStyle/>
          <a:p>
            <a:endParaRPr lang="zh-CN" altLang="en-US" sz="1600">
              <a:solidFill>
                <a:schemeClr val="accent2"/>
              </a:solidFill>
            </a:endParaRPr>
          </a:p>
        </p:txBody>
      </p:sp>
      <p:sp>
        <p:nvSpPr>
          <p:cNvPr id="19" name="TextBox 10"/>
          <p:cNvSpPr txBox="1"/>
          <p:nvPr/>
        </p:nvSpPr>
        <p:spPr>
          <a:xfrm>
            <a:off x="5253766" y="4701936"/>
            <a:ext cx="1317060" cy="338554"/>
          </a:xfrm>
          <a:prstGeom prst="rect">
            <a:avLst/>
          </a:prstGeom>
          <a:noFill/>
        </p:spPr>
        <p:txBody>
          <a:bodyPr wrap="square" rtlCol="0">
            <a:spAutoFit/>
          </a:bodyPr>
          <a:lstStyle>
            <a:defPPr>
              <a:defRPr lang="zh-CN"/>
            </a:defPPr>
            <a:lvl1pPr>
              <a:defRPr sz="1600">
                <a:solidFill>
                  <a:schemeClr val="accent1"/>
                </a:solidFill>
                <a:latin typeface="+mj-ea"/>
                <a:ea typeface="+mj-ea"/>
              </a:defRPr>
            </a:lvl1pPr>
          </a:lstStyle>
          <a:p>
            <a:r>
              <a:rPr lang="zh-CN" altLang="en-US">
                <a:solidFill>
                  <a:schemeClr val="accent2"/>
                </a:solidFill>
              </a:rPr>
              <a:t> 认知顾客</a:t>
            </a:r>
            <a:endParaRPr lang="zh-CN" altLang="en-US">
              <a:solidFill>
                <a:schemeClr val="accent2"/>
              </a:solidFill>
            </a:endParaRPr>
          </a:p>
        </p:txBody>
      </p:sp>
      <p:sp>
        <p:nvSpPr>
          <p:cNvPr id="20" name="Oval 40"/>
          <p:cNvSpPr>
            <a:spLocks noChangeAspect="1" noChangeArrowheads="1"/>
          </p:cNvSpPr>
          <p:nvPr/>
        </p:nvSpPr>
        <p:spPr bwMode="auto">
          <a:xfrm>
            <a:off x="7037923" y="5100596"/>
            <a:ext cx="216000" cy="217227"/>
          </a:xfrm>
          <a:prstGeom prst="ellipse">
            <a:avLst/>
          </a:prstGeom>
          <a:solidFill>
            <a:schemeClr val="bg1"/>
          </a:solidFill>
          <a:ln w="28575" cap="flat">
            <a:noFill/>
            <a:prstDash val="solid"/>
            <a:miter lim="800000"/>
          </a:ln>
        </p:spPr>
        <p:txBody>
          <a:bodyPr vert="horz" wrap="square" lIns="91440" tIns="45720" rIns="91440" bIns="45720" numCol="1" anchor="t" anchorCtr="0" compatLnSpc="1"/>
          <a:lstStyle/>
          <a:p>
            <a:endParaRPr lang="zh-CN" altLang="en-US" sz="1600">
              <a:solidFill>
                <a:schemeClr val="accent2"/>
              </a:solidFill>
            </a:endParaRPr>
          </a:p>
        </p:txBody>
      </p:sp>
      <p:sp>
        <p:nvSpPr>
          <p:cNvPr id="21" name="TextBox 10"/>
          <p:cNvSpPr txBox="1"/>
          <p:nvPr/>
        </p:nvSpPr>
        <p:spPr>
          <a:xfrm>
            <a:off x="7253923" y="5039932"/>
            <a:ext cx="1537325" cy="338554"/>
          </a:xfrm>
          <a:prstGeom prst="rect">
            <a:avLst/>
          </a:prstGeom>
          <a:noFill/>
        </p:spPr>
        <p:txBody>
          <a:bodyPr wrap="square" rtlCol="0">
            <a:spAutoFit/>
          </a:bodyPr>
          <a:lstStyle>
            <a:defPPr>
              <a:defRPr lang="zh-CN"/>
            </a:defPPr>
            <a:lvl1pPr>
              <a:defRPr sz="1600">
                <a:solidFill>
                  <a:schemeClr val="accent1"/>
                </a:solidFill>
                <a:latin typeface="+mj-ea"/>
                <a:ea typeface="+mj-ea"/>
              </a:defRPr>
            </a:lvl1pPr>
          </a:lstStyle>
          <a:p>
            <a:r>
              <a:rPr lang="zh-CN" altLang="en-US">
                <a:solidFill>
                  <a:schemeClr val="accent2"/>
                </a:solidFill>
              </a:rPr>
              <a:t>顾客投诉管理</a:t>
            </a:r>
            <a:endParaRPr lang="zh-CN" altLang="en-US">
              <a:solidFill>
                <a:schemeClr val="accent2"/>
              </a:solidFill>
            </a:endParaRPr>
          </a:p>
        </p:txBody>
      </p:sp>
      <p:sp>
        <p:nvSpPr>
          <p:cNvPr id="22" name="Oval 40"/>
          <p:cNvSpPr>
            <a:spLocks noChangeAspect="1" noChangeArrowheads="1"/>
          </p:cNvSpPr>
          <p:nvPr/>
        </p:nvSpPr>
        <p:spPr bwMode="auto">
          <a:xfrm>
            <a:off x="5026851" y="5078518"/>
            <a:ext cx="216000" cy="217227"/>
          </a:xfrm>
          <a:prstGeom prst="ellipse">
            <a:avLst/>
          </a:prstGeom>
          <a:solidFill>
            <a:schemeClr val="bg1"/>
          </a:solidFill>
          <a:ln w="28575" cap="flat">
            <a:noFill/>
            <a:prstDash val="solid"/>
            <a:miter lim="800000"/>
          </a:ln>
        </p:spPr>
        <p:txBody>
          <a:bodyPr vert="horz" wrap="square" lIns="91440" tIns="45720" rIns="91440" bIns="45720" numCol="1" anchor="t" anchorCtr="0" compatLnSpc="1"/>
          <a:lstStyle/>
          <a:p>
            <a:endParaRPr lang="zh-CN" altLang="en-US" sz="1600">
              <a:solidFill>
                <a:schemeClr val="accent2"/>
              </a:solidFill>
            </a:endParaRPr>
          </a:p>
        </p:txBody>
      </p:sp>
      <p:sp>
        <p:nvSpPr>
          <p:cNvPr id="24" name="TextBox 10"/>
          <p:cNvSpPr txBox="1"/>
          <p:nvPr/>
        </p:nvSpPr>
        <p:spPr>
          <a:xfrm>
            <a:off x="5242852" y="5017854"/>
            <a:ext cx="1537324" cy="338554"/>
          </a:xfrm>
          <a:prstGeom prst="rect">
            <a:avLst/>
          </a:prstGeom>
          <a:noFill/>
        </p:spPr>
        <p:txBody>
          <a:bodyPr wrap="square" rtlCol="0">
            <a:spAutoFit/>
          </a:bodyPr>
          <a:lstStyle>
            <a:defPPr>
              <a:defRPr lang="zh-CN"/>
            </a:defPPr>
            <a:lvl1pPr>
              <a:defRPr sz="1600">
                <a:solidFill>
                  <a:schemeClr val="accent1"/>
                </a:solidFill>
                <a:latin typeface="+mj-ea"/>
                <a:ea typeface="+mj-ea"/>
              </a:defRPr>
            </a:lvl1pPr>
          </a:lstStyle>
          <a:p>
            <a:r>
              <a:rPr lang="zh-CN" altLang="en-US">
                <a:solidFill>
                  <a:schemeClr val="accent2"/>
                </a:solidFill>
              </a:rPr>
              <a:t>注重顾客反馈</a:t>
            </a:r>
            <a:endParaRPr lang="zh-CN" altLang="en-US">
              <a:solidFill>
                <a:schemeClr val="accent2"/>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695">
        <p15:prstTrans prst="pageCurlDouble"/>
      </p:transition>
    </mc:Choice>
    <mc:Fallback>
      <p:transition spd="slow" advTm="3695">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zh-CN" altLang="en-US" sz="2800" b="1" kern="100">
                <a:solidFill>
                  <a:schemeClr val="accent1"/>
                </a:solidFill>
                <a:latin typeface="+mj-ea"/>
                <a:ea typeface="+mj-ea"/>
                <a:cs typeface="Times New Roman" panose="02020603050405020304" pitchFamily="18" charset="0"/>
              </a:rPr>
              <a:t> 关注顾客</a:t>
            </a:r>
            <a:endParaRPr lang="zh-CN" altLang="en-US" sz="2800" b="1" kern="100">
              <a:solidFill>
                <a:schemeClr val="accent1"/>
              </a:solidFill>
              <a:latin typeface="+mj-ea"/>
              <a:ea typeface="+mj-ea"/>
              <a:cs typeface="Times New Roman" panose="02020603050405020304" pitchFamily="18" charset="0"/>
            </a:endParaRPr>
          </a:p>
        </p:txBody>
      </p:sp>
      <p:sp>
        <p:nvSpPr>
          <p:cNvPr id="20" name="矩形 19"/>
          <p:cNvSpPr/>
          <p:nvPr/>
        </p:nvSpPr>
        <p:spPr bwMode="auto">
          <a:xfrm>
            <a:off x="841798" y="5013176"/>
            <a:ext cx="6232770" cy="1307413"/>
          </a:xfrm>
          <a:prstGeom prst="rect">
            <a:avLst/>
          </a:prstGeom>
          <a:gradFill>
            <a:gsLst>
              <a:gs pos="70000">
                <a:schemeClr val="bg2"/>
              </a:gs>
              <a:gs pos="0">
                <a:srgbClr val="FEA67E"/>
              </a:gs>
              <a:gs pos="100000">
                <a:srgbClr val="FD6F2F"/>
              </a:gs>
            </a:gsLst>
            <a:lin ang="5400000" scaled="1"/>
          </a:gradFill>
          <a:ln w="2857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22" name="矩形 21"/>
          <p:cNvSpPr/>
          <p:nvPr/>
        </p:nvSpPr>
        <p:spPr>
          <a:xfrm>
            <a:off x="934259" y="1336551"/>
            <a:ext cx="3373039" cy="40011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2000" b="1" kern="0">
                <a:solidFill>
                  <a:schemeClr val="bg2"/>
                </a:solidFill>
                <a:latin typeface="+mj-ea"/>
                <a:ea typeface="+mj-ea"/>
              </a:rPr>
              <a:t>里兹</a:t>
            </a:r>
            <a:r>
              <a:rPr lang="en-US" altLang="zh-CN" sz="2000" b="1" kern="0">
                <a:solidFill>
                  <a:schemeClr val="bg2"/>
                </a:solidFill>
                <a:latin typeface="+mj-ea"/>
                <a:ea typeface="+mj-ea"/>
              </a:rPr>
              <a:t>-</a:t>
            </a:r>
            <a:r>
              <a:rPr lang="zh-CN" altLang="en-US" sz="2000" b="1" kern="0">
                <a:solidFill>
                  <a:schemeClr val="bg2"/>
                </a:solidFill>
                <a:latin typeface="+mj-ea"/>
                <a:ea typeface="+mj-ea"/>
              </a:rPr>
              <a:t>卡尔顿酒店服务三步曲</a:t>
            </a:r>
            <a:endParaRPr lang="zh-CN" altLang="en-US" sz="2000" b="1" kern="0">
              <a:solidFill>
                <a:schemeClr val="bg2"/>
              </a:solidFill>
              <a:latin typeface="+mj-ea"/>
              <a:ea typeface="+mj-ea"/>
            </a:endParaRPr>
          </a:p>
        </p:txBody>
      </p:sp>
      <p:sp>
        <p:nvSpPr>
          <p:cNvPr id="23" name="矩形 22"/>
          <p:cNvSpPr/>
          <p:nvPr/>
        </p:nvSpPr>
        <p:spPr>
          <a:xfrm>
            <a:off x="841798" y="1977053"/>
            <a:ext cx="5366498" cy="70788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just">
              <a:buFont typeface="Wingdings" panose="05000000000000000000" pitchFamily="2" charset="2"/>
              <a:buChar char="l"/>
            </a:pPr>
            <a:r>
              <a:rPr lang="zh-CN" altLang="en-US" sz="2000" kern="0">
                <a:solidFill>
                  <a:schemeClr val="accent1"/>
                </a:solidFill>
                <a:latin typeface="+mj-ea"/>
                <a:ea typeface="+mj-ea"/>
              </a:rPr>
              <a:t>热情和真诚地问候宾客，如果可能的话，做到使用宾客的名字问候客人。</a:t>
            </a:r>
            <a:endParaRPr lang="zh-CN" altLang="en-US" sz="2000" kern="0">
              <a:solidFill>
                <a:schemeClr val="accent1"/>
              </a:solidFill>
              <a:latin typeface="+mj-ea"/>
              <a:ea typeface="+mj-ea"/>
            </a:endParaRPr>
          </a:p>
        </p:txBody>
      </p:sp>
      <p:sp>
        <p:nvSpPr>
          <p:cNvPr id="24" name="矩形 23"/>
          <p:cNvSpPr/>
          <p:nvPr/>
        </p:nvSpPr>
        <p:spPr>
          <a:xfrm>
            <a:off x="1023586" y="5251696"/>
            <a:ext cx="6002855" cy="923330"/>
          </a:xfrm>
          <a:prstGeom prst="rect">
            <a:avLst/>
          </a:prstGeom>
        </p:spPr>
        <p:txBody>
          <a:bodyPr wrap="square">
            <a:spAutoFit/>
          </a:bodyPr>
          <a:lstStyle/>
          <a:p>
            <a:r>
              <a:rPr lang="zh-CN" altLang="en-US" kern="0">
                <a:solidFill>
                  <a:schemeClr val="accent2"/>
                </a:solidFill>
                <a:latin typeface="+mj-ea"/>
                <a:ea typeface="+mj-ea"/>
              </a:rPr>
              <a:t>里兹</a:t>
            </a:r>
            <a:r>
              <a:rPr lang="en-US" altLang="zh-CN" kern="0">
                <a:solidFill>
                  <a:schemeClr val="accent2"/>
                </a:solidFill>
                <a:latin typeface="+mj-ea"/>
                <a:ea typeface="+mj-ea"/>
              </a:rPr>
              <a:t>-</a:t>
            </a:r>
            <a:r>
              <a:rPr lang="zh-CN" altLang="en-US" kern="0">
                <a:solidFill>
                  <a:schemeClr val="accent2"/>
                </a:solidFill>
                <a:latin typeface="+mj-ea"/>
                <a:ea typeface="+mj-ea"/>
              </a:rPr>
              <a:t>卡尔顿</a:t>
            </a:r>
            <a:r>
              <a:rPr lang="zh-CN" altLang="en-US">
                <a:solidFill>
                  <a:schemeClr val="accent2"/>
                </a:solidFill>
                <a:latin typeface="+mj-ea"/>
                <a:ea typeface="+mj-ea"/>
              </a:rPr>
              <a:t>酒店（Ritz-Carlton）是一个高级酒店及度假村品牌，分布在24个国家的主要城市，现雇用超过38,000名职员，拥有超过70个酒店物业。</a:t>
            </a:r>
            <a:endParaRPr lang="zh-CN" altLang="en-US">
              <a:solidFill>
                <a:schemeClr val="accent2"/>
              </a:solidFill>
              <a:latin typeface="+mj-ea"/>
              <a:ea typeface="+mj-ea"/>
            </a:endParaRPr>
          </a:p>
        </p:txBody>
      </p:sp>
      <p:pic>
        <p:nvPicPr>
          <p:cNvPr id="25" name="图片 24"/>
          <p:cNvPicPr>
            <a:picLocks noChangeAspect="1"/>
          </p:cNvPicPr>
          <p:nvPr/>
        </p:nvPicPr>
        <p:blipFill>
          <a:blip r:embed="rId1" cstate="email"/>
          <a:stretch>
            <a:fillRect/>
          </a:stretch>
        </p:blipFill>
        <p:spPr>
          <a:xfrm>
            <a:off x="6779197" y="915175"/>
            <a:ext cx="4883676" cy="3769120"/>
          </a:xfrm>
          <a:prstGeom prst="rect">
            <a:avLst/>
          </a:prstGeom>
        </p:spPr>
      </p:pic>
      <p:pic>
        <p:nvPicPr>
          <p:cNvPr id="26" name="图片 25"/>
          <p:cNvPicPr>
            <a:picLocks noChangeAspect="1"/>
          </p:cNvPicPr>
          <p:nvPr/>
        </p:nvPicPr>
        <p:blipFill>
          <a:blip r:embed="rId2" cstate="email"/>
          <a:stretch>
            <a:fillRect/>
          </a:stretch>
        </p:blipFill>
        <p:spPr>
          <a:xfrm>
            <a:off x="7223530" y="4178312"/>
            <a:ext cx="3445907" cy="2133700"/>
          </a:xfrm>
          <a:prstGeom prst="rect">
            <a:avLst/>
          </a:prstGeom>
        </p:spPr>
      </p:pic>
      <p:sp>
        <p:nvSpPr>
          <p:cNvPr id="27" name="矩形 26"/>
          <p:cNvSpPr/>
          <p:nvPr/>
        </p:nvSpPr>
        <p:spPr>
          <a:xfrm>
            <a:off x="841798" y="2800373"/>
            <a:ext cx="5366498" cy="70788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just">
              <a:buFont typeface="Wingdings" panose="05000000000000000000" pitchFamily="2" charset="2"/>
              <a:buChar char="l"/>
            </a:pPr>
            <a:r>
              <a:rPr lang="zh-CN" altLang="en-US" sz="2000" kern="0">
                <a:solidFill>
                  <a:schemeClr val="accent1"/>
                </a:solidFill>
                <a:latin typeface="+mj-ea"/>
                <a:ea typeface="+mj-ea"/>
              </a:rPr>
              <a:t>对客人的需求做出预期和积极满足宾客的需要。</a:t>
            </a:r>
            <a:endParaRPr lang="zh-CN" altLang="en-US" sz="2000" kern="0">
              <a:solidFill>
                <a:schemeClr val="accent1"/>
              </a:solidFill>
              <a:latin typeface="+mj-ea"/>
              <a:ea typeface="+mj-ea"/>
            </a:endParaRPr>
          </a:p>
        </p:txBody>
      </p:sp>
      <p:sp>
        <p:nvSpPr>
          <p:cNvPr id="28" name="矩形 27"/>
          <p:cNvSpPr/>
          <p:nvPr/>
        </p:nvSpPr>
        <p:spPr>
          <a:xfrm>
            <a:off x="841798" y="3657391"/>
            <a:ext cx="5366498" cy="70788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just">
              <a:buFont typeface="Wingdings" panose="05000000000000000000" pitchFamily="2" charset="2"/>
              <a:buChar char="l"/>
            </a:pPr>
            <a:r>
              <a:rPr lang="zh-CN" altLang="en-US" sz="2000" kern="0">
                <a:solidFill>
                  <a:schemeClr val="accent1"/>
                </a:solidFill>
                <a:latin typeface="+mj-ea"/>
                <a:ea typeface="+mj-ea"/>
              </a:rPr>
              <a:t>亲切地送别，热情地说再见，如果可能的话，做到使用宾客的名字向宾客道别。</a:t>
            </a:r>
            <a:endParaRPr lang="zh-CN" altLang="en-US" sz="2000" kern="0">
              <a:solidFill>
                <a:schemeClr val="accent1"/>
              </a:solidFill>
              <a:latin typeface="+mj-ea"/>
              <a:ea typeface="+mj-ea"/>
            </a:endParaRPr>
          </a:p>
        </p:txBody>
      </p:sp>
    </p:spTree>
  </p:cSld>
  <p:clrMapOvr>
    <a:masterClrMapping/>
  </p:clrMapOvr>
  <p:transition spd="slow" advTm="9652">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zh-CN" altLang="en-US" sz="2800" b="1" kern="100">
                <a:solidFill>
                  <a:schemeClr val="accent1"/>
                </a:solidFill>
                <a:latin typeface="+mj-ea"/>
                <a:ea typeface="+mj-ea"/>
                <a:cs typeface="Times New Roman" panose="02020603050405020304" pitchFamily="18" charset="0"/>
              </a:rPr>
              <a:t> 认知顾客</a:t>
            </a:r>
            <a:endParaRPr lang="zh-CN" altLang="en-US" sz="2800" b="1" kern="100">
              <a:solidFill>
                <a:schemeClr val="accent1"/>
              </a:solidFill>
              <a:latin typeface="+mj-ea"/>
              <a:ea typeface="+mj-ea"/>
              <a:cs typeface="Times New Roman" panose="02020603050405020304" pitchFamily="18" charset="0"/>
            </a:endParaRPr>
          </a:p>
        </p:txBody>
      </p:sp>
      <p:pic>
        <p:nvPicPr>
          <p:cNvPr id="21" name="图片 20"/>
          <p:cNvPicPr>
            <a:picLocks noChangeAspect="1"/>
          </p:cNvPicPr>
          <p:nvPr/>
        </p:nvPicPr>
        <p:blipFill>
          <a:blip r:embed="rId1" cstate="email">
            <a:extLst>
              <a:ext uri="{BEBA8EAE-BF5A-486C-A8C5-ECC9F3942E4B}">
                <a14:imgProps xmlns:a14="http://schemas.microsoft.com/office/drawing/2010/main">
                  <a14:imgLayer r:embed="rId2">
                    <a14:imgEffect>
                      <a14:backgroundRemoval t="1439" b="99692" l="5220" r="98764">
                        <a14:foregroundMark x1="36264" y1="98458" x2="87225" y2="98253"/>
                      </a14:backgroundRemoval>
                    </a14:imgEffect>
                  </a14:imgLayer>
                </a14:imgProps>
              </a:ext>
            </a:extLst>
          </a:blip>
          <a:stretch>
            <a:fillRect/>
          </a:stretch>
        </p:blipFill>
        <p:spPr>
          <a:xfrm>
            <a:off x="94388" y="1111832"/>
            <a:ext cx="4299290" cy="5746167"/>
          </a:xfrm>
          <a:prstGeom prst="rect">
            <a:avLst/>
          </a:prstGeom>
        </p:spPr>
      </p:pic>
      <p:sp>
        <p:nvSpPr>
          <p:cNvPr id="22" name="对话气泡: 圆角矩形 21"/>
          <p:cNvSpPr/>
          <p:nvPr/>
        </p:nvSpPr>
        <p:spPr bwMode="auto">
          <a:xfrm>
            <a:off x="4725072" y="1459261"/>
            <a:ext cx="6600654" cy="4428191"/>
          </a:xfrm>
          <a:prstGeom prst="wedgeRoundRectCallout">
            <a:avLst>
              <a:gd name="adj1" fmla="val -67075"/>
              <a:gd name="adj2" fmla="val -2588"/>
              <a:gd name="adj3" fmla="val 16667"/>
            </a:avLst>
          </a:prstGeom>
          <a:solidFill>
            <a:schemeClr val="accent2"/>
          </a:solidFill>
          <a:ln w="9525" cap="flat" cmpd="sng" algn="ctr">
            <a:solidFill>
              <a:schemeClr val="accent2">
                <a:lumMod val="65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a:p>
        </p:txBody>
      </p:sp>
      <p:sp>
        <p:nvSpPr>
          <p:cNvPr id="23" name="文本占位符 145411"/>
          <p:cNvSpPr txBox="1">
            <a:spLocks noRot="1" noChangeArrowheads="1"/>
          </p:cNvSpPr>
          <p:nvPr/>
        </p:nvSpPr>
        <p:spPr>
          <a:xfrm>
            <a:off x="5230582" y="2229212"/>
            <a:ext cx="5813611" cy="3385029"/>
          </a:xfrm>
          <a:prstGeom prst="rect">
            <a:avLst/>
          </a:prstGeom>
          <a:noFill/>
        </p:spPr>
        <p:txBody>
          <a:bodyPr wrap="square" rtlCol="0">
            <a:spAutoFit/>
          </a:bodyPr>
          <a:lstStyle>
            <a:defPPr>
              <a:defRPr lang="zh-CN"/>
            </a:defPPr>
            <a:lvl1pPr algn="just">
              <a:defRPr kern="100">
                <a:solidFill>
                  <a:schemeClr val="accent1"/>
                </a:solidFill>
                <a:latin typeface="+mj-ea"/>
                <a:ea typeface="+mj-ea"/>
              </a:defRPr>
            </a:lvl1pPr>
            <a:lvl2pPr marL="742950" indent="-285750" algn="l" rtl="0" eaLnBrk="1" fontAlgn="base" hangingPunct="1">
              <a:spcBef>
                <a:spcPct val="20000"/>
              </a:spcBef>
              <a:spcAft>
                <a:spcPct val="0"/>
              </a:spcAft>
              <a:buChar char="–"/>
              <a:defRPr sz="2000">
                <a:solidFill>
                  <a:schemeClr val="accent1"/>
                </a:solidFill>
                <a:latin typeface="+mn-lt"/>
                <a:ea typeface="仿宋_GB2312" pitchFamily="49" charset="-122"/>
              </a:defRPr>
            </a:lvl2pPr>
            <a:lvl3pPr marL="1143000" indent="-228600" algn="l" rtl="0" eaLnBrk="1" fontAlgn="base" hangingPunct="1">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9pPr>
          </a:lstStyle>
          <a:p>
            <a:pPr marL="285750" indent="-285750">
              <a:lnSpc>
                <a:spcPct val="120000"/>
              </a:lnSpc>
              <a:buFont typeface="Wingdings" panose="05000000000000000000" pitchFamily="2" charset="2"/>
              <a:buChar char="l"/>
            </a:pPr>
            <a:r>
              <a:rPr lang="zh-CN" altLang="en-US" sz="2000"/>
              <a:t>你们必须亲切友好地招呼我，才不会伤害我的自尊。</a:t>
            </a:r>
            <a:endParaRPr lang="zh-CN" altLang="en-US" sz="2000"/>
          </a:p>
          <a:p>
            <a:pPr marL="285750" indent="-285750">
              <a:lnSpc>
                <a:spcPct val="120000"/>
              </a:lnSpc>
              <a:buFont typeface="Wingdings" panose="05000000000000000000" pitchFamily="2" charset="2"/>
              <a:buChar char="l"/>
            </a:pPr>
            <a:r>
              <a:rPr lang="zh-CN" altLang="en-US" sz="2000"/>
              <a:t>你们要感激我，因为我买你们的产品和服务，我是你们的衣食父母。</a:t>
            </a:r>
            <a:endParaRPr lang="zh-CN" altLang="en-US" sz="2000"/>
          </a:p>
          <a:p>
            <a:pPr marL="285750" indent="-285750">
              <a:lnSpc>
                <a:spcPct val="120000"/>
              </a:lnSpc>
              <a:buFont typeface="Wingdings" panose="05000000000000000000" pitchFamily="2" charset="2"/>
              <a:buChar char="l"/>
            </a:pPr>
            <a:r>
              <a:rPr lang="zh-CN" altLang="en-US" sz="2000"/>
              <a:t>我是一个完美主义者，我花钱就要得到最好的。</a:t>
            </a:r>
            <a:endParaRPr lang="zh-CN" altLang="en-US" sz="2000"/>
          </a:p>
          <a:p>
            <a:pPr marL="285750" indent="-285750">
              <a:lnSpc>
                <a:spcPct val="120000"/>
              </a:lnSpc>
              <a:buFont typeface="Wingdings" panose="05000000000000000000" pitchFamily="2" charset="2"/>
              <a:buChar char="l"/>
            </a:pPr>
            <a:r>
              <a:rPr lang="zh-CN" altLang="en-US" sz="2000"/>
              <a:t>你们的产品或服务使我不满意，我会告诉别人，影响他们。你们有缺点，才会让我不满意，所以必须找出缺点加以改进，否则留不住我这个顾客，甚至连我的朋友都不再向你们购买。</a:t>
            </a:r>
            <a:endParaRPr lang="zh-CN" altLang="en-US" sz="2000"/>
          </a:p>
        </p:txBody>
      </p:sp>
      <p:sp>
        <p:nvSpPr>
          <p:cNvPr id="24" name="文本框 23"/>
          <p:cNvSpPr txBox="1"/>
          <p:nvPr/>
        </p:nvSpPr>
        <p:spPr>
          <a:xfrm>
            <a:off x="5243699" y="1543638"/>
            <a:ext cx="2376264" cy="584775"/>
          </a:xfrm>
          <a:prstGeom prst="rect">
            <a:avLst/>
          </a:prstGeom>
        </p:spPr>
        <p:txBody>
          <a:bodyPr wrap="square">
            <a:spAutoFit/>
          </a:bodyPr>
          <a:lstStyle>
            <a:defPPr>
              <a:defRPr lang="zh-CN"/>
            </a:defPPr>
            <a:lvl1pPr marL="0" marR="0">
              <a:spcBef>
                <a:spcPts val="0"/>
              </a:spcBef>
              <a:spcAft>
                <a:spcPts val="0"/>
              </a:spcAft>
              <a:defRPr sz="2800" b="1" kern="100">
                <a:solidFill>
                  <a:schemeClr val="accent1"/>
                </a:solidFill>
                <a:latin typeface="+mj-ea"/>
                <a:ea typeface="+mj-ea"/>
                <a:cs typeface="Times New Roman" panose="02020603050405020304" pitchFamily="18" charset="0"/>
              </a:defRPr>
            </a:lvl1pPr>
          </a:lstStyle>
          <a:p>
            <a:r>
              <a:rPr lang="zh-CN" altLang="en-US" sz="3200" b="0"/>
              <a:t>顾客宣言</a:t>
            </a:r>
            <a:endParaRPr lang="zh-CN" altLang="en-US" sz="3200" b="0"/>
          </a:p>
        </p:txBody>
      </p:sp>
    </p:spTree>
  </p:cSld>
  <p:clrMapOvr>
    <a:masterClrMapping/>
  </p:clrMapOvr>
  <p:transition spd="slow" advTm="9652">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zh-CN" altLang="en-US" sz="2800" b="1" kern="100">
                <a:solidFill>
                  <a:schemeClr val="accent1"/>
                </a:solidFill>
                <a:latin typeface="+mj-ea"/>
                <a:ea typeface="+mj-ea"/>
                <a:cs typeface="Times New Roman" panose="02020603050405020304" pitchFamily="18" charset="0"/>
              </a:rPr>
              <a:t>顾客需求六个内容</a:t>
            </a:r>
            <a:endParaRPr lang="zh-CN" altLang="en-US" sz="2800" b="1" kern="100">
              <a:solidFill>
                <a:schemeClr val="accent1"/>
              </a:solidFill>
              <a:latin typeface="+mj-ea"/>
              <a:ea typeface="+mj-ea"/>
              <a:cs typeface="Times New Roman" panose="02020603050405020304" pitchFamily="18" charset="0"/>
            </a:endParaRPr>
          </a:p>
        </p:txBody>
      </p:sp>
      <p:sp>
        <p:nvSpPr>
          <p:cNvPr id="20" name="6"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p:nvPr/>
        </p:nvSpPr>
        <p:spPr bwMode="auto">
          <a:xfrm>
            <a:off x="4029678" y="2665995"/>
            <a:ext cx="4081138" cy="3597754"/>
          </a:xfrm>
          <a:custGeom>
            <a:avLst/>
            <a:gdLst>
              <a:gd name="T0" fmla="*/ 243 w 1370"/>
              <a:gd name="T1" fmla="*/ 0 h 1207"/>
              <a:gd name="T2" fmla="*/ 0 w 1370"/>
              <a:gd name="T3" fmla="*/ 523 h 1207"/>
              <a:gd name="T4" fmla="*/ 685 w 1370"/>
              <a:gd name="T5" fmla="*/ 1207 h 1207"/>
              <a:gd name="T6" fmla="*/ 1370 w 1370"/>
              <a:gd name="T7" fmla="*/ 523 h 1207"/>
              <a:gd name="T8" fmla="*/ 1127 w 1370"/>
              <a:gd name="T9" fmla="*/ 0 h 1207"/>
            </a:gdLst>
            <a:ahLst/>
            <a:cxnLst>
              <a:cxn ang="0">
                <a:pos x="T0" y="T1"/>
              </a:cxn>
              <a:cxn ang="0">
                <a:pos x="T2" y="T3"/>
              </a:cxn>
              <a:cxn ang="0">
                <a:pos x="T4" y="T5"/>
              </a:cxn>
              <a:cxn ang="0">
                <a:pos x="T6" y="T7"/>
              </a:cxn>
              <a:cxn ang="0">
                <a:pos x="T8" y="T9"/>
              </a:cxn>
            </a:cxnLst>
            <a:rect l="0" t="0" r="r" b="b"/>
            <a:pathLst>
              <a:path w="1370" h="1207">
                <a:moveTo>
                  <a:pt x="243" y="0"/>
                </a:moveTo>
                <a:cubicBezTo>
                  <a:pt x="94" y="125"/>
                  <a:pt x="0" y="313"/>
                  <a:pt x="0" y="523"/>
                </a:cubicBezTo>
                <a:cubicBezTo>
                  <a:pt x="0" y="901"/>
                  <a:pt x="307" y="1207"/>
                  <a:pt x="685" y="1207"/>
                </a:cubicBezTo>
                <a:cubicBezTo>
                  <a:pt x="1063" y="1207"/>
                  <a:pt x="1370" y="901"/>
                  <a:pt x="1370" y="523"/>
                </a:cubicBezTo>
                <a:cubicBezTo>
                  <a:pt x="1370" y="313"/>
                  <a:pt x="1276" y="125"/>
                  <a:pt x="1127" y="0"/>
                </a:cubicBezTo>
              </a:path>
            </a:pathLst>
          </a:custGeom>
          <a:noFill/>
          <a:ln w="6350" cap="flat">
            <a:solidFill>
              <a:srgbClr val="5B545C"/>
            </a:solidFill>
            <a:prstDash val="solid"/>
            <a:miter lim="800000"/>
          </a:ln>
          <a:extLst>
            <a:ext uri="{909E8E84-426E-40DD-AFC4-6F175D3DCCD1}">
              <a14:hiddenFill xmlns:a14="http://schemas.microsoft.com/office/drawing/2010/main">
                <a:solidFill>
                  <a:srgbClr val="FFFFFF"/>
                </a:solidFill>
              </a14:hiddenFill>
            </a:ext>
          </a:extLst>
        </p:spPr>
        <p:txBody>
          <a:bodyPr/>
          <a:lstStyle/>
          <a:p>
            <a:pPr algn="ctr">
              <a:defRPr/>
            </a:pPr>
            <a:endParaRPr lang="zh-CN" altLang="en-US" sz="2400">
              <a:solidFill>
                <a:schemeClr val="accent1"/>
              </a:solidFill>
              <a:latin typeface="Helvetica" panose="020B0604020202020204" pitchFamily="34" charset="0"/>
              <a:cs typeface="Helvetica" panose="020B0604020202020204" pitchFamily="34" charset="0"/>
            </a:endParaRPr>
          </a:p>
        </p:txBody>
      </p:sp>
      <p:sp>
        <p:nvSpPr>
          <p:cNvPr id="21" name="椭圆 20"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p:nvPr/>
        </p:nvSpPr>
        <p:spPr>
          <a:xfrm>
            <a:off x="4636978" y="2765222"/>
            <a:ext cx="2891476" cy="2891476"/>
          </a:xfrm>
          <a:prstGeom prst="ellipse">
            <a:avLst/>
          </a:prstGeom>
          <a:blipFill dpi="0" rotWithShape="1">
            <a:blip r:embed="rId1" cstate="email"/>
            <a:stretch>
              <a:fillRect/>
            </a:stretch>
          </a:blipFill>
          <a:ln w="28575">
            <a:solidFill>
              <a:schemeClr val="accent2"/>
            </a:solidFill>
          </a:ln>
          <a:effectLst>
            <a:outerShdw blurRad="127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accent1"/>
              </a:solidFill>
              <a:latin typeface="Helvetica" panose="020B0604020202020204" pitchFamily="34" charset="0"/>
              <a:cs typeface="Helvetica" panose="020B0604020202020204" pitchFamily="34" charset="0"/>
            </a:endParaRPr>
          </a:p>
        </p:txBody>
      </p:sp>
      <p:sp>
        <p:nvSpPr>
          <p:cNvPr id="23" name="5"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a:spLocks noChangeArrowheads="1"/>
          </p:cNvSpPr>
          <p:nvPr/>
        </p:nvSpPr>
        <p:spPr bwMode="auto">
          <a:xfrm>
            <a:off x="4340454" y="2555536"/>
            <a:ext cx="545476" cy="545476"/>
          </a:xfrm>
          <a:prstGeom prst="ellipse">
            <a:avLst/>
          </a:prstGeom>
          <a:gradFill>
            <a:gsLst>
              <a:gs pos="61000">
                <a:schemeClr val="tx1"/>
              </a:gs>
              <a:gs pos="0">
                <a:srgbClr val="0082B0"/>
              </a:gs>
              <a:gs pos="100000">
                <a:srgbClr val="005674"/>
              </a:gs>
            </a:gsLst>
            <a:lin ang="5400000" scaled="1"/>
          </a:gradFill>
          <a:ln w="19050"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r>
              <a:rPr lang="en-US" altLang="zh-CN" sz="2000">
                <a:solidFill>
                  <a:schemeClr val="accent2"/>
                </a:solidFill>
                <a:latin typeface="+mj-ea"/>
                <a:ea typeface="+mj-ea"/>
              </a:rPr>
              <a:t>1</a:t>
            </a:r>
            <a:endParaRPr lang="zh-CN" altLang="en-US" sz="2000" dirty="0">
              <a:solidFill>
                <a:schemeClr val="accent2"/>
              </a:solidFill>
              <a:latin typeface="+mj-ea"/>
              <a:ea typeface="+mj-ea"/>
            </a:endParaRPr>
          </a:p>
        </p:txBody>
      </p:sp>
      <p:sp>
        <p:nvSpPr>
          <p:cNvPr id="24" name="4"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a:spLocks noChangeArrowheads="1"/>
          </p:cNvSpPr>
          <p:nvPr/>
        </p:nvSpPr>
        <p:spPr bwMode="auto">
          <a:xfrm>
            <a:off x="3755790" y="3817088"/>
            <a:ext cx="545476" cy="547474"/>
          </a:xfrm>
          <a:prstGeom prst="ellipse">
            <a:avLst/>
          </a:prstGeom>
          <a:gradFill>
            <a:gsLst>
              <a:gs pos="61000">
                <a:schemeClr val="tx1"/>
              </a:gs>
              <a:gs pos="0">
                <a:srgbClr val="0082B0"/>
              </a:gs>
              <a:gs pos="100000">
                <a:srgbClr val="005674"/>
              </a:gs>
            </a:gsLst>
            <a:lin ang="5400000" scaled="1"/>
          </a:gradFill>
          <a:ln w="19050"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r>
              <a:rPr lang="en-US" altLang="zh-CN" sz="2000">
                <a:solidFill>
                  <a:schemeClr val="accent2"/>
                </a:solidFill>
                <a:latin typeface="+mj-ea"/>
                <a:ea typeface="+mj-ea"/>
              </a:rPr>
              <a:t>2</a:t>
            </a:r>
            <a:endParaRPr lang="zh-CN" altLang="en-US" sz="2000" dirty="0">
              <a:solidFill>
                <a:schemeClr val="accent2"/>
              </a:solidFill>
              <a:latin typeface="+mj-ea"/>
              <a:ea typeface="+mj-ea"/>
            </a:endParaRPr>
          </a:p>
        </p:txBody>
      </p:sp>
      <p:sp>
        <p:nvSpPr>
          <p:cNvPr id="25" name="3"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a:spLocks noChangeArrowheads="1"/>
          </p:cNvSpPr>
          <p:nvPr/>
        </p:nvSpPr>
        <p:spPr bwMode="auto">
          <a:xfrm>
            <a:off x="4181779" y="5103657"/>
            <a:ext cx="547474" cy="545476"/>
          </a:xfrm>
          <a:prstGeom prst="ellipse">
            <a:avLst/>
          </a:prstGeom>
          <a:gradFill>
            <a:gsLst>
              <a:gs pos="61000">
                <a:schemeClr val="tx1"/>
              </a:gs>
              <a:gs pos="0">
                <a:srgbClr val="0082B0"/>
              </a:gs>
              <a:gs pos="100000">
                <a:srgbClr val="005674"/>
              </a:gs>
            </a:gsLst>
            <a:lin ang="5400000" scaled="1"/>
          </a:gradFill>
          <a:ln w="19050"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r>
              <a:rPr lang="en-US" altLang="zh-CN" sz="2000">
                <a:solidFill>
                  <a:schemeClr val="accent2"/>
                </a:solidFill>
                <a:latin typeface="+mj-ea"/>
                <a:ea typeface="+mj-ea"/>
              </a:rPr>
              <a:t>3</a:t>
            </a:r>
            <a:endParaRPr lang="zh-CN" altLang="en-US" sz="2000" dirty="0">
              <a:solidFill>
                <a:schemeClr val="accent2"/>
              </a:solidFill>
              <a:latin typeface="+mj-ea"/>
              <a:ea typeface="+mj-ea"/>
            </a:endParaRPr>
          </a:p>
        </p:txBody>
      </p:sp>
      <p:sp>
        <p:nvSpPr>
          <p:cNvPr id="26" name="3"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a:spLocks noChangeArrowheads="1"/>
          </p:cNvSpPr>
          <p:nvPr/>
        </p:nvSpPr>
        <p:spPr bwMode="auto">
          <a:xfrm>
            <a:off x="7215737" y="2555536"/>
            <a:ext cx="549474" cy="545476"/>
          </a:xfrm>
          <a:prstGeom prst="ellipse">
            <a:avLst/>
          </a:prstGeom>
          <a:gradFill>
            <a:gsLst>
              <a:gs pos="70000">
                <a:schemeClr val="bg2"/>
              </a:gs>
              <a:gs pos="0">
                <a:srgbClr val="FEA67E"/>
              </a:gs>
              <a:gs pos="100000">
                <a:srgbClr val="FD6F2F"/>
              </a:gs>
            </a:gsLst>
            <a:lin ang="5400000" scaled="1"/>
          </a:gradFill>
          <a:ln w="19050"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2000">
                <a:solidFill>
                  <a:schemeClr val="accent2"/>
                </a:solidFill>
                <a:latin typeface="+mj-ea"/>
                <a:ea typeface="+mj-ea"/>
              </a:rPr>
              <a:t>4</a:t>
            </a:r>
            <a:endParaRPr lang="zh-CN" altLang="en-US" sz="2000" dirty="0">
              <a:solidFill>
                <a:schemeClr val="accent2"/>
              </a:solidFill>
              <a:latin typeface="+mj-ea"/>
              <a:ea typeface="+mj-ea"/>
            </a:endParaRPr>
          </a:p>
        </p:txBody>
      </p:sp>
      <p:sp>
        <p:nvSpPr>
          <p:cNvPr id="27" name="2"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a:spLocks noChangeArrowheads="1"/>
          </p:cNvSpPr>
          <p:nvPr/>
        </p:nvSpPr>
        <p:spPr bwMode="auto">
          <a:xfrm>
            <a:off x="7837230" y="3817088"/>
            <a:ext cx="549474" cy="547474"/>
          </a:xfrm>
          <a:prstGeom prst="ellipse">
            <a:avLst/>
          </a:prstGeom>
          <a:gradFill>
            <a:gsLst>
              <a:gs pos="70000">
                <a:schemeClr val="bg2"/>
              </a:gs>
              <a:gs pos="0">
                <a:srgbClr val="FEA67E"/>
              </a:gs>
              <a:gs pos="100000">
                <a:srgbClr val="FD6F2F"/>
              </a:gs>
            </a:gsLst>
            <a:lin ang="5400000" scaled="1"/>
          </a:gradFill>
          <a:ln w="19050"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2000">
                <a:solidFill>
                  <a:schemeClr val="accent2"/>
                </a:solidFill>
                <a:latin typeface="+mj-ea"/>
                <a:ea typeface="+mj-ea"/>
              </a:rPr>
              <a:t>5</a:t>
            </a:r>
            <a:endParaRPr lang="zh-CN" altLang="en-US" sz="2000" dirty="0">
              <a:solidFill>
                <a:schemeClr val="accent2"/>
              </a:solidFill>
              <a:latin typeface="+mj-ea"/>
              <a:ea typeface="+mj-ea"/>
            </a:endParaRPr>
          </a:p>
        </p:txBody>
      </p:sp>
      <p:sp>
        <p:nvSpPr>
          <p:cNvPr id="28" name="1     _9"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a:spLocks noChangeArrowheads="1"/>
          </p:cNvSpPr>
          <p:nvPr/>
        </p:nvSpPr>
        <p:spPr bwMode="auto">
          <a:xfrm>
            <a:off x="7413542" y="5103657"/>
            <a:ext cx="547474" cy="545476"/>
          </a:xfrm>
          <a:prstGeom prst="ellipse">
            <a:avLst/>
          </a:prstGeom>
          <a:gradFill>
            <a:gsLst>
              <a:gs pos="70000">
                <a:schemeClr val="bg2"/>
              </a:gs>
              <a:gs pos="0">
                <a:srgbClr val="FEA67E"/>
              </a:gs>
              <a:gs pos="100000">
                <a:srgbClr val="FD6F2F"/>
              </a:gs>
            </a:gsLst>
            <a:lin ang="5400000" scaled="1"/>
          </a:gradFill>
          <a:ln w="19050"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2000">
                <a:solidFill>
                  <a:schemeClr val="accent2"/>
                </a:solidFill>
                <a:latin typeface="+mj-ea"/>
                <a:ea typeface="+mj-ea"/>
              </a:rPr>
              <a:t>6</a:t>
            </a:r>
            <a:endParaRPr lang="zh-CN" altLang="en-US" sz="2000" dirty="0">
              <a:solidFill>
                <a:schemeClr val="accent2"/>
              </a:solidFill>
              <a:latin typeface="+mj-ea"/>
              <a:ea typeface="+mj-ea"/>
            </a:endParaRPr>
          </a:p>
        </p:txBody>
      </p:sp>
      <p:sp>
        <p:nvSpPr>
          <p:cNvPr id="29" name="TextBox 19"/>
          <p:cNvSpPr txBox="1"/>
          <p:nvPr/>
        </p:nvSpPr>
        <p:spPr>
          <a:xfrm>
            <a:off x="2288020" y="2317483"/>
            <a:ext cx="1997346" cy="369332"/>
          </a:xfrm>
          <a:prstGeom prst="rect">
            <a:avLst/>
          </a:prstGeom>
          <a:noFill/>
        </p:spPr>
        <p:txBody>
          <a:bodyPr wrap="square" rtlCol="0">
            <a:spAutoFit/>
          </a:bodyPr>
          <a:lstStyle/>
          <a:p>
            <a:pPr algn="r"/>
            <a:r>
              <a:rPr lang="zh-CN" altLang="en-US" b="1">
                <a:solidFill>
                  <a:schemeClr val="accent1"/>
                </a:solidFill>
                <a:latin typeface="+mj-ea"/>
                <a:ea typeface="+mj-ea"/>
              </a:rPr>
              <a:t>友好</a:t>
            </a:r>
            <a:endParaRPr lang="zh-CN" altLang="en-US" b="1" dirty="0">
              <a:solidFill>
                <a:schemeClr val="accent1"/>
              </a:solidFill>
              <a:latin typeface="+mj-ea"/>
              <a:ea typeface="+mj-ea"/>
            </a:endParaRPr>
          </a:p>
        </p:txBody>
      </p:sp>
      <p:sp>
        <p:nvSpPr>
          <p:cNvPr id="30" name="TextBox 20"/>
          <p:cNvSpPr txBox="1"/>
          <p:nvPr/>
        </p:nvSpPr>
        <p:spPr>
          <a:xfrm>
            <a:off x="1233836" y="2617247"/>
            <a:ext cx="3070723" cy="584775"/>
          </a:xfrm>
          <a:prstGeom prst="rect">
            <a:avLst/>
          </a:prstGeom>
          <a:noFill/>
        </p:spPr>
        <p:txBody>
          <a:bodyPr wrap="square" rtlCol="0">
            <a:spAutoFit/>
          </a:bodyPr>
          <a:lstStyle/>
          <a:p>
            <a:r>
              <a:rPr lang="zh-CN" altLang="en-US" sz="1600">
                <a:solidFill>
                  <a:schemeClr val="accent1"/>
                </a:solidFill>
                <a:latin typeface="+mn-ea"/>
                <a:ea typeface="+mn-ea"/>
              </a:rPr>
              <a:t>通常和被受欢迎的礼貌程度联系在一起。</a:t>
            </a:r>
            <a:endParaRPr lang="zh-CN" altLang="en-US" sz="1600" dirty="0">
              <a:solidFill>
                <a:schemeClr val="accent1"/>
              </a:solidFill>
              <a:latin typeface="+mn-ea"/>
              <a:ea typeface="+mn-ea"/>
            </a:endParaRPr>
          </a:p>
        </p:txBody>
      </p:sp>
      <p:sp>
        <p:nvSpPr>
          <p:cNvPr id="31" name="TextBox 21"/>
          <p:cNvSpPr txBox="1"/>
          <p:nvPr/>
        </p:nvSpPr>
        <p:spPr>
          <a:xfrm>
            <a:off x="7939031" y="2312473"/>
            <a:ext cx="1997346" cy="369332"/>
          </a:xfrm>
          <a:prstGeom prst="rect">
            <a:avLst/>
          </a:prstGeom>
          <a:noFill/>
        </p:spPr>
        <p:txBody>
          <a:bodyPr wrap="square" rtlCol="0">
            <a:spAutoFit/>
          </a:bodyPr>
          <a:lstStyle/>
          <a:p>
            <a:r>
              <a:rPr lang="zh-CN" altLang="en-US" b="1">
                <a:solidFill>
                  <a:schemeClr val="accent1"/>
                </a:solidFill>
                <a:latin typeface="+mj-ea"/>
                <a:ea typeface="+mj-ea"/>
              </a:rPr>
              <a:t>选择</a:t>
            </a:r>
            <a:endParaRPr lang="zh-CN" altLang="en-US" b="1" dirty="0">
              <a:solidFill>
                <a:schemeClr val="accent1"/>
              </a:solidFill>
              <a:latin typeface="+mj-ea"/>
              <a:ea typeface="+mj-ea"/>
            </a:endParaRPr>
          </a:p>
        </p:txBody>
      </p:sp>
      <p:sp>
        <p:nvSpPr>
          <p:cNvPr id="32" name="TextBox 22"/>
          <p:cNvSpPr txBox="1"/>
          <p:nvPr/>
        </p:nvSpPr>
        <p:spPr>
          <a:xfrm>
            <a:off x="7904512" y="2612237"/>
            <a:ext cx="3028277" cy="584775"/>
          </a:xfrm>
          <a:prstGeom prst="rect">
            <a:avLst/>
          </a:prstGeom>
          <a:noFill/>
        </p:spPr>
        <p:txBody>
          <a:bodyPr wrap="square" rtlCol="0">
            <a:spAutoFit/>
          </a:bodyPr>
          <a:lstStyle/>
          <a:p>
            <a:r>
              <a:rPr lang="zh-CN" altLang="en-US" sz="1600">
                <a:solidFill>
                  <a:schemeClr val="accent1"/>
                </a:solidFill>
                <a:latin typeface="+mn-ea"/>
                <a:ea typeface="+mn-ea"/>
              </a:rPr>
              <a:t>顾客需要知道不止一条路径能满足他们的需求。</a:t>
            </a:r>
            <a:endParaRPr lang="zh-CN" altLang="en-US" sz="1600" dirty="0">
              <a:solidFill>
                <a:schemeClr val="accent1"/>
              </a:solidFill>
              <a:latin typeface="+mn-ea"/>
              <a:ea typeface="+mn-ea"/>
            </a:endParaRPr>
          </a:p>
        </p:txBody>
      </p:sp>
      <p:sp>
        <p:nvSpPr>
          <p:cNvPr id="33" name="TextBox 23"/>
          <p:cNvSpPr txBox="1"/>
          <p:nvPr/>
        </p:nvSpPr>
        <p:spPr>
          <a:xfrm>
            <a:off x="8377827" y="3731928"/>
            <a:ext cx="1997346" cy="369332"/>
          </a:xfrm>
          <a:prstGeom prst="rect">
            <a:avLst/>
          </a:prstGeom>
          <a:noFill/>
        </p:spPr>
        <p:txBody>
          <a:bodyPr wrap="square" rtlCol="0">
            <a:spAutoFit/>
          </a:bodyPr>
          <a:lstStyle/>
          <a:p>
            <a:r>
              <a:rPr lang="zh-CN" altLang="en-US" b="1">
                <a:solidFill>
                  <a:schemeClr val="accent1"/>
                </a:solidFill>
                <a:latin typeface="+mj-ea"/>
                <a:ea typeface="+mj-ea"/>
              </a:rPr>
              <a:t>理解</a:t>
            </a:r>
            <a:endParaRPr lang="zh-CN" altLang="en-US" b="1" dirty="0">
              <a:solidFill>
                <a:schemeClr val="accent1"/>
              </a:solidFill>
              <a:latin typeface="+mj-ea"/>
              <a:ea typeface="+mj-ea"/>
            </a:endParaRPr>
          </a:p>
        </p:txBody>
      </p:sp>
      <p:sp>
        <p:nvSpPr>
          <p:cNvPr id="35" name="TextBox 24"/>
          <p:cNvSpPr txBox="1"/>
          <p:nvPr/>
        </p:nvSpPr>
        <p:spPr>
          <a:xfrm>
            <a:off x="8381251" y="4043539"/>
            <a:ext cx="3261400" cy="584775"/>
          </a:xfrm>
          <a:prstGeom prst="rect">
            <a:avLst/>
          </a:prstGeom>
          <a:noFill/>
        </p:spPr>
        <p:txBody>
          <a:bodyPr wrap="square" rtlCol="0">
            <a:spAutoFit/>
          </a:bodyPr>
          <a:lstStyle/>
          <a:p>
            <a:r>
              <a:rPr lang="zh-CN" altLang="en-US" sz="1600">
                <a:solidFill>
                  <a:schemeClr val="accent1"/>
                </a:solidFill>
                <a:latin typeface="+mn-ea"/>
                <a:ea typeface="+mn-ea"/>
              </a:rPr>
              <a:t>顾客需要服务人员理解并体谅他们的情况，而不是进行评价或判断。</a:t>
            </a:r>
            <a:endParaRPr lang="zh-CN" altLang="en-US" sz="1600" dirty="0">
              <a:solidFill>
                <a:schemeClr val="accent1"/>
              </a:solidFill>
              <a:latin typeface="+mn-ea"/>
              <a:ea typeface="+mn-ea"/>
            </a:endParaRPr>
          </a:p>
        </p:txBody>
      </p:sp>
      <p:sp>
        <p:nvSpPr>
          <p:cNvPr id="36" name="TextBox 25"/>
          <p:cNvSpPr txBox="1"/>
          <p:nvPr/>
        </p:nvSpPr>
        <p:spPr>
          <a:xfrm>
            <a:off x="8132171" y="4997296"/>
            <a:ext cx="1997346" cy="369332"/>
          </a:xfrm>
          <a:prstGeom prst="rect">
            <a:avLst/>
          </a:prstGeom>
          <a:noFill/>
        </p:spPr>
        <p:txBody>
          <a:bodyPr wrap="square" rtlCol="0">
            <a:spAutoFit/>
          </a:bodyPr>
          <a:lstStyle/>
          <a:p>
            <a:r>
              <a:rPr lang="zh-CN" altLang="en-US" b="1">
                <a:solidFill>
                  <a:schemeClr val="accent1"/>
                </a:solidFill>
                <a:latin typeface="+mj-ea"/>
                <a:ea typeface="+mj-ea"/>
              </a:rPr>
              <a:t>信息</a:t>
            </a:r>
            <a:endParaRPr lang="zh-CN" altLang="en-US" b="1" dirty="0">
              <a:solidFill>
                <a:schemeClr val="accent1"/>
              </a:solidFill>
              <a:latin typeface="+mj-ea"/>
              <a:ea typeface="+mj-ea"/>
            </a:endParaRPr>
          </a:p>
        </p:txBody>
      </p:sp>
      <p:sp>
        <p:nvSpPr>
          <p:cNvPr id="37" name="TextBox 26"/>
          <p:cNvSpPr txBox="1"/>
          <p:nvPr/>
        </p:nvSpPr>
        <p:spPr>
          <a:xfrm>
            <a:off x="8097652" y="5282465"/>
            <a:ext cx="3311876" cy="584775"/>
          </a:xfrm>
          <a:prstGeom prst="rect">
            <a:avLst/>
          </a:prstGeom>
          <a:noFill/>
        </p:spPr>
        <p:txBody>
          <a:bodyPr wrap="square" rtlCol="0">
            <a:spAutoFit/>
          </a:bodyPr>
          <a:lstStyle/>
          <a:p>
            <a:r>
              <a:rPr lang="zh-CN" altLang="en-US" sz="1600">
                <a:solidFill>
                  <a:schemeClr val="accent1"/>
                </a:solidFill>
                <a:latin typeface="+mn-ea"/>
                <a:ea typeface="+mn-ea"/>
              </a:rPr>
              <a:t>顾客和企业打交道时，需要了解服务产品、政策和所要经历的过程。</a:t>
            </a:r>
            <a:endParaRPr lang="zh-CN" altLang="en-US" sz="1600" dirty="0">
              <a:solidFill>
                <a:schemeClr val="accent1"/>
              </a:solidFill>
              <a:latin typeface="+mn-ea"/>
              <a:ea typeface="+mn-ea"/>
            </a:endParaRPr>
          </a:p>
        </p:txBody>
      </p:sp>
      <p:sp>
        <p:nvSpPr>
          <p:cNvPr id="38" name="TextBox 27"/>
          <p:cNvSpPr txBox="1"/>
          <p:nvPr/>
        </p:nvSpPr>
        <p:spPr>
          <a:xfrm>
            <a:off x="2066085" y="5002333"/>
            <a:ext cx="1997346" cy="369332"/>
          </a:xfrm>
          <a:prstGeom prst="rect">
            <a:avLst/>
          </a:prstGeom>
          <a:noFill/>
        </p:spPr>
        <p:txBody>
          <a:bodyPr wrap="square" rtlCol="0">
            <a:spAutoFit/>
          </a:bodyPr>
          <a:lstStyle/>
          <a:p>
            <a:pPr algn="r"/>
            <a:r>
              <a:rPr lang="zh-CN" altLang="en-US" b="1">
                <a:solidFill>
                  <a:schemeClr val="accent1"/>
                </a:solidFill>
                <a:latin typeface="+mj-ea"/>
                <a:ea typeface="+mj-ea"/>
              </a:rPr>
              <a:t>公平</a:t>
            </a:r>
            <a:endParaRPr lang="zh-CN" altLang="en-US" b="1" dirty="0">
              <a:solidFill>
                <a:schemeClr val="accent1"/>
              </a:solidFill>
              <a:latin typeface="+mj-ea"/>
              <a:ea typeface="+mj-ea"/>
            </a:endParaRPr>
          </a:p>
        </p:txBody>
      </p:sp>
      <p:sp>
        <p:nvSpPr>
          <p:cNvPr id="39" name="TextBox 28"/>
          <p:cNvSpPr txBox="1"/>
          <p:nvPr/>
        </p:nvSpPr>
        <p:spPr>
          <a:xfrm>
            <a:off x="1011901" y="5287502"/>
            <a:ext cx="3070723" cy="584775"/>
          </a:xfrm>
          <a:prstGeom prst="rect">
            <a:avLst/>
          </a:prstGeom>
          <a:noFill/>
        </p:spPr>
        <p:txBody>
          <a:bodyPr wrap="square" rtlCol="0">
            <a:spAutoFit/>
          </a:bodyPr>
          <a:lstStyle/>
          <a:p>
            <a:r>
              <a:rPr lang="zh-CN" altLang="en-US" sz="1600">
                <a:solidFill>
                  <a:schemeClr val="accent1"/>
                </a:solidFill>
                <a:latin typeface="+mn-ea"/>
                <a:ea typeface="+mn-ea"/>
              </a:rPr>
              <a:t>对公平的需求，居于大多数顾客一系列需求之上。</a:t>
            </a:r>
            <a:endParaRPr lang="zh-CN" altLang="en-US" sz="1600" dirty="0">
              <a:solidFill>
                <a:schemeClr val="accent1"/>
              </a:solidFill>
              <a:latin typeface="+mn-ea"/>
              <a:ea typeface="+mn-ea"/>
            </a:endParaRPr>
          </a:p>
        </p:txBody>
      </p:sp>
      <p:sp>
        <p:nvSpPr>
          <p:cNvPr id="40" name="TextBox 29"/>
          <p:cNvSpPr txBox="1"/>
          <p:nvPr/>
        </p:nvSpPr>
        <p:spPr>
          <a:xfrm>
            <a:off x="1695628" y="3731928"/>
            <a:ext cx="1997346" cy="369332"/>
          </a:xfrm>
          <a:prstGeom prst="rect">
            <a:avLst/>
          </a:prstGeom>
          <a:noFill/>
        </p:spPr>
        <p:txBody>
          <a:bodyPr wrap="square" rtlCol="0">
            <a:spAutoFit/>
          </a:bodyPr>
          <a:lstStyle/>
          <a:p>
            <a:pPr algn="r"/>
            <a:r>
              <a:rPr lang="zh-CN" altLang="en-US" b="1">
                <a:solidFill>
                  <a:schemeClr val="accent1"/>
                </a:solidFill>
                <a:latin typeface="+mj-ea"/>
                <a:ea typeface="+mj-ea"/>
              </a:rPr>
              <a:t>重视</a:t>
            </a:r>
            <a:endParaRPr lang="zh-CN" altLang="en-US" b="1" dirty="0">
              <a:solidFill>
                <a:schemeClr val="accent1"/>
              </a:solidFill>
              <a:latin typeface="+mj-ea"/>
              <a:ea typeface="+mj-ea"/>
            </a:endParaRPr>
          </a:p>
        </p:txBody>
      </p:sp>
      <p:sp>
        <p:nvSpPr>
          <p:cNvPr id="41" name="TextBox 30"/>
          <p:cNvSpPr txBox="1"/>
          <p:nvPr/>
        </p:nvSpPr>
        <p:spPr>
          <a:xfrm>
            <a:off x="641444" y="4043539"/>
            <a:ext cx="3070723" cy="584775"/>
          </a:xfrm>
          <a:prstGeom prst="rect">
            <a:avLst/>
          </a:prstGeom>
          <a:noFill/>
        </p:spPr>
        <p:txBody>
          <a:bodyPr wrap="square" rtlCol="0">
            <a:spAutoFit/>
          </a:bodyPr>
          <a:lstStyle/>
          <a:p>
            <a:r>
              <a:rPr lang="zh-CN" altLang="en-US" sz="1600">
                <a:solidFill>
                  <a:schemeClr val="accent1"/>
                </a:solidFill>
                <a:latin typeface="+mn-ea"/>
                <a:ea typeface="+mn-ea"/>
              </a:rPr>
              <a:t>顾客感觉到他们被重视，就象事情结果证明那样。</a:t>
            </a:r>
            <a:endParaRPr lang="zh-CN" altLang="en-US" sz="1600" dirty="0">
              <a:solidFill>
                <a:schemeClr val="accent1"/>
              </a:solidFill>
              <a:latin typeface="+mn-ea"/>
              <a:ea typeface="+mn-ea"/>
            </a:endParaRPr>
          </a:p>
        </p:txBody>
      </p:sp>
      <p:sp>
        <p:nvSpPr>
          <p:cNvPr id="42" name="矩形 41"/>
          <p:cNvSpPr/>
          <p:nvPr/>
        </p:nvSpPr>
        <p:spPr>
          <a:xfrm>
            <a:off x="1266481" y="1300622"/>
            <a:ext cx="9663800" cy="400110"/>
          </a:xfrm>
          <a:prstGeom prst="rect">
            <a:avLst/>
          </a:prstGeom>
          <a:noFill/>
        </p:spPr>
        <p:txBody>
          <a:bodyPr wrap="square" rtlCol="0">
            <a:spAutoFit/>
          </a:bodyPr>
          <a:lstStyle/>
          <a:p>
            <a:pPr algn="ctr"/>
            <a:r>
              <a:rPr lang="en-US" altLang="zh-CN" sz="2000">
                <a:solidFill>
                  <a:schemeClr val="accent1"/>
                </a:solidFill>
                <a:latin typeface="+mn-ea"/>
                <a:ea typeface="+mn-ea"/>
              </a:rPr>
              <a:t> </a:t>
            </a:r>
            <a:r>
              <a:rPr lang="zh-CN" altLang="en-US" sz="2000">
                <a:solidFill>
                  <a:schemeClr val="accent1"/>
                </a:solidFill>
                <a:latin typeface="+mn-ea"/>
                <a:ea typeface="+mn-ea"/>
              </a:rPr>
              <a:t>顾客的需求，总结起来不外乎六个内容，懂得了需求我们才能更好的服务。</a:t>
            </a:r>
            <a:endParaRPr lang="zh-CN" altLang="en-US" sz="2000">
              <a:solidFill>
                <a:schemeClr val="accent1"/>
              </a:solidFill>
              <a:latin typeface="+mn-ea"/>
              <a:ea typeface="+mn-ea"/>
            </a:endParaRPr>
          </a:p>
        </p:txBody>
      </p:sp>
    </p:spTree>
  </p:cSld>
  <p:clrMapOvr>
    <a:masterClrMapping/>
  </p:clrMapOvr>
  <p:transition spd="slow" advTm="9652">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zh-CN" altLang="en-US" sz="2800" b="1" kern="100">
                <a:solidFill>
                  <a:schemeClr val="accent1"/>
                </a:solidFill>
                <a:latin typeface="+mj-ea"/>
                <a:ea typeface="+mj-ea"/>
                <a:cs typeface="Times New Roman" panose="02020603050405020304" pitchFamily="18" charset="0"/>
              </a:rPr>
              <a:t>注重顾客反馈</a:t>
            </a:r>
            <a:endParaRPr lang="zh-CN" altLang="en-US" sz="2800" b="1" kern="100">
              <a:solidFill>
                <a:schemeClr val="accent1"/>
              </a:solidFill>
              <a:latin typeface="+mj-ea"/>
              <a:ea typeface="+mj-ea"/>
              <a:cs typeface="Times New Roman" panose="02020603050405020304" pitchFamily="18" charset="0"/>
            </a:endParaRPr>
          </a:p>
        </p:txBody>
      </p:sp>
      <p:sp>
        <p:nvSpPr>
          <p:cNvPr id="21" name="文本占位符 203779"/>
          <p:cNvSpPr txBox="1">
            <a:spLocks noChangeArrowheads="1"/>
          </p:cNvSpPr>
          <p:nvPr/>
        </p:nvSpPr>
        <p:spPr>
          <a:xfrm>
            <a:off x="1155986" y="1732206"/>
            <a:ext cx="5068352" cy="728982"/>
          </a:xfrm>
          <a:prstGeom prst="rect">
            <a:avLst/>
          </a:prstGeom>
          <a:noFill/>
        </p:spPr>
        <p:txBody>
          <a:bodyPr wrap="square" rtlCol="0">
            <a:spAutoFit/>
          </a:bodyPr>
          <a:lstStyle>
            <a:defPPr>
              <a:defRPr lang="zh-CN"/>
            </a:defPPr>
            <a:lvl1pPr>
              <a:defRPr sz="1600">
                <a:solidFill>
                  <a:schemeClr val="accent1"/>
                </a:solidFill>
                <a:latin typeface="+mn-ea"/>
                <a:ea typeface="+mn-ea"/>
              </a:defRPr>
            </a:lvl1pPr>
            <a:lvl2pPr marL="742950" indent="-285750" algn="l" rtl="0" eaLnBrk="1" fontAlgn="base" hangingPunct="1">
              <a:spcBef>
                <a:spcPct val="20000"/>
              </a:spcBef>
              <a:spcAft>
                <a:spcPct val="0"/>
              </a:spcAft>
              <a:buChar char="–"/>
              <a:defRPr sz="2000">
                <a:solidFill>
                  <a:schemeClr val="accent1"/>
                </a:solidFill>
                <a:latin typeface="+mn-lt"/>
                <a:ea typeface="仿宋_GB2312" pitchFamily="49" charset="-122"/>
              </a:defRPr>
            </a:lvl2pPr>
            <a:lvl3pPr marL="1143000" indent="-228600" algn="l" rtl="0" eaLnBrk="1" fontAlgn="base" hangingPunct="1">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9pPr>
          </a:lstStyle>
          <a:p>
            <a:pPr marL="342900" indent="-342900">
              <a:lnSpc>
                <a:spcPct val="120000"/>
              </a:lnSpc>
              <a:buFont typeface="Wingdings" panose="05000000000000000000" pitchFamily="2" charset="2"/>
              <a:buChar char="l"/>
            </a:pPr>
            <a:r>
              <a:rPr lang="zh-CN" altLang="en-US" sz="1800"/>
              <a:t>凡是顾客开口提出的需求没有满足的；</a:t>
            </a:r>
            <a:endParaRPr lang="zh-CN" altLang="en-US" sz="1800"/>
          </a:p>
          <a:p>
            <a:pPr marL="342900" indent="-342900">
              <a:lnSpc>
                <a:spcPct val="120000"/>
              </a:lnSpc>
              <a:buFont typeface="Wingdings" panose="05000000000000000000" pitchFamily="2" charset="2"/>
              <a:buChar char="l"/>
            </a:pPr>
            <a:r>
              <a:rPr lang="zh-CN" altLang="en-US" sz="1800"/>
              <a:t>凡是听到、看到顾客抱怨、投诉的；</a:t>
            </a:r>
            <a:endParaRPr lang="zh-CN" altLang="en-US" sz="1800"/>
          </a:p>
        </p:txBody>
      </p:sp>
      <p:sp>
        <p:nvSpPr>
          <p:cNvPr id="22" name="文本占位符 248834"/>
          <p:cNvSpPr txBox="1">
            <a:spLocks noRot="1" noChangeArrowheads="1"/>
          </p:cNvSpPr>
          <p:nvPr/>
        </p:nvSpPr>
        <p:spPr>
          <a:xfrm>
            <a:off x="1155986" y="3099808"/>
            <a:ext cx="6287551" cy="1095172"/>
          </a:xfrm>
          <a:prstGeom prst="rect">
            <a:avLst/>
          </a:prstGeom>
          <a:noFill/>
        </p:spPr>
        <p:txBody>
          <a:bodyPr wrap="square" rtlCol="0">
            <a:spAutoFit/>
          </a:bodyPr>
          <a:lstStyle>
            <a:defPPr>
              <a:defRPr lang="zh-CN"/>
            </a:defPPr>
            <a:lvl1pPr marL="342900" indent="-342900">
              <a:lnSpc>
                <a:spcPct val="150000"/>
              </a:lnSpc>
              <a:buFont typeface="Wingdings" panose="05000000000000000000" pitchFamily="2" charset="2"/>
              <a:buChar char="l"/>
              <a:defRPr sz="2000">
                <a:solidFill>
                  <a:schemeClr val="accent1"/>
                </a:solidFill>
                <a:latin typeface="+mn-ea"/>
                <a:ea typeface="+mn-ea"/>
              </a:defRPr>
            </a:lvl1pPr>
            <a:lvl2pPr marL="742950" indent="-285750" eaLnBrk="1" hangingPunct="1">
              <a:spcBef>
                <a:spcPct val="20000"/>
              </a:spcBef>
              <a:buChar char="–"/>
              <a:defRPr sz="2000">
                <a:solidFill>
                  <a:schemeClr val="accent1"/>
                </a:solidFill>
                <a:latin typeface="+mn-lt"/>
                <a:ea typeface="仿宋_GB2312" pitchFamily="49" charset="-122"/>
              </a:defRPr>
            </a:lvl2pPr>
            <a:lvl3pPr marL="1143000" indent="-228600" eaLnBrk="1" hangingPunct="1">
              <a:spcBef>
                <a:spcPct val="20000"/>
              </a:spcBef>
              <a:buChar char="•"/>
              <a:defRPr sz="2400">
                <a:latin typeface="+mn-lt"/>
              </a:defRPr>
            </a:lvl3pPr>
            <a:lvl4pPr marL="1600200" indent="-228600" eaLnBrk="1" hangingPunct="1">
              <a:spcBef>
                <a:spcPct val="20000"/>
              </a:spcBef>
              <a:buChar char="–"/>
              <a:defRPr sz="2000">
                <a:latin typeface="+mn-lt"/>
              </a:defRPr>
            </a:lvl4pPr>
            <a:lvl5pPr marL="2057400" indent="-228600" eaLnBrk="1" hangingPunct="1">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pPr>
              <a:lnSpc>
                <a:spcPct val="120000"/>
              </a:lnSpc>
            </a:pPr>
            <a:r>
              <a:rPr lang="zh-CN" altLang="en-US" sz="1800"/>
              <a:t>当你准备向客人说不时，用心做事的机会就到了；</a:t>
            </a:r>
            <a:endParaRPr lang="zh-CN" altLang="en-US" sz="1800"/>
          </a:p>
          <a:p>
            <a:pPr>
              <a:lnSpc>
                <a:spcPct val="120000"/>
              </a:lnSpc>
            </a:pPr>
            <a:r>
              <a:rPr lang="zh-CN" altLang="en-US" sz="1800"/>
              <a:t>当客人有个性需求时，让客人惊喜的机会就到了；</a:t>
            </a:r>
            <a:endParaRPr lang="zh-CN" altLang="en-US" sz="1800"/>
          </a:p>
          <a:p>
            <a:pPr>
              <a:lnSpc>
                <a:spcPct val="120000"/>
              </a:lnSpc>
            </a:pPr>
            <a:r>
              <a:rPr lang="zh-CN" altLang="en-US" sz="1800"/>
              <a:t>客人有困难需要帮助时，让客人感动的机会就到了。</a:t>
            </a:r>
            <a:endParaRPr lang="zh-CN" altLang="en-US" sz="1800"/>
          </a:p>
        </p:txBody>
      </p:sp>
      <p:grpSp>
        <p:nvGrpSpPr>
          <p:cNvPr id="23" name="组合 22"/>
          <p:cNvGrpSpPr/>
          <p:nvPr/>
        </p:nvGrpSpPr>
        <p:grpSpPr>
          <a:xfrm>
            <a:off x="1202294" y="1143916"/>
            <a:ext cx="6502990" cy="496530"/>
            <a:chOff x="1202294" y="1143916"/>
            <a:chExt cx="6502990" cy="496530"/>
          </a:xfrm>
        </p:grpSpPr>
        <p:sp>
          <p:nvSpPr>
            <p:cNvPr id="24" name="矩形: 圆角 23"/>
            <p:cNvSpPr/>
            <p:nvPr/>
          </p:nvSpPr>
          <p:spPr bwMode="auto">
            <a:xfrm>
              <a:off x="1202294" y="1143916"/>
              <a:ext cx="6502990" cy="496530"/>
            </a:xfrm>
            <a:prstGeom prst="roundRect">
              <a:avLst/>
            </a:prstGeom>
            <a:gradFill>
              <a:gsLst>
                <a:gs pos="61000">
                  <a:schemeClr val="tx1"/>
                </a:gs>
                <a:gs pos="0">
                  <a:srgbClr val="0082B0"/>
                </a:gs>
                <a:gs pos="100000">
                  <a:srgbClr val="005674"/>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endParaRPr lang="zh-CN" altLang="en-US" sz="2000">
                <a:solidFill>
                  <a:schemeClr val="accent2"/>
                </a:solidFill>
                <a:latin typeface="+mj-ea"/>
                <a:ea typeface="+mj-ea"/>
              </a:endParaRPr>
            </a:p>
          </p:txBody>
        </p:sp>
        <p:sp>
          <p:nvSpPr>
            <p:cNvPr id="25" name="矩形 24"/>
            <p:cNvSpPr/>
            <p:nvPr/>
          </p:nvSpPr>
          <p:spPr>
            <a:xfrm>
              <a:off x="1314463" y="1182792"/>
              <a:ext cx="2749471" cy="400110"/>
            </a:xfrm>
            <a:prstGeom prst="rect">
              <a:avLst/>
            </a:prstGeom>
            <a:noFill/>
          </p:spPr>
          <p:txBody>
            <a:bodyPr wrap="square" rtlCol="0">
              <a:spAutoFit/>
            </a:bodyPr>
            <a:lstStyle/>
            <a:p>
              <a:r>
                <a:rPr lang="zh-CN" altLang="en-US" sz="2000">
                  <a:solidFill>
                    <a:schemeClr val="accent2"/>
                  </a:solidFill>
                  <a:latin typeface="+mn-ea"/>
                  <a:ea typeface="+mn-ea"/>
                </a:rPr>
                <a:t>反馈主要有两个方面：</a:t>
              </a:r>
              <a:endParaRPr lang="zh-CN" altLang="en-US" sz="2000">
                <a:solidFill>
                  <a:schemeClr val="accent2"/>
                </a:solidFill>
                <a:latin typeface="+mn-ea"/>
                <a:ea typeface="+mn-ea"/>
              </a:endParaRPr>
            </a:p>
          </p:txBody>
        </p:sp>
      </p:grpSp>
      <p:grpSp>
        <p:nvGrpSpPr>
          <p:cNvPr id="26" name="组合 25"/>
          <p:cNvGrpSpPr/>
          <p:nvPr/>
        </p:nvGrpSpPr>
        <p:grpSpPr>
          <a:xfrm>
            <a:off x="1202294" y="2562586"/>
            <a:ext cx="6502990" cy="496530"/>
            <a:chOff x="1202294" y="2562586"/>
            <a:chExt cx="6502990" cy="496530"/>
          </a:xfrm>
        </p:grpSpPr>
        <p:sp>
          <p:nvSpPr>
            <p:cNvPr id="27" name="矩形: 圆角 26"/>
            <p:cNvSpPr/>
            <p:nvPr/>
          </p:nvSpPr>
          <p:spPr bwMode="auto">
            <a:xfrm>
              <a:off x="1202294" y="2562586"/>
              <a:ext cx="6502990" cy="496530"/>
            </a:xfrm>
            <a:prstGeom prst="roundRect">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28" name="矩形 27"/>
            <p:cNvSpPr/>
            <p:nvPr/>
          </p:nvSpPr>
          <p:spPr>
            <a:xfrm>
              <a:off x="1314463" y="2601462"/>
              <a:ext cx="2749471" cy="400110"/>
            </a:xfrm>
            <a:prstGeom prst="rect">
              <a:avLst/>
            </a:prstGeom>
            <a:noFill/>
          </p:spPr>
          <p:txBody>
            <a:bodyPr wrap="square" rtlCol="0">
              <a:spAutoFit/>
            </a:bodyPr>
            <a:lstStyle/>
            <a:p>
              <a:r>
                <a:rPr lang="zh-CN" altLang="en-US" sz="2000" b="1">
                  <a:solidFill>
                    <a:schemeClr val="accent2"/>
                  </a:solidFill>
                  <a:latin typeface="+mn-ea"/>
                  <a:ea typeface="+mn-ea"/>
                </a:rPr>
                <a:t>正确看待</a:t>
              </a:r>
              <a:r>
                <a:rPr lang="zh-CN" altLang="en-US" sz="2000">
                  <a:solidFill>
                    <a:schemeClr val="accent2"/>
                  </a:solidFill>
                  <a:latin typeface="+mn-ea"/>
                  <a:ea typeface="+mn-ea"/>
                </a:rPr>
                <a:t>客户反馈：</a:t>
              </a:r>
              <a:endParaRPr lang="zh-CN" altLang="en-US" sz="2000">
                <a:solidFill>
                  <a:schemeClr val="accent2"/>
                </a:solidFill>
                <a:latin typeface="+mn-ea"/>
                <a:ea typeface="+mn-ea"/>
              </a:endParaRPr>
            </a:p>
          </p:txBody>
        </p:sp>
      </p:grpSp>
      <p:sp>
        <p:nvSpPr>
          <p:cNvPr id="29" name="文本占位符 248834"/>
          <p:cNvSpPr txBox="1">
            <a:spLocks noRot="1" noChangeArrowheads="1"/>
          </p:cNvSpPr>
          <p:nvPr/>
        </p:nvSpPr>
        <p:spPr>
          <a:xfrm>
            <a:off x="1155986" y="4929210"/>
            <a:ext cx="10126971" cy="1393779"/>
          </a:xfrm>
          <a:prstGeom prst="rect">
            <a:avLst/>
          </a:prstGeom>
          <a:noFill/>
        </p:spPr>
        <p:txBody>
          <a:bodyPr wrap="square" rtlCol="0">
            <a:spAutoFit/>
          </a:bodyPr>
          <a:lstStyle>
            <a:defPPr>
              <a:defRPr lang="zh-CN"/>
            </a:defPPr>
            <a:lvl1pPr marL="342900" indent="-342900">
              <a:lnSpc>
                <a:spcPct val="150000"/>
              </a:lnSpc>
              <a:buFont typeface="Wingdings" panose="05000000000000000000" pitchFamily="2" charset="2"/>
              <a:buChar char="l"/>
              <a:defRPr sz="2000">
                <a:solidFill>
                  <a:schemeClr val="accent1"/>
                </a:solidFill>
                <a:latin typeface="+mn-ea"/>
                <a:ea typeface="+mn-ea"/>
              </a:defRPr>
            </a:lvl1pPr>
            <a:lvl2pPr marL="742950" indent="-285750" eaLnBrk="1" hangingPunct="1">
              <a:spcBef>
                <a:spcPct val="20000"/>
              </a:spcBef>
              <a:buChar char="–"/>
              <a:defRPr sz="2000">
                <a:solidFill>
                  <a:schemeClr val="accent1"/>
                </a:solidFill>
                <a:latin typeface="+mn-lt"/>
                <a:ea typeface="仿宋_GB2312" pitchFamily="49" charset="-122"/>
              </a:defRPr>
            </a:lvl2pPr>
            <a:lvl3pPr marL="1143000" indent="-228600" eaLnBrk="1" hangingPunct="1">
              <a:spcBef>
                <a:spcPct val="20000"/>
              </a:spcBef>
              <a:buChar char="•"/>
              <a:defRPr sz="2400">
                <a:latin typeface="+mn-lt"/>
              </a:defRPr>
            </a:lvl3pPr>
            <a:lvl4pPr marL="1600200" indent="-228600" eaLnBrk="1" hangingPunct="1">
              <a:spcBef>
                <a:spcPct val="20000"/>
              </a:spcBef>
              <a:buChar char="–"/>
              <a:defRPr sz="2000">
                <a:latin typeface="+mn-lt"/>
              </a:defRPr>
            </a:lvl4pPr>
            <a:lvl5pPr marL="2057400" indent="-228600" eaLnBrk="1" hangingPunct="1">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pPr>
              <a:lnSpc>
                <a:spcPct val="120000"/>
              </a:lnSpc>
            </a:pPr>
            <a:r>
              <a:rPr lang="zh-CN" altLang="en-US" sz="1800"/>
              <a:t>有抱怨顾客最容易成为回头客，关键在于及时处理，给抱怨顾客一个超出他期望值的满足，顾客就会成为回头客。</a:t>
            </a:r>
            <a:endParaRPr lang="zh-CN" altLang="en-US" sz="1800"/>
          </a:p>
          <a:p>
            <a:pPr>
              <a:lnSpc>
                <a:spcPct val="120000"/>
              </a:lnSpc>
            </a:pPr>
            <a:r>
              <a:rPr lang="zh-CN" altLang="en-US" sz="1800"/>
              <a:t>处理顾客抱怨要在四个之前，即“顾客不悦之前，消费结束之前，顾客离店之前，离店</a:t>
            </a:r>
            <a:r>
              <a:rPr lang="en-US" altLang="zh-CN" sz="1800"/>
              <a:t>24</a:t>
            </a:r>
            <a:r>
              <a:rPr lang="zh-CN" altLang="en-US" sz="1800"/>
              <a:t>小时之前”，一旦发生了顾客抱怨事件就是火警，按</a:t>
            </a:r>
            <a:r>
              <a:rPr lang="en-US" altLang="zh-CN" sz="1800"/>
              <a:t>119</a:t>
            </a:r>
            <a:r>
              <a:rPr lang="zh-CN" altLang="en-US" sz="1800"/>
              <a:t>原则火速反馈并处理。</a:t>
            </a:r>
            <a:endParaRPr lang="zh-CN" altLang="en-US" sz="1800"/>
          </a:p>
        </p:txBody>
      </p:sp>
      <p:grpSp>
        <p:nvGrpSpPr>
          <p:cNvPr id="30" name="组合 29"/>
          <p:cNvGrpSpPr/>
          <p:nvPr/>
        </p:nvGrpSpPr>
        <p:grpSpPr>
          <a:xfrm>
            <a:off x="1202294" y="4391988"/>
            <a:ext cx="6502990" cy="496530"/>
            <a:chOff x="1202294" y="4391988"/>
            <a:chExt cx="6502990" cy="496530"/>
          </a:xfrm>
        </p:grpSpPr>
        <p:sp>
          <p:nvSpPr>
            <p:cNvPr id="31" name="矩形: 圆角 30"/>
            <p:cNvSpPr/>
            <p:nvPr/>
          </p:nvSpPr>
          <p:spPr bwMode="auto">
            <a:xfrm>
              <a:off x="1202294" y="4391988"/>
              <a:ext cx="6502990" cy="496530"/>
            </a:xfrm>
            <a:prstGeom prst="roundRect">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32" name="矩形 31"/>
            <p:cNvSpPr/>
            <p:nvPr/>
          </p:nvSpPr>
          <p:spPr>
            <a:xfrm>
              <a:off x="1314463" y="4446906"/>
              <a:ext cx="2749471" cy="400110"/>
            </a:xfrm>
            <a:prstGeom prst="rect">
              <a:avLst/>
            </a:prstGeom>
            <a:noFill/>
          </p:spPr>
          <p:txBody>
            <a:bodyPr wrap="square" rtlCol="0">
              <a:spAutoFit/>
            </a:bodyPr>
            <a:lstStyle/>
            <a:p>
              <a:r>
                <a:rPr lang="zh-CN" altLang="en-US" sz="2000" b="1">
                  <a:solidFill>
                    <a:schemeClr val="accent2"/>
                  </a:solidFill>
                  <a:latin typeface="+mn-ea"/>
                  <a:ea typeface="+mn-ea"/>
                </a:rPr>
                <a:t>认真处理</a:t>
              </a:r>
              <a:r>
                <a:rPr lang="zh-CN" altLang="en-US" sz="2000">
                  <a:solidFill>
                    <a:schemeClr val="accent2"/>
                  </a:solidFill>
                  <a:latin typeface="+mn-ea"/>
                  <a:ea typeface="+mn-ea"/>
                </a:rPr>
                <a:t>客户反馈：</a:t>
              </a:r>
              <a:endParaRPr lang="zh-CN" altLang="en-US" sz="2000">
                <a:solidFill>
                  <a:schemeClr val="accent2"/>
                </a:solidFill>
                <a:latin typeface="+mn-ea"/>
                <a:ea typeface="+mn-ea"/>
              </a:endParaRPr>
            </a:p>
          </p:txBody>
        </p:sp>
      </p:grpSp>
      <p:pic>
        <p:nvPicPr>
          <p:cNvPr id="33" name="图片 32"/>
          <p:cNvPicPr>
            <a:picLocks noChangeAspect="1"/>
          </p:cNvPicPr>
          <p:nvPr/>
        </p:nvPicPr>
        <p:blipFill>
          <a:blip r:embed="rId1" cstate="email"/>
          <a:stretch>
            <a:fillRect/>
          </a:stretch>
        </p:blipFill>
        <p:spPr>
          <a:xfrm>
            <a:off x="7914687" y="1075954"/>
            <a:ext cx="3222544" cy="3771062"/>
          </a:xfrm>
          <a:prstGeom prst="rect">
            <a:avLst/>
          </a:prstGeom>
        </p:spPr>
      </p:pic>
    </p:spTree>
  </p:cSld>
  <p:clrMapOvr>
    <a:masterClrMapping/>
  </p:clrMapOvr>
  <p:transition spd="slow" advTm="9652">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zh-CN" altLang="en-US" sz="2800" b="1" kern="100">
                <a:solidFill>
                  <a:schemeClr val="accent1"/>
                </a:solidFill>
                <a:latin typeface="+mj-ea"/>
                <a:ea typeface="+mj-ea"/>
                <a:cs typeface="Times New Roman" panose="02020603050405020304" pitchFamily="18" charset="0"/>
              </a:rPr>
              <a:t>注重顾客反馈</a:t>
            </a:r>
            <a:endParaRPr lang="zh-CN" altLang="en-US" sz="2800" b="1" kern="100">
              <a:solidFill>
                <a:schemeClr val="accent1"/>
              </a:solidFill>
              <a:latin typeface="+mj-ea"/>
              <a:ea typeface="+mj-ea"/>
              <a:cs typeface="Times New Roman" panose="02020603050405020304" pitchFamily="18" charset="0"/>
            </a:endParaRPr>
          </a:p>
        </p:txBody>
      </p:sp>
      <p:sp>
        <p:nvSpPr>
          <p:cNvPr id="35" name="矩形 34"/>
          <p:cNvSpPr/>
          <p:nvPr/>
        </p:nvSpPr>
        <p:spPr>
          <a:xfrm>
            <a:off x="3787727" y="4440298"/>
            <a:ext cx="6096000" cy="1538370"/>
          </a:xfrm>
          <a:prstGeom prst="rect">
            <a:avLst/>
          </a:prstGeom>
          <a:noFill/>
        </p:spPr>
        <p:txBody>
          <a:bodyPr wrap="square" rtlCol="0">
            <a:spAutoFit/>
          </a:bodyPr>
          <a:lstStyle/>
          <a:p>
            <a:pPr marL="342900" indent="-342900">
              <a:lnSpc>
                <a:spcPct val="120000"/>
              </a:lnSpc>
              <a:buFont typeface="Wingdings" panose="05000000000000000000" pitchFamily="2" charset="2"/>
              <a:buChar char="l"/>
            </a:pPr>
            <a:r>
              <a:rPr lang="zh-CN" altLang="en-US" sz="2000">
                <a:solidFill>
                  <a:schemeClr val="accent1"/>
                </a:solidFill>
                <a:latin typeface="+mn-ea"/>
                <a:ea typeface="+mn-ea"/>
              </a:rPr>
              <a:t>利用周例会等渠道即时反馈</a:t>
            </a:r>
            <a:endParaRPr lang="en-US" altLang="zh-CN" sz="2000">
              <a:solidFill>
                <a:schemeClr val="accent1"/>
              </a:solidFill>
              <a:latin typeface="+mn-ea"/>
              <a:ea typeface="+mn-ea"/>
            </a:endParaRPr>
          </a:p>
          <a:p>
            <a:pPr marL="342900" indent="-342900">
              <a:lnSpc>
                <a:spcPct val="120000"/>
              </a:lnSpc>
              <a:buFont typeface="Wingdings" panose="05000000000000000000" pitchFamily="2" charset="2"/>
              <a:buChar char="l"/>
            </a:pPr>
            <a:r>
              <a:rPr lang="zh-CN" altLang="en-US" sz="2000">
                <a:solidFill>
                  <a:schemeClr val="accent1"/>
                </a:solidFill>
                <a:latin typeface="+mn-ea"/>
                <a:ea typeface="+mn-ea"/>
              </a:rPr>
              <a:t>有效整理与利用</a:t>
            </a:r>
            <a:endParaRPr lang="zh-CN" altLang="en-US" sz="2000">
              <a:solidFill>
                <a:schemeClr val="accent1"/>
              </a:solidFill>
              <a:latin typeface="+mn-ea"/>
              <a:ea typeface="+mn-ea"/>
            </a:endParaRPr>
          </a:p>
          <a:p>
            <a:pPr marL="342900" indent="-342900">
              <a:lnSpc>
                <a:spcPct val="120000"/>
              </a:lnSpc>
              <a:buFont typeface="Wingdings" panose="05000000000000000000" pitchFamily="2" charset="2"/>
              <a:buChar char="l"/>
            </a:pPr>
            <a:r>
              <a:rPr lang="zh-CN" altLang="en-US" sz="2000">
                <a:solidFill>
                  <a:schemeClr val="accent1"/>
                </a:solidFill>
                <a:latin typeface="+mn-ea"/>
                <a:ea typeface="+mn-ea"/>
              </a:rPr>
              <a:t>对于反馈意见的“反馈” </a:t>
            </a:r>
            <a:endParaRPr lang="en-US" altLang="zh-CN" sz="2000">
              <a:solidFill>
                <a:schemeClr val="accent1"/>
              </a:solidFill>
              <a:latin typeface="+mn-ea"/>
              <a:ea typeface="+mn-ea"/>
            </a:endParaRPr>
          </a:p>
          <a:p>
            <a:pPr marL="342900" indent="-342900">
              <a:lnSpc>
                <a:spcPct val="120000"/>
              </a:lnSpc>
              <a:buFont typeface="Wingdings" panose="05000000000000000000" pitchFamily="2" charset="2"/>
              <a:buChar char="l"/>
            </a:pPr>
            <a:r>
              <a:rPr lang="zh-CN" altLang="en-US" sz="2000">
                <a:solidFill>
                  <a:schemeClr val="accent1"/>
                </a:solidFill>
                <a:latin typeface="+mn-ea"/>
                <a:ea typeface="+mn-ea"/>
              </a:rPr>
              <a:t>建立健全客史档案</a:t>
            </a:r>
            <a:endParaRPr lang="zh-CN" altLang="en-US" sz="2000">
              <a:solidFill>
                <a:schemeClr val="accent1"/>
              </a:solidFill>
              <a:latin typeface="+mn-ea"/>
              <a:ea typeface="+mn-ea"/>
            </a:endParaRPr>
          </a:p>
        </p:txBody>
      </p:sp>
      <p:sp>
        <p:nvSpPr>
          <p:cNvPr id="36" name="矩形 35"/>
          <p:cNvSpPr/>
          <p:nvPr/>
        </p:nvSpPr>
        <p:spPr>
          <a:xfrm>
            <a:off x="4230811" y="1252768"/>
            <a:ext cx="7088649" cy="707886"/>
          </a:xfrm>
          <a:prstGeom prst="rect">
            <a:avLst/>
          </a:prstGeom>
          <a:noFill/>
        </p:spPr>
        <p:txBody>
          <a:bodyPr wrap="square" rtlCol="0">
            <a:spAutoFit/>
          </a:bodyPr>
          <a:lstStyle/>
          <a:p>
            <a:r>
              <a:rPr lang="zh-CN" altLang="en-US" sz="2000" b="1">
                <a:solidFill>
                  <a:schemeClr val="accent1"/>
                </a:solidFill>
                <a:latin typeface="+mn-ea"/>
                <a:ea typeface="+mn-ea"/>
              </a:rPr>
              <a:t>看</a:t>
            </a:r>
            <a:r>
              <a:rPr lang="en-US" altLang="zh-CN" sz="2000">
                <a:solidFill>
                  <a:schemeClr val="accent1"/>
                </a:solidFill>
                <a:latin typeface="+mn-ea"/>
                <a:ea typeface="+mn-ea"/>
              </a:rPr>
              <a:t>——</a:t>
            </a:r>
            <a:r>
              <a:rPr lang="zh-CN" altLang="en-US" sz="2000">
                <a:solidFill>
                  <a:schemeClr val="accent1"/>
                </a:solidFill>
                <a:latin typeface="+mn-ea"/>
                <a:ea typeface="+mn-ea"/>
              </a:rPr>
              <a:t>通过观察客人的行为而发现问题，并主动上前沟通，获取反馈。</a:t>
            </a:r>
            <a:endParaRPr lang="zh-CN" altLang="en-US" sz="2000">
              <a:solidFill>
                <a:schemeClr val="accent1"/>
              </a:solidFill>
              <a:latin typeface="+mn-ea"/>
              <a:ea typeface="+mn-ea"/>
            </a:endParaRPr>
          </a:p>
        </p:txBody>
      </p:sp>
      <p:sp>
        <p:nvSpPr>
          <p:cNvPr id="37" name="椭圆 36"/>
          <p:cNvSpPr/>
          <p:nvPr/>
        </p:nvSpPr>
        <p:spPr bwMode="auto">
          <a:xfrm>
            <a:off x="1393614" y="1344188"/>
            <a:ext cx="2145301" cy="2145301"/>
          </a:xfrm>
          <a:prstGeom prst="ellipse">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38" name="椭圆 37"/>
          <p:cNvSpPr/>
          <p:nvPr/>
        </p:nvSpPr>
        <p:spPr bwMode="auto">
          <a:xfrm>
            <a:off x="1393614" y="4142399"/>
            <a:ext cx="2145301" cy="2145301"/>
          </a:xfrm>
          <a:prstGeom prst="ellipse">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39" name="矩形 38"/>
          <p:cNvSpPr/>
          <p:nvPr/>
        </p:nvSpPr>
        <p:spPr>
          <a:xfrm>
            <a:off x="1520545" y="2019402"/>
            <a:ext cx="1933958" cy="781622"/>
          </a:xfrm>
          <a:prstGeom prst="rect">
            <a:avLst/>
          </a:prstGeom>
        </p:spPr>
        <p:txBody>
          <a:bodyPr/>
          <a:lstStyle/>
          <a:p>
            <a:pPr algn="ctr">
              <a:buFontTx/>
            </a:pPr>
            <a:r>
              <a:rPr lang="zh-CN" altLang="en-US" sz="2400" kern="0">
                <a:solidFill>
                  <a:schemeClr val="accent2"/>
                </a:solidFill>
                <a:latin typeface="+mj-lt"/>
                <a:ea typeface="+mj-ea"/>
                <a:cs typeface="+mj-cs"/>
              </a:rPr>
              <a:t>获取顾客反馈的途径</a:t>
            </a:r>
            <a:endParaRPr lang="zh-CN" altLang="en-US" sz="2400" kern="0">
              <a:solidFill>
                <a:schemeClr val="accent2"/>
              </a:solidFill>
              <a:latin typeface="+mj-lt"/>
              <a:ea typeface="+mj-ea"/>
              <a:cs typeface="+mj-cs"/>
            </a:endParaRPr>
          </a:p>
        </p:txBody>
      </p:sp>
      <p:sp>
        <p:nvSpPr>
          <p:cNvPr id="40" name="矩形 39"/>
          <p:cNvSpPr/>
          <p:nvPr/>
        </p:nvSpPr>
        <p:spPr>
          <a:xfrm>
            <a:off x="1653509" y="4822492"/>
            <a:ext cx="1625509" cy="844679"/>
          </a:xfrm>
          <a:prstGeom prst="rect">
            <a:avLst/>
          </a:prstGeom>
        </p:spPr>
        <p:txBody>
          <a:bodyPr/>
          <a:lstStyle/>
          <a:p>
            <a:pPr algn="ctr">
              <a:buFontTx/>
            </a:pPr>
            <a:r>
              <a:rPr lang="zh-CN" altLang="en-US" sz="2400" kern="0">
                <a:solidFill>
                  <a:schemeClr val="accent2"/>
                </a:solidFill>
                <a:latin typeface="+mj-lt"/>
                <a:ea typeface="+mj-ea"/>
                <a:cs typeface="+mj-cs"/>
              </a:rPr>
              <a:t>反馈信息的管理</a:t>
            </a:r>
            <a:endParaRPr lang="zh-CN" altLang="en-US" sz="2400" kern="0">
              <a:solidFill>
                <a:schemeClr val="accent2"/>
              </a:solidFill>
              <a:latin typeface="+mj-lt"/>
              <a:ea typeface="+mj-ea"/>
              <a:cs typeface="+mj-cs"/>
            </a:endParaRPr>
          </a:p>
        </p:txBody>
      </p:sp>
      <p:sp>
        <p:nvSpPr>
          <p:cNvPr id="41" name="4  _4"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a:spLocks noChangeArrowheads="1"/>
          </p:cNvSpPr>
          <p:nvPr/>
        </p:nvSpPr>
        <p:spPr bwMode="auto">
          <a:xfrm>
            <a:off x="3698769" y="1313705"/>
            <a:ext cx="440094" cy="440094"/>
          </a:xfrm>
          <a:prstGeom prst="ellipse">
            <a:avLst/>
          </a:prstGeom>
          <a:gradFill>
            <a:gsLst>
              <a:gs pos="61000">
                <a:schemeClr val="tx1"/>
              </a:gs>
              <a:gs pos="0">
                <a:srgbClr val="0082B0"/>
              </a:gs>
              <a:gs pos="100000">
                <a:srgbClr val="005674"/>
              </a:gs>
            </a:gsLst>
            <a:lin ang="5400000" scaled="1"/>
          </a:gradFill>
          <a:ln w="19050"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r>
              <a:rPr lang="en-US" altLang="zh-CN" sz="1400">
                <a:solidFill>
                  <a:schemeClr val="accent2"/>
                </a:solidFill>
                <a:latin typeface="+mj-ea"/>
                <a:ea typeface="+mj-ea"/>
              </a:rPr>
              <a:t>1</a:t>
            </a:r>
            <a:endParaRPr lang="zh-CN" altLang="en-US" sz="1400" dirty="0">
              <a:solidFill>
                <a:schemeClr val="accent2"/>
              </a:solidFill>
              <a:latin typeface="+mj-ea"/>
              <a:ea typeface="+mj-ea"/>
            </a:endParaRPr>
          </a:p>
        </p:txBody>
      </p:sp>
      <p:sp>
        <p:nvSpPr>
          <p:cNvPr id="42" name="3   _4"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a:spLocks noChangeArrowheads="1"/>
          </p:cNvSpPr>
          <p:nvPr/>
        </p:nvSpPr>
        <p:spPr bwMode="auto">
          <a:xfrm>
            <a:off x="3698769" y="2005872"/>
            <a:ext cx="440094" cy="440094"/>
          </a:xfrm>
          <a:prstGeom prst="ellipse">
            <a:avLst/>
          </a:prstGeom>
          <a:gradFill>
            <a:gsLst>
              <a:gs pos="61000">
                <a:schemeClr val="tx1"/>
              </a:gs>
              <a:gs pos="0">
                <a:srgbClr val="0082B0"/>
              </a:gs>
              <a:gs pos="100000">
                <a:srgbClr val="005674"/>
              </a:gs>
            </a:gsLst>
            <a:lin ang="5400000" scaled="1"/>
          </a:gradFill>
          <a:ln w="19050"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r>
              <a:rPr lang="en-US" altLang="zh-CN" sz="1400">
                <a:solidFill>
                  <a:schemeClr val="accent2"/>
                </a:solidFill>
                <a:latin typeface="+mj-ea"/>
                <a:ea typeface="+mj-ea"/>
              </a:rPr>
              <a:t>2</a:t>
            </a:r>
            <a:endParaRPr lang="zh-CN" altLang="en-US" sz="1400" dirty="0">
              <a:solidFill>
                <a:schemeClr val="accent2"/>
              </a:solidFill>
              <a:latin typeface="+mj-ea"/>
              <a:ea typeface="+mj-ea"/>
            </a:endParaRPr>
          </a:p>
        </p:txBody>
      </p:sp>
      <p:sp>
        <p:nvSpPr>
          <p:cNvPr id="43" name="2    _4"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a:spLocks noChangeArrowheads="1"/>
          </p:cNvSpPr>
          <p:nvPr/>
        </p:nvSpPr>
        <p:spPr bwMode="auto">
          <a:xfrm>
            <a:off x="3698769" y="2615472"/>
            <a:ext cx="440094" cy="440094"/>
          </a:xfrm>
          <a:prstGeom prst="ellipse">
            <a:avLst/>
          </a:prstGeom>
          <a:gradFill>
            <a:gsLst>
              <a:gs pos="61000">
                <a:schemeClr val="tx1"/>
              </a:gs>
              <a:gs pos="0">
                <a:srgbClr val="0082B0"/>
              </a:gs>
              <a:gs pos="100000">
                <a:srgbClr val="005674"/>
              </a:gs>
            </a:gsLst>
            <a:lin ang="5400000" scaled="1"/>
          </a:gradFill>
          <a:ln w="19050"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r>
              <a:rPr lang="en-US" altLang="zh-CN" sz="1400">
                <a:solidFill>
                  <a:schemeClr val="accent2"/>
                </a:solidFill>
                <a:latin typeface="+mj-ea"/>
                <a:ea typeface="+mj-ea"/>
              </a:rPr>
              <a:t>3</a:t>
            </a:r>
            <a:endParaRPr lang="zh-CN" altLang="en-US" sz="1400" dirty="0">
              <a:solidFill>
                <a:schemeClr val="accent2"/>
              </a:solidFill>
              <a:latin typeface="+mj-ea"/>
              <a:ea typeface="+mj-ea"/>
            </a:endParaRPr>
          </a:p>
        </p:txBody>
      </p:sp>
      <p:sp>
        <p:nvSpPr>
          <p:cNvPr id="44" name="1   _4" descr="e7d195523061f1c0205959036996ad55c215b892a7aac5c0B9ADEF7896FB48F2EF97163A2DE1401E1875DEDC438B7864AD24CA23553DBBBD975DAF4CAD4A2592689FFB6CEE59FFA55B2702D0E5EE29CDFC0DD98BC7D6A39AC4E055256EE11BBEDCDB7C9722D66262996B68DE860BD3C77EBCAECB599909EC0E07B61811075331ABCDE6990254B8C8"/>
          <p:cNvSpPr>
            <a:spLocks noChangeArrowheads="1"/>
          </p:cNvSpPr>
          <p:nvPr/>
        </p:nvSpPr>
        <p:spPr bwMode="auto">
          <a:xfrm>
            <a:off x="3698769" y="3209030"/>
            <a:ext cx="440094" cy="440094"/>
          </a:xfrm>
          <a:prstGeom prst="ellipse">
            <a:avLst/>
          </a:prstGeom>
          <a:gradFill>
            <a:gsLst>
              <a:gs pos="61000">
                <a:schemeClr val="tx1"/>
              </a:gs>
              <a:gs pos="0">
                <a:srgbClr val="0082B0"/>
              </a:gs>
              <a:gs pos="100000">
                <a:srgbClr val="005674"/>
              </a:gs>
            </a:gsLst>
            <a:lin ang="5400000" scaled="1"/>
          </a:gradFill>
          <a:ln w="19050"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r>
              <a:rPr lang="en-US" altLang="zh-CN" sz="1400">
                <a:solidFill>
                  <a:schemeClr val="accent2"/>
                </a:solidFill>
                <a:latin typeface="+mj-ea"/>
                <a:ea typeface="+mj-ea"/>
              </a:rPr>
              <a:t>4</a:t>
            </a:r>
            <a:endParaRPr lang="zh-CN" altLang="en-US" sz="1400" dirty="0">
              <a:solidFill>
                <a:schemeClr val="accent2"/>
              </a:solidFill>
              <a:latin typeface="+mj-ea"/>
              <a:ea typeface="+mj-ea"/>
            </a:endParaRPr>
          </a:p>
        </p:txBody>
      </p:sp>
      <p:sp>
        <p:nvSpPr>
          <p:cNvPr id="45" name="矩形 44"/>
          <p:cNvSpPr/>
          <p:nvPr/>
        </p:nvSpPr>
        <p:spPr>
          <a:xfrm>
            <a:off x="4230811" y="2020561"/>
            <a:ext cx="7088649" cy="430374"/>
          </a:xfrm>
          <a:prstGeom prst="rect">
            <a:avLst/>
          </a:prstGeom>
          <a:noFill/>
        </p:spPr>
        <p:txBody>
          <a:bodyPr wrap="square" rtlCol="0">
            <a:spAutoFit/>
          </a:bodyPr>
          <a:lstStyle/>
          <a:p>
            <a:pPr>
              <a:lnSpc>
                <a:spcPct val="120000"/>
              </a:lnSpc>
            </a:pPr>
            <a:r>
              <a:rPr lang="zh-CN" altLang="en-US" sz="2000" b="1">
                <a:solidFill>
                  <a:schemeClr val="accent1"/>
                </a:solidFill>
                <a:latin typeface="+mn-ea"/>
                <a:ea typeface="+mn-ea"/>
              </a:rPr>
              <a:t>听</a:t>
            </a:r>
            <a:r>
              <a:rPr lang="en-US" altLang="zh-CN" sz="2000">
                <a:solidFill>
                  <a:schemeClr val="accent1"/>
                </a:solidFill>
                <a:latin typeface="+mn-ea"/>
                <a:ea typeface="+mn-ea"/>
              </a:rPr>
              <a:t>——</a:t>
            </a:r>
            <a:r>
              <a:rPr lang="zh-CN" altLang="en-US" sz="2000">
                <a:solidFill>
                  <a:schemeClr val="accent1"/>
                </a:solidFill>
                <a:latin typeface="+mn-ea"/>
                <a:ea typeface="+mn-ea"/>
              </a:rPr>
              <a:t>通过客人之间的谈话获取反馈信息。</a:t>
            </a:r>
            <a:endParaRPr lang="zh-CN" altLang="en-US" sz="2000">
              <a:solidFill>
                <a:schemeClr val="accent1"/>
              </a:solidFill>
              <a:latin typeface="+mn-ea"/>
              <a:ea typeface="+mn-ea"/>
            </a:endParaRPr>
          </a:p>
        </p:txBody>
      </p:sp>
      <p:sp>
        <p:nvSpPr>
          <p:cNvPr id="46" name="矩形 45"/>
          <p:cNvSpPr/>
          <p:nvPr/>
        </p:nvSpPr>
        <p:spPr>
          <a:xfrm>
            <a:off x="4230811" y="2574476"/>
            <a:ext cx="7088649" cy="430374"/>
          </a:xfrm>
          <a:prstGeom prst="rect">
            <a:avLst/>
          </a:prstGeom>
          <a:noFill/>
        </p:spPr>
        <p:txBody>
          <a:bodyPr wrap="square" rtlCol="0">
            <a:spAutoFit/>
          </a:bodyPr>
          <a:lstStyle/>
          <a:p>
            <a:pPr>
              <a:lnSpc>
                <a:spcPct val="120000"/>
              </a:lnSpc>
            </a:pPr>
            <a:r>
              <a:rPr lang="zh-CN" altLang="en-US" sz="2000" b="1">
                <a:solidFill>
                  <a:schemeClr val="accent1"/>
                </a:solidFill>
                <a:latin typeface="+mn-ea"/>
                <a:ea typeface="+mn-ea"/>
              </a:rPr>
              <a:t>聊</a:t>
            </a:r>
            <a:r>
              <a:rPr lang="en-US" altLang="zh-CN" sz="2000">
                <a:solidFill>
                  <a:schemeClr val="accent1"/>
                </a:solidFill>
                <a:latin typeface="+mn-ea"/>
                <a:ea typeface="+mn-ea"/>
              </a:rPr>
              <a:t>——</a:t>
            </a:r>
            <a:r>
              <a:rPr lang="zh-CN" altLang="en-US" sz="2000">
                <a:solidFill>
                  <a:schemeClr val="accent1"/>
                </a:solidFill>
                <a:latin typeface="+mn-ea"/>
                <a:ea typeface="+mn-ea"/>
              </a:rPr>
              <a:t>要有与客人交朋友的心态，主动与客人沟通获取信息。</a:t>
            </a:r>
            <a:endParaRPr lang="zh-CN" altLang="en-US" sz="2000">
              <a:solidFill>
                <a:schemeClr val="accent1"/>
              </a:solidFill>
              <a:latin typeface="+mn-ea"/>
              <a:ea typeface="+mn-ea"/>
            </a:endParaRPr>
          </a:p>
        </p:txBody>
      </p:sp>
      <p:sp>
        <p:nvSpPr>
          <p:cNvPr id="47" name="矩形 46"/>
          <p:cNvSpPr/>
          <p:nvPr/>
        </p:nvSpPr>
        <p:spPr>
          <a:xfrm>
            <a:off x="4230811" y="3151804"/>
            <a:ext cx="7088649" cy="427040"/>
          </a:xfrm>
          <a:prstGeom prst="rect">
            <a:avLst/>
          </a:prstGeom>
          <a:noFill/>
        </p:spPr>
        <p:txBody>
          <a:bodyPr wrap="square" rtlCol="0">
            <a:spAutoFit/>
          </a:bodyPr>
          <a:lstStyle/>
          <a:p>
            <a:pPr>
              <a:lnSpc>
                <a:spcPct val="120000"/>
              </a:lnSpc>
            </a:pPr>
            <a:r>
              <a:rPr lang="zh-CN" altLang="en-US" sz="2000">
                <a:solidFill>
                  <a:schemeClr val="accent1"/>
                </a:solidFill>
                <a:latin typeface="+mn-ea"/>
                <a:ea typeface="+mn-ea"/>
              </a:rPr>
              <a:t>意见卡、回访</a:t>
            </a:r>
            <a:endParaRPr lang="zh-CN" altLang="en-US" sz="2000">
              <a:solidFill>
                <a:schemeClr val="accent1"/>
              </a:solidFill>
              <a:latin typeface="+mn-ea"/>
              <a:ea typeface="+mn-ea"/>
            </a:endParaRPr>
          </a:p>
        </p:txBody>
      </p:sp>
    </p:spTree>
  </p:cSld>
  <p:clrMapOvr>
    <a:masterClrMapping/>
  </p:clrMapOvr>
  <p:transition spd="slow" advTm="9652">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zh-CN" altLang="en-US" sz="2800" b="1" kern="100">
                <a:solidFill>
                  <a:schemeClr val="accent1"/>
                </a:solidFill>
                <a:latin typeface="+mj-ea"/>
                <a:ea typeface="+mj-ea"/>
                <a:cs typeface="Times New Roman" panose="02020603050405020304" pitchFamily="18" charset="0"/>
              </a:rPr>
              <a:t>顾客投诉管理</a:t>
            </a:r>
            <a:endParaRPr lang="zh-CN" altLang="en-US" sz="2800" b="1" kern="100">
              <a:solidFill>
                <a:schemeClr val="accent1"/>
              </a:solidFill>
              <a:latin typeface="+mj-ea"/>
              <a:ea typeface="+mj-ea"/>
              <a:cs typeface="Times New Roman" panose="02020603050405020304" pitchFamily="18" charset="0"/>
            </a:endParaRPr>
          </a:p>
        </p:txBody>
      </p:sp>
      <p:sp>
        <p:nvSpPr>
          <p:cNvPr id="33" name="标题 186372"/>
          <p:cNvSpPr txBox="1">
            <a:spLocks noRot="1" noChangeArrowheads="1"/>
          </p:cNvSpPr>
          <p:nvPr/>
        </p:nvSpPr>
        <p:spPr>
          <a:xfrm>
            <a:off x="1675778" y="1368390"/>
            <a:ext cx="8540750" cy="1143000"/>
          </a:xfrm>
          <a:prstGeom prst="rect">
            <a:avLst/>
          </a:prstGeom>
        </p:spPr>
        <p:txBody>
          <a:bodyPr/>
          <a:lstStyle>
            <a:lvl1pPr algn="l" rtl="0" eaLnBrk="1" fontAlgn="base" hangingPunct="1">
              <a:spcBef>
                <a:spcPct val="0"/>
              </a:spcBef>
              <a:spcAft>
                <a:spcPct val="0"/>
              </a:spcAft>
              <a:defRPr sz="2400">
                <a:solidFill>
                  <a:schemeClr val="accent1"/>
                </a:solidFill>
                <a:latin typeface="+mj-lt"/>
                <a:ea typeface="+mj-ea"/>
                <a:cs typeface="+mj-cs"/>
              </a:defRPr>
            </a:lvl1pPr>
            <a:lvl2pPr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buFontTx/>
            </a:pPr>
            <a:endParaRPr lang="zh-CN" altLang="en-US" kern="0"/>
          </a:p>
        </p:txBody>
      </p:sp>
      <p:pic>
        <p:nvPicPr>
          <p:cNvPr id="48" name="图片 47"/>
          <p:cNvPicPr>
            <a:picLocks noChangeAspect="1"/>
          </p:cNvPicPr>
          <p:nvPr/>
        </p:nvPicPr>
        <p:blipFill rotWithShape="1">
          <a:blip r:embed="rId1" cstate="email">
            <a:extLst>
              <a:ext uri="{BEBA8EAE-BF5A-486C-A8C5-ECC9F3942E4B}">
                <a14:imgProps xmlns:a14="http://schemas.microsoft.com/office/drawing/2010/main">
                  <a14:imgLayer r:embed="rId2">
                    <a14:imgEffect>
                      <a14:backgroundRemoval t="0" b="99329" l="0" r="100000">
                        <a14:foregroundMark x1="35873" y1="9933" x2="52078" y2="4966"/>
                        <a14:foregroundMark x1="55540" y1="10201" x2="30332" y2="52215"/>
                        <a14:foregroundMark x1="33518" y1="17450" x2="21884" y2="30067"/>
                        <a14:foregroundMark x1="19529" y1="23221" x2="67452" y2="33557"/>
                        <a14:foregroundMark x1="32964" y1="20268" x2="58310" y2="6443"/>
                        <a14:foregroundMark x1="57895" y1="7383" x2="69252" y2="33557"/>
                        <a14:foregroundMark x1="68421" y1="35034" x2="32687" y2="50604"/>
                        <a14:foregroundMark x1="22576" y1="26980" x2="29640" y2="50604"/>
                        <a14:foregroundMark x1="34211" y1="17047" x2="19252" y2="22953"/>
                        <a14:foregroundMark x1="22853" y1="34765" x2="18421" y2="22550"/>
                        <a14:backgroundMark x1="20988" y1="4491" x2="2623" y2="30838"/>
                        <a14:backgroundMark x1="12654" y1="25299" x2="2932" y2="65269"/>
                        <a14:backgroundMark x1="72840" y1="5689" x2="99537" y2="9731"/>
                        <a14:backgroundMark x1="97222" y1="42365" x2="98920" y2="52844"/>
                        <a14:backgroundMark x1="71451" y1="31287" x2="80556" y2="45808"/>
                        <a14:backgroundMark x1="75617" y1="69910" x2="90741" y2="97605"/>
                      </a14:backgroundRemoval>
                    </a14:imgEffect>
                  </a14:imgLayer>
                </a14:imgProps>
              </a:ext>
            </a:extLst>
          </a:blip>
          <a:srcRect/>
          <a:stretch>
            <a:fillRect/>
          </a:stretch>
        </p:blipFill>
        <p:spPr>
          <a:xfrm>
            <a:off x="6782342" y="1005507"/>
            <a:ext cx="5689305" cy="5870622"/>
          </a:xfrm>
          <a:prstGeom prst="rect">
            <a:avLst/>
          </a:prstGeom>
        </p:spPr>
      </p:pic>
      <p:sp>
        <p:nvSpPr>
          <p:cNvPr id="49" name="矩形 48"/>
          <p:cNvSpPr/>
          <p:nvPr/>
        </p:nvSpPr>
        <p:spPr>
          <a:xfrm>
            <a:off x="1006364" y="1844824"/>
            <a:ext cx="6377424" cy="1721305"/>
          </a:xfrm>
          <a:prstGeom prst="rect">
            <a:avLst/>
          </a:prstGeom>
          <a:noFill/>
        </p:spPr>
        <p:txBody>
          <a:bodyPr wrap="square" rtlCol="0">
            <a:spAutoFit/>
          </a:bodyPr>
          <a:lstStyle/>
          <a:p>
            <a:pPr marL="342900" indent="-342900">
              <a:lnSpc>
                <a:spcPct val="120000"/>
              </a:lnSpc>
              <a:buFont typeface="Wingdings" panose="05000000000000000000" pitchFamily="2" charset="2"/>
              <a:buChar char="l"/>
            </a:pPr>
            <a:r>
              <a:rPr lang="zh-CN" altLang="en-US">
                <a:solidFill>
                  <a:schemeClr val="accent1"/>
                </a:solidFill>
                <a:latin typeface="+mn-ea"/>
                <a:ea typeface="+mn-ea"/>
              </a:rPr>
              <a:t>开发一个顾客可能需要很长时间，而</a:t>
            </a:r>
            <a:r>
              <a:rPr lang="zh-CN" altLang="en-US" b="1">
                <a:solidFill>
                  <a:schemeClr val="accent1"/>
                </a:solidFill>
                <a:latin typeface="+mn-ea"/>
                <a:ea typeface="+mn-ea"/>
              </a:rPr>
              <a:t>失去一位顾客只需一分钟</a:t>
            </a:r>
            <a:r>
              <a:rPr lang="zh-CN" altLang="en-US">
                <a:solidFill>
                  <a:schemeClr val="accent1"/>
                </a:solidFill>
                <a:latin typeface="+mn-ea"/>
                <a:ea typeface="+mn-ea"/>
              </a:rPr>
              <a:t>。</a:t>
            </a:r>
            <a:endParaRPr lang="zh-CN" altLang="en-US">
              <a:solidFill>
                <a:schemeClr val="accent1"/>
              </a:solidFill>
              <a:latin typeface="+mn-ea"/>
              <a:ea typeface="+mn-ea"/>
            </a:endParaRPr>
          </a:p>
          <a:p>
            <a:pPr marL="342900" indent="-342900">
              <a:lnSpc>
                <a:spcPct val="120000"/>
              </a:lnSpc>
              <a:buFont typeface="Wingdings" panose="05000000000000000000" pitchFamily="2" charset="2"/>
              <a:buChar char="l"/>
            </a:pPr>
            <a:r>
              <a:rPr lang="zh-CN" altLang="en-US" b="1">
                <a:solidFill>
                  <a:schemeClr val="bg2"/>
                </a:solidFill>
                <a:latin typeface="+mn-ea"/>
                <a:ea typeface="+mn-ea"/>
              </a:rPr>
              <a:t>客人投诉=给我们第二次表现的机会</a:t>
            </a:r>
            <a:endParaRPr lang="zh-CN" altLang="en-US" b="1">
              <a:solidFill>
                <a:schemeClr val="bg2"/>
              </a:solidFill>
              <a:latin typeface="+mn-ea"/>
              <a:ea typeface="+mn-ea"/>
            </a:endParaRPr>
          </a:p>
          <a:p>
            <a:pPr marL="342900" indent="-342900">
              <a:lnSpc>
                <a:spcPct val="120000"/>
              </a:lnSpc>
              <a:buFont typeface="Wingdings" panose="05000000000000000000" pitchFamily="2" charset="2"/>
              <a:buChar char="l"/>
            </a:pPr>
            <a:r>
              <a:rPr lang="zh-CN" altLang="en-US">
                <a:solidFill>
                  <a:schemeClr val="accent1"/>
                </a:solidFill>
                <a:latin typeface="+mn-ea"/>
                <a:ea typeface="+mn-ea"/>
              </a:rPr>
              <a:t>许多对酒店怀有感激之情的客人，往往是那些因投诉问题得到妥善处理而感到满意的客人。</a:t>
            </a:r>
            <a:endParaRPr lang="zh-CN" altLang="en-US">
              <a:solidFill>
                <a:schemeClr val="accent1"/>
              </a:solidFill>
              <a:latin typeface="+mn-ea"/>
              <a:ea typeface="+mn-ea"/>
            </a:endParaRPr>
          </a:p>
        </p:txBody>
      </p:sp>
      <p:sp>
        <p:nvSpPr>
          <p:cNvPr id="50" name="矩形 49"/>
          <p:cNvSpPr/>
          <p:nvPr/>
        </p:nvSpPr>
        <p:spPr>
          <a:xfrm>
            <a:off x="1006364" y="1222897"/>
            <a:ext cx="1980029" cy="523220"/>
          </a:xfrm>
          <a:prstGeom prst="rect">
            <a:avLst/>
          </a:prstGeom>
        </p:spPr>
        <p:txBody>
          <a:bodyPr wrap="square">
            <a:spAutoFit/>
          </a:bodyPr>
          <a:lstStyle/>
          <a:p>
            <a:pPr>
              <a:spcBef>
                <a:spcPts val="0"/>
              </a:spcBef>
              <a:spcAft>
                <a:spcPts val="0"/>
              </a:spcAft>
            </a:pPr>
            <a:r>
              <a:rPr lang="zh-CN" altLang="en-US" sz="2800" b="1" kern="100">
                <a:solidFill>
                  <a:schemeClr val="accent1"/>
                </a:solidFill>
                <a:latin typeface="+mj-ea"/>
                <a:ea typeface="+mj-ea"/>
                <a:cs typeface="Times New Roman" panose="02020603050405020304" pitchFamily="18" charset="0"/>
              </a:rPr>
              <a:t>调查表明：</a:t>
            </a:r>
            <a:endParaRPr lang="zh-CN" altLang="en-US" sz="2800" b="1" kern="100">
              <a:solidFill>
                <a:schemeClr val="accent1"/>
              </a:solidFill>
              <a:latin typeface="+mj-ea"/>
              <a:ea typeface="+mj-ea"/>
              <a:cs typeface="Times New Roman" panose="02020603050405020304" pitchFamily="18" charset="0"/>
            </a:endParaRPr>
          </a:p>
        </p:txBody>
      </p:sp>
      <p:sp>
        <p:nvSpPr>
          <p:cNvPr id="51" name="标题 187395"/>
          <p:cNvSpPr txBox="1">
            <a:spLocks noRot="1"/>
          </p:cNvSpPr>
          <p:nvPr/>
        </p:nvSpPr>
        <p:spPr>
          <a:xfrm>
            <a:off x="1006364" y="4087244"/>
            <a:ext cx="6454775" cy="461665"/>
          </a:xfrm>
          <a:prstGeom prst="rect">
            <a:avLst/>
          </a:prstGeom>
        </p:spPr>
        <p:txBody>
          <a:bodyPr wrap="square">
            <a:spAutoFit/>
          </a:bodyPr>
          <a:lstStyle>
            <a:defPPr>
              <a:defRPr lang="zh-CN"/>
            </a:defPPr>
            <a:lvl1pPr>
              <a:spcBef>
                <a:spcPts val="0"/>
              </a:spcBef>
              <a:spcAft>
                <a:spcPts val="0"/>
              </a:spcAft>
              <a:defRPr sz="2800" b="1" kern="100">
                <a:solidFill>
                  <a:schemeClr val="accent1"/>
                </a:solidFill>
                <a:latin typeface="+mj-ea"/>
                <a:ea typeface="+mj-ea"/>
                <a:cs typeface="Times New Roman" panose="02020603050405020304" pitchFamily="18" charset="0"/>
              </a:defRPr>
            </a:lvl1pPr>
            <a:lvl2pPr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2400" noProof="1"/>
              <a:t>投诉的顾客想要什么 </a:t>
            </a:r>
            <a:endParaRPr lang="zh-CN" altLang="en-US" sz="2400" noProof="1"/>
          </a:p>
        </p:txBody>
      </p:sp>
      <p:sp>
        <p:nvSpPr>
          <p:cNvPr id="52" name="文本占位符 187396"/>
          <p:cNvSpPr txBox="1">
            <a:spLocks noRot="1"/>
          </p:cNvSpPr>
          <p:nvPr/>
        </p:nvSpPr>
        <p:spPr>
          <a:xfrm>
            <a:off x="1006364" y="4595676"/>
            <a:ext cx="5746860" cy="1726178"/>
          </a:xfrm>
          <a:prstGeom prst="rect">
            <a:avLst/>
          </a:prstGeom>
          <a:noFill/>
        </p:spPr>
        <p:txBody>
          <a:bodyPr wrap="square" rtlCol="0">
            <a:spAutoFit/>
          </a:bodyPr>
          <a:lstStyle>
            <a:defPPr>
              <a:defRPr lang="zh-CN"/>
            </a:defPPr>
            <a:lvl1pPr marL="342900" indent="-342900">
              <a:lnSpc>
                <a:spcPct val="120000"/>
              </a:lnSpc>
              <a:buFont typeface="Wingdings" panose="05000000000000000000" pitchFamily="2" charset="2"/>
              <a:buChar char="l"/>
              <a:defRPr>
                <a:solidFill>
                  <a:schemeClr val="accent1"/>
                </a:solidFill>
                <a:latin typeface="+mn-ea"/>
                <a:ea typeface="+mn-ea"/>
              </a:defRPr>
            </a:lvl1pPr>
            <a:lvl2pPr marL="742950" indent="-285750" algn="l" rtl="0" eaLnBrk="1" fontAlgn="base" hangingPunct="1">
              <a:spcBef>
                <a:spcPct val="20000"/>
              </a:spcBef>
              <a:spcAft>
                <a:spcPct val="0"/>
              </a:spcAft>
              <a:buChar char="–"/>
              <a:defRPr sz="2000">
                <a:solidFill>
                  <a:schemeClr val="accent1"/>
                </a:solidFill>
                <a:latin typeface="+mn-lt"/>
                <a:ea typeface="仿宋_GB2312" pitchFamily="49" charset="-122"/>
              </a:defRPr>
            </a:lvl2pPr>
            <a:lvl3pPr marL="1143000" indent="-228600" algn="l" rtl="0" eaLnBrk="1" fontAlgn="base" hangingPunct="1">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9pPr>
          </a:lstStyle>
          <a:p>
            <a:pPr marL="0" indent="0">
              <a:buNone/>
            </a:pPr>
            <a:r>
              <a:rPr lang="zh-CN" altLang="en-US" noProof="1"/>
              <a:t>（</a:t>
            </a:r>
            <a:r>
              <a:rPr lang="en-US" altLang="zh-CN" noProof="1"/>
              <a:t>1</a:t>
            </a:r>
            <a:r>
              <a:rPr lang="zh-CN" altLang="en-US" noProof="1"/>
              <a:t>）得到认真地对待（如催菜）</a:t>
            </a:r>
            <a:endParaRPr lang="zh-CN" altLang="en-US" noProof="1"/>
          </a:p>
          <a:p>
            <a:pPr marL="0" indent="0">
              <a:buNone/>
            </a:pPr>
            <a:r>
              <a:rPr lang="zh-CN" altLang="en-US" noProof="1"/>
              <a:t>（</a:t>
            </a:r>
            <a:r>
              <a:rPr lang="en-US" altLang="zh-CN" noProof="1"/>
              <a:t>2</a:t>
            </a:r>
            <a:r>
              <a:rPr lang="zh-CN" altLang="en-US" noProof="1"/>
              <a:t>）得到尊重</a:t>
            </a:r>
            <a:endParaRPr lang="en-US" altLang="zh-CN" noProof="1"/>
          </a:p>
          <a:p>
            <a:pPr marL="0" indent="0">
              <a:buNone/>
            </a:pPr>
            <a:r>
              <a:rPr lang="zh-CN" altLang="en-US" noProof="1"/>
              <a:t>（</a:t>
            </a:r>
            <a:r>
              <a:rPr lang="en-US" altLang="zh-CN" noProof="1"/>
              <a:t>3</a:t>
            </a:r>
            <a:r>
              <a:rPr lang="zh-CN" altLang="en-US" noProof="1"/>
              <a:t>）立即采取行动解决问题</a:t>
            </a:r>
            <a:endParaRPr lang="en-US" altLang="zh-CN" noProof="1"/>
          </a:p>
          <a:p>
            <a:pPr marL="0" indent="0">
              <a:buNone/>
            </a:pPr>
            <a:r>
              <a:rPr lang="zh-CN" altLang="en-US" noProof="1"/>
              <a:t>（</a:t>
            </a:r>
            <a:r>
              <a:rPr lang="en-US" altLang="zh-CN" noProof="1"/>
              <a:t>4</a:t>
            </a:r>
            <a:r>
              <a:rPr lang="zh-CN" altLang="en-US" noProof="1"/>
              <a:t>）赔偿或补偿</a:t>
            </a:r>
            <a:endParaRPr lang="en-US" altLang="zh-CN" noProof="1"/>
          </a:p>
          <a:p>
            <a:pPr marL="0" indent="0">
              <a:buNone/>
            </a:pPr>
            <a:r>
              <a:rPr lang="zh-CN" altLang="en-US" noProof="1"/>
              <a:t>（</a:t>
            </a:r>
            <a:r>
              <a:rPr lang="en-US" altLang="zh-CN" noProof="1"/>
              <a:t>5</a:t>
            </a:r>
            <a:r>
              <a:rPr lang="zh-CN" altLang="en-US" noProof="1"/>
              <a:t>）改进工作，不再出现类似的问题</a:t>
            </a:r>
            <a:endParaRPr lang="zh-CN" altLang="en-US" noProof="1"/>
          </a:p>
        </p:txBody>
      </p:sp>
    </p:spTree>
  </p:cSld>
  <p:clrMapOvr>
    <a:masterClrMapping/>
  </p:clrMapOvr>
  <p:transition spd="slow" advTm="9652">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zh-CN" altLang="en-US" sz="2800" b="1" kern="100">
                <a:solidFill>
                  <a:schemeClr val="accent1"/>
                </a:solidFill>
                <a:latin typeface="+mj-ea"/>
                <a:ea typeface="+mj-ea"/>
                <a:cs typeface="Times New Roman" panose="02020603050405020304" pitchFamily="18" charset="0"/>
              </a:rPr>
              <a:t>顾客投诉管理</a:t>
            </a:r>
            <a:endParaRPr lang="zh-CN" altLang="en-US" sz="2800" b="1" kern="100">
              <a:solidFill>
                <a:schemeClr val="accent1"/>
              </a:solidFill>
              <a:latin typeface="+mj-ea"/>
              <a:ea typeface="+mj-ea"/>
              <a:cs typeface="Times New Roman" panose="02020603050405020304" pitchFamily="18" charset="0"/>
            </a:endParaRPr>
          </a:p>
        </p:txBody>
      </p:sp>
      <p:sp>
        <p:nvSpPr>
          <p:cNvPr id="21" name="标题 188420"/>
          <p:cNvSpPr txBox="1">
            <a:spLocks noRot="1" noChangeArrowheads="1"/>
          </p:cNvSpPr>
          <p:nvPr/>
        </p:nvSpPr>
        <p:spPr>
          <a:xfrm>
            <a:off x="2739971" y="896004"/>
            <a:ext cx="7200900" cy="461665"/>
          </a:xfrm>
          <a:prstGeom prst="rect">
            <a:avLst/>
          </a:prstGeom>
        </p:spPr>
        <p:txBody>
          <a:bodyPr wrap="square">
            <a:spAutoFit/>
          </a:bodyPr>
          <a:lstStyle>
            <a:defPPr>
              <a:defRPr lang="zh-CN"/>
            </a:defPPr>
            <a:lvl1pPr>
              <a:spcBef>
                <a:spcPts val="0"/>
              </a:spcBef>
              <a:spcAft>
                <a:spcPts val="0"/>
              </a:spcAft>
              <a:defRPr sz="2800" b="1" kern="100">
                <a:solidFill>
                  <a:schemeClr val="accent1"/>
                </a:solidFill>
                <a:latin typeface="+mj-ea"/>
                <a:ea typeface="+mj-ea"/>
                <a:cs typeface="Times New Roman" panose="02020603050405020304" pitchFamily="18" charset="0"/>
              </a:defRPr>
            </a:lvl1pPr>
            <a:lvl2pPr marL="742950" indent="-285750" eaLnBrk="1" hangingPunct="1">
              <a:spcBef>
                <a:spcPct val="20000"/>
              </a:spcBef>
              <a:buChar char="–"/>
              <a:defRPr sz="2000">
                <a:solidFill>
                  <a:schemeClr val="accent1"/>
                </a:solidFill>
                <a:latin typeface="+mn-lt"/>
                <a:ea typeface="仿宋_GB2312" pitchFamily="49" charset="-122"/>
              </a:defRPr>
            </a:lvl2pPr>
            <a:lvl3pPr marL="1143000" indent="-228600" eaLnBrk="1" hangingPunct="1">
              <a:spcBef>
                <a:spcPct val="20000"/>
              </a:spcBef>
              <a:buChar char="•"/>
              <a:defRPr sz="2400">
                <a:latin typeface="+mn-lt"/>
              </a:defRPr>
            </a:lvl3pPr>
            <a:lvl4pPr marL="1600200" indent="-228600" eaLnBrk="1" hangingPunct="1">
              <a:spcBef>
                <a:spcPct val="20000"/>
              </a:spcBef>
              <a:buChar char="–"/>
              <a:defRPr sz="2000">
                <a:latin typeface="+mn-lt"/>
              </a:defRPr>
            </a:lvl4pPr>
            <a:lvl5pPr marL="2057400" indent="-228600" eaLnBrk="1" hangingPunct="1">
              <a:spcBef>
                <a:spcPct val="20000"/>
              </a:spcBef>
              <a:buChar char="»"/>
              <a:defRPr sz="2000">
                <a:latin typeface="+mn-lt"/>
              </a:defRPr>
            </a:lvl5pPr>
            <a:lvl6pPr marL="2514600" indent="-228600" fontAlgn="base">
              <a:spcBef>
                <a:spcPct val="20000"/>
              </a:spcBef>
              <a:spcAft>
                <a:spcPct val="0"/>
              </a:spcAft>
              <a:buChar char="»"/>
              <a:defRPr sz="2000">
                <a:latin typeface="+mn-lt"/>
              </a:defRPr>
            </a:lvl6pPr>
            <a:lvl7pPr marL="2971800" indent="-228600" fontAlgn="base">
              <a:spcBef>
                <a:spcPct val="20000"/>
              </a:spcBef>
              <a:spcAft>
                <a:spcPct val="0"/>
              </a:spcAft>
              <a:buChar char="»"/>
              <a:defRPr sz="2000">
                <a:latin typeface="+mn-lt"/>
              </a:defRPr>
            </a:lvl7pPr>
            <a:lvl8pPr marL="3429000" indent="-228600" fontAlgn="base">
              <a:spcBef>
                <a:spcPct val="20000"/>
              </a:spcBef>
              <a:spcAft>
                <a:spcPct val="0"/>
              </a:spcAft>
              <a:buChar char="»"/>
              <a:defRPr sz="2000">
                <a:latin typeface="+mn-lt"/>
              </a:defRPr>
            </a:lvl8pPr>
            <a:lvl9pPr marL="3886200" indent="-228600" fontAlgn="base">
              <a:spcBef>
                <a:spcPct val="20000"/>
              </a:spcBef>
              <a:spcAft>
                <a:spcPct val="0"/>
              </a:spcAft>
              <a:buChar char="»"/>
              <a:defRPr sz="2000">
                <a:latin typeface="+mn-lt"/>
              </a:defRPr>
            </a:lvl9pPr>
          </a:lstStyle>
          <a:p>
            <a:pPr algn="ctr"/>
            <a:r>
              <a:rPr lang="zh-CN" altLang="en-US" sz="2400" dirty="0">
                <a:solidFill>
                  <a:schemeClr val="bg2"/>
                </a:solidFill>
              </a:rPr>
              <a:t>处理宾客投诉一般遵循以下五个原则：</a:t>
            </a:r>
            <a:endParaRPr lang="zh-CN" altLang="en-US" sz="2400" dirty="0">
              <a:solidFill>
                <a:schemeClr val="bg2"/>
              </a:solidFill>
            </a:endParaRPr>
          </a:p>
        </p:txBody>
      </p:sp>
      <p:sp>
        <p:nvSpPr>
          <p:cNvPr id="22" name="Oval 7"/>
          <p:cNvSpPr>
            <a:spLocks noChangeArrowheads="1"/>
          </p:cNvSpPr>
          <p:nvPr/>
        </p:nvSpPr>
        <p:spPr bwMode="auto">
          <a:xfrm>
            <a:off x="5526496" y="4940714"/>
            <a:ext cx="1866461" cy="1874667"/>
          </a:xfrm>
          <a:prstGeom prst="ellipse">
            <a:avLst/>
          </a:prstGeom>
          <a:solidFill>
            <a:schemeClr val="accent1">
              <a:lumMod val="40000"/>
              <a:lumOff val="60000"/>
            </a:schemeClr>
          </a:soli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23" name="Freeform 6"/>
          <p:cNvSpPr/>
          <p:nvPr/>
        </p:nvSpPr>
        <p:spPr bwMode="auto">
          <a:xfrm>
            <a:off x="5103980" y="2142697"/>
            <a:ext cx="1226531" cy="3524091"/>
          </a:xfrm>
          <a:custGeom>
            <a:avLst/>
            <a:gdLst>
              <a:gd name="T0" fmla="*/ 0 w 1316"/>
              <a:gd name="T1" fmla="*/ 0 h 4247"/>
              <a:gd name="T2" fmla="*/ 1149 w 1316"/>
              <a:gd name="T3" fmla="*/ 0 h 4247"/>
              <a:gd name="T4" fmla="*/ 1316 w 1316"/>
              <a:gd name="T5" fmla="*/ 167 h 4247"/>
              <a:gd name="T6" fmla="*/ 1316 w 1316"/>
              <a:gd name="T7" fmla="*/ 4247 h 4247"/>
              <a:gd name="T8" fmla="*/ 1193 w 1316"/>
              <a:gd name="T9" fmla="*/ 4247 h 4247"/>
              <a:gd name="T10" fmla="*/ 1193 w 1316"/>
              <a:gd name="T11" fmla="*/ 222 h 4247"/>
              <a:gd name="T12" fmla="*/ 1094 w 1316"/>
              <a:gd name="T13" fmla="*/ 123 h 4247"/>
              <a:gd name="T14" fmla="*/ 0 w 1316"/>
              <a:gd name="T15" fmla="*/ 123 h 4247"/>
              <a:gd name="T16" fmla="*/ 0 w 1316"/>
              <a:gd name="T17" fmla="*/ 0 h 4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6" h="4247">
                <a:moveTo>
                  <a:pt x="0" y="0"/>
                </a:moveTo>
                <a:lnTo>
                  <a:pt x="1149" y="0"/>
                </a:lnTo>
                <a:cubicBezTo>
                  <a:pt x="1241" y="0"/>
                  <a:pt x="1316" y="75"/>
                  <a:pt x="1316" y="167"/>
                </a:cubicBezTo>
                <a:lnTo>
                  <a:pt x="1316" y="4247"/>
                </a:lnTo>
                <a:lnTo>
                  <a:pt x="1193" y="4247"/>
                </a:lnTo>
                <a:lnTo>
                  <a:pt x="1193" y="222"/>
                </a:lnTo>
                <a:cubicBezTo>
                  <a:pt x="1193" y="168"/>
                  <a:pt x="1148" y="123"/>
                  <a:pt x="1094" y="123"/>
                </a:cubicBezTo>
                <a:lnTo>
                  <a:pt x="0" y="123"/>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sz="1600"/>
          </a:p>
        </p:txBody>
      </p:sp>
      <p:sp>
        <p:nvSpPr>
          <p:cNvPr id="24" name="Freeform 8"/>
          <p:cNvSpPr/>
          <p:nvPr/>
        </p:nvSpPr>
        <p:spPr bwMode="auto">
          <a:xfrm>
            <a:off x="5054754" y="3466530"/>
            <a:ext cx="996812" cy="2196155"/>
          </a:xfrm>
          <a:custGeom>
            <a:avLst/>
            <a:gdLst>
              <a:gd name="T0" fmla="*/ 0 w 1070"/>
              <a:gd name="T1" fmla="*/ 0 h 2628"/>
              <a:gd name="T2" fmla="*/ 902 w 1070"/>
              <a:gd name="T3" fmla="*/ 0 h 2628"/>
              <a:gd name="T4" fmla="*/ 1070 w 1070"/>
              <a:gd name="T5" fmla="*/ 167 h 2628"/>
              <a:gd name="T6" fmla="*/ 1070 w 1070"/>
              <a:gd name="T7" fmla="*/ 2628 h 2628"/>
              <a:gd name="T8" fmla="*/ 946 w 1070"/>
              <a:gd name="T9" fmla="*/ 2628 h 2628"/>
              <a:gd name="T10" fmla="*/ 946 w 1070"/>
              <a:gd name="T11" fmla="*/ 222 h 2628"/>
              <a:gd name="T12" fmla="*/ 847 w 1070"/>
              <a:gd name="T13" fmla="*/ 123 h 2628"/>
              <a:gd name="T14" fmla="*/ 0 w 1070"/>
              <a:gd name="T15" fmla="*/ 123 h 2628"/>
              <a:gd name="T16" fmla="*/ 0 w 1070"/>
              <a:gd name="T17" fmla="*/ 0 h 2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0" h="2628">
                <a:moveTo>
                  <a:pt x="0" y="0"/>
                </a:moveTo>
                <a:lnTo>
                  <a:pt x="902" y="0"/>
                </a:lnTo>
                <a:cubicBezTo>
                  <a:pt x="994" y="0"/>
                  <a:pt x="1070" y="75"/>
                  <a:pt x="1070" y="167"/>
                </a:cubicBezTo>
                <a:lnTo>
                  <a:pt x="1070" y="2628"/>
                </a:lnTo>
                <a:lnTo>
                  <a:pt x="946" y="2628"/>
                </a:lnTo>
                <a:lnTo>
                  <a:pt x="946" y="222"/>
                </a:lnTo>
                <a:cubicBezTo>
                  <a:pt x="946" y="168"/>
                  <a:pt x="901" y="123"/>
                  <a:pt x="847" y="123"/>
                </a:cubicBezTo>
                <a:lnTo>
                  <a:pt x="0" y="123"/>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sz="1600"/>
          </a:p>
        </p:txBody>
      </p:sp>
      <p:sp>
        <p:nvSpPr>
          <p:cNvPr id="25" name="Freeform 9"/>
          <p:cNvSpPr/>
          <p:nvPr/>
        </p:nvSpPr>
        <p:spPr bwMode="auto">
          <a:xfrm>
            <a:off x="5083468" y="4706892"/>
            <a:ext cx="968099" cy="955794"/>
          </a:xfrm>
          <a:custGeom>
            <a:avLst/>
            <a:gdLst>
              <a:gd name="T0" fmla="*/ 0 w 1039"/>
              <a:gd name="T1" fmla="*/ 0 h 1022"/>
              <a:gd name="T2" fmla="*/ 871 w 1039"/>
              <a:gd name="T3" fmla="*/ 0 h 1022"/>
              <a:gd name="T4" fmla="*/ 1039 w 1039"/>
              <a:gd name="T5" fmla="*/ 167 h 1022"/>
              <a:gd name="T6" fmla="*/ 1039 w 1039"/>
              <a:gd name="T7" fmla="*/ 1022 h 1022"/>
              <a:gd name="T8" fmla="*/ 915 w 1039"/>
              <a:gd name="T9" fmla="*/ 1022 h 1022"/>
              <a:gd name="T10" fmla="*/ 915 w 1039"/>
              <a:gd name="T11" fmla="*/ 223 h 1022"/>
              <a:gd name="T12" fmla="*/ 816 w 1039"/>
              <a:gd name="T13" fmla="*/ 123 h 1022"/>
              <a:gd name="T14" fmla="*/ 0 w 1039"/>
              <a:gd name="T15" fmla="*/ 123 h 1022"/>
              <a:gd name="T16" fmla="*/ 0 w 1039"/>
              <a:gd name="T17" fmla="*/ 0 h 10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9" h="1022">
                <a:moveTo>
                  <a:pt x="0" y="0"/>
                </a:moveTo>
                <a:lnTo>
                  <a:pt x="871" y="0"/>
                </a:lnTo>
                <a:cubicBezTo>
                  <a:pt x="963" y="0"/>
                  <a:pt x="1039" y="75"/>
                  <a:pt x="1039" y="167"/>
                </a:cubicBezTo>
                <a:lnTo>
                  <a:pt x="1039" y="1022"/>
                </a:lnTo>
                <a:lnTo>
                  <a:pt x="915" y="1022"/>
                </a:lnTo>
                <a:lnTo>
                  <a:pt x="915" y="223"/>
                </a:lnTo>
                <a:cubicBezTo>
                  <a:pt x="915" y="168"/>
                  <a:pt x="870" y="123"/>
                  <a:pt x="816" y="123"/>
                </a:cubicBezTo>
                <a:lnTo>
                  <a:pt x="0" y="123"/>
                </a:lnTo>
                <a:lnTo>
                  <a:pt x="0" y="0"/>
                </a:lnTo>
                <a:close/>
              </a:path>
            </a:pathLst>
          </a:custGeom>
          <a:solidFill>
            <a:schemeClr val="accent1"/>
          </a:solidFill>
          <a:ln>
            <a:noFill/>
          </a:ln>
        </p:spPr>
        <p:txBody>
          <a:bodyPr vert="horz" wrap="square" lIns="91440" tIns="45720" rIns="91440" bIns="45720" numCol="1" anchor="t" anchorCtr="0" compatLnSpc="1"/>
          <a:lstStyle/>
          <a:p>
            <a:endParaRPr lang="zh-CN" altLang="en-US" sz="1600"/>
          </a:p>
        </p:txBody>
      </p:sp>
      <p:sp>
        <p:nvSpPr>
          <p:cNvPr id="26" name="Freeform 13"/>
          <p:cNvSpPr/>
          <p:nvPr/>
        </p:nvSpPr>
        <p:spPr bwMode="auto">
          <a:xfrm>
            <a:off x="6523308" y="2142697"/>
            <a:ext cx="1226531" cy="3524091"/>
          </a:xfrm>
          <a:custGeom>
            <a:avLst/>
            <a:gdLst>
              <a:gd name="T0" fmla="*/ 1316 w 1316"/>
              <a:gd name="T1" fmla="*/ 0 h 4247"/>
              <a:gd name="T2" fmla="*/ 167 w 1316"/>
              <a:gd name="T3" fmla="*/ 0 h 4247"/>
              <a:gd name="T4" fmla="*/ 0 w 1316"/>
              <a:gd name="T5" fmla="*/ 167 h 4247"/>
              <a:gd name="T6" fmla="*/ 0 w 1316"/>
              <a:gd name="T7" fmla="*/ 4247 h 4247"/>
              <a:gd name="T8" fmla="*/ 123 w 1316"/>
              <a:gd name="T9" fmla="*/ 4247 h 4247"/>
              <a:gd name="T10" fmla="*/ 123 w 1316"/>
              <a:gd name="T11" fmla="*/ 222 h 4247"/>
              <a:gd name="T12" fmla="*/ 222 w 1316"/>
              <a:gd name="T13" fmla="*/ 123 h 4247"/>
              <a:gd name="T14" fmla="*/ 1316 w 1316"/>
              <a:gd name="T15" fmla="*/ 123 h 4247"/>
              <a:gd name="T16" fmla="*/ 1316 w 1316"/>
              <a:gd name="T17" fmla="*/ 0 h 4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6" h="4247">
                <a:moveTo>
                  <a:pt x="1316" y="0"/>
                </a:moveTo>
                <a:lnTo>
                  <a:pt x="167" y="0"/>
                </a:lnTo>
                <a:cubicBezTo>
                  <a:pt x="75" y="0"/>
                  <a:pt x="0" y="75"/>
                  <a:pt x="0" y="167"/>
                </a:cubicBezTo>
                <a:lnTo>
                  <a:pt x="0" y="4247"/>
                </a:lnTo>
                <a:lnTo>
                  <a:pt x="123" y="4247"/>
                </a:lnTo>
                <a:lnTo>
                  <a:pt x="123" y="222"/>
                </a:lnTo>
                <a:cubicBezTo>
                  <a:pt x="123" y="168"/>
                  <a:pt x="168" y="123"/>
                  <a:pt x="222" y="123"/>
                </a:cubicBezTo>
                <a:lnTo>
                  <a:pt x="1316" y="123"/>
                </a:lnTo>
                <a:lnTo>
                  <a:pt x="1316" y="0"/>
                </a:lnTo>
                <a:close/>
              </a:path>
            </a:pathLst>
          </a:custGeom>
          <a:solidFill>
            <a:schemeClr val="accent1"/>
          </a:solidFill>
          <a:ln>
            <a:noFill/>
          </a:ln>
        </p:spPr>
        <p:txBody>
          <a:bodyPr vert="horz" wrap="square" lIns="91440" tIns="45720" rIns="91440" bIns="45720" numCol="1" anchor="t" anchorCtr="0" compatLnSpc="1"/>
          <a:lstStyle/>
          <a:p>
            <a:endParaRPr lang="zh-CN" altLang="en-US" sz="1600"/>
          </a:p>
        </p:txBody>
      </p:sp>
      <p:sp>
        <p:nvSpPr>
          <p:cNvPr id="27" name="Freeform 15"/>
          <p:cNvSpPr/>
          <p:nvPr/>
        </p:nvSpPr>
        <p:spPr bwMode="auto">
          <a:xfrm>
            <a:off x="6761231" y="3915187"/>
            <a:ext cx="968099" cy="1435740"/>
          </a:xfrm>
          <a:custGeom>
            <a:avLst/>
            <a:gdLst>
              <a:gd name="T0" fmla="*/ 1039 w 1039"/>
              <a:gd name="T1" fmla="*/ 0 h 1534"/>
              <a:gd name="T2" fmla="*/ 168 w 1039"/>
              <a:gd name="T3" fmla="*/ 0 h 1534"/>
              <a:gd name="T4" fmla="*/ 0 w 1039"/>
              <a:gd name="T5" fmla="*/ 168 h 1534"/>
              <a:gd name="T6" fmla="*/ 0 w 1039"/>
              <a:gd name="T7" fmla="*/ 1534 h 1534"/>
              <a:gd name="T8" fmla="*/ 124 w 1039"/>
              <a:gd name="T9" fmla="*/ 1534 h 1534"/>
              <a:gd name="T10" fmla="*/ 124 w 1039"/>
              <a:gd name="T11" fmla="*/ 223 h 1534"/>
              <a:gd name="T12" fmla="*/ 223 w 1039"/>
              <a:gd name="T13" fmla="*/ 124 h 1534"/>
              <a:gd name="T14" fmla="*/ 1039 w 1039"/>
              <a:gd name="T15" fmla="*/ 124 h 1534"/>
              <a:gd name="T16" fmla="*/ 1039 w 1039"/>
              <a:gd name="T17" fmla="*/ 0 h 1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9" h="1534">
                <a:moveTo>
                  <a:pt x="1039" y="0"/>
                </a:moveTo>
                <a:lnTo>
                  <a:pt x="168" y="0"/>
                </a:lnTo>
                <a:cubicBezTo>
                  <a:pt x="76" y="0"/>
                  <a:pt x="0" y="76"/>
                  <a:pt x="0" y="168"/>
                </a:cubicBezTo>
                <a:lnTo>
                  <a:pt x="0" y="1534"/>
                </a:lnTo>
                <a:lnTo>
                  <a:pt x="124" y="1534"/>
                </a:lnTo>
                <a:lnTo>
                  <a:pt x="124" y="223"/>
                </a:lnTo>
                <a:cubicBezTo>
                  <a:pt x="124" y="168"/>
                  <a:pt x="169" y="124"/>
                  <a:pt x="223" y="124"/>
                </a:cubicBezTo>
                <a:lnTo>
                  <a:pt x="1039" y="124"/>
                </a:lnTo>
                <a:lnTo>
                  <a:pt x="1039" y="0"/>
                </a:lnTo>
                <a:close/>
              </a:path>
            </a:pathLst>
          </a:custGeom>
          <a:solidFill>
            <a:schemeClr val="accent1"/>
          </a:solidFill>
          <a:ln w="7938" cap="flat">
            <a:noFill/>
            <a:prstDash val="solid"/>
            <a:miter lim="800000"/>
          </a:ln>
        </p:spPr>
        <p:txBody>
          <a:bodyPr vert="horz" wrap="square" lIns="91440" tIns="45720" rIns="91440" bIns="45720" numCol="1" anchor="t" anchorCtr="0" compatLnSpc="1"/>
          <a:lstStyle/>
          <a:p>
            <a:endParaRPr lang="zh-CN" altLang="en-US" sz="1600"/>
          </a:p>
        </p:txBody>
      </p:sp>
      <p:sp>
        <p:nvSpPr>
          <p:cNvPr id="28" name="Oval 19"/>
          <p:cNvSpPr>
            <a:spLocks noChangeArrowheads="1"/>
          </p:cNvSpPr>
          <p:nvPr/>
        </p:nvSpPr>
        <p:spPr bwMode="auto">
          <a:xfrm>
            <a:off x="5706375" y="5120252"/>
            <a:ext cx="1506704" cy="1511488"/>
          </a:xfrm>
          <a:prstGeom prst="ellipse">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grpSp>
        <p:nvGrpSpPr>
          <p:cNvPr id="29" name="组合 28"/>
          <p:cNvGrpSpPr/>
          <p:nvPr/>
        </p:nvGrpSpPr>
        <p:grpSpPr>
          <a:xfrm>
            <a:off x="4763503" y="1842838"/>
            <a:ext cx="656338" cy="656338"/>
            <a:chOff x="4640673" y="1337871"/>
            <a:chExt cx="656338" cy="656338"/>
          </a:xfrm>
        </p:grpSpPr>
        <p:sp>
          <p:nvSpPr>
            <p:cNvPr id="30" name="Oval 10"/>
            <p:cNvSpPr>
              <a:spLocks noChangeArrowheads="1"/>
            </p:cNvSpPr>
            <p:nvPr/>
          </p:nvSpPr>
          <p:spPr bwMode="auto">
            <a:xfrm>
              <a:off x="4640673" y="1337871"/>
              <a:ext cx="656338" cy="656338"/>
            </a:xfrm>
            <a:prstGeom prst="ellipse">
              <a:avLst/>
            </a:prstGeom>
            <a:gradFill>
              <a:gsLst>
                <a:gs pos="61000">
                  <a:schemeClr val="tx1"/>
                </a:gs>
                <a:gs pos="0">
                  <a:srgbClr val="0082B0"/>
                </a:gs>
                <a:gs pos="100000">
                  <a:srgbClr val="005674"/>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endParaRPr lang="zh-CN" altLang="en-US" sz="2800">
                <a:solidFill>
                  <a:schemeClr val="accent2"/>
                </a:solidFill>
                <a:latin typeface="+mj-ea"/>
                <a:ea typeface="+mj-ea"/>
              </a:endParaRPr>
            </a:p>
          </p:txBody>
        </p:sp>
        <p:sp>
          <p:nvSpPr>
            <p:cNvPr id="31" name="TextBox 20"/>
            <p:cNvSpPr txBox="1">
              <a:spLocks noChangeArrowheads="1"/>
            </p:cNvSpPr>
            <p:nvPr/>
          </p:nvSpPr>
          <p:spPr bwMode="auto">
            <a:xfrm flipH="1">
              <a:off x="4777708" y="1407138"/>
              <a:ext cx="398216" cy="523220"/>
            </a:xfrm>
            <a:prstGeom prst="rect">
              <a:avLst/>
            </a:prstGeom>
            <a:noFill/>
            <a:ln w="9525">
              <a:noFill/>
              <a:miter lim="800000"/>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defPPr>
                <a:defRPr lang="zh-CN"/>
              </a:defPPr>
              <a:lvl1pPr marL="0" marR="0" indent="0" algn="ctr" defTabSz="914400" eaLnBrk="1" latinLnBrk="0" hangingPunct="1">
                <a:lnSpc>
                  <a:spcPct val="100000"/>
                </a:lnSpc>
                <a:buClrTx/>
                <a:buSzTx/>
                <a:buNone/>
                <a:defRPr kumimoji="0" sz="2000" b="0" i="0" u="none" strike="noStrike" cap="none" normalizeH="0" baseline="0">
                  <a:ln>
                    <a:noFill/>
                  </a:ln>
                  <a:solidFill>
                    <a:schemeClr val="accent2"/>
                  </a:solidFill>
                  <a:effectLst/>
                  <a:latin typeface="+mj-ea"/>
                  <a:ea typeface="+mj-ea"/>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sz="2800" dirty="0"/>
                <a:t>1</a:t>
              </a:r>
              <a:endParaRPr lang="en-US" sz="2800" dirty="0"/>
            </a:p>
          </p:txBody>
        </p:sp>
      </p:grpSp>
      <p:sp>
        <p:nvSpPr>
          <p:cNvPr id="32" name="矩形 25"/>
          <p:cNvSpPr>
            <a:spLocks noChangeArrowheads="1"/>
          </p:cNvSpPr>
          <p:nvPr/>
        </p:nvSpPr>
        <p:spPr bwMode="auto">
          <a:xfrm>
            <a:off x="1301925" y="2191654"/>
            <a:ext cx="34638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dirty="0">
                <a:solidFill>
                  <a:schemeClr val="accent1"/>
                </a:solidFill>
                <a:latin typeface="微软雅黑" panose="020B0503020204020204" pitchFamily="34" charset="-122"/>
                <a:ea typeface="微软雅黑" panose="020B0503020204020204" pitchFamily="34" charset="-122"/>
              </a:rPr>
              <a:t>即使客人是错的，也抱着宽容的态度，不与客人争辩；</a:t>
            </a:r>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33" name="矩形 3"/>
          <p:cNvSpPr>
            <a:spLocks noChangeArrowheads="1"/>
          </p:cNvSpPr>
          <p:nvPr/>
        </p:nvSpPr>
        <p:spPr bwMode="auto">
          <a:xfrm>
            <a:off x="1516385" y="1847841"/>
            <a:ext cx="32388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2000" b="1" dirty="0">
                <a:solidFill>
                  <a:schemeClr val="accent1"/>
                </a:solidFill>
                <a:latin typeface="微软雅黑" panose="020B0503020204020204" pitchFamily="34" charset="-122"/>
                <a:ea typeface="微软雅黑" panose="020B0503020204020204" pitchFamily="34" charset="-122"/>
              </a:rPr>
              <a:t>不争论原则</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5903805" y="5427477"/>
            <a:ext cx="1140554" cy="954107"/>
          </a:xfrm>
          <a:prstGeom prst="rect">
            <a:avLst/>
          </a:prstGeom>
          <a:noFill/>
        </p:spPr>
        <p:txBody>
          <a:bodyPr wrap="square" rtlCol="0">
            <a:spAutoFit/>
          </a:bodyPr>
          <a:lstStyle/>
          <a:p>
            <a:pPr algn="ctr"/>
            <a:r>
              <a:rPr lang="zh-CN" altLang="en-US" sz="2800" b="1" dirty="0">
                <a:solidFill>
                  <a:schemeClr val="accent2"/>
                </a:solidFill>
                <a:latin typeface="+mj-ea"/>
                <a:ea typeface="+mj-ea"/>
              </a:rPr>
              <a:t>五个原则</a:t>
            </a:r>
            <a:endParaRPr lang="zh-CN" altLang="en-US" sz="2800" b="1" dirty="0">
              <a:solidFill>
                <a:schemeClr val="accent2"/>
              </a:solidFill>
              <a:latin typeface="+mj-ea"/>
              <a:ea typeface="+mj-ea"/>
            </a:endParaRPr>
          </a:p>
        </p:txBody>
      </p:sp>
      <p:sp>
        <p:nvSpPr>
          <p:cNvPr id="36" name="矩形 35"/>
          <p:cNvSpPr>
            <a:spLocks noChangeArrowheads="1"/>
          </p:cNvSpPr>
          <p:nvPr/>
        </p:nvSpPr>
        <p:spPr bwMode="auto">
          <a:xfrm>
            <a:off x="1392781" y="3488220"/>
            <a:ext cx="329717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dirty="0">
                <a:solidFill>
                  <a:schemeClr val="accent1"/>
                </a:solidFill>
                <a:latin typeface="微软雅黑" panose="020B0503020204020204" pitchFamily="34" charset="-122"/>
                <a:ea typeface="微软雅黑" panose="020B0503020204020204" pitchFamily="34" charset="-122"/>
              </a:rPr>
              <a:t>维护企业形象，不将责任推卸给其他岗位或部门；</a:t>
            </a:r>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37" name="矩形 34"/>
          <p:cNvSpPr>
            <a:spLocks noChangeArrowheads="1"/>
          </p:cNvSpPr>
          <p:nvPr/>
        </p:nvSpPr>
        <p:spPr bwMode="auto">
          <a:xfrm>
            <a:off x="1451125" y="3127857"/>
            <a:ext cx="32388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2000" b="1" dirty="0">
                <a:solidFill>
                  <a:schemeClr val="accent1"/>
                </a:solidFill>
                <a:latin typeface="微软雅黑" panose="020B0503020204020204" pitchFamily="34" charset="-122"/>
                <a:ea typeface="微软雅黑" panose="020B0503020204020204" pitchFamily="34" charset="-122"/>
              </a:rPr>
              <a:t>不推卸原则</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4763503" y="3164030"/>
            <a:ext cx="656338" cy="660442"/>
            <a:chOff x="4640673" y="2822836"/>
            <a:chExt cx="656338" cy="660442"/>
          </a:xfrm>
        </p:grpSpPr>
        <p:sp>
          <p:nvSpPr>
            <p:cNvPr id="39" name="Oval 11"/>
            <p:cNvSpPr>
              <a:spLocks noChangeArrowheads="1"/>
            </p:cNvSpPr>
            <p:nvPr/>
          </p:nvSpPr>
          <p:spPr bwMode="auto">
            <a:xfrm>
              <a:off x="4640673" y="2822836"/>
              <a:ext cx="656338" cy="660442"/>
            </a:xfrm>
            <a:prstGeom prst="ellipse">
              <a:avLst/>
            </a:prstGeom>
            <a:gradFill>
              <a:gsLst>
                <a:gs pos="61000">
                  <a:schemeClr val="tx1"/>
                </a:gs>
                <a:gs pos="0">
                  <a:srgbClr val="0082B0"/>
                </a:gs>
                <a:gs pos="100000">
                  <a:srgbClr val="005674"/>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endParaRPr lang="zh-CN" altLang="en-US" sz="2800">
                <a:solidFill>
                  <a:schemeClr val="accent2"/>
                </a:solidFill>
                <a:latin typeface="+mj-ea"/>
                <a:ea typeface="+mj-ea"/>
              </a:endParaRPr>
            </a:p>
          </p:txBody>
        </p:sp>
        <p:sp>
          <p:nvSpPr>
            <p:cNvPr id="40" name="TextBox 20"/>
            <p:cNvSpPr txBox="1">
              <a:spLocks noChangeArrowheads="1"/>
            </p:cNvSpPr>
            <p:nvPr/>
          </p:nvSpPr>
          <p:spPr bwMode="auto">
            <a:xfrm flipH="1">
              <a:off x="4764061" y="2883490"/>
              <a:ext cx="398216" cy="523220"/>
            </a:xfrm>
            <a:prstGeom prst="rect">
              <a:avLst/>
            </a:prstGeom>
            <a:noFill/>
            <a:ln w="9525">
              <a:noFill/>
              <a:miter lim="800000"/>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defPPr>
                <a:defRPr lang="zh-CN"/>
              </a:defPPr>
              <a:lvl1pPr marL="0" marR="0" indent="0" algn="ctr" defTabSz="914400" eaLnBrk="1" latinLnBrk="0" hangingPunct="1">
                <a:lnSpc>
                  <a:spcPct val="100000"/>
                </a:lnSpc>
                <a:buClrTx/>
                <a:buSzTx/>
                <a:buNone/>
                <a:defRPr kumimoji="0" sz="2000" b="0" i="0" u="none" strike="noStrike" cap="none" normalizeH="0" baseline="0">
                  <a:ln>
                    <a:noFill/>
                  </a:ln>
                  <a:solidFill>
                    <a:schemeClr val="accent2"/>
                  </a:solidFill>
                  <a:effectLst/>
                  <a:latin typeface="+mj-ea"/>
                  <a:ea typeface="+mj-ea"/>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sz="2800" dirty="0"/>
                <a:t>2</a:t>
              </a:r>
              <a:endParaRPr lang="en-US" sz="2800" dirty="0"/>
            </a:p>
          </p:txBody>
        </p:sp>
      </p:grpSp>
      <p:grpSp>
        <p:nvGrpSpPr>
          <p:cNvPr id="41" name="组合 40"/>
          <p:cNvGrpSpPr/>
          <p:nvPr/>
        </p:nvGrpSpPr>
        <p:grpSpPr>
          <a:xfrm>
            <a:off x="4763503" y="4436152"/>
            <a:ext cx="656338" cy="660442"/>
            <a:chOff x="4640673" y="4340618"/>
            <a:chExt cx="656338" cy="660442"/>
          </a:xfrm>
        </p:grpSpPr>
        <p:sp>
          <p:nvSpPr>
            <p:cNvPr id="42" name="Oval 12"/>
            <p:cNvSpPr>
              <a:spLocks noChangeArrowheads="1"/>
            </p:cNvSpPr>
            <p:nvPr/>
          </p:nvSpPr>
          <p:spPr bwMode="auto">
            <a:xfrm>
              <a:off x="4640673" y="4340618"/>
              <a:ext cx="656338" cy="660442"/>
            </a:xfrm>
            <a:prstGeom prst="ellipse">
              <a:avLst/>
            </a:prstGeom>
            <a:gradFill>
              <a:gsLst>
                <a:gs pos="61000">
                  <a:schemeClr val="tx1"/>
                </a:gs>
                <a:gs pos="0">
                  <a:srgbClr val="0082B0"/>
                </a:gs>
                <a:gs pos="100000">
                  <a:srgbClr val="005674"/>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p>
              <a:pPr algn="ctr"/>
              <a:endParaRPr lang="zh-CN" altLang="en-US" sz="2800">
                <a:solidFill>
                  <a:schemeClr val="accent2"/>
                </a:solidFill>
                <a:latin typeface="+mj-ea"/>
                <a:ea typeface="+mj-ea"/>
              </a:endParaRPr>
            </a:p>
          </p:txBody>
        </p:sp>
        <p:sp>
          <p:nvSpPr>
            <p:cNvPr id="43" name="TextBox 20"/>
            <p:cNvSpPr txBox="1">
              <a:spLocks noChangeArrowheads="1"/>
            </p:cNvSpPr>
            <p:nvPr/>
          </p:nvSpPr>
          <p:spPr bwMode="auto">
            <a:xfrm flipH="1">
              <a:off x="4715469" y="4405761"/>
              <a:ext cx="495400" cy="523220"/>
            </a:xfrm>
            <a:prstGeom prst="rect">
              <a:avLst/>
            </a:prstGeom>
            <a:noFill/>
            <a:ln w="9525">
              <a:noFill/>
              <a:miter lim="800000"/>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defPPr>
                <a:defRPr lang="zh-CN"/>
              </a:defPPr>
              <a:lvl1pPr marL="0" marR="0" indent="0" algn="ctr" defTabSz="914400" eaLnBrk="1" latinLnBrk="0" hangingPunct="1">
                <a:lnSpc>
                  <a:spcPct val="100000"/>
                </a:lnSpc>
                <a:buClrTx/>
                <a:buSzTx/>
                <a:buNone/>
                <a:defRPr kumimoji="0" sz="2000" b="0" i="0" u="none" strike="noStrike" cap="none" normalizeH="0" baseline="0">
                  <a:ln>
                    <a:noFill/>
                  </a:ln>
                  <a:solidFill>
                    <a:schemeClr val="accent2"/>
                  </a:solidFill>
                  <a:effectLst/>
                  <a:latin typeface="+mj-ea"/>
                  <a:ea typeface="+mj-ea"/>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sz="2800" dirty="0"/>
                <a:t>3</a:t>
              </a:r>
              <a:endParaRPr lang="en-US" sz="2800" dirty="0"/>
            </a:p>
          </p:txBody>
        </p:sp>
      </p:grpSp>
      <p:sp>
        <p:nvSpPr>
          <p:cNvPr id="44" name="矩形 43"/>
          <p:cNvSpPr>
            <a:spLocks noChangeArrowheads="1"/>
          </p:cNvSpPr>
          <p:nvPr/>
        </p:nvSpPr>
        <p:spPr bwMode="auto">
          <a:xfrm>
            <a:off x="1282965" y="4862740"/>
            <a:ext cx="33098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dirty="0">
                <a:solidFill>
                  <a:schemeClr val="accent1"/>
                </a:solidFill>
                <a:latin typeface="微软雅黑" panose="020B0503020204020204" pitchFamily="34" charset="-122"/>
                <a:ea typeface="微软雅黑" panose="020B0503020204020204" pitchFamily="34" charset="-122"/>
              </a:rPr>
              <a:t>即处理投诉时应尽可能减少对其他客人的影响；</a:t>
            </a:r>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45" name="矩形 36"/>
          <p:cNvSpPr>
            <a:spLocks noChangeArrowheads="1"/>
          </p:cNvSpPr>
          <p:nvPr/>
        </p:nvSpPr>
        <p:spPr bwMode="auto">
          <a:xfrm>
            <a:off x="1282593" y="4498463"/>
            <a:ext cx="323883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2000" b="1" dirty="0">
                <a:solidFill>
                  <a:schemeClr val="accent1"/>
                </a:solidFill>
                <a:latin typeface="微软雅黑" panose="020B0503020204020204" pitchFamily="34" charset="-122"/>
                <a:ea typeface="微软雅黑" panose="020B0503020204020204" pitchFamily="34" charset="-122"/>
              </a:rPr>
              <a:t>隐蔽性原则</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grpSp>
        <p:nvGrpSpPr>
          <p:cNvPr id="46" name="组合 45"/>
          <p:cNvGrpSpPr/>
          <p:nvPr/>
        </p:nvGrpSpPr>
        <p:grpSpPr>
          <a:xfrm>
            <a:off x="7392957" y="1842838"/>
            <a:ext cx="656338" cy="656338"/>
            <a:chOff x="7270127" y="1337871"/>
            <a:chExt cx="656338" cy="656338"/>
          </a:xfrm>
        </p:grpSpPr>
        <p:sp>
          <p:nvSpPr>
            <p:cNvPr id="47" name="Oval 16"/>
            <p:cNvSpPr>
              <a:spLocks noChangeArrowheads="1"/>
            </p:cNvSpPr>
            <p:nvPr/>
          </p:nvSpPr>
          <p:spPr bwMode="auto">
            <a:xfrm>
              <a:off x="7270127" y="1337871"/>
              <a:ext cx="656338" cy="656338"/>
            </a:xfrm>
            <a:prstGeom prst="ellipse">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800">
                <a:solidFill>
                  <a:schemeClr val="accent2"/>
                </a:solidFill>
                <a:latin typeface="+mj-ea"/>
                <a:ea typeface="+mj-ea"/>
              </a:endParaRPr>
            </a:p>
          </p:txBody>
        </p:sp>
        <p:sp>
          <p:nvSpPr>
            <p:cNvPr id="48" name="TextBox 20"/>
            <p:cNvSpPr txBox="1">
              <a:spLocks noChangeArrowheads="1"/>
            </p:cNvSpPr>
            <p:nvPr/>
          </p:nvSpPr>
          <p:spPr bwMode="auto">
            <a:xfrm flipH="1">
              <a:off x="7300451" y="1432261"/>
              <a:ext cx="543972" cy="523220"/>
            </a:xfrm>
            <a:prstGeom prst="rect">
              <a:avLst/>
            </a:prstGeom>
            <a:noFill/>
            <a:ln w="9525">
              <a:noFill/>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lgn="ctr">
                <a:defRPr sz="2000">
                  <a:solidFill>
                    <a:schemeClr val="accent2"/>
                  </a:solidFill>
                  <a:latin typeface="+mj-ea"/>
                  <a:ea typeface="+mj-ea"/>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sz="2800" dirty="0"/>
                <a:t>4</a:t>
              </a:r>
              <a:endParaRPr lang="en-US" sz="2800" dirty="0"/>
            </a:p>
          </p:txBody>
        </p:sp>
      </p:grpSp>
      <p:sp>
        <p:nvSpPr>
          <p:cNvPr id="49" name="矩形 48"/>
          <p:cNvSpPr>
            <a:spLocks noChangeArrowheads="1"/>
          </p:cNvSpPr>
          <p:nvPr/>
        </p:nvSpPr>
        <p:spPr bwMode="auto">
          <a:xfrm>
            <a:off x="8125099" y="2093092"/>
            <a:ext cx="27947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dirty="0">
                <a:solidFill>
                  <a:schemeClr val="accent1"/>
                </a:solidFill>
                <a:latin typeface="微软雅黑" panose="020B0503020204020204" pitchFamily="34" charset="-122"/>
                <a:ea typeface="微软雅黑" panose="020B0503020204020204" pitchFamily="34" charset="-122"/>
              </a:rPr>
              <a:t>即投诉的处理应以第一时间处理为好；</a:t>
            </a:r>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50" name="矩形 33"/>
          <p:cNvSpPr>
            <a:spLocks noChangeArrowheads="1"/>
          </p:cNvSpPr>
          <p:nvPr/>
        </p:nvSpPr>
        <p:spPr bwMode="auto">
          <a:xfrm>
            <a:off x="8096524" y="1735904"/>
            <a:ext cx="28232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b="1" dirty="0">
                <a:solidFill>
                  <a:schemeClr val="accent1"/>
                </a:solidFill>
                <a:latin typeface="微软雅黑" panose="020B0503020204020204" pitchFamily="34" charset="-122"/>
                <a:ea typeface="微软雅黑" panose="020B0503020204020204" pitchFamily="34" charset="-122"/>
              </a:rPr>
              <a:t>及时性原则</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grpSp>
        <p:nvGrpSpPr>
          <p:cNvPr id="51" name="组合 50"/>
          <p:cNvGrpSpPr/>
          <p:nvPr/>
        </p:nvGrpSpPr>
        <p:grpSpPr>
          <a:xfrm>
            <a:off x="7392957" y="3660856"/>
            <a:ext cx="656338" cy="660442"/>
            <a:chOff x="7270127" y="3565322"/>
            <a:chExt cx="656338" cy="660442"/>
          </a:xfrm>
        </p:grpSpPr>
        <p:sp>
          <p:nvSpPr>
            <p:cNvPr id="52" name="Oval 17"/>
            <p:cNvSpPr>
              <a:spLocks noChangeArrowheads="1"/>
            </p:cNvSpPr>
            <p:nvPr/>
          </p:nvSpPr>
          <p:spPr bwMode="auto">
            <a:xfrm>
              <a:off x="7270127" y="3565322"/>
              <a:ext cx="656338" cy="660442"/>
            </a:xfrm>
            <a:prstGeom prst="ellipse">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800">
                <a:solidFill>
                  <a:schemeClr val="accent2"/>
                </a:solidFill>
                <a:latin typeface="+mj-ea"/>
                <a:ea typeface="+mj-ea"/>
              </a:endParaRPr>
            </a:p>
          </p:txBody>
        </p:sp>
        <p:sp>
          <p:nvSpPr>
            <p:cNvPr id="53" name="TextBox 20"/>
            <p:cNvSpPr txBox="1">
              <a:spLocks noChangeArrowheads="1"/>
            </p:cNvSpPr>
            <p:nvPr/>
          </p:nvSpPr>
          <p:spPr bwMode="auto">
            <a:xfrm flipH="1">
              <a:off x="7365816" y="3643953"/>
              <a:ext cx="492254" cy="544473"/>
            </a:xfrm>
            <a:prstGeom prst="rect">
              <a:avLst/>
            </a:prstGeom>
            <a:noFill/>
            <a:ln w="9525">
              <a:noFill/>
              <a:miter lim="800000"/>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lgn="ctr">
                <a:defRPr sz="2000">
                  <a:solidFill>
                    <a:schemeClr val="accent2"/>
                  </a:solidFill>
                  <a:latin typeface="+mj-ea"/>
                  <a:ea typeface="+mj-ea"/>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r>
                <a:rPr lang="en-US" sz="2800" dirty="0"/>
                <a:t>5</a:t>
              </a:r>
              <a:endParaRPr lang="en-US" sz="2800" dirty="0"/>
            </a:p>
          </p:txBody>
        </p:sp>
      </p:grpSp>
      <p:sp>
        <p:nvSpPr>
          <p:cNvPr id="54" name="矩形 53"/>
          <p:cNvSpPr>
            <a:spLocks noChangeArrowheads="1"/>
          </p:cNvSpPr>
          <p:nvPr/>
        </p:nvSpPr>
        <p:spPr bwMode="auto">
          <a:xfrm>
            <a:off x="8096524" y="3948699"/>
            <a:ext cx="27566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dirty="0">
                <a:solidFill>
                  <a:schemeClr val="accent1"/>
                </a:solidFill>
                <a:latin typeface="微软雅黑" panose="020B0503020204020204" pitchFamily="34" charset="-122"/>
                <a:ea typeface="微软雅黑" panose="020B0503020204020204" pitchFamily="34" charset="-122"/>
              </a:rPr>
              <a:t>即给予客人适当的情感补偿和实物补偿。 </a:t>
            </a:r>
            <a:endParaRPr lang="en-US" altLang="zh-CN" dirty="0">
              <a:solidFill>
                <a:schemeClr val="accent1"/>
              </a:solidFill>
              <a:latin typeface="微软雅黑" panose="020B0503020204020204" pitchFamily="34" charset="-122"/>
              <a:ea typeface="微软雅黑" panose="020B0503020204020204" pitchFamily="34" charset="-122"/>
            </a:endParaRPr>
          </a:p>
        </p:txBody>
      </p:sp>
      <p:sp>
        <p:nvSpPr>
          <p:cNvPr id="55" name="矩形 35"/>
          <p:cNvSpPr>
            <a:spLocks noChangeArrowheads="1"/>
          </p:cNvSpPr>
          <p:nvPr/>
        </p:nvSpPr>
        <p:spPr bwMode="auto">
          <a:xfrm>
            <a:off x="8096524" y="3578812"/>
            <a:ext cx="27566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b="1" dirty="0">
                <a:solidFill>
                  <a:schemeClr val="accent1"/>
                </a:solidFill>
                <a:latin typeface="微软雅黑" panose="020B0503020204020204" pitchFamily="34" charset="-122"/>
                <a:ea typeface="微软雅黑" panose="020B0503020204020204" pitchFamily="34" charset="-122"/>
              </a:rPr>
              <a:t>补偿性原则</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advTm="9652">
    <p:push dir="u"/>
  </p:transition>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1" cstate="email">
            <a:lum/>
          </a:blip>
          <a:srcRect/>
          <a:stretch>
            <a:fillRect/>
          </a:stretch>
        </a:blipFill>
        <a:effectLst/>
      </p:bgPr>
    </p:bg>
    <p:spTree>
      <p:nvGrpSpPr>
        <p:cNvPr id="1" name=""/>
        <p:cNvGrpSpPr/>
        <p:nvPr/>
      </p:nvGrpSpPr>
      <p:grpSpPr>
        <a:xfrm>
          <a:off x="0" y="0"/>
          <a:ext cx="0" cy="0"/>
          <a:chOff x="0" y="0"/>
          <a:chExt cx="0" cy="0"/>
        </a:xfrm>
      </p:grpSpPr>
      <p:sp>
        <p:nvSpPr>
          <p:cNvPr id="23" name="Oval 5"/>
          <p:cNvSpPr>
            <a:spLocks noChangeArrowheads="1"/>
          </p:cNvSpPr>
          <p:nvPr/>
        </p:nvSpPr>
        <p:spPr bwMode="auto">
          <a:xfrm>
            <a:off x="5142629" y="1484784"/>
            <a:ext cx="1731672" cy="1736952"/>
          </a:xfrm>
          <a:prstGeom prst="ellipse">
            <a:avLst/>
          </a:prstGeom>
          <a:solidFill>
            <a:schemeClr val="bg1"/>
          </a:solidFill>
          <a:ln>
            <a:noFill/>
          </a:ln>
        </p:spPr>
        <p:txBody>
          <a:bodyPr vert="horz" wrap="square" lIns="91440" tIns="45720" rIns="91440" bIns="45720" numCol="1" anchor="t" anchorCtr="0" compatLnSpc="1"/>
          <a:lstStyle/>
          <a:p>
            <a:endParaRPr lang="zh-CN" altLang="en-US"/>
          </a:p>
        </p:txBody>
      </p:sp>
      <p:grpSp>
        <p:nvGrpSpPr>
          <p:cNvPr id="35" name="组合 34"/>
          <p:cNvGrpSpPr/>
          <p:nvPr/>
        </p:nvGrpSpPr>
        <p:grpSpPr>
          <a:xfrm>
            <a:off x="4978965" y="1321121"/>
            <a:ext cx="2059002" cy="2064280"/>
            <a:chOff x="1071563" y="1984376"/>
            <a:chExt cx="3095625" cy="3103563"/>
          </a:xfrm>
          <a:solidFill>
            <a:schemeClr val="bg1"/>
          </a:solidFill>
        </p:grpSpPr>
        <p:sp>
          <p:nvSpPr>
            <p:cNvPr id="42" name="Freeform 6"/>
            <p:cNvSpPr/>
            <p:nvPr/>
          </p:nvSpPr>
          <p:spPr bwMode="auto">
            <a:xfrm>
              <a:off x="1293813" y="1984376"/>
              <a:ext cx="1284288" cy="830263"/>
            </a:xfrm>
            <a:custGeom>
              <a:avLst/>
              <a:gdLst>
                <a:gd name="T0" fmla="*/ 166 w 1501"/>
                <a:gd name="T1" fmla="*/ 968 h 968"/>
                <a:gd name="T2" fmla="*/ 1501 w 1501"/>
                <a:gd name="T3" fmla="*/ 191 h 968"/>
                <a:gd name="T4" fmla="*/ 1501 w 1501"/>
                <a:gd name="T5" fmla="*/ 0 h 968"/>
                <a:gd name="T6" fmla="*/ 0 w 1501"/>
                <a:gd name="T7" fmla="*/ 872 h 968"/>
                <a:gd name="T8" fmla="*/ 166 w 1501"/>
                <a:gd name="T9" fmla="*/ 968 h 968"/>
              </a:gdLst>
              <a:ahLst/>
              <a:cxnLst>
                <a:cxn ang="0">
                  <a:pos x="T0" y="T1"/>
                </a:cxn>
                <a:cxn ang="0">
                  <a:pos x="T2" y="T3"/>
                </a:cxn>
                <a:cxn ang="0">
                  <a:pos x="T4" y="T5"/>
                </a:cxn>
                <a:cxn ang="0">
                  <a:pos x="T6" y="T7"/>
                </a:cxn>
                <a:cxn ang="0">
                  <a:pos x="T8" y="T9"/>
                </a:cxn>
              </a:cxnLst>
              <a:rect l="0" t="0" r="r" b="b"/>
              <a:pathLst>
                <a:path w="1501" h="968">
                  <a:moveTo>
                    <a:pt x="166" y="968"/>
                  </a:moveTo>
                  <a:cubicBezTo>
                    <a:pt x="442" y="514"/>
                    <a:pt x="935" y="207"/>
                    <a:pt x="1501" y="191"/>
                  </a:cubicBezTo>
                  <a:lnTo>
                    <a:pt x="1501" y="0"/>
                  </a:lnTo>
                  <a:cubicBezTo>
                    <a:pt x="865" y="16"/>
                    <a:pt x="310" y="362"/>
                    <a:pt x="0" y="872"/>
                  </a:cubicBezTo>
                  <a:lnTo>
                    <a:pt x="166" y="968"/>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43" name="Freeform 7"/>
            <p:cNvSpPr/>
            <p:nvPr/>
          </p:nvSpPr>
          <p:spPr bwMode="auto">
            <a:xfrm>
              <a:off x="1071563" y="1984376"/>
              <a:ext cx="3095625" cy="3103563"/>
            </a:xfrm>
            <a:custGeom>
              <a:avLst/>
              <a:gdLst>
                <a:gd name="T0" fmla="*/ 1841 w 3617"/>
                <a:gd name="T1" fmla="*/ 191 h 3617"/>
                <a:gd name="T2" fmla="*/ 3426 w 3617"/>
                <a:gd name="T3" fmla="*/ 1808 h 3617"/>
                <a:gd name="T4" fmla="*/ 1808 w 3617"/>
                <a:gd name="T5" fmla="*/ 3426 h 3617"/>
                <a:gd name="T6" fmla="*/ 190 w 3617"/>
                <a:gd name="T7" fmla="*/ 1808 h 3617"/>
                <a:gd name="T8" fmla="*/ 386 w 3617"/>
                <a:gd name="T9" fmla="*/ 1037 h 3617"/>
                <a:gd name="T10" fmla="*/ 220 w 3617"/>
                <a:gd name="T11" fmla="*/ 942 h 3617"/>
                <a:gd name="T12" fmla="*/ 0 w 3617"/>
                <a:gd name="T13" fmla="*/ 1808 h 3617"/>
                <a:gd name="T14" fmla="*/ 1808 w 3617"/>
                <a:gd name="T15" fmla="*/ 3617 h 3617"/>
                <a:gd name="T16" fmla="*/ 3617 w 3617"/>
                <a:gd name="T17" fmla="*/ 1808 h 3617"/>
                <a:gd name="T18" fmla="*/ 1841 w 3617"/>
                <a:gd name="T19" fmla="*/ 0 h 3617"/>
                <a:gd name="T20" fmla="*/ 1841 w 3617"/>
                <a:gd name="T21" fmla="*/ 191 h 3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17" h="3617">
                  <a:moveTo>
                    <a:pt x="1841" y="191"/>
                  </a:moveTo>
                  <a:cubicBezTo>
                    <a:pt x="2719" y="208"/>
                    <a:pt x="3426" y="926"/>
                    <a:pt x="3426" y="1808"/>
                  </a:cubicBezTo>
                  <a:cubicBezTo>
                    <a:pt x="3426" y="2701"/>
                    <a:pt x="2702" y="3426"/>
                    <a:pt x="1808" y="3426"/>
                  </a:cubicBezTo>
                  <a:cubicBezTo>
                    <a:pt x="915" y="3426"/>
                    <a:pt x="190" y="2701"/>
                    <a:pt x="190" y="1808"/>
                  </a:cubicBezTo>
                  <a:cubicBezTo>
                    <a:pt x="190" y="1529"/>
                    <a:pt x="261" y="1267"/>
                    <a:pt x="386" y="1037"/>
                  </a:cubicBezTo>
                  <a:lnTo>
                    <a:pt x="220" y="942"/>
                  </a:lnTo>
                  <a:cubicBezTo>
                    <a:pt x="80" y="1199"/>
                    <a:pt x="0" y="1494"/>
                    <a:pt x="0" y="1808"/>
                  </a:cubicBezTo>
                  <a:cubicBezTo>
                    <a:pt x="0" y="2807"/>
                    <a:pt x="809" y="3617"/>
                    <a:pt x="1808" y="3617"/>
                  </a:cubicBezTo>
                  <a:cubicBezTo>
                    <a:pt x="2807" y="3617"/>
                    <a:pt x="3617" y="2807"/>
                    <a:pt x="3617" y="1808"/>
                  </a:cubicBezTo>
                  <a:cubicBezTo>
                    <a:pt x="3617" y="820"/>
                    <a:pt x="2825" y="18"/>
                    <a:pt x="1841" y="0"/>
                  </a:cubicBezTo>
                  <a:lnTo>
                    <a:pt x="1841" y="191"/>
                  </a:lnTo>
                  <a:close/>
                </a:path>
              </a:pathLst>
            </a:custGeom>
            <a:solidFill>
              <a:schemeClr val="bg2"/>
            </a:solidFill>
            <a:ln>
              <a:noFill/>
            </a:ln>
          </p:spPr>
          <p:txBody>
            <a:bodyPr vert="horz" wrap="square" lIns="91440" tIns="45720" rIns="91440" bIns="45720" numCol="1" anchor="t" anchorCtr="0" compatLnSpc="1"/>
            <a:lstStyle/>
            <a:p>
              <a:endParaRPr lang="zh-CN" altLang="en-US"/>
            </a:p>
          </p:txBody>
        </p:sp>
      </p:grpSp>
      <p:sp>
        <p:nvSpPr>
          <p:cNvPr id="44" name="Rectangle 9"/>
          <p:cNvSpPr>
            <a:spLocks noChangeArrowheads="1"/>
          </p:cNvSpPr>
          <p:nvPr/>
        </p:nvSpPr>
        <p:spPr bwMode="auto">
          <a:xfrm>
            <a:off x="5537451" y="1462688"/>
            <a:ext cx="908903" cy="176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1500" b="1" i="0" u="none" strike="noStrike" cap="none" normalizeH="0" baseline="0">
                <a:ln>
                  <a:noFill/>
                </a:ln>
                <a:solidFill>
                  <a:schemeClr val="accent2"/>
                </a:solidFill>
                <a:latin typeface="+mj-ea"/>
                <a:ea typeface="+mj-ea"/>
                <a:cs typeface="宋体" panose="02010600030101010101" pitchFamily="2" charset="-122"/>
              </a:rPr>
              <a:t>3</a:t>
            </a:r>
            <a:endParaRPr kumimoji="0" lang="zh-CN" altLang="zh-CN" b="1" i="0" u="none" strike="noStrike" cap="none" normalizeH="0" baseline="0" dirty="0">
              <a:ln>
                <a:noFill/>
              </a:ln>
              <a:solidFill>
                <a:schemeClr val="accent2"/>
              </a:solidFill>
              <a:latin typeface="+mj-ea"/>
              <a:ea typeface="+mj-ea"/>
              <a:cs typeface="宋体" panose="02010600030101010101" pitchFamily="2" charset="-122"/>
            </a:endParaRPr>
          </a:p>
        </p:txBody>
      </p:sp>
      <p:sp>
        <p:nvSpPr>
          <p:cNvPr id="45" name="矩形 44"/>
          <p:cNvSpPr/>
          <p:nvPr/>
        </p:nvSpPr>
        <p:spPr>
          <a:xfrm>
            <a:off x="1129829" y="3476236"/>
            <a:ext cx="9937104" cy="1015663"/>
          </a:xfrm>
          <a:prstGeom prst="rect">
            <a:avLst/>
          </a:prstGeom>
          <a:noFill/>
          <a:ln>
            <a:noFill/>
          </a:ln>
        </p:spPr>
        <p:txBody>
          <a:bodyPr vert="horz" wrap="square" lIns="0" tIns="0" rIns="0" bIns="0" numCol="1" anchor="t" anchorCtr="0" compatLnSpc="1">
            <a:spAutoFit/>
          </a:bodyPr>
          <a:lstStyle/>
          <a:p>
            <a:pPr algn="ctr">
              <a:buFontTx/>
              <a:buNone/>
            </a:pPr>
            <a:r>
              <a:rPr lang="zh-CN" altLang="en-US" sz="6600" b="1">
                <a:solidFill>
                  <a:schemeClr val="accent2"/>
                </a:solidFill>
                <a:latin typeface="微软雅黑" panose="020B0503020204020204" pitchFamily="34" charset="-122"/>
                <a:ea typeface="微软雅黑" panose="020B0503020204020204" pitchFamily="34" charset="-122"/>
                <a:cs typeface="宋体" panose="02010600030101010101" pitchFamily="2" charset="-122"/>
              </a:rPr>
              <a:t>如何保证服务质量？</a:t>
            </a:r>
            <a:endParaRPr lang="zh-CN" altLang="en-US" sz="6600" b="1">
              <a:solidFill>
                <a:schemeClr val="accent2"/>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2" name="Oval 39"/>
          <p:cNvSpPr>
            <a:spLocks noChangeAspect="1" noChangeArrowheads="1"/>
          </p:cNvSpPr>
          <p:nvPr/>
        </p:nvSpPr>
        <p:spPr bwMode="auto">
          <a:xfrm>
            <a:off x="2457433" y="4681486"/>
            <a:ext cx="216000" cy="217227"/>
          </a:xfrm>
          <a:prstGeom prst="ellipse">
            <a:avLst/>
          </a:prstGeom>
          <a:solidFill>
            <a:schemeClr val="bg1"/>
          </a:solidFill>
          <a:ln w="28575" cap="flat">
            <a:noFill/>
            <a:prstDash val="solid"/>
            <a:miter lim="800000"/>
          </a:ln>
        </p:spPr>
        <p:txBody>
          <a:bodyPr vert="horz" wrap="square" lIns="91440" tIns="45720" rIns="91440" bIns="45720" numCol="1" anchor="t" anchorCtr="0" compatLnSpc="1"/>
          <a:lstStyle/>
          <a:p>
            <a:endParaRPr lang="zh-CN" altLang="en-US" sz="1600">
              <a:solidFill>
                <a:schemeClr val="accent2"/>
              </a:solidFill>
            </a:endParaRPr>
          </a:p>
        </p:txBody>
      </p:sp>
      <p:sp>
        <p:nvSpPr>
          <p:cNvPr id="13" name="TextBox 9"/>
          <p:cNvSpPr txBox="1"/>
          <p:nvPr/>
        </p:nvSpPr>
        <p:spPr>
          <a:xfrm>
            <a:off x="2673434" y="4620822"/>
            <a:ext cx="2688260" cy="338554"/>
          </a:xfrm>
          <a:prstGeom prst="rect">
            <a:avLst/>
          </a:prstGeom>
          <a:noFill/>
        </p:spPr>
        <p:txBody>
          <a:bodyPr wrap="square" rtlCol="0">
            <a:spAutoFit/>
          </a:bodyPr>
          <a:lstStyle>
            <a:defPPr>
              <a:defRPr lang="zh-CN"/>
            </a:defPPr>
            <a:lvl1pPr>
              <a:defRPr sz="1600">
                <a:solidFill>
                  <a:schemeClr val="accent1"/>
                </a:solidFill>
                <a:latin typeface="+mj-ea"/>
                <a:ea typeface="+mj-ea"/>
              </a:defRPr>
            </a:lvl1pPr>
          </a:lstStyle>
          <a:p>
            <a:r>
              <a:rPr lang="zh-CN" altLang="en-US">
                <a:solidFill>
                  <a:schemeClr val="accent2"/>
                </a:solidFill>
              </a:rPr>
              <a:t>服务基本理念</a:t>
            </a:r>
            <a:endParaRPr lang="zh-CN" altLang="en-US">
              <a:solidFill>
                <a:schemeClr val="accent2"/>
              </a:solidFill>
            </a:endParaRPr>
          </a:p>
        </p:txBody>
      </p:sp>
      <p:sp>
        <p:nvSpPr>
          <p:cNvPr id="14" name="Oval 39"/>
          <p:cNvSpPr>
            <a:spLocks noChangeAspect="1" noChangeArrowheads="1"/>
          </p:cNvSpPr>
          <p:nvPr/>
        </p:nvSpPr>
        <p:spPr bwMode="auto">
          <a:xfrm>
            <a:off x="7135294" y="4681486"/>
            <a:ext cx="216000" cy="217227"/>
          </a:xfrm>
          <a:prstGeom prst="ellipse">
            <a:avLst/>
          </a:prstGeom>
          <a:solidFill>
            <a:schemeClr val="bg1"/>
          </a:solidFill>
          <a:ln w="28575" cap="flat">
            <a:noFill/>
            <a:prstDash val="solid"/>
            <a:miter lim="800000"/>
          </a:ln>
        </p:spPr>
        <p:txBody>
          <a:bodyPr vert="horz" wrap="square" lIns="91440" tIns="45720" rIns="91440" bIns="45720" numCol="1" anchor="t" anchorCtr="0" compatLnSpc="1"/>
          <a:lstStyle/>
          <a:p>
            <a:endParaRPr lang="zh-CN" altLang="en-US" sz="1600">
              <a:solidFill>
                <a:schemeClr val="accent2"/>
              </a:solidFill>
            </a:endParaRPr>
          </a:p>
        </p:txBody>
      </p:sp>
      <p:sp>
        <p:nvSpPr>
          <p:cNvPr id="15" name="TextBox 13"/>
          <p:cNvSpPr txBox="1"/>
          <p:nvPr/>
        </p:nvSpPr>
        <p:spPr>
          <a:xfrm>
            <a:off x="7351295" y="4620822"/>
            <a:ext cx="1751756" cy="338554"/>
          </a:xfrm>
          <a:prstGeom prst="rect">
            <a:avLst/>
          </a:prstGeom>
          <a:noFill/>
        </p:spPr>
        <p:txBody>
          <a:bodyPr wrap="square" rtlCol="0">
            <a:spAutoFit/>
          </a:bodyPr>
          <a:lstStyle>
            <a:defPPr>
              <a:defRPr lang="zh-CN"/>
            </a:defPPr>
            <a:lvl1pPr>
              <a:defRPr sz="1600">
                <a:solidFill>
                  <a:schemeClr val="accent1"/>
                </a:solidFill>
                <a:latin typeface="+mj-ea"/>
                <a:ea typeface="+mj-ea"/>
              </a:defRPr>
            </a:lvl1pPr>
          </a:lstStyle>
          <a:p>
            <a:r>
              <a:rPr lang="zh-CN" altLang="en-US">
                <a:solidFill>
                  <a:schemeClr val="accent2"/>
                </a:solidFill>
              </a:rPr>
              <a:t>餐前例会</a:t>
            </a:r>
            <a:endParaRPr lang="zh-CN" altLang="en-US" dirty="0">
              <a:solidFill>
                <a:schemeClr val="accent2"/>
              </a:solidFill>
            </a:endParaRPr>
          </a:p>
        </p:txBody>
      </p:sp>
      <p:sp>
        <p:nvSpPr>
          <p:cNvPr id="16" name="Oval 40"/>
          <p:cNvSpPr>
            <a:spLocks noChangeAspect="1" noChangeArrowheads="1"/>
          </p:cNvSpPr>
          <p:nvPr/>
        </p:nvSpPr>
        <p:spPr bwMode="auto">
          <a:xfrm>
            <a:off x="2457433" y="5019862"/>
            <a:ext cx="216000" cy="217227"/>
          </a:xfrm>
          <a:prstGeom prst="ellipse">
            <a:avLst/>
          </a:prstGeom>
          <a:solidFill>
            <a:schemeClr val="bg1"/>
          </a:solidFill>
          <a:ln w="28575" cap="flat">
            <a:noFill/>
            <a:prstDash val="solid"/>
            <a:miter lim="800000"/>
          </a:ln>
        </p:spPr>
        <p:txBody>
          <a:bodyPr vert="horz" wrap="square" lIns="91440" tIns="45720" rIns="91440" bIns="45720" numCol="1" anchor="t" anchorCtr="0" compatLnSpc="1"/>
          <a:lstStyle/>
          <a:p>
            <a:endParaRPr lang="zh-CN" altLang="en-US" sz="1600">
              <a:solidFill>
                <a:schemeClr val="accent2"/>
              </a:solidFill>
            </a:endParaRPr>
          </a:p>
        </p:txBody>
      </p:sp>
      <p:sp>
        <p:nvSpPr>
          <p:cNvPr id="17" name="TextBox 10"/>
          <p:cNvSpPr txBox="1"/>
          <p:nvPr/>
        </p:nvSpPr>
        <p:spPr>
          <a:xfrm>
            <a:off x="2673433" y="4959198"/>
            <a:ext cx="2181637" cy="338554"/>
          </a:xfrm>
          <a:prstGeom prst="rect">
            <a:avLst/>
          </a:prstGeom>
          <a:noFill/>
        </p:spPr>
        <p:txBody>
          <a:bodyPr wrap="square" rtlCol="0">
            <a:spAutoFit/>
          </a:bodyPr>
          <a:lstStyle>
            <a:defPPr>
              <a:defRPr lang="zh-CN"/>
            </a:defPPr>
            <a:lvl1pPr>
              <a:defRPr sz="1600">
                <a:solidFill>
                  <a:schemeClr val="accent1"/>
                </a:solidFill>
                <a:latin typeface="+mj-ea"/>
                <a:ea typeface="+mj-ea"/>
              </a:defRPr>
            </a:lvl1pPr>
          </a:lstStyle>
          <a:p>
            <a:r>
              <a:rPr lang="zh-CN" altLang="en-US">
                <a:solidFill>
                  <a:schemeClr val="accent2"/>
                </a:solidFill>
              </a:rPr>
              <a:t>现场控制和餐中控制</a:t>
            </a:r>
            <a:endParaRPr lang="zh-CN" altLang="en-US" dirty="0">
              <a:solidFill>
                <a:schemeClr val="accent2"/>
              </a:solidFill>
            </a:endParaRPr>
          </a:p>
        </p:txBody>
      </p:sp>
      <p:sp>
        <p:nvSpPr>
          <p:cNvPr id="18" name="Oval 40"/>
          <p:cNvSpPr>
            <a:spLocks noChangeAspect="1" noChangeArrowheads="1"/>
          </p:cNvSpPr>
          <p:nvPr/>
        </p:nvSpPr>
        <p:spPr bwMode="auto">
          <a:xfrm>
            <a:off x="4735083" y="4681866"/>
            <a:ext cx="216000" cy="217227"/>
          </a:xfrm>
          <a:prstGeom prst="ellipse">
            <a:avLst/>
          </a:prstGeom>
          <a:solidFill>
            <a:schemeClr val="bg1"/>
          </a:solidFill>
          <a:ln w="28575" cap="flat">
            <a:noFill/>
            <a:prstDash val="solid"/>
            <a:miter lim="800000"/>
          </a:ln>
        </p:spPr>
        <p:txBody>
          <a:bodyPr vert="horz" wrap="square" lIns="91440" tIns="45720" rIns="91440" bIns="45720" numCol="1" anchor="t" anchorCtr="0" compatLnSpc="1"/>
          <a:lstStyle/>
          <a:p>
            <a:endParaRPr lang="zh-CN" altLang="en-US" sz="1600">
              <a:solidFill>
                <a:schemeClr val="accent2"/>
              </a:solidFill>
            </a:endParaRPr>
          </a:p>
        </p:txBody>
      </p:sp>
      <p:sp>
        <p:nvSpPr>
          <p:cNvPr id="19" name="TextBox 10"/>
          <p:cNvSpPr txBox="1"/>
          <p:nvPr/>
        </p:nvSpPr>
        <p:spPr>
          <a:xfrm>
            <a:off x="4961998" y="4621202"/>
            <a:ext cx="2196276" cy="338554"/>
          </a:xfrm>
          <a:prstGeom prst="rect">
            <a:avLst/>
          </a:prstGeom>
          <a:noFill/>
        </p:spPr>
        <p:txBody>
          <a:bodyPr wrap="square" rtlCol="0">
            <a:spAutoFit/>
          </a:bodyPr>
          <a:lstStyle>
            <a:defPPr>
              <a:defRPr lang="zh-CN"/>
            </a:defPPr>
            <a:lvl1pPr>
              <a:defRPr sz="1600">
                <a:solidFill>
                  <a:schemeClr val="accent1"/>
                </a:solidFill>
                <a:latin typeface="+mj-ea"/>
                <a:ea typeface="+mj-ea"/>
              </a:defRPr>
            </a:lvl1pPr>
          </a:lstStyle>
          <a:p>
            <a:r>
              <a:rPr lang="zh-CN" altLang="en-US">
                <a:solidFill>
                  <a:schemeClr val="accent2"/>
                </a:solidFill>
              </a:rPr>
              <a:t>服务质量的预先控制</a:t>
            </a:r>
            <a:endParaRPr lang="zh-CN" altLang="en-US">
              <a:solidFill>
                <a:schemeClr val="accent2"/>
              </a:solidFill>
            </a:endParaRPr>
          </a:p>
        </p:txBody>
      </p:sp>
      <p:sp>
        <p:nvSpPr>
          <p:cNvPr id="20" name="Oval 40"/>
          <p:cNvSpPr>
            <a:spLocks noChangeAspect="1" noChangeArrowheads="1"/>
          </p:cNvSpPr>
          <p:nvPr/>
        </p:nvSpPr>
        <p:spPr bwMode="auto">
          <a:xfrm>
            <a:off x="7133725" y="5019862"/>
            <a:ext cx="216000" cy="217227"/>
          </a:xfrm>
          <a:prstGeom prst="ellipse">
            <a:avLst/>
          </a:prstGeom>
          <a:solidFill>
            <a:schemeClr val="bg1"/>
          </a:solidFill>
          <a:ln w="28575" cap="flat">
            <a:noFill/>
            <a:prstDash val="solid"/>
            <a:miter lim="800000"/>
          </a:ln>
        </p:spPr>
        <p:txBody>
          <a:bodyPr vert="horz" wrap="square" lIns="91440" tIns="45720" rIns="91440" bIns="45720" numCol="1" anchor="t" anchorCtr="0" compatLnSpc="1"/>
          <a:lstStyle/>
          <a:p>
            <a:endParaRPr lang="zh-CN" altLang="en-US" sz="1600">
              <a:solidFill>
                <a:schemeClr val="accent2"/>
              </a:solidFill>
            </a:endParaRPr>
          </a:p>
        </p:txBody>
      </p:sp>
      <p:sp>
        <p:nvSpPr>
          <p:cNvPr id="21" name="TextBox 10"/>
          <p:cNvSpPr txBox="1"/>
          <p:nvPr/>
        </p:nvSpPr>
        <p:spPr>
          <a:xfrm>
            <a:off x="7349725" y="4959198"/>
            <a:ext cx="2777546" cy="338554"/>
          </a:xfrm>
          <a:prstGeom prst="rect">
            <a:avLst/>
          </a:prstGeom>
          <a:noFill/>
        </p:spPr>
        <p:txBody>
          <a:bodyPr wrap="square" rtlCol="0">
            <a:spAutoFit/>
          </a:bodyPr>
          <a:lstStyle>
            <a:defPPr>
              <a:defRPr lang="zh-CN"/>
            </a:defPPr>
            <a:lvl1pPr>
              <a:defRPr sz="1600">
                <a:solidFill>
                  <a:schemeClr val="accent1"/>
                </a:solidFill>
                <a:latin typeface="+mj-ea"/>
                <a:ea typeface="+mj-ea"/>
              </a:defRPr>
            </a:lvl1pPr>
          </a:lstStyle>
          <a:p>
            <a:r>
              <a:rPr lang="zh-CN" altLang="en-US">
                <a:solidFill>
                  <a:schemeClr val="accent2"/>
                </a:solidFill>
              </a:rPr>
              <a:t>培养习惯，人人重视质量</a:t>
            </a:r>
            <a:endParaRPr lang="zh-CN" altLang="en-US">
              <a:solidFill>
                <a:schemeClr val="accent2"/>
              </a:solidFill>
            </a:endParaRPr>
          </a:p>
        </p:txBody>
      </p:sp>
      <p:sp>
        <p:nvSpPr>
          <p:cNvPr id="22" name="Oval 40"/>
          <p:cNvSpPr>
            <a:spLocks noChangeAspect="1" noChangeArrowheads="1"/>
          </p:cNvSpPr>
          <p:nvPr/>
        </p:nvSpPr>
        <p:spPr bwMode="auto">
          <a:xfrm>
            <a:off x="4735083" y="4997784"/>
            <a:ext cx="216000" cy="217227"/>
          </a:xfrm>
          <a:prstGeom prst="ellipse">
            <a:avLst/>
          </a:prstGeom>
          <a:solidFill>
            <a:schemeClr val="bg1"/>
          </a:solidFill>
          <a:ln w="28575" cap="flat">
            <a:noFill/>
            <a:prstDash val="solid"/>
            <a:miter lim="800000"/>
          </a:ln>
        </p:spPr>
        <p:txBody>
          <a:bodyPr vert="horz" wrap="square" lIns="91440" tIns="45720" rIns="91440" bIns="45720" numCol="1" anchor="t" anchorCtr="0" compatLnSpc="1"/>
          <a:lstStyle/>
          <a:p>
            <a:endParaRPr lang="zh-CN" altLang="en-US" sz="1600">
              <a:solidFill>
                <a:schemeClr val="accent2"/>
              </a:solidFill>
            </a:endParaRPr>
          </a:p>
        </p:txBody>
      </p:sp>
      <p:sp>
        <p:nvSpPr>
          <p:cNvPr id="24" name="TextBox 10"/>
          <p:cNvSpPr txBox="1"/>
          <p:nvPr/>
        </p:nvSpPr>
        <p:spPr>
          <a:xfrm>
            <a:off x="4951084" y="4937120"/>
            <a:ext cx="1617662" cy="338554"/>
          </a:xfrm>
          <a:prstGeom prst="rect">
            <a:avLst/>
          </a:prstGeom>
          <a:noFill/>
        </p:spPr>
        <p:txBody>
          <a:bodyPr wrap="square" rtlCol="0">
            <a:spAutoFit/>
          </a:bodyPr>
          <a:lstStyle>
            <a:defPPr>
              <a:defRPr lang="zh-CN"/>
            </a:defPPr>
            <a:lvl1pPr>
              <a:defRPr sz="1600">
                <a:solidFill>
                  <a:schemeClr val="accent1"/>
                </a:solidFill>
                <a:latin typeface="+mj-ea"/>
                <a:ea typeface="+mj-ea"/>
              </a:defRPr>
            </a:lvl1pPr>
          </a:lstStyle>
          <a:p>
            <a:r>
              <a:rPr lang="zh-CN" altLang="en-US">
                <a:solidFill>
                  <a:schemeClr val="accent2"/>
                </a:solidFill>
              </a:rPr>
              <a:t>餐后检查落实</a:t>
            </a:r>
            <a:endParaRPr lang="zh-CN" altLang="en-US" dirty="0">
              <a:solidFill>
                <a:schemeClr val="accent2"/>
              </a:solidFill>
            </a:endParaRPr>
          </a:p>
        </p:txBody>
      </p:sp>
      <p:sp>
        <p:nvSpPr>
          <p:cNvPr id="25" name="Oval 40"/>
          <p:cNvSpPr>
            <a:spLocks noChangeAspect="1" noChangeArrowheads="1"/>
          </p:cNvSpPr>
          <p:nvPr/>
        </p:nvSpPr>
        <p:spPr bwMode="auto">
          <a:xfrm>
            <a:off x="2447496" y="5404873"/>
            <a:ext cx="216000" cy="217227"/>
          </a:xfrm>
          <a:prstGeom prst="ellipse">
            <a:avLst/>
          </a:prstGeom>
          <a:solidFill>
            <a:schemeClr val="bg1"/>
          </a:solidFill>
          <a:ln w="28575" cap="flat">
            <a:noFill/>
            <a:prstDash val="solid"/>
            <a:miter lim="800000"/>
          </a:ln>
        </p:spPr>
        <p:txBody>
          <a:bodyPr vert="horz" wrap="square" lIns="91440" tIns="45720" rIns="91440" bIns="45720" numCol="1" anchor="t" anchorCtr="0" compatLnSpc="1"/>
          <a:lstStyle/>
          <a:p>
            <a:endParaRPr lang="zh-CN" altLang="en-US" sz="1600">
              <a:solidFill>
                <a:schemeClr val="accent2"/>
              </a:solidFill>
            </a:endParaRPr>
          </a:p>
        </p:txBody>
      </p:sp>
      <p:sp>
        <p:nvSpPr>
          <p:cNvPr id="26" name="TextBox 10"/>
          <p:cNvSpPr txBox="1"/>
          <p:nvPr/>
        </p:nvSpPr>
        <p:spPr>
          <a:xfrm>
            <a:off x="2663496" y="5344209"/>
            <a:ext cx="2688259" cy="338554"/>
          </a:xfrm>
          <a:prstGeom prst="rect">
            <a:avLst/>
          </a:prstGeom>
          <a:noFill/>
        </p:spPr>
        <p:txBody>
          <a:bodyPr wrap="square" rtlCol="0">
            <a:spAutoFit/>
          </a:bodyPr>
          <a:lstStyle>
            <a:defPPr>
              <a:defRPr lang="zh-CN"/>
            </a:defPPr>
            <a:lvl1pPr>
              <a:defRPr sz="1600">
                <a:solidFill>
                  <a:schemeClr val="accent1"/>
                </a:solidFill>
                <a:latin typeface="+mj-ea"/>
                <a:ea typeface="+mj-ea"/>
              </a:defRPr>
            </a:lvl1pPr>
          </a:lstStyle>
          <a:p>
            <a:r>
              <a:rPr lang="zh-CN" altLang="en-US">
                <a:solidFill>
                  <a:schemeClr val="accent2"/>
                </a:solidFill>
              </a:rPr>
              <a:t>现场管理，管理关键质量点</a:t>
            </a:r>
            <a:endParaRPr lang="zh-CN" altLang="en-US">
              <a:solidFill>
                <a:schemeClr val="accent2"/>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695">
        <p15:prstTrans prst="pageCurlDouble"/>
      </p:transition>
    </mc:Choice>
    <mc:Fallback>
      <p:transition spd="slow" advTm="3695">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zh-CN" altLang="en-US" sz="2800" b="1" kern="100">
                <a:solidFill>
                  <a:schemeClr val="accent1"/>
                </a:solidFill>
                <a:latin typeface="+mj-ea"/>
                <a:ea typeface="+mj-ea"/>
                <a:cs typeface="Times New Roman" panose="02020603050405020304" pitchFamily="18" charset="0"/>
              </a:rPr>
              <a:t>服务基本理念</a:t>
            </a:r>
            <a:endParaRPr lang="zh-CN" altLang="en-US" sz="2800" b="1" kern="100">
              <a:solidFill>
                <a:schemeClr val="accent1"/>
              </a:solidFill>
              <a:latin typeface="+mj-ea"/>
              <a:ea typeface="+mj-ea"/>
              <a:cs typeface="Times New Roman" panose="02020603050405020304" pitchFamily="18" charset="0"/>
            </a:endParaRPr>
          </a:p>
        </p:txBody>
      </p:sp>
      <p:sp>
        <p:nvSpPr>
          <p:cNvPr id="20" name="矩形: 圆角 19"/>
          <p:cNvSpPr/>
          <p:nvPr/>
        </p:nvSpPr>
        <p:spPr bwMode="auto">
          <a:xfrm>
            <a:off x="951340" y="3782612"/>
            <a:ext cx="10172462" cy="608209"/>
          </a:xfrm>
          <a:prstGeom prst="roundRect">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22" name="矩形 21"/>
          <p:cNvSpPr/>
          <p:nvPr/>
        </p:nvSpPr>
        <p:spPr>
          <a:xfrm>
            <a:off x="4059924" y="2205653"/>
            <a:ext cx="6843942" cy="581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nSpc>
                <a:spcPct val="150000"/>
              </a:lnSpc>
              <a:buFont typeface="Wingdings" panose="05000000000000000000" pitchFamily="2" charset="2"/>
              <a:buChar char="l"/>
            </a:pPr>
            <a:r>
              <a:rPr lang="zh-CN" altLang="en-US" sz="2400">
                <a:solidFill>
                  <a:schemeClr val="accent1"/>
                </a:solidFill>
                <a:latin typeface="微软雅黑" panose="020B0503020204020204" pitchFamily="34" charset="-122"/>
                <a:ea typeface="微软雅黑" panose="020B0503020204020204" pitchFamily="34" charset="-122"/>
              </a:rPr>
              <a:t>做</a:t>
            </a:r>
            <a:r>
              <a:rPr lang="zh-CN" altLang="en-US" sz="2400" dirty="0">
                <a:solidFill>
                  <a:schemeClr val="accent1"/>
                </a:solidFill>
                <a:latin typeface="微软雅黑" panose="020B0503020204020204" pitchFamily="34" charset="-122"/>
                <a:ea typeface="微软雅黑" panose="020B0503020204020204" pitchFamily="34" charset="-122"/>
              </a:rPr>
              <a:t>服务营销，重口碑效应，让顾客创造顾客。</a:t>
            </a:r>
            <a:endParaRPr lang="zh-CN" altLang="en-US" sz="2400" dirty="0">
              <a:solidFill>
                <a:schemeClr val="accent1"/>
              </a:solidFill>
              <a:latin typeface="微软雅黑" panose="020B0503020204020204" pitchFamily="34" charset="-122"/>
              <a:ea typeface="微软雅黑" panose="020B0503020204020204" pitchFamily="34" charset="-122"/>
            </a:endParaRPr>
          </a:p>
        </p:txBody>
      </p:sp>
      <p:sp>
        <p:nvSpPr>
          <p:cNvPr id="23" name="文本占位符 219138"/>
          <p:cNvSpPr txBox="1">
            <a:spLocks noRot="1" noChangeArrowheads="1"/>
          </p:cNvSpPr>
          <p:nvPr/>
        </p:nvSpPr>
        <p:spPr>
          <a:xfrm>
            <a:off x="1760131" y="4569825"/>
            <a:ext cx="93218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a:defRPr sz="2000">
                <a:solidFill>
                  <a:schemeClr val="accent1"/>
                </a:solidFill>
                <a:latin typeface="微软雅黑" panose="020B0503020204020204" pitchFamily="34" charset="-122"/>
                <a:ea typeface="微软雅黑" panose="020B0503020204020204" pitchFamily="34" charset="-122"/>
              </a:defRPr>
            </a:lvl1pPr>
            <a:lvl2pPr marL="742950" indent="-285750" algn="l" rtl="0" eaLnBrk="1" fontAlgn="base" hangingPunct="1">
              <a:spcBef>
                <a:spcPct val="20000"/>
              </a:spcBef>
              <a:spcAft>
                <a:spcPct val="0"/>
              </a:spcAft>
              <a:buChar char="–"/>
              <a:defRPr sz="2000">
                <a:solidFill>
                  <a:schemeClr val="accent1"/>
                </a:solidFill>
                <a:latin typeface="+mn-lt"/>
                <a:ea typeface="仿宋_GB2312" pitchFamily="49" charset="-122"/>
              </a:defRPr>
            </a:lvl2pPr>
            <a:lvl3pPr marL="1143000" indent="-228600" algn="l" rtl="0" eaLnBrk="1" fontAlgn="base" hangingPunct="1">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9pPr>
          </a:lstStyle>
          <a:p>
            <a:r>
              <a:rPr lang="zh-CN" altLang="en-US" sz="1800" dirty="0"/>
              <a:t>用优质、个性化、亲情化服务感动客人，留下好的口碑，使客人来了不想走，走了常回首。</a:t>
            </a:r>
            <a:endParaRPr lang="zh-CN" altLang="en-US" sz="1800" dirty="0"/>
          </a:p>
        </p:txBody>
      </p:sp>
      <p:grpSp>
        <p:nvGrpSpPr>
          <p:cNvPr id="24" name="组合 23"/>
          <p:cNvGrpSpPr/>
          <p:nvPr/>
        </p:nvGrpSpPr>
        <p:grpSpPr>
          <a:xfrm>
            <a:off x="1794207" y="1447604"/>
            <a:ext cx="2109212" cy="2255664"/>
            <a:chOff x="1527673" y="1824196"/>
            <a:chExt cx="1865281" cy="1994796"/>
          </a:xfrm>
        </p:grpSpPr>
        <p:sp>
          <p:nvSpPr>
            <p:cNvPr id="25" name="Freeform 50"/>
            <p:cNvSpPr>
              <a:spLocks noEditPoints="1"/>
            </p:cNvSpPr>
            <p:nvPr/>
          </p:nvSpPr>
          <p:spPr bwMode="auto">
            <a:xfrm>
              <a:off x="1527673" y="3445929"/>
              <a:ext cx="817563" cy="373063"/>
            </a:xfrm>
            <a:custGeom>
              <a:avLst/>
              <a:gdLst>
                <a:gd name="T0" fmla="*/ 635 w 982"/>
                <a:gd name="T1" fmla="*/ 221 h 445"/>
                <a:gd name="T2" fmla="*/ 491 w 982"/>
                <a:gd name="T3" fmla="*/ 280 h 445"/>
                <a:gd name="T4" fmla="*/ 347 w 982"/>
                <a:gd name="T5" fmla="*/ 221 h 445"/>
                <a:gd name="T6" fmla="*/ 434 w 982"/>
                <a:gd name="T7" fmla="*/ 167 h 445"/>
                <a:gd name="T8" fmla="*/ 434 w 982"/>
                <a:gd name="T9" fmla="*/ 216 h 445"/>
                <a:gd name="T10" fmla="*/ 458 w 982"/>
                <a:gd name="T11" fmla="*/ 240 h 445"/>
                <a:gd name="T12" fmla="*/ 519 w 982"/>
                <a:gd name="T13" fmla="*/ 240 h 445"/>
                <a:gd name="T14" fmla="*/ 543 w 982"/>
                <a:gd name="T15" fmla="*/ 216 h 445"/>
                <a:gd name="T16" fmla="*/ 543 w 982"/>
                <a:gd name="T17" fmla="*/ 166 h 445"/>
                <a:gd name="T18" fmla="*/ 635 w 982"/>
                <a:gd name="T19" fmla="*/ 221 h 445"/>
                <a:gd name="T20" fmla="*/ 491 w 982"/>
                <a:gd name="T21" fmla="*/ 371 h 445"/>
                <a:gd name="T22" fmla="*/ 124 w 982"/>
                <a:gd name="T23" fmla="*/ 221 h 445"/>
                <a:gd name="T24" fmla="*/ 433 w 982"/>
                <a:gd name="T25" fmla="*/ 73 h 445"/>
                <a:gd name="T26" fmla="*/ 433 w 982"/>
                <a:gd name="T27" fmla="*/ 113 h 445"/>
                <a:gd name="T28" fmla="*/ 220 w 982"/>
                <a:gd name="T29" fmla="*/ 221 h 445"/>
                <a:gd name="T30" fmla="*/ 491 w 982"/>
                <a:gd name="T31" fmla="*/ 332 h 445"/>
                <a:gd name="T32" fmla="*/ 762 w 982"/>
                <a:gd name="T33" fmla="*/ 221 h 445"/>
                <a:gd name="T34" fmla="*/ 543 w 982"/>
                <a:gd name="T35" fmla="*/ 113 h 445"/>
                <a:gd name="T36" fmla="*/ 543 w 982"/>
                <a:gd name="T37" fmla="*/ 73 h 445"/>
                <a:gd name="T38" fmla="*/ 858 w 982"/>
                <a:gd name="T39" fmla="*/ 221 h 445"/>
                <a:gd name="T40" fmla="*/ 491 w 982"/>
                <a:gd name="T41" fmla="*/ 371 h 445"/>
                <a:gd name="T42" fmla="*/ 491 w 982"/>
                <a:gd name="T43" fmla="*/ 445 h 445"/>
                <a:gd name="T44" fmla="*/ 0 w 982"/>
                <a:gd name="T45" fmla="*/ 222 h 445"/>
                <a:gd name="T46" fmla="*/ 433 w 982"/>
                <a:gd name="T47" fmla="*/ 0 h 445"/>
                <a:gd name="T48" fmla="*/ 433 w 982"/>
                <a:gd name="T49" fmla="*/ 32 h 445"/>
                <a:gd name="T50" fmla="*/ 70 w 982"/>
                <a:gd name="T51" fmla="*/ 222 h 445"/>
                <a:gd name="T52" fmla="*/ 491 w 982"/>
                <a:gd name="T53" fmla="*/ 413 h 445"/>
                <a:gd name="T54" fmla="*/ 911 w 982"/>
                <a:gd name="T55" fmla="*/ 222 h 445"/>
                <a:gd name="T56" fmla="*/ 543 w 982"/>
                <a:gd name="T57" fmla="*/ 32 h 445"/>
                <a:gd name="T58" fmla="*/ 543 w 982"/>
                <a:gd name="T59" fmla="*/ 0 h 445"/>
                <a:gd name="T60" fmla="*/ 982 w 982"/>
                <a:gd name="T61" fmla="*/ 222 h 445"/>
                <a:gd name="T62" fmla="*/ 491 w 982"/>
                <a:gd name="T63" fmla="*/ 445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2" h="445">
                  <a:moveTo>
                    <a:pt x="635" y="221"/>
                  </a:moveTo>
                  <a:cubicBezTo>
                    <a:pt x="635" y="253"/>
                    <a:pt x="571" y="280"/>
                    <a:pt x="491" y="280"/>
                  </a:cubicBezTo>
                  <a:cubicBezTo>
                    <a:pt x="411" y="280"/>
                    <a:pt x="347" y="253"/>
                    <a:pt x="347" y="221"/>
                  </a:cubicBezTo>
                  <a:cubicBezTo>
                    <a:pt x="347" y="197"/>
                    <a:pt x="383" y="176"/>
                    <a:pt x="434" y="167"/>
                  </a:cubicBezTo>
                  <a:lnTo>
                    <a:pt x="434" y="216"/>
                  </a:lnTo>
                  <a:cubicBezTo>
                    <a:pt x="434" y="230"/>
                    <a:pt x="445" y="240"/>
                    <a:pt x="458" y="240"/>
                  </a:cubicBezTo>
                  <a:lnTo>
                    <a:pt x="519" y="240"/>
                  </a:lnTo>
                  <a:cubicBezTo>
                    <a:pt x="532" y="240"/>
                    <a:pt x="543" y="230"/>
                    <a:pt x="543" y="216"/>
                  </a:cubicBezTo>
                  <a:lnTo>
                    <a:pt x="543" y="166"/>
                  </a:lnTo>
                  <a:cubicBezTo>
                    <a:pt x="597" y="175"/>
                    <a:pt x="635" y="196"/>
                    <a:pt x="635" y="221"/>
                  </a:cubicBezTo>
                  <a:close/>
                  <a:moveTo>
                    <a:pt x="491" y="371"/>
                  </a:moveTo>
                  <a:cubicBezTo>
                    <a:pt x="289" y="371"/>
                    <a:pt x="124" y="304"/>
                    <a:pt x="124" y="221"/>
                  </a:cubicBezTo>
                  <a:cubicBezTo>
                    <a:pt x="124" y="147"/>
                    <a:pt x="258" y="85"/>
                    <a:pt x="433" y="73"/>
                  </a:cubicBezTo>
                  <a:lnTo>
                    <a:pt x="433" y="113"/>
                  </a:lnTo>
                  <a:cubicBezTo>
                    <a:pt x="311" y="124"/>
                    <a:pt x="220" y="168"/>
                    <a:pt x="220" y="221"/>
                  </a:cubicBezTo>
                  <a:cubicBezTo>
                    <a:pt x="220" y="282"/>
                    <a:pt x="341" y="332"/>
                    <a:pt x="491" y="332"/>
                  </a:cubicBezTo>
                  <a:cubicBezTo>
                    <a:pt x="640" y="332"/>
                    <a:pt x="762" y="282"/>
                    <a:pt x="762" y="221"/>
                  </a:cubicBezTo>
                  <a:cubicBezTo>
                    <a:pt x="762" y="167"/>
                    <a:pt x="668" y="123"/>
                    <a:pt x="543" y="113"/>
                  </a:cubicBezTo>
                  <a:lnTo>
                    <a:pt x="543" y="73"/>
                  </a:lnTo>
                  <a:cubicBezTo>
                    <a:pt x="721" y="83"/>
                    <a:pt x="858" y="146"/>
                    <a:pt x="858" y="221"/>
                  </a:cubicBezTo>
                  <a:cubicBezTo>
                    <a:pt x="858" y="304"/>
                    <a:pt x="693" y="371"/>
                    <a:pt x="491" y="371"/>
                  </a:cubicBezTo>
                  <a:close/>
                  <a:moveTo>
                    <a:pt x="491" y="445"/>
                  </a:moveTo>
                  <a:cubicBezTo>
                    <a:pt x="220" y="445"/>
                    <a:pt x="0" y="345"/>
                    <a:pt x="0" y="222"/>
                  </a:cubicBezTo>
                  <a:cubicBezTo>
                    <a:pt x="0" y="108"/>
                    <a:pt x="189" y="13"/>
                    <a:pt x="433" y="0"/>
                  </a:cubicBezTo>
                  <a:lnTo>
                    <a:pt x="433" y="32"/>
                  </a:lnTo>
                  <a:cubicBezTo>
                    <a:pt x="228" y="45"/>
                    <a:pt x="70" y="125"/>
                    <a:pt x="70" y="222"/>
                  </a:cubicBezTo>
                  <a:cubicBezTo>
                    <a:pt x="70" y="327"/>
                    <a:pt x="259" y="413"/>
                    <a:pt x="491" y="413"/>
                  </a:cubicBezTo>
                  <a:cubicBezTo>
                    <a:pt x="723" y="413"/>
                    <a:pt x="911" y="327"/>
                    <a:pt x="911" y="222"/>
                  </a:cubicBezTo>
                  <a:cubicBezTo>
                    <a:pt x="911" y="124"/>
                    <a:pt x="750" y="44"/>
                    <a:pt x="543" y="32"/>
                  </a:cubicBezTo>
                  <a:lnTo>
                    <a:pt x="543" y="0"/>
                  </a:lnTo>
                  <a:cubicBezTo>
                    <a:pt x="789" y="12"/>
                    <a:pt x="982" y="107"/>
                    <a:pt x="982" y="222"/>
                  </a:cubicBezTo>
                  <a:cubicBezTo>
                    <a:pt x="982" y="345"/>
                    <a:pt x="762" y="445"/>
                    <a:pt x="491" y="445"/>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grpSp>
          <p:nvGrpSpPr>
            <p:cNvPr id="26" name="组合 25"/>
            <p:cNvGrpSpPr/>
            <p:nvPr/>
          </p:nvGrpSpPr>
          <p:grpSpPr>
            <a:xfrm>
              <a:off x="1908673" y="1824196"/>
              <a:ext cx="1484281" cy="1793874"/>
              <a:chOff x="5929313" y="2250752"/>
              <a:chExt cx="1484281" cy="1793874"/>
            </a:xfrm>
          </p:grpSpPr>
          <p:sp>
            <p:nvSpPr>
              <p:cNvPr id="27" name="Rectangle 49"/>
              <p:cNvSpPr>
                <a:spLocks noChangeArrowheads="1"/>
              </p:cNvSpPr>
              <p:nvPr/>
            </p:nvSpPr>
            <p:spPr bwMode="auto">
              <a:xfrm>
                <a:off x="5929313" y="2293614"/>
                <a:ext cx="50800" cy="1751012"/>
              </a:xfrm>
              <a:prstGeom prst="rect">
                <a:avLst/>
              </a:prstGeom>
              <a:solidFill>
                <a:srgbClr val="221B1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 name="Freeform 51"/>
              <p:cNvSpPr/>
              <p:nvPr/>
            </p:nvSpPr>
            <p:spPr bwMode="auto">
              <a:xfrm>
                <a:off x="6005512" y="2250752"/>
                <a:ext cx="1408082" cy="1298564"/>
              </a:xfrm>
              <a:custGeom>
                <a:avLst/>
                <a:gdLst>
                  <a:gd name="T0" fmla="*/ 0 w 1029"/>
                  <a:gd name="T1" fmla="*/ 73 h 943"/>
                  <a:gd name="T2" fmla="*/ 0 w 1029"/>
                  <a:gd name="T3" fmla="*/ 826 h 943"/>
                  <a:gd name="T4" fmla="*/ 406 w 1029"/>
                  <a:gd name="T5" fmla="*/ 826 h 943"/>
                  <a:gd name="T6" fmla="*/ 1029 w 1029"/>
                  <a:gd name="T7" fmla="*/ 826 h 943"/>
                  <a:gd name="T8" fmla="*/ 1029 w 1029"/>
                  <a:gd name="T9" fmla="*/ 119 h 943"/>
                  <a:gd name="T10" fmla="*/ 439 w 1029"/>
                  <a:gd name="T11" fmla="*/ 93 h 943"/>
                  <a:gd name="T12" fmla="*/ 0 w 1029"/>
                  <a:gd name="T13" fmla="*/ 73 h 943"/>
                </a:gdLst>
                <a:ahLst/>
                <a:cxnLst>
                  <a:cxn ang="0">
                    <a:pos x="T0" y="T1"/>
                  </a:cxn>
                  <a:cxn ang="0">
                    <a:pos x="T2" y="T3"/>
                  </a:cxn>
                  <a:cxn ang="0">
                    <a:pos x="T4" y="T5"/>
                  </a:cxn>
                  <a:cxn ang="0">
                    <a:pos x="T6" y="T7"/>
                  </a:cxn>
                  <a:cxn ang="0">
                    <a:pos x="T8" y="T9"/>
                  </a:cxn>
                  <a:cxn ang="0">
                    <a:pos x="T10" y="T11"/>
                  </a:cxn>
                  <a:cxn ang="0">
                    <a:pos x="T12" y="T13"/>
                  </a:cxn>
                </a:cxnLst>
                <a:rect l="0" t="0" r="r" b="b"/>
                <a:pathLst>
                  <a:path w="1029" h="943">
                    <a:moveTo>
                      <a:pt x="0" y="73"/>
                    </a:moveTo>
                    <a:cubicBezTo>
                      <a:pt x="0" y="324"/>
                      <a:pt x="0" y="575"/>
                      <a:pt x="0" y="826"/>
                    </a:cubicBezTo>
                    <a:cubicBezTo>
                      <a:pt x="56" y="722"/>
                      <a:pt x="191" y="722"/>
                      <a:pt x="406" y="826"/>
                    </a:cubicBezTo>
                    <a:cubicBezTo>
                      <a:pt x="620" y="930"/>
                      <a:pt x="829" y="943"/>
                      <a:pt x="1029" y="826"/>
                    </a:cubicBezTo>
                    <a:cubicBezTo>
                      <a:pt x="1029" y="590"/>
                      <a:pt x="1029" y="355"/>
                      <a:pt x="1029" y="119"/>
                    </a:cubicBezTo>
                    <a:cubicBezTo>
                      <a:pt x="836" y="193"/>
                      <a:pt x="639" y="171"/>
                      <a:pt x="439" y="93"/>
                    </a:cubicBezTo>
                    <a:cubicBezTo>
                      <a:pt x="293" y="19"/>
                      <a:pt x="147" y="0"/>
                      <a:pt x="0" y="73"/>
                    </a:cubicBezTo>
                    <a:close/>
                  </a:path>
                </a:pathLst>
              </a:custGeom>
              <a:solidFill>
                <a:schemeClr val="bg2"/>
              </a:solidFill>
              <a:ln>
                <a:noFill/>
              </a:ln>
            </p:spPr>
            <p:txBody>
              <a:bodyPr vert="horz" wrap="square" lIns="91440" tIns="45720" rIns="91440" bIns="45720" numCol="1" anchor="t" anchorCtr="0" compatLnSpc="1"/>
              <a:lstStyle/>
              <a:p>
                <a:endParaRPr lang="zh-CN" altLang="en-US"/>
              </a:p>
            </p:txBody>
          </p:sp>
        </p:grpSp>
      </p:grpSp>
      <p:sp>
        <p:nvSpPr>
          <p:cNvPr id="29" name="文本框 28"/>
          <p:cNvSpPr txBox="1"/>
          <p:nvPr/>
        </p:nvSpPr>
        <p:spPr>
          <a:xfrm>
            <a:off x="2486293" y="1766951"/>
            <a:ext cx="1151963" cy="830997"/>
          </a:xfrm>
          <a:prstGeom prst="rect">
            <a:avLst/>
          </a:prstGeom>
          <a:noFill/>
        </p:spPr>
        <p:txBody>
          <a:bodyPr wrap="square" rtlCol="0">
            <a:spAutoFit/>
          </a:bodyPr>
          <a:lstStyle/>
          <a:p>
            <a:pPr algn="ctr"/>
            <a:r>
              <a:rPr lang="zh-CN" altLang="en-US" sz="2400" dirty="0">
                <a:solidFill>
                  <a:schemeClr val="accent2"/>
                </a:solidFill>
                <a:latin typeface="Lifeline JL" panose="00000400000000000000" pitchFamily="2" charset="0"/>
                <a:ea typeface="+mj-ea"/>
              </a:rPr>
              <a:t>服务基本理念</a:t>
            </a:r>
            <a:endParaRPr lang="zh-CN" altLang="en-US" sz="2400" dirty="0">
              <a:solidFill>
                <a:schemeClr val="accent2"/>
              </a:solidFill>
              <a:latin typeface="Lifeline JL" panose="00000400000000000000" pitchFamily="2" charset="0"/>
              <a:ea typeface="+mj-ea"/>
            </a:endParaRPr>
          </a:p>
        </p:txBody>
      </p:sp>
      <p:sp>
        <p:nvSpPr>
          <p:cNvPr id="30" name="矩形 29"/>
          <p:cNvSpPr/>
          <p:nvPr/>
        </p:nvSpPr>
        <p:spPr>
          <a:xfrm>
            <a:off x="1262903" y="3864277"/>
            <a:ext cx="1415772" cy="461665"/>
          </a:xfrm>
          <a:prstGeom prst="rect">
            <a:avLst/>
          </a:prstGeom>
        </p:spPr>
        <p:txBody>
          <a:bodyPr/>
          <a:lstStyle/>
          <a:p>
            <a:pPr>
              <a:buFontTx/>
            </a:pPr>
            <a:r>
              <a:rPr lang="zh-CN" altLang="en-US" sz="2400" b="1" kern="0" dirty="0">
                <a:solidFill>
                  <a:schemeClr val="accent2"/>
                </a:solidFill>
                <a:latin typeface="+mj-lt"/>
                <a:ea typeface="+mj-ea"/>
                <a:cs typeface="+mj-cs"/>
              </a:rPr>
              <a:t>理念解读</a:t>
            </a:r>
            <a:endParaRPr lang="zh-CN" altLang="en-US" sz="2400" b="1" kern="0" dirty="0">
              <a:solidFill>
                <a:schemeClr val="accent2"/>
              </a:solidFill>
              <a:latin typeface="+mj-lt"/>
              <a:ea typeface="+mj-ea"/>
              <a:cs typeface="+mj-cs"/>
            </a:endParaRPr>
          </a:p>
        </p:txBody>
      </p:sp>
      <p:sp>
        <p:nvSpPr>
          <p:cNvPr id="31" name="椭圆 30"/>
          <p:cNvSpPr/>
          <p:nvPr/>
        </p:nvSpPr>
        <p:spPr bwMode="auto">
          <a:xfrm>
            <a:off x="1262903" y="4558961"/>
            <a:ext cx="409635" cy="409635"/>
          </a:xfrm>
          <a:prstGeom prst="ellipse">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1600" dirty="0">
                <a:solidFill>
                  <a:schemeClr val="accent2"/>
                </a:solidFill>
                <a:latin typeface="+mj-ea"/>
                <a:ea typeface="+mj-ea"/>
              </a:rPr>
              <a:t>1</a:t>
            </a:r>
            <a:endParaRPr lang="zh-CN" altLang="en-US" sz="1600" dirty="0">
              <a:solidFill>
                <a:schemeClr val="accent2"/>
              </a:solidFill>
              <a:latin typeface="+mj-ea"/>
              <a:ea typeface="+mj-ea"/>
            </a:endParaRPr>
          </a:p>
        </p:txBody>
      </p:sp>
      <p:sp>
        <p:nvSpPr>
          <p:cNvPr id="32" name="文本占位符 219138"/>
          <p:cNvSpPr txBox="1">
            <a:spLocks noRot="1" noChangeArrowheads="1"/>
          </p:cNvSpPr>
          <p:nvPr/>
        </p:nvSpPr>
        <p:spPr>
          <a:xfrm>
            <a:off x="1760131" y="5156679"/>
            <a:ext cx="93218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a:defRPr sz="2000">
                <a:solidFill>
                  <a:schemeClr val="accent1"/>
                </a:solidFill>
                <a:latin typeface="微软雅黑" panose="020B0503020204020204" pitchFamily="34" charset="-122"/>
                <a:ea typeface="微软雅黑" panose="020B0503020204020204" pitchFamily="34" charset="-122"/>
              </a:defRPr>
            </a:lvl1pPr>
            <a:lvl2pPr marL="742950" indent="-285750" algn="l" rtl="0" eaLnBrk="1" fontAlgn="base" hangingPunct="1">
              <a:spcBef>
                <a:spcPct val="20000"/>
              </a:spcBef>
              <a:spcAft>
                <a:spcPct val="0"/>
              </a:spcAft>
              <a:buChar char="–"/>
              <a:defRPr sz="2000">
                <a:solidFill>
                  <a:schemeClr val="accent1"/>
                </a:solidFill>
                <a:latin typeface="+mn-lt"/>
                <a:ea typeface="仿宋_GB2312" pitchFamily="49" charset="-122"/>
              </a:defRPr>
            </a:lvl2pPr>
            <a:lvl3pPr marL="1143000" indent="-228600" algn="l" rtl="0" eaLnBrk="1" fontAlgn="base" hangingPunct="1">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9pPr>
          </a:lstStyle>
          <a:p>
            <a:r>
              <a:rPr lang="zh-CN" altLang="en-US" sz="1800" dirty="0"/>
              <a:t>客人会将他的美好消费体验介绍给他的家人、朋友。</a:t>
            </a:r>
            <a:endParaRPr lang="zh-CN" altLang="en-US" sz="1800" dirty="0"/>
          </a:p>
        </p:txBody>
      </p:sp>
      <p:sp>
        <p:nvSpPr>
          <p:cNvPr id="33" name="椭圆 32"/>
          <p:cNvSpPr/>
          <p:nvPr/>
        </p:nvSpPr>
        <p:spPr bwMode="auto">
          <a:xfrm>
            <a:off x="1262903" y="5145815"/>
            <a:ext cx="409635" cy="409635"/>
          </a:xfrm>
          <a:prstGeom prst="ellipse">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1600" dirty="0">
                <a:solidFill>
                  <a:schemeClr val="accent2"/>
                </a:solidFill>
                <a:latin typeface="+mj-ea"/>
                <a:ea typeface="+mj-ea"/>
              </a:rPr>
              <a:t>2</a:t>
            </a:r>
            <a:endParaRPr lang="zh-CN" altLang="en-US" sz="1600" dirty="0">
              <a:solidFill>
                <a:schemeClr val="accent2"/>
              </a:solidFill>
              <a:latin typeface="+mj-ea"/>
              <a:ea typeface="+mj-ea"/>
            </a:endParaRPr>
          </a:p>
        </p:txBody>
      </p:sp>
      <p:sp>
        <p:nvSpPr>
          <p:cNvPr id="35" name="文本占位符 219138"/>
          <p:cNvSpPr txBox="1">
            <a:spLocks noRot="1" noChangeArrowheads="1"/>
          </p:cNvSpPr>
          <p:nvPr/>
        </p:nvSpPr>
        <p:spPr>
          <a:xfrm>
            <a:off x="1760131" y="5743532"/>
            <a:ext cx="93218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just">
              <a:defRPr sz="2000">
                <a:solidFill>
                  <a:schemeClr val="accent1"/>
                </a:solidFill>
                <a:latin typeface="微软雅黑" panose="020B0503020204020204" pitchFamily="34" charset="-122"/>
                <a:ea typeface="微软雅黑" panose="020B0503020204020204" pitchFamily="34" charset="-122"/>
              </a:defRPr>
            </a:lvl1pPr>
            <a:lvl2pPr marL="742950" indent="-285750" algn="l" rtl="0" eaLnBrk="1" fontAlgn="base" hangingPunct="1">
              <a:spcBef>
                <a:spcPct val="20000"/>
              </a:spcBef>
              <a:spcAft>
                <a:spcPct val="0"/>
              </a:spcAft>
              <a:buChar char="–"/>
              <a:defRPr sz="2000">
                <a:solidFill>
                  <a:schemeClr val="accent1"/>
                </a:solidFill>
                <a:latin typeface="+mn-lt"/>
                <a:ea typeface="仿宋_GB2312" pitchFamily="49" charset="-122"/>
              </a:defRPr>
            </a:lvl2pPr>
            <a:lvl3pPr marL="1143000" indent="-228600" algn="l" rtl="0" eaLnBrk="1" fontAlgn="base" hangingPunct="1">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1" fontAlgn="base" hangingPunct="1">
              <a:spcBef>
                <a:spcPct val="20000"/>
              </a:spcBef>
              <a:spcAft>
                <a:spcPct val="0"/>
              </a:spcAft>
              <a:buChar char="»"/>
              <a:defRPr sz="2000">
                <a:solidFill>
                  <a:schemeClr val="tx1"/>
                </a:solidFill>
                <a:latin typeface="+mn-lt"/>
                <a:ea typeface="宋体" panose="02010600030101010101" pitchFamily="2" charset="-122"/>
              </a:defRPr>
            </a:lvl9pPr>
          </a:lstStyle>
          <a:p>
            <a:r>
              <a:rPr lang="zh-CN" altLang="en-US" sz="1800" b="1" dirty="0"/>
              <a:t>有抱怨的顾客：</a:t>
            </a:r>
            <a:r>
              <a:rPr lang="zh-CN" altLang="en-US" sz="1800" dirty="0"/>
              <a:t>把抱怨化解在顾客离店之前，追求让顾客惊喜甚至感动。</a:t>
            </a:r>
            <a:endParaRPr lang="zh-CN" altLang="en-US" sz="1800" dirty="0"/>
          </a:p>
        </p:txBody>
      </p:sp>
      <p:sp>
        <p:nvSpPr>
          <p:cNvPr id="36" name="椭圆 35"/>
          <p:cNvSpPr/>
          <p:nvPr/>
        </p:nvSpPr>
        <p:spPr bwMode="auto">
          <a:xfrm>
            <a:off x="1262903" y="5732668"/>
            <a:ext cx="409635" cy="409635"/>
          </a:xfrm>
          <a:prstGeom prst="ellipse">
            <a:avLst/>
          </a:prstGeom>
          <a:gradFill>
            <a:gsLst>
              <a:gs pos="60000">
                <a:schemeClr val="bg1"/>
              </a:gs>
              <a:gs pos="0">
                <a:srgbClr val="57D2E7"/>
              </a:gs>
              <a:gs pos="100000">
                <a:srgbClr val="1BA8B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r>
              <a:rPr lang="en-US" altLang="zh-CN" sz="1600">
                <a:solidFill>
                  <a:schemeClr val="accent2"/>
                </a:solidFill>
                <a:latin typeface="+mj-ea"/>
                <a:ea typeface="+mj-ea"/>
              </a:rPr>
              <a:t>3</a:t>
            </a:r>
            <a:endParaRPr lang="zh-CN" altLang="en-US" sz="1600" dirty="0">
              <a:solidFill>
                <a:schemeClr val="accent2"/>
              </a:solidFill>
              <a:latin typeface="+mj-ea"/>
              <a:ea typeface="+mj-ea"/>
            </a:endParaRPr>
          </a:p>
        </p:txBody>
      </p:sp>
      <p:sp>
        <p:nvSpPr>
          <p:cNvPr id="37" name="矩形 36"/>
          <p:cNvSpPr/>
          <p:nvPr/>
        </p:nvSpPr>
        <p:spPr>
          <a:xfrm>
            <a:off x="4059924" y="1584924"/>
            <a:ext cx="6843942" cy="581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nSpc>
                <a:spcPct val="150000"/>
              </a:lnSpc>
              <a:buFont typeface="Wingdings" panose="05000000000000000000" pitchFamily="2" charset="2"/>
              <a:buChar char="l"/>
            </a:pPr>
            <a:r>
              <a:rPr lang="zh-CN" altLang="en-US" sz="2400" dirty="0">
                <a:solidFill>
                  <a:schemeClr val="accent1"/>
                </a:solidFill>
                <a:latin typeface="微软雅黑" panose="020B0503020204020204" pitchFamily="34" charset="-122"/>
                <a:ea typeface="微软雅黑" panose="020B0503020204020204" pitchFamily="34" charset="-122"/>
              </a:rPr>
              <a:t>创造和留住每一位</a:t>
            </a:r>
            <a:r>
              <a:rPr lang="zh-CN" altLang="en-US" sz="2400">
                <a:solidFill>
                  <a:schemeClr val="accent1"/>
                </a:solidFill>
                <a:latin typeface="微软雅黑" panose="020B0503020204020204" pitchFamily="34" charset="-122"/>
                <a:ea typeface="微软雅黑" panose="020B0503020204020204" pitchFamily="34" charset="-122"/>
              </a:rPr>
              <a:t>顾客；</a:t>
            </a:r>
            <a:endParaRPr lang="zh-CN" altLang="en-US" sz="2400" dirty="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advTm="9652">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zh-CN" altLang="en-US" sz="2800" b="1" kern="100">
                <a:solidFill>
                  <a:schemeClr val="accent1"/>
                </a:solidFill>
                <a:latin typeface="+mj-ea"/>
                <a:ea typeface="+mj-ea"/>
                <a:cs typeface="Times New Roman" panose="02020603050405020304" pitchFamily="18" charset="0"/>
              </a:rPr>
              <a:t>培养习惯，人人重视质量</a:t>
            </a:r>
            <a:endParaRPr lang="zh-CN" altLang="en-US" sz="2800" b="1" kern="100">
              <a:solidFill>
                <a:schemeClr val="accent1"/>
              </a:solidFill>
              <a:latin typeface="+mj-ea"/>
              <a:ea typeface="+mj-ea"/>
              <a:cs typeface="Times New Roman" panose="02020603050405020304" pitchFamily="18" charset="0"/>
            </a:endParaRPr>
          </a:p>
        </p:txBody>
      </p:sp>
      <p:sp>
        <p:nvSpPr>
          <p:cNvPr id="21" name="矩形 20"/>
          <p:cNvSpPr/>
          <p:nvPr/>
        </p:nvSpPr>
        <p:spPr>
          <a:xfrm>
            <a:off x="1162861" y="989149"/>
            <a:ext cx="9881332" cy="707886"/>
          </a:xfrm>
          <a:prstGeom prst="rect">
            <a:avLst/>
          </a:prstGeom>
          <a:noFill/>
        </p:spPr>
        <p:txBody>
          <a:bodyPr wrap="square" rtlCol="0">
            <a:spAutoFit/>
          </a:bodyPr>
          <a:lstStyle/>
          <a:p>
            <a:pPr algn="just"/>
            <a:r>
              <a:rPr lang="zh-CN" altLang="en-US" sz="2000">
                <a:solidFill>
                  <a:schemeClr val="accent1"/>
                </a:solidFill>
                <a:latin typeface="微软雅黑" panose="020B0503020204020204" pitchFamily="34" charset="-122"/>
                <a:ea typeface="微软雅黑" panose="020B0503020204020204" pitchFamily="34" charset="-122"/>
              </a:rPr>
              <a:t>优质服务的实质是饭店员工的一种习惯。如果整个饭店的员工都能形成好的习惯，这个饭店就一定会成为一个优秀的饭店。</a:t>
            </a:r>
            <a:endParaRPr lang="zh-CN" altLang="en-US" sz="2000">
              <a:solidFill>
                <a:schemeClr val="accent1"/>
              </a:solidFill>
              <a:latin typeface="微软雅黑" panose="020B0503020204020204" pitchFamily="34" charset="-122"/>
              <a:ea typeface="微软雅黑" panose="020B0503020204020204" pitchFamily="34" charset="-122"/>
            </a:endParaRPr>
          </a:p>
        </p:txBody>
      </p:sp>
      <p:pic>
        <p:nvPicPr>
          <p:cNvPr id="22" name="图片 233476"/>
          <p:cNvPicPr>
            <a:picLocks noChangeAspect="1" noChangeArrowheads="1"/>
          </p:cNvPicPr>
          <p:nvPr/>
        </p:nvPicPr>
        <p:blipFill rotWithShape="1">
          <a:blip r:embed="rId1" cstate="email"/>
          <a:srcRect/>
          <a:stretch>
            <a:fillRect/>
          </a:stretch>
        </p:blipFill>
        <p:spPr bwMode="auto">
          <a:xfrm>
            <a:off x="8924986" y="1970913"/>
            <a:ext cx="2194560" cy="4628383"/>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组合 22"/>
          <p:cNvGrpSpPr/>
          <p:nvPr/>
        </p:nvGrpSpPr>
        <p:grpSpPr>
          <a:xfrm>
            <a:off x="1386435" y="2357467"/>
            <a:ext cx="1734772" cy="447830"/>
            <a:chOff x="1417861" y="1965361"/>
            <a:chExt cx="1517375" cy="447830"/>
          </a:xfrm>
        </p:grpSpPr>
        <p:sp>
          <p:nvSpPr>
            <p:cNvPr id="24" name="矩形: 圆角 23"/>
            <p:cNvSpPr/>
            <p:nvPr/>
          </p:nvSpPr>
          <p:spPr bwMode="auto">
            <a:xfrm>
              <a:off x="1417861" y="1965361"/>
              <a:ext cx="1399767" cy="438317"/>
            </a:xfrm>
            <a:prstGeom prst="roundRect">
              <a:avLst>
                <a:gd name="adj" fmla="val 6964"/>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400">
                <a:solidFill>
                  <a:schemeClr val="accent2"/>
                </a:solidFill>
                <a:latin typeface="+mj-ea"/>
                <a:ea typeface="+mj-ea"/>
              </a:endParaRPr>
            </a:p>
          </p:txBody>
        </p:sp>
        <p:sp>
          <p:nvSpPr>
            <p:cNvPr id="25" name="矩形 24"/>
            <p:cNvSpPr/>
            <p:nvPr/>
          </p:nvSpPr>
          <p:spPr>
            <a:xfrm>
              <a:off x="1468168" y="2013081"/>
              <a:ext cx="1467068" cy="400110"/>
            </a:xfrm>
            <a:prstGeom prst="rect">
              <a:avLst/>
            </a:prstGeom>
          </p:spPr>
          <p:txBody>
            <a:bodyPr wrap="none">
              <a:spAutoFit/>
            </a:bodyPr>
            <a:lstStyle/>
            <a:p>
              <a:r>
                <a:rPr lang="zh-CN" altLang="en-US" sz="2000">
                  <a:solidFill>
                    <a:schemeClr val="accent2"/>
                  </a:solidFill>
                  <a:latin typeface="微软雅黑" panose="020B0503020204020204" pitchFamily="34" charset="-122"/>
                  <a:ea typeface="微软雅黑" panose="020B0503020204020204" pitchFamily="34" charset="-122"/>
                </a:rPr>
                <a:t>第一个习惯</a:t>
              </a:r>
              <a:endParaRPr lang="zh-CN" altLang="en-US" sz="2000">
                <a:solidFill>
                  <a:schemeClr val="accent2"/>
                </a:solidFill>
              </a:endParaRPr>
            </a:p>
          </p:txBody>
        </p:sp>
      </p:grpSp>
      <p:sp>
        <p:nvSpPr>
          <p:cNvPr id="26" name="矩形 25"/>
          <p:cNvSpPr/>
          <p:nvPr/>
        </p:nvSpPr>
        <p:spPr>
          <a:xfrm>
            <a:off x="3537479" y="2270758"/>
            <a:ext cx="5251776" cy="646331"/>
          </a:xfrm>
          <a:prstGeom prst="rect">
            <a:avLst/>
          </a:prstGeom>
        </p:spPr>
        <p:txBody>
          <a:bodyPr wrap="square">
            <a:spAutoFit/>
          </a:bodyPr>
          <a:lstStyle/>
          <a:p>
            <a:pPr algn="just"/>
            <a:r>
              <a:rPr lang="zh-CN" altLang="en-US">
                <a:solidFill>
                  <a:schemeClr val="accent1"/>
                </a:solidFill>
                <a:latin typeface="微软雅黑" panose="020B0503020204020204" pitchFamily="34" charset="-122"/>
                <a:ea typeface="微软雅黑" panose="020B0503020204020204" pitchFamily="34" charset="-122"/>
              </a:rPr>
              <a:t>员工必须知道饭店的目标、价值观、信条和自己的工作范围。</a:t>
            </a:r>
            <a:endParaRPr lang="zh-CN" altLang="en-US">
              <a:solidFill>
                <a:schemeClr val="accent1"/>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1386435" y="3677119"/>
            <a:ext cx="1734772" cy="447830"/>
            <a:chOff x="1417861" y="1965361"/>
            <a:chExt cx="1517375" cy="447830"/>
          </a:xfrm>
        </p:grpSpPr>
        <p:sp>
          <p:nvSpPr>
            <p:cNvPr id="28" name="矩形: 圆角 27"/>
            <p:cNvSpPr/>
            <p:nvPr/>
          </p:nvSpPr>
          <p:spPr bwMode="auto">
            <a:xfrm>
              <a:off x="1417861" y="1965361"/>
              <a:ext cx="1399767" cy="438317"/>
            </a:xfrm>
            <a:prstGeom prst="roundRect">
              <a:avLst>
                <a:gd name="adj" fmla="val 6964"/>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400">
                <a:solidFill>
                  <a:schemeClr val="accent2"/>
                </a:solidFill>
                <a:latin typeface="+mj-ea"/>
                <a:ea typeface="+mj-ea"/>
              </a:endParaRPr>
            </a:p>
          </p:txBody>
        </p:sp>
        <p:sp>
          <p:nvSpPr>
            <p:cNvPr id="29" name="矩形 28"/>
            <p:cNvSpPr/>
            <p:nvPr/>
          </p:nvSpPr>
          <p:spPr>
            <a:xfrm>
              <a:off x="1468168" y="2013081"/>
              <a:ext cx="1467068" cy="400110"/>
            </a:xfrm>
            <a:prstGeom prst="rect">
              <a:avLst/>
            </a:prstGeom>
          </p:spPr>
          <p:txBody>
            <a:bodyPr wrap="none">
              <a:spAutoFit/>
            </a:bodyPr>
            <a:lstStyle/>
            <a:p>
              <a:r>
                <a:rPr lang="zh-CN" altLang="en-US" sz="2000">
                  <a:solidFill>
                    <a:schemeClr val="accent2"/>
                  </a:solidFill>
                  <a:latin typeface="微软雅黑" panose="020B0503020204020204" pitchFamily="34" charset="-122"/>
                  <a:ea typeface="微软雅黑" panose="020B0503020204020204" pitchFamily="34" charset="-122"/>
                </a:rPr>
                <a:t>第二个习惯</a:t>
              </a:r>
              <a:endParaRPr lang="zh-CN" altLang="en-US" sz="2000">
                <a:solidFill>
                  <a:schemeClr val="accent2"/>
                </a:solidFill>
              </a:endParaRPr>
            </a:p>
          </p:txBody>
        </p:sp>
      </p:grpSp>
      <p:sp>
        <p:nvSpPr>
          <p:cNvPr id="30" name="矩形 29"/>
          <p:cNvSpPr/>
          <p:nvPr/>
        </p:nvSpPr>
        <p:spPr>
          <a:xfrm>
            <a:off x="3539214" y="3569570"/>
            <a:ext cx="5250041" cy="923330"/>
          </a:xfrm>
          <a:prstGeom prst="rect">
            <a:avLst/>
          </a:prstGeom>
        </p:spPr>
        <p:txBody>
          <a:bodyPr wrap="square">
            <a:spAutoFit/>
          </a:bodyPr>
          <a:lstStyle/>
          <a:p>
            <a:pPr algn="just"/>
            <a:r>
              <a:rPr lang="zh-CN" altLang="en-US" b="1">
                <a:solidFill>
                  <a:schemeClr val="accent1"/>
                </a:solidFill>
                <a:latin typeface="微软雅黑" panose="020B0503020204020204" pitchFamily="34" charset="-122"/>
                <a:ea typeface="微软雅黑" panose="020B0503020204020204" pitchFamily="34" charset="-122"/>
              </a:rPr>
              <a:t>员工都必须做到：</a:t>
            </a:r>
            <a:r>
              <a:rPr lang="zh-CN" altLang="en-US">
                <a:solidFill>
                  <a:schemeClr val="accent1"/>
                </a:solidFill>
                <a:latin typeface="微软雅黑" panose="020B0503020204020204" pitchFamily="34" charset="-122"/>
                <a:ea typeface="微软雅黑" panose="020B0503020204020204" pitchFamily="34" charset="-122"/>
              </a:rPr>
              <a:t>尽量使用客人的姓和职务称呼客人，预见并满足客人的需求，热情亲切地送别客人。 </a:t>
            </a:r>
            <a:endParaRPr lang="zh-CN" altLang="en-US">
              <a:solidFill>
                <a:schemeClr val="accent1"/>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1386435" y="5217094"/>
            <a:ext cx="1734772" cy="447830"/>
            <a:chOff x="1417861" y="1965361"/>
            <a:chExt cx="1517375" cy="447830"/>
          </a:xfrm>
        </p:grpSpPr>
        <p:sp>
          <p:nvSpPr>
            <p:cNvPr id="32" name="矩形: 圆角 31"/>
            <p:cNvSpPr/>
            <p:nvPr/>
          </p:nvSpPr>
          <p:spPr bwMode="auto">
            <a:xfrm>
              <a:off x="1417861" y="1965361"/>
              <a:ext cx="1399767" cy="438317"/>
            </a:xfrm>
            <a:prstGeom prst="roundRect">
              <a:avLst>
                <a:gd name="adj" fmla="val 6964"/>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400">
                <a:solidFill>
                  <a:schemeClr val="accent2"/>
                </a:solidFill>
                <a:latin typeface="+mj-ea"/>
                <a:ea typeface="+mj-ea"/>
              </a:endParaRPr>
            </a:p>
          </p:txBody>
        </p:sp>
        <p:sp>
          <p:nvSpPr>
            <p:cNvPr id="33" name="矩形 32"/>
            <p:cNvSpPr/>
            <p:nvPr/>
          </p:nvSpPr>
          <p:spPr>
            <a:xfrm>
              <a:off x="1468168" y="2013081"/>
              <a:ext cx="1467068" cy="400110"/>
            </a:xfrm>
            <a:prstGeom prst="rect">
              <a:avLst/>
            </a:prstGeom>
          </p:spPr>
          <p:txBody>
            <a:bodyPr wrap="none">
              <a:spAutoFit/>
            </a:bodyPr>
            <a:lstStyle/>
            <a:p>
              <a:r>
                <a:rPr lang="zh-CN" altLang="en-US" sz="2000">
                  <a:solidFill>
                    <a:schemeClr val="accent2"/>
                  </a:solidFill>
                  <a:latin typeface="微软雅黑" panose="020B0503020204020204" pitchFamily="34" charset="-122"/>
                  <a:ea typeface="微软雅黑" panose="020B0503020204020204" pitchFamily="34" charset="-122"/>
                </a:rPr>
                <a:t>第三个习惯</a:t>
              </a:r>
              <a:endParaRPr lang="zh-CN" altLang="en-US" sz="2000">
                <a:solidFill>
                  <a:schemeClr val="accent2"/>
                </a:solidFill>
              </a:endParaRPr>
            </a:p>
          </p:txBody>
        </p:sp>
      </p:grpSp>
      <p:sp>
        <p:nvSpPr>
          <p:cNvPr id="35" name="矩形 34"/>
          <p:cNvSpPr/>
          <p:nvPr/>
        </p:nvSpPr>
        <p:spPr>
          <a:xfrm>
            <a:off x="3539214" y="5159491"/>
            <a:ext cx="5250041" cy="646331"/>
          </a:xfrm>
          <a:prstGeom prst="rect">
            <a:avLst/>
          </a:prstGeom>
        </p:spPr>
        <p:txBody>
          <a:bodyPr wrap="square">
            <a:spAutoFit/>
          </a:bodyPr>
          <a:lstStyle/>
          <a:p>
            <a:pPr algn="just"/>
            <a:r>
              <a:rPr lang="zh-CN" altLang="en-US">
                <a:solidFill>
                  <a:schemeClr val="accent1"/>
                </a:solidFill>
                <a:latin typeface="微软雅黑" panose="020B0503020204020204" pitchFamily="34" charset="-122"/>
                <a:ea typeface="微软雅黑" panose="020B0503020204020204" pitchFamily="34" charset="-122"/>
              </a:rPr>
              <a:t>员工在工作时间不应使用客用设施设备，在任何时间、地点，行动都应该以客为先。</a:t>
            </a:r>
            <a:endParaRPr lang="zh-CN" altLang="en-US">
              <a:solidFill>
                <a:schemeClr val="accent1"/>
              </a:solidFill>
              <a:latin typeface="微软雅黑" panose="020B0503020204020204" pitchFamily="34" charset="-122"/>
              <a:ea typeface="微软雅黑" panose="020B0503020204020204" pitchFamily="34" charset="-122"/>
            </a:endParaRPr>
          </a:p>
        </p:txBody>
      </p:sp>
      <p:cxnSp>
        <p:nvCxnSpPr>
          <p:cNvPr id="36" name="直接连接符 35"/>
          <p:cNvCxnSpPr/>
          <p:nvPr/>
        </p:nvCxnSpPr>
        <p:spPr bwMode="auto">
          <a:xfrm>
            <a:off x="3236344" y="2610539"/>
            <a:ext cx="0" cy="4247461"/>
          </a:xfrm>
          <a:prstGeom prst="line">
            <a:avLst/>
          </a:prstGeom>
          <a:solidFill>
            <a:schemeClr val="accent1"/>
          </a:solidFill>
          <a:ln w="9525" cap="flat" cmpd="sng" algn="ctr">
            <a:solidFill>
              <a:schemeClr val="accent2">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7" name="椭圆 36"/>
          <p:cNvSpPr/>
          <p:nvPr/>
        </p:nvSpPr>
        <p:spPr bwMode="auto">
          <a:xfrm>
            <a:off x="3114868" y="2472614"/>
            <a:ext cx="242952" cy="242952"/>
          </a:xfrm>
          <a:prstGeom prst="ellipse">
            <a:avLst/>
          </a:prstGeom>
          <a:gradFill>
            <a:gsLst>
              <a:gs pos="59000">
                <a:schemeClr val="accent1"/>
              </a:gs>
              <a:gs pos="0">
                <a:srgbClr val="696969"/>
              </a:gs>
              <a:gs pos="100000">
                <a:schemeClr val="accent1"/>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38" name="椭圆 37"/>
          <p:cNvSpPr/>
          <p:nvPr/>
        </p:nvSpPr>
        <p:spPr bwMode="auto">
          <a:xfrm>
            <a:off x="3114868" y="3749278"/>
            <a:ext cx="242952" cy="242952"/>
          </a:xfrm>
          <a:prstGeom prst="ellipse">
            <a:avLst/>
          </a:prstGeom>
          <a:gradFill>
            <a:gsLst>
              <a:gs pos="59000">
                <a:schemeClr val="accent1"/>
              </a:gs>
              <a:gs pos="0">
                <a:srgbClr val="696969"/>
              </a:gs>
              <a:gs pos="100000">
                <a:schemeClr val="accent1"/>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39" name="椭圆 38"/>
          <p:cNvSpPr/>
          <p:nvPr/>
        </p:nvSpPr>
        <p:spPr bwMode="auto">
          <a:xfrm>
            <a:off x="3114868" y="5270482"/>
            <a:ext cx="242952" cy="242952"/>
          </a:xfrm>
          <a:prstGeom prst="ellipse">
            <a:avLst/>
          </a:prstGeom>
          <a:gradFill>
            <a:gsLst>
              <a:gs pos="59000">
                <a:schemeClr val="accent1"/>
              </a:gs>
              <a:gs pos="0">
                <a:srgbClr val="696969"/>
              </a:gs>
              <a:gs pos="100000">
                <a:schemeClr val="accent1"/>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Tree>
  </p:cSld>
  <p:clrMapOvr>
    <a:masterClrMapping/>
  </p:clrMapOvr>
  <p:transition spd="slow" advTm="9652">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1386435" y="783772"/>
            <a:ext cx="1600314" cy="447830"/>
            <a:chOff x="1417861" y="1965361"/>
            <a:chExt cx="1399767" cy="447830"/>
          </a:xfrm>
        </p:grpSpPr>
        <p:sp>
          <p:nvSpPr>
            <p:cNvPr id="21" name="矩形: 圆角 20"/>
            <p:cNvSpPr/>
            <p:nvPr/>
          </p:nvSpPr>
          <p:spPr bwMode="auto">
            <a:xfrm>
              <a:off x="1417861" y="1965361"/>
              <a:ext cx="1399767" cy="438317"/>
            </a:xfrm>
            <a:prstGeom prst="roundRect">
              <a:avLst>
                <a:gd name="adj" fmla="val 6964"/>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400">
                <a:solidFill>
                  <a:schemeClr val="accent2"/>
                </a:solidFill>
                <a:latin typeface="+mj-ea"/>
                <a:ea typeface="+mj-ea"/>
              </a:endParaRPr>
            </a:p>
          </p:txBody>
        </p:sp>
        <p:sp>
          <p:nvSpPr>
            <p:cNvPr id="22" name="矩形 21"/>
            <p:cNvSpPr/>
            <p:nvPr/>
          </p:nvSpPr>
          <p:spPr>
            <a:xfrm>
              <a:off x="1468168" y="2013081"/>
              <a:ext cx="1283219" cy="400110"/>
            </a:xfrm>
            <a:prstGeom prst="rect">
              <a:avLst/>
            </a:prstGeom>
          </p:spPr>
          <p:txBody>
            <a:bodyPr wrap="none">
              <a:spAutoFit/>
            </a:bodyPr>
            <a:lstStyle/>
            <a:p>
              <a:r>
                <a:rPr lang="zh-CN" altLang="en-US" sz="2000">
                  <a:solidFill>
                    <a:schemeClr val="accent2"/>
                  </a:solidFill>
                  <a:latin typeface="微软雅黑" panose="020B0503020204020204" pitchFamily="34" charset="-122"/>
                  <a:ea typeface="微软雅黑" panose="020B0503020204020204" pitchFamily="34" charset="-122"/>
                </a:rPr>
                <a:t>第四个习惯</a:t>
              </a:r>
              <a:endParaRPr lang="zh-CN" altLang="en-US" sz="2000">
                <a:solidFill>
                  <a:schemeClr val="accent2"/>
                </a:solidFill>
              </a:endParaRPr>
            </a:p>
          </p:txBody>
        </p:sp>
      </p:grpSp>
      <p:sp>
        <p:nvSpPr>
          <p:cNvPr id="23" name="矩形 22"/>
          <p:cNvSpPr/>
          <p:nvPr/>
        </p:nvSpPr>
        <p:spPr>
          <a:xfrm>
            <a:off x="3537479" y="697063"/>
            <a:ext cx="5251776" cy="646331"/>
          </a:xfrm>
          <a:prstGeom prst="rect">
            <a:avLst/>
          </a:prstGeom>
        </p:spPr>
        <p:txBody>
          <a:bodyPr wrap="square">
            <a:spAutoFit/>
          </a:bodyPr>
          <a:lstStyle/>
          <a:p>
            <a:pPr algn="just"/>
            <a:r>
              <a:rPr lang="zh-CN" altLang="en-US">
                <a:solidFill>
                  <a:schemeClr val="accent1"/>
                </a:solidFill>
                <a:latin typeface="微软雅黑" panose="020B0503020204020204" pitchFamily="34" charset="-122"/>
                <a:ea typeface="微软雅黑" panose="020B0503020204020204" pitchFamily="34" charset="-122"/>
              </a:rPr>
              <a:t>保证对你面前</a:t>
            </a:r>
            <a:r>
              <a:rPr lang="en-US" altLang="zh-CN">
                <a:solidFill>
                  <a:schemeClr val="accent1"/>
                </a:solidFill>
                <a:latin typeface="微软雅黑" panose="020B0503020204020204" pitchFamily="34" charset="-122"/>
                <a:ea typeface="微软雅黑" panose="020B0503020204020204" pitchFamily="34" charset="-122"/>
              </a:rPr>
              <a:t>3</a:t>
            </a:r>
            <a:r>
              <a:rPr lang="zh-CN" altLang="en-US">
                <a:solidFill>
                  <a:schemeClr val="accent1"/>
                </a:solidFill>
                <a:latin typeface="微软雅黑" panose="020B0503020204020204" pitchFamily="34" charset="-122"/>
                <a:ea typeface="微软雅黑" panose="020B0503020204020204" pitchFamily="34" charset="-122"/>
              </a:rPr>
              <a:t>米内的客人和员工微笑致意，并让电话中的客人听到你的微笑。 </a:t>
            </a:r>
            <a:endParaRPr lang="zh-CN" altLang="en-US">
              <a:solidFill>
                <a:schemeClr val="accent1"/>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1386435" y="2103424"/>
            <a:ext cx="1600314" cy="447830"/>
            <a:chOff x="1417861" y="1965361"/>
            <a:chExt cx="1399767" cy="447830"/>
          </a:xfrm>
        </p:grpSpPr>
        <p:sp>
          <p:nvSpPr>
            <p:cNvPr id="25" name="矩形: 圆角 24"/>
            <p:cNvSpPr/>
            <p:nvPr/>
          </p:nvSpPr>
          <p:spPr bwMode="auto">
            <a:xfrm>
              <a:off x="1417861" y="1965361"/>
              <a:ext cx="1399767" cy="438317"/>
            </a:xfrm>
            <a:prstGeom prst="roundRect">
              <a:avLst>
                <a:gd name="adj" fmla="val 6964"/>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400">
                <a:solidFill>
                  <a:schemeClr val="accent2"/>
                </a:solidFill>
                <a:latin typeface="+mj-ea"/>
                <a:ea typeface="+mj-ea"/>
              </a:endParaRPr>
            </a:p>
          </p:txBody>
        </p:sp>
        <p:sp>
          <p:nvSpPr>
            <p:cNvPr id="26" name="矩形 25"/>
            <p:cNvSpPr/>
            <p:nvPr/>
          </p:nvSpPr>
          <p:spPr>
            <a:xfrm>
              <a:off x="1468168" y="2013081"/>
              <a:ext cx="1283219" cy="400110"/>
            </a:xfrm>
            <a:prstGeom prst="rect">
              <a:avLst/>
            </a:prstGeom>
          </p:spPr>
          <p:txBody>
            <a:bodyPr wrap="none">
              <a:spAutoFit/>
            </a:bodyPr>
            <a:lstStyle/>
            <a:p>
              <a:r>
                <a:rPr lang="zh-CN" altLang="en-US" sz="2000">
                  <a:solidFill>
                    <a:schemeClr val="accent2"/>
                  </a:solidFill>
                  <a:latin typeface="微软雅黑" panose="020B0503020204020204" pitchFamily="34" charset="-122"/>
                  <a:ea typeface="微软雅黑" panose="020B0503020204020204" pitchFamily="34" charset="-122"/>
                </a:rPr>
                <a:t>第五个习惯</a:t>
              </a:r>
              <a:endParaRPr lang="zh-CN" altLang="en-US" sz="2000">
                <a:solidFill>
                  <a:schemeClr val="accent2"/>
                </a:solidFill>
              </a:endParaRPr>
            </a:p>
          </p:txBody>
        </p:sp>
      </p:grpSp>
      <p:sp>
        <p:nvSpPr>
          <p:cNvPr id="27" name="矩形 26"/>
          <p:cNvSpPr/>
          <p:nvPr/>
        </p:nvSpPr>
        <p:spPr>
          <a:xfrm>
            <a:off x="3539214" y="1995875"/>
            <a:ext cx="5250041" cy="646331"/>
          </a:xfrm>
          <a:prstGeom prst="rect">
            <a:avLst/>
          </a:prstGeom>
        </p:spPr>
        <p:txBody>
          <a:bodyPr wrap="square">
            <a:spAutoFit/>
          </a:bodyPr>
          <a:lstStyle/>
          <a:p>
            <a:pPr algn="just"/>
            <a:r>
              <a:rPr lang="zh-CN" altLang="en-US">
                <a:solidFill>
                  <a:schemeClr val="accent1"/>
                </a:solidFill>
                <a:latin typeface="微软雅黑" panose="020B0503020204020204" pitchFamily="34" charset="-122"/>
                <a:ea typeface="微软雅黑" panose="020B0503020204020204" pitchFamily="34" charset="-122"/>
              </a:rPr>
              <a:t>满足顾客的需求，充分运用饭店给你的权力，直至寻求总经理的帮助。 </a:t>
            </a:r>
            <a:endParaRPr lang="zh-CN" altLang="en-US">
              <a:solidFill>
                <a:schemeClr val="accent1"/>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1386435" y="3387583"/>
            <a:ext cx="1600314" cy="447830"/>
            <a:chOff x="1417861" y="1965361"/>
            <a:chExt cx="1399767" cy="447830"/>
          </a:xfrm>
        </p:grpSpPr>
        <p:sp>
          <p:nvSpPr>
            <p:cNvPr id="29" name="矩形: 圆角 28"/>
            <p:cNvSpPr/>
            <p:nvPr/>
          </p:nvSpPr>
          <p:spPr bwMode="auto">
            <a:xfrm>
              <a:off x="1417861" y="1965361"/>
              <a:ext cx="1399767" cy="438317"/>
            </a:xfrm>
            <a:prstGeom prst="roundRect">
              <a:avLst>
                <a:gd name="adj" fmla="val 6964"/>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400">
                <a:solidFill>
                  <a:schemeClr val="accent2"/>
                </a:solidFill>
                <a:latin typeface="+mj-ea"/>
                <a:ea typeface="+mj-ea"/>
              </a:endParaRPr>
            </a:p>
          </p:txBody>
        </p:sp>
        <p:sp>
          <p:nvSpPr>
            <p:cNvPr id="30" name="矩形 29"/>
            <p:cNvSpPr/>
            <p:nvPr/>
          </p:nvSpPr>
          <p:spPr>
            <a:xfrm>
              <a:off x="1468168" y="2013081"/>
              <a:ext cx="1283219" cy="400110"/>
            </a:xfrm>
            <a:prstGeom prst="rect">
              <a:avLst/>
            </a:prstGeom>
          </p:spPr>
          <p:txBody>
            <a:bodyPr wrap="none">
              <a:spAutoFit/>
            </a:bodyPr>
            <a:lstStyle/>
            <a:p>
              <a:r>
                <a:rPr lang="zh-CN" altLang="en-US" sz="2000">
                  <a:solidFill>
                    <a:schemeClr val="accent2"/>
                  </a:solidFill>
                  <a:latin typeface="微软雅黑" panose="020B0503020204020204" pitchFamily="34" charset="-122"/>
                  <a:ea typeface="微软雅黑" panose="020B0503020204020204" pitchFamily="34" charset="-122"/>
                </a:rPr>
                <a:t>第六个习惯</a:t>
              </a:r>
              <a:endParaRPr lang="zh-CN" altLang="en-US" sz="2000">
                <a:solidFill>
                  <a:schemeClr val="accent2"/>
                </a:solidFill>
              </a:endParaRPr>
            </a:p>
          </p:txBody>
        </p:sp>
      </p:grpSp>
      <p:sp>
        <p:nvSpPr>
          <p:cNvPr id="31" name="矩形 30"/>
          <p:cNvSpPr/>
          <p:nvPr/>
        </p:nvSpPr>
        <p:spPr>
          <a:xfrm>
            <a:off x="3539214" y="3329980"/>
            <a:ext cx="5250041" cy="646331"/>
          </a:xfrm>
          <a:prstGeom prst="rect">
            <a:avLst/>
          </a:prstGeom>
        </p:spPr>
        <p:txBody>
          <a:bodyPr wrap="square">
            <a:spAutoFit/>
          </a:bodyPr>
          <a:lstStyle/>
          <a:p>
            <a:pPr algn="just"/>
            <a:r>
              <a:rPr lang="zh-CN" altLang="en-US">
                <a:solidFill>
                  <a:schemeClr val="accent1"/>
                </a:solidFill>
                <a:latin typeface="微软雅黑" panose="020B0503020204020204" pitchFamily="34" charset="-122"/>
                <a:ea typeface="微软雅黑" panose="020B0503020204020204" pitchFamily="34" charset="-122"/>
              </a:rPr>
              <a:t>员工必须不断认识饭店存在的缺点，并提出你的改进建议，使饭店的服务和质量更加完美。</a:t>
            </a:r>
            <a:endParaRPr lang="zh-CN" altLang="en-US">
              <a:solidFill>
                <a:schemeClr val="accent1"/>
              </a:solidFill>
              <a:latin typeface="微软雅黑" panose="020B0503020204020204" pitchFamily="34" charset="-122"/>
              <a:ea typeface="微软雅黑" panose="020B0503020204020204" pitchFamily="34" charset="-122"/>
            </a:endParaRPr>
          </a:p>
        </p:txBody>
      </p:sp>
      <p:cxnSp>
        <p:nvCxnSpPr>
          <p:cNvPr id="32" name="直接连接符 31"/>
          <p:cNvCxnSpPr/>
          <p:nvPr/>
        </p:nvCxnSpPr>
        <p:spPr bwMode="auto">
          <a:xfrm>
            <a:off x="3236344" y="0"/>
            <a:ext cx="0" cy="6858000"/>
          </a:xfrm>
          <a:prstGeom prst="line">
            <a:avLst/>
          </a:prstGeom>
          <a:solidFill>
            <a:schemeClr val="accent1"/>
          </a:solidFill>
          <a:ln w="9525" cap="flat" cmpd="sng" algn="ctr">
            <a:solidFill>
              <a:schemeClr val="accent2">
                <a:lumMod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 name="椭圆 32"/>
          <p:cNvSpPr/>
          <p:nvPr/>
        </p:nvSpPr>
        <p:spPr bwMode="auto">
          <a:xfrm>
            <a:off x="3114868" y="898919"/>
            <a:ext cx="242952" cy="242952"/>
          </a:xfrm>
          <a:prstGeom prst="ellipse">
            <a:avLst/>
          </a:prstGeom>
          <a:gradFill>
            <a:gsLst>
              <a:gs pos="59000">
                <a:schemeClr val="accent1"/>
              </a:gs>
              <a:gs pos="0">
                <a:srgbClr val="696969"/>
              </a:gs>
              <a:gs pos="100000">
                <a:schemeClr val="accent1"/>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35" name="椭圆 34"/>
          <p:cNvSpPr/>
          <p:nvPr/>
        </p:nvSpPr>
        <p:spPr bwMode="auto">
          <a:xfrm>
            <a:off x="3114868" y="2175583"/>
            <a:ext cx="242952" cy="242952"/>
          </a:xfrm>
          <a:prstGeom prst="ellipse">
            <a:avLst/>
          </a:prstGeom>
          <a:gradFill>
            <a:gsLst>
              <a:gs pos="59000">
                <a:schemeClr val="accent1"/>
              </a:gs>
              <a:gs pos="0">
                <a:srgbClr val="696969"/>
              </a:gs>
              <a:gs pos="100000">
                <a:schemeClr val="accent1"/>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36" name="椭圆 35"/>
          <p:cNvSpPr/>
          <p:nvPr/>
        </p:nvSpPr>
        <p:spPr bwMode="auto">
          <a:xfrm>
            <a:off x="3114868" y="3440971"/>
            <a:ext cx="242952" cy="242952"/>
          </a:xfrm>
          <a:prstGeom prst="ellipse">
            <a:avLst/>
          </a:prstGeom>
          <a:gradFill>
            <a:gsLst>
              <a:gs pos="59000">
                <a:schemeClr val="accent1"/>
              </a:gs>
              <a:gs pos="0">
                <a:srgbClr val="696969"/>
              </a:gs>
              <a:gs pos="100000">
                <a:schemeClr val="accent1"/>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grpSp>
        <p:nvGrpSpPr>
          <p:cNvPr id="37" name="组合 36"/>
          <p:cNvGrpSpPr/>
          <p:nvPr/>
        </p:nvGrpSpPr>
        <p:grpSpPr>
          <a:xfrm>
            <a:off x="1386435" y="4904890"/>
            <a:ext cx="1600314" cy="447830"/>
            <a:chOff x="1417861" y="1965361"/>
            <a:chExt cx="1399767" cy="447830"/>
          </a:xfrm>
        </p:grpSpPr>
        <p:sp>
          <p:nvSpPr>
            <p:cNvPr id="38" name="矩形: 圆角 37"/>
            <p:cNvSpPr/>
            <p:nvPr/>
          </p:nvSpPr>
          <p:spPr bwMode="auto">
            <a:xfrm>
              <a:off x="1417861" y="1965361"/>
              <a:ext cx="1399767" cy="438317"/>
            </a:xfrm>
            <a:prstGeom prst="roundRect">
              <a:avLst>
                <a:gd name="adj" fmla="val 6964"/>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400">
                <a:solidFill>
                  <a:schemeClr val="accent2"/>
                </a:solidFill>
                <a:latin typeface="+mj-ea"/>
                <a:ea typeface="+mj-ea"/>
              </a:endParaRPr>
            </a:p>
          </p:txBody>
        </p:sp>
        <p:sp>
          <p:nvSpPr>
            <p:cNvPr id="39" name="矩形 38"/>
            <p:cNvSpPr/>
            <p:nvPr/>
          </p:nvSpPr>
          <p:spPr>
            <a:xfrm>
              <a:off x="1468168" y="2013081"/>
              <a:ext cx="1283219" cy="400110"/>
            </a:xfrm>
            <a:prstGeom prst="rect">
              <a:avLst/>
            </a:prstGeom>
          </p:spPr>
          <p:txBody>
            <a:bodyPr wrap="none">
              <a:spAutoFit/>
            </a:bodyPr>
            <a:lstStyle/>
            <a:p>
              <a:r>
                <a:rPr lang="zh-CN" altLang="en-US" sz="2000">
                  <a:solidFill>
                    <a:schemeClr val="accent2"/>
                  </a:solidFill>
                  <a:latin typeface="微软雅黑" panose="020B0503020204020204" pitchFamily="34" charset="-122"/>
                  <a:ea typeface="微软雅黑" panose="020B0503020204020204" pitchFamily="34" charset="-122"/>
                </a:rPr>
                <a:t>第七个习惯</a:t>
              </a:r>
              <a:endParaRPr lang="zh-CN" altLang="en-US" sz="2000">
                <a:solidFill>
                  <a:schemeClr val="accent2"/>
                </a:solidFill>
              </a:endParaRPr>
            </a:p>
          </p:txBody>
        </p:sp>
      </p:grpSp>
      <p:sp>
        <p:nvSpPr>
          <p:cNvPr id="40" name="矩形 39"/>
          <p:cNvSpPr/>
          <p:nvPr/>
        </p:nvSpPr>
        <p:spPr>
          <a:xfrm>
            <a:off x="3539214" y="4847287"/>
            <a:ext cx="5250041" cy="923330"/>
          </a:xfrm>
          <a:prstGeom prst="rect">
            <a:avLst/>
          </a:prstGeom>
        </p:spPr>
        <p:txBody>
          <a:bodyPr wrap="square">
            <a:spAutoFit/>
          </a:bodyPr>
          <a:lstStyle/>
          <a:p>
            <a:pPr algn="just"/>
            <a:r>
              <a:rPr lang="zh-CN" altLang="en-US">
                <a:solidFill>
                  <a:schemeClr val="accent1"/>
                </a:solidFill>
                <a:latin typeface="微软雅黑" panose="020B0503020204020204" pitchFamily="34" charset="-122"/>
                <a:ea typeface="微软雅黑" panose="020B0503020204020204" pitchFamily="34" charset="-122"/>
              </a:rPr>
              <a:t>积极沟通，消除部门之间的偏见。不要把责任推给其他部门或同事。在工作场所，不要对饭店做消极的评论。（聪明的老人）</a:t>
            </a: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41" name="椭圆 40"/>
          <p:cNvSpPr/>
          <p:nvPr/>
        </p:nvSpPr>
        <p:spPr bwMode="auto">
          <a:xfrm>
            <a:off x="3114868" y="4958278"/>
            <a:ext cx="242952" cy="242952"/>
          </a:xfrm>
          <a:prstGeom prst="ellipse">
            <a:avLst/>
          </a:prstGeom>
          <a:gradFill>
            <a:gsLst>
              <a:gs pos="59000">
                <a:schemeClr val="accent1"/>
              </a:gs>
              <a:gs pos="0">
                <a:srgbClr val="696969"/>
              </a:gs>
              <a:gs pos="100000">
                <a:schemeClr val="accent1"/>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pic>
        <p:nvPicPr>
          <p:cNvPr id="42" name="图片 236547"/>
          <p:cNvPicPr>
            <a:picLocks noChangeAspect="1" noChangeArrowheads="1"/>
          </p:cNvPicPr>
          <p:nvPr/>
        </p:nvPicPr>
        <p:blipFill>
          <a:blip r:embed="rId1" cstate="email"/>
          <a:srcRect/>
          <a:stretch>
            <a:fillRect/>
          </a:stretch>
        </p:blipFill>
        <p:spPr bwMode="auto">
          <a:xfrm>
            <a:off x="9090389" y="466716"/>
            <a:ext cx="2079799" cy="5396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9652">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1386435" y="1228580"/>
            <a:ext cx="1600314" cy="447830"/>
            <a:chOff x="1417861" y="1965361"/>
            <a:chExt cx="1399767" cy="447830"/>
          </a:xfrm>
        </p:grpSpPr>
        <p:sp>
          <p:nvSpPr>
            <p:cNvPr id="21" name="矩形: 圆角 20"/>
            <p:cNvSpPr/>
            <p:nvPr/>
          </p:nvSpPr>
          <p:spPr bwMode="auto">
            <a:xfrm>
              <a:off x="1417861" y="1965361"/>
              <a:ext cx="1399767" cy="438317"/>
            </a:xfrm>
            <a:prstGeom prst="roundRect">
              <a:avLst>
                <a:gd name="adj" fmla="val 6964"/>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400">
                <a:solidFill>
                  <a:schemeClr val="accent2"/>
                </a:solidFill>
                <a:latin typeface="+mj-ea"/>
                <a:ea typeface="+mj-ea"/>
              </a:endParaRPr>
            </a:p>
          </p:txBody>
        </p:sp>
        <p:sp>
          <p:nvSpPr>
            <p:cNvPr id="22" name="矩形 21"/>
            <p:cNvSpPr/>
            <p:nvPr/>
          </p:nvSpPr>
          <p:spPr>
            <a:xfrm>
              <a:off x="1468168" y="2013081"/>
              <a:ext cx="1283219" cy="400110"/>
            </a:xfrm>
            <a:prstGeom prst="rect">
              <a:avLst/>
            </a:prstGeom>
          </p:spPr>
          <p:txBody>
            <a:bodyPr wrap="none">
              <a:spAutoFit/>
            </a:bodyPr>
            <a:lstStyle/>
            <a:p>
              <a:r>
                <a:rPr lang="zh-CN" altLang="en-US" sz="2000">
                  <a:solidFill>
                    <a:schemeClr val="accent2"/>
                  </a:solidFill>
                  <a:latin typeface="微软雅黑" panose="020B0503020204020204" pitchFamily="34" charset="-122"/>
                  <a:ea typeface="微软雅黑" panose="020B0503020204020204" pitchFamily="34" charset="-122"/>
                </a:rPr>
                <a:t>第八个习惯</a:t>
              </a:r>
              <a:endParaRPr lang="zh-CN" altLang="en-US" sz="2000">
                <a:solidFill>
                  <a:schemeClr val="accent2"/>
                </a:solidFill>
              </a:endParaRPr>
            </a:p>
          </p:txBody>
        </p:sp>
      </p:grpSp>
      <p:sp>
        <p:nvSpPr>
          <p:cNvPr id="23" name="矩形 22"/>
          <p:cNvSpPr/>
          <p:nvPr/>
        </p:nvSpPr>
        <p:spPr>
          <a:xfrm>
            <a:off x="3537479" y="1141871"/>
            <a:ext cx="4629597" cy="1200329"/>
          </a:xfrm>
          <a:prstGeom prst="rect">
            <a:avLst/>
          </a:prstGeom>
        </p:spPr>
        <p:txBody>
          <a:bodyPr wrap="square">
            <a:spAutoFit/>
          </a:bodyPr>
          <a:lstStyle/>
          <a:p>
            <a:pPr algn="just"/>
            <a:r>
              <a:rPr lang="zh-CN" altLang="en-US">
                <a:solidFill>
                  <a:schemeClr val="accent1"/>
                </a:solidFill>
                <a:latin typeface="微软雅黑" panose="020B0503020204020204" pitchFamily="34" charset="-122"/>
                <a:ea typeface="微软雅黑" panose="020B0503020204020204" pitchFamily="34" charset="-122"/>
              </a:rPr>
              <a:t>把每一次客人投诉视作改善服务的机会。倾听并用最快的行动解决宾客投诉，保证投诉的客人得到安抚。尽一切努力，重新赢得客人的信任。</a:t>
            </a:r>
            <a:endParaRPr lang="zh-CN" altLang="en-US">
              <a:solidFill>
                <a:schemeClr val="accent1"/>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1386435" y="2917986"/>
            <a:ext cx="1600314" cy="447830"/>
            <a:chOff x="1417861" y="1965361"/>
            <a:chExt cx="1399767" cy="447830"/>
          </a:xfrm>
        </p:grpSpPr>
        <p:sp>
          <p:nvSpPr>
            <p:cNvPr id="25" name="矩形: 圆角 24"/>
            <p:cNvSpPr/>
            <p:nvPr/>
          </p:nvSpPr>
          <p:spPr bwMode="auto">
            <a:xfrm>
              <a:off x="1417861" y="1965361"/>
              <a:ext cx="1399767" cy="438317"/>
            </a:xfrm>
            <a:prstGeom prst="roundRect">
              <a:avLst>
                <a:gd name="adj" fmla="val 6964"/>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400">
                <a:solidFill>
                  <a:schemeClr val="accent2"/>
                </a:solidFill>
                <a:latin typeface="+mj-ea"/>
                <a:ea typeface="+mj-ea"/>
              </a:endParaRPr>
            </a:p>
          </p:txBody>
        </p:sp>
        <p:sp>
          <p:nvSpPr>
            <p:cNvPr id="26" name="矩形 25"/>
            <p:cNvSpPr/>
            <p:nvPr/>
          </p:nvSpPr>
          <p:spPr>
            <a:xfrm>
              <a:off x="1468168" y="2013081"/>
              <a:ext cx="1283219" cy="400110"/>
            </a:xfrm>
            <a:prstGeom prst="rect">
              <a:avLst/>
            </a:prstGeom>
          </p:spPr>
          <p:txBody>
            <a:bodyPr wrap="none">
              <a:spAutoFit/>
            </a:bodyPr>
            <a:lstStyle/>
            <a:p>
              <a:r>
                <a:rPr lang="zh-CN" altLang="en-US" sz="2000">
                  <a:solidFill>
                    <a:schemeClr val="accent2"/>
                  </a:solidFill>
                  <a:latin typeface="微软雅黑" panose="020B0503020204020204" pitchFamily="34" charset="-122"/>
                  <a:ea typeface="微软雅黑" panose="020B0503020204020204" pitchFamily="34" charset="-122"/>
                </a:rPr>
                <a:t>第九个习惯</a:t>
              </a:r>
              <a:endParaRPr lang="zh-CN" altLang="en-US" sz="2000">
                <a:solidFill>
                  <a:schemeClr val="accent2"/>
                </a:solidFill>
              </a:endParaRPr>
            </a:p>
          </p:txBody>
        </p:sp>
      </p:grpSp>
      <p:sp>
        <p:nvSpPr>
          <p:cNvPr id="27" name="矩形 26"/>
          <p:cNvSpPr/>
          <p:nvPr/>
        </p:nvSpPr>
        <p:spPr>
          <a:xfrm>
            <a:off x="3539215" y="2810437"/>
            <a:ext cx="4628068" cy="646331"/>
          </a:xfrm>
          <a:prstGeom prst="rect">
            <a:avLst/>
          </a:prstGeom>
        </p:spPr>
        <p:txBody>
          <a:bodyPr wrap="square">
            <a:spAutoFit/>
          </a:bodyPr>
          <a:lstStyle/>
          <a:p>
            <a:pPr algn="just"/>
            <a:r>
              <a:rPr lang="zh-CN" altLang="en-US">
                <a:solidFill>
                  <a:schemeClr val="accent1"/>
                </a:solidFill>
                <a:latin typeface="微软雅黑" panose="020B0503020204020204" pitchFamily="34" charset="-122"/>
                <a:ea typeface="微软雅黑" panose="020B0503020204020204" pitchFamily="34" charset="-122"/>
              </a:rPr>
              <a:t>制服要干净整洁、合身，鞋要擦亮，仪容仪表端正大方，上岗时要充满自信。 </a:t>
            </a:r>
            <a:endParaRPr lang="zh-CN" altLang="en-US">
              <a:solidFill>
                <a:schemeClr val="accent1"/>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1386435" y="4202145"/>
            <a:ext cx="1600314" cy="447830"/>
            <a:chOff x="1417861" y="1965361"/>
            <a:chExt cx="1399767" cy="447830"/>
          </a:xfrm>
        </p:grpSpPr>
        <p:sp>
          <p:nvSpPr>
            <p:cNvPr id="29" name="矩形: 圆角 28"/>
            <p:cNvSpPr/>
            <p:nvPr/>
          </p:nvSpPr>
          <p:spPr bwMode="auto">
            <a:xfrm>
              <a:off x="1417861" y="1965361"/>
              <a:ext cx="1399767" cy="438317"/>
            </a:xfrm>
            <a:prstGeom prst="roundRect">
              <a:avLst>
                <a:gd name="adj" fmla="val 6964"/>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400">
                <a:solidFill>
                  <a:schemeClr val="accent2"/>
                </a:solidFill>
                <a:latin typeface="+mj-ea"/>
                <a:ea typeface="+mj-ea"/>
              </a:endParaRPr>
            </a:p>
          </p:txBody>
        </p:sp>
        <p:sp>
          <p:nvSpPr>
            <p:cNvPr id="30" name="矩形 29"/>
            <p:cNvSpPr/>
            <p:nvPr/>
          </p:nvSpPr>
          <p:spPr>
            <a:xfrm>
              <a:off x="1468168" y="2013081"/>
              <a:ext cx="1283219" cy="400110"/>
            </a:xfrm>
            <a:prstGeom prst="rect">
              <a:avLst/>
            </a:prstGeom>
          </p:spPr>
          <p:txBody>
            <a:bodyPr wrap="none">
              <a:spAutoFit/>
            </a:bodyPr>
            <a:lstStyle/>
            <a:p>
              <a:r>
                <a:rPr lang="zh-CN" altLang="en-US" sz="2000">
                  <a:solidFill>
                    <a:schemeClr val="accent2"/>
                  </a:solidFill>
                  <a:latin typeface="微软雅黑" panose="020B0503020204020204" pitchFamily="34" charset="-122"/>
                  <a:ea typeface="微软雅黑" panose="020B0503020204020204" pitchFamily="34" charset="-122"/>
                </a:rPr>
                <a:t>第十个习惯</a:t>
              </a:r>
              <a:endParaRPr lang="zh-CN" altLang="en-US" sz="2000">
                <a:solidFill>
                  <a:schemeClr val="accent2"/>
                </a:solidFill>
              </a:endParaRPr>
            </a:p>
          </p:txBody>
        </p:sp>
      </p:grpSp>
      <p:sp>
        <p:nvSpPr>
          <p:cNvPr id="31" name="矩形 30"/>
          <p:cNvSpPr/>
          <p:nvPr/>
        </p:nvSpPr>
        <p:spPr>
          <a:xfrm>
            <a:off x="3539215" y="4144542"/>
            <a:ext cx="4628068" cy="646331"/>
          </a:xfrm>
          <a:prstGeom prst="rect">
            <a:avLst/>
          </a:prstGeom>
        </p:spPr>
        <p:txBody>
          <a:bodyPr wrap="square">
            <a:spAutoFit/>
          </a:bodyPr>
          <a:lstStyle/>
          <a:p>
            <a:pPr algn="just"/>
            <a:r>
              <a:rPr lang="zh-CN" altLang="en-US">
                <a:solidFill>
                  <a:schemeClr val="accent1"/>
                </a:solidFill>
                <a:latin typeface="微软雅黑" panose="020B0503020204020204" pitchFamily="34" charset="-122"/>
                <a:ea typeface="微软雅黑" panose="020B0503020204020204" pitchFamily="34" charset="-122"/>
              </a:rPr>
              <a:t>爱护饭店财产，发现饭店设备设施破损时必须立即报修。</a:t>
            </a:r>
            <a:endParaRPr lang="zh-CN" altLang="en-US">
              <a:solidFill>
                <a:schemeClr val="accent1"/>
              </a:solidFill>
              <a:latin typeface="微软雅黑" panose="020B0503020204020204" pitchFamily="34" charset="-122"/>
              <a:ea typeface="微软雅黑" panose="020B0503020204020204" pitchFamily="34" charset="-122"/>
            </a:endParaRPr>
          </a:p>
        </p:txBody>
      </p:sp>
      <p:cxnSp>
        <p:nvCxnSpPr>
          <p:cNvPr id="32" name="直接连接符 31"/>
          <p:cNvCxnSpPr/>
          <p:nvPr/>
        </p:nvCxnSpPr>
        <p:spPr bwMode="auto">
          <a:xfrm>
            <a:off x="3236344" y="0"/>
            <a:ext cx="0" cy="5373216"/>
          </a:xfrm>
          <a:prstGeom prst="line">
            <a:avLst/>
          </a:prstGeom>
          <a:solidFill>
            <a:schemeClr val="accent1"/>
          </a:solidFill>
          <a:ln w="9525" cap="flat" cmpd="sng" algn="ctr">
            <a:solidFill>
              <a:schemeClr val="accent2">
                <a:lumMod val="50000"/>
              </a:schemeClr>
            </a:solidFill>
            <a:prstDash val="solid"/>
            <a:round/>
            <a:headEnd type="none" w="med" len="med"/>
            <a:tailEnd type="oval"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 name="椭圆 32"/>
          <p:cNvSpPr/>
          <p:nvPr/>
        </p:nvSpPr>
        <p:spPr bwMode="auto">
          <a:xfrm>
            <a:off x="3114868" y="1343727"/>
            <a:ext cx="242952" cy="242952"/>
          </a:xfrm>
          <a:prstGeom prst="ellipse">
            <a:avLst/>
          </a:prstGeom>
          <a:gradFill>
            <a:gsLst>
              <a:gs pos="59000">
                <a:schemeClr val="accent1"/>
              </a:gs>
              <a:gs pos="0">
                <a:srgbClr val="696969"/>
              </a:gs>
              <a:gs pos="100000">
                <a:schemeClr val="accent1"/>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35" name="椭圆 34"/>
          <p:cNvSpPr/>
          <p:nvPr/>
        </p:nvSpPr>
        <p:spPr bwMode="auto">
          <a:xfrm>
            <a:off x="3114868" y="2990145"/>
            <a:ext cx="242952" cy="242952"/>
          </a:xfrm>
          <a:prstGeom prst="ellipse">
            <a:avLst/>
          </a:prstGeom>
          <a:gradFill>
            <a:gsLst>
              <a:gs pos="59000">
                <a:schemeClr val="accent1"/>
              </a:gs>
              <a:gs pos="0">
                <a:srgbClr val="696969"/>
              </a:gs>
              <a:gs pos="100000">
                <a:schemeClr val="accent1"/>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36" name="椭圆 35"/>
          <p:cNvSpPr/>
          <p:nvPr/>
        </p:nvSpPr>
        <p:spPr bwMode="auto">
          <a:xfrm>
            <a:off x="3114868" y="4255533"/>
            <a:ext cx="242952" cy="242952"/>
          </a:xfrm>
          <a:prstGeom prst="ellipse">
            <a:avLst/>
          </a:prstGeom>
          <a:gradFill>
            <a:gsLst>
              <a:gs pos="59000">
                <a:schemeClr val="accent1"/>
              </a:gs>
              <a:gs pos="0">
                <a:srgbClr val="696969"/>
              </a:gs>
              <a:gs pos="100000">
                <a:schemeClr val="accent1"/>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pic>
        <p:nvPicPr>
          <p:cNvPr id="37" name="图片 36"/>
          <p:cNvPicPr>
            <a:picLocks noChangeAspect="1"/>
          </p:cNvPicPr>
          <p:nvPr/>
        </p:nvPicPr>
        <p:blipFill>
          <a:blip r:embed="rId1" cstate="email"/>
          <a:stretch>
            <a:fillRect/>
          </a:stretch>
        </p:blipFill>
        <p:spPr>
          <a:xfrm>
            <a:off x="8288758" y="579592"/>
            <a:ext cx="3534770" cy="5553422"/>
          </a:xfrm>
          <a:prstGeom prst="rect">
            <a:avLst/>
          </a:prstGeom>
        </p:spPr>
      </p:pic>
    </p:spTree>
  </p:cSld>
  <p:clrMapOvr>
    <a:masterClrMapping/>
  </p:clrMapOvr>
  <p:transition spd="slow" advTm="9652">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zh-CN" altLang="en-US" sz="2800" b="1" kern="100">
                <a:solidFill>
                  <a:schemeClr val="accent1"/>
                </a:solidFill>
                <a:latin typeface="+mj-ea"/>
                <a:ea typeface="+mj-ea"/>
                <a:cs typeface="Times New Roman" panose="02020603050405020304" pitchFamily="18" charset="0"/>
              </a:rPr>
              <a:t>现场管理，管理关键质量点</a:t>
            </a:r>
            <a:endParaRPr lang="zh-CN" altLang="en-US" sz="2800" b="1" kern="100">
              <a:solidFill>
                <a:schemeClr val="accent1"/>
              </a:solidFill>
              <a:latin typeface="+mj-ea"/>
              <a:ea typeface="+mj-ea"/>
              <a:cs typeface="Times New Roman" panose="02020603050405020304" pitchFamily="18" charset="0"/>
            </a:endParaRPr>
          </a:p>
        </p:txBody>
      </p:sp>
      <p:pic>
        <p:nvPicPr>
          <p:cNvPr id="20" name="图片 19"/>
          <p:cNvPicPr>
            <a:picLocks noChangeAspect="1"/>
          </p:cNvPicPr>
          <p:nvPr/>
        </p:nvPicPr>
        <p:blipFill>
          <a:blip r:embed="rId1" cstate="email"/>
          <a:stretch>
            <a:fillRect/>
          </a:stretch>
        </p:blipFill>
        <p:spPr>
          <a:xfrm>
            <a:off x="4271749" y="942018"/>
            <a:ext cx="7925015" cy="5294442"/>
          </a:xfrm>
          <a:prstGeom prst="rect">
            <a:avLst/>
          </a:prstGeom>
        </p:spPr>
      </p:pic>
      <p:sp>
        <p:nvSpPr>
          <p:cNvPr id="21" name="矩形 20"/>
          <p:cNvSpPr/>
          <p:nvPr/>
        </p:nvSpPr>
        <p:spPr bwMode="auto">
          <a:xfrm>
            <a:off x="796490" y="1487606"/>
            <a:ext cx="5454186" cy="4083514"/>
          </a:xfrm>
          <a:prstGeom prst="rect">
            <a:avLst/>
          </a:prstGeom>
          <a:gradFill>
            <a:gsLst>
              <a:gs pos="60000">
                <a:schemeClr val="bg1"/>
              </a:gs>
              <a:gs pos="0">
                <a:srgbClr val="57D2E7"/>
              </a:gs>
              <a:gs pos="100000">
                <a:srgbClr val="1BA8BF"/>
              </a:gs>
            </a:gsLst>
            <a:lin ang="5400000" scaled="1"/>
          </a:gra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23" name="文本占位符 239617"/>
          <p:cNvSpPr txBox="1">
            <a:spLocks noRot="1" noChangeArrowheads="1"/>
          </p:cNvSpPr>
          <p:nvPr/>
        </p:nvSpPr>
        <p:spPr>
          <a:xfrm>
            <a:off x="1009935" y="2393892"/>
            <a:ext cx="4804011" cy="1169038"/>
          </a:xfrm>
          <a:prstGeom prst="rect">
            <a:avLst/>
          </a:prstGeom>
        </p:spPr>
        <p:txBody>
          <a:bodyPr wrap="square">
            <a:spAutoFit/>
          </a:bodyPr>
          <a:lstStyle>
            <a:defPPr>
              <a:defRPr lang="zh-CN"/>
            </a:defPPr>
            <a:lvl1pPr algn="just">
              <a:defRPr sz="2000">
                <a:solidFill>
                  <a:schemeClr val="accent1"/>
                </a:solidFill>
                <a:latin typeface="微软雅黑" panose="020B0503020204020204" pitchFamily="34" charset="-122"/>
                <a:ea typeface="微软雅黑" panose="020B0503020204020204" pitchFamily="34" charset="-122"/>
              </a:defRPr>
            </a:lvl1pPr>
          </a:lstStyle>
          <a:p>
            <a:pPr>
              <a:lnSpc>
                <a:spcPct val="120000"/>
              </a:lnSpc>
            </a:pPr>
            <a:r>
              <a:rPr lang="zh-CN" altLang="en-US">
                <a:solidFill>
                  <a:schemeClr val="accent2"/>
                </a:solidFill>
              </a:rPr>
              <a:t>在顾客“全过程经历”出现的所有点，均为顾客提供服务和保证质量的“关键质量点”。</a:t>
            </a:r>
            <a:endParaRPr lang="zh-CN" altLang="en-US">
              <a:solidFill>
                <a:schemeClr val="accent2"/>
              </a:solidFill>
            </a:endParaRPr>
          </a:p>
        </p:txBody>
      </p:sp>
      <p:sp>
        <p:nvSpPr>
          <p:cNvPr id="24" name="矩形 23"/>
          <p:cNvSpPr/>
          <p:nvPr/>
        </p:nvSpPr>
        <p:spPr>
          <a:xfrm>
            <a:off x="873395" y="1752427"/>
            <a:ext cx="3506125" cy="461665"/>
          </a:xfrm>
          <a:prstGeom prst="rect">
            <a:avLst/>
          </a:prstGeom>
        </p:spPr>
        <p:txBody>
          <a:bodyPr wrap="square">
            <a:spAutoFit/>
          </a:bodyPr>
          <a:lstStyle/>
          <a:p>
            <a:r>
              <a:rPr lang="en-US" altLang="zh-CN" sz="2400" b="1" noProof="1">
                <a:solidFill>
                  <a:schemeClr val="accent2"/>
                </a:solidFill>
                <a:latin typeface="微软雅黑" panose="020B0503020204020204" pitchFamily="34" charset="-122"/>
                <a:ea typeface="微软雅黑" panose="020B0503020204020204" pitchFamily="34" charset="-122"/>
              </a:rPr>
              <a:t>“</a:t>
            </a:r>
            <a:r>
              <a:rPr lang="zh-CN" altLang="en-US" sz="2400" b="1" noProof="1">
                <a:solidFill>
                  <a:schemeClr val="accent2"/>
                </a:solidFill>
                <a:latin typeface="微软雅黑" panose="020B0503020204020204" pitchFamily="34" charset="-122"/>
                <a:ea typeface="微软雅黑" panose="020B0503020204020204" pitchFamily="34" charset="-122"/>
              </a:rPr>
              <a:t>关键质量点”概念</a:t>
            </a:r>
            <a:endParaRPr lang="zh-CN" altLang="en-US" sz="2400" b="1" noProof="1">
              <a:solidFill>
                <a:schemeClr val="accent2"/>
              </a:solidFill>
              <a:latin typeface="微软雅黑" panose="020B0503020204020204" pitchFamily="34" charset="-122"/>
              <a:ea typeface="微软雅黑" panose="020B0503020204020204" pitchFamily="34" charset="-122"/>
            </a:endParaRPr>
          </a:p>
        </p:txBody>
      </p:sp>
      <p:sp>
        <p:nvSpPr>
          <p:cNvPr id="25" name="文本占位符 239617"/>
          <p:cNvSpPr txBox="1">
            <a:spLocks noRot="1" noChangeArrowheads="1"/>
          </p:cNvSpPr>
          <p:nvPr/>
        </p:nvSpPr>
        <p:spPr>
          <a:xfrm>
            <a:off x="1009935" y="3774246"/>
            <a:ext cx="4804011" cy="1538370"/>
          </a:xfrm>
          <a:prstGeom prst="rect">
            <a:avLst/>
          </a:prstGeom>
        </p:spPr>
        <p:txBody>
          <a:bodyPr wrap="square">
            <a:spAutoFit/>
          </a:bodyPr>
          <a:lstStyle>
            <a:defPPr>
              <a:defRPr lang="zh-CN"/>
            </a:defPPr>
            <a:lvl1pPr algn="just">
              <a:defRPr sz="2000">
                <a:solidFill>
                  <a:schemeClr val="accent1"/>
                </a:solidFill>
                <a:latin typeface="微软雅黑" panose="020B0503020204020204" pitchFamily="34" charset="-122"/>
                <a:ea typeface="微软雅黑" panose="020B0503020204020204" pitchFamily="34" charset="-122"/>
              </a:defRPr>
            </a:lvl1pPr>
          </a:lstStyle>
          <a:p>
            <a:pPr>
              <a:lnSpc>
                <a:spcPct val="120000"/>
              </a:lnSpc>
            </a:pPr>
            <a:r>
              <a:rPr lang="zh-CN" altLang="en-US">
                <a:solidFill>
                  <a:schemeClr val="accent2"/>
                </a:solidFill>
              </a:rPr>
              <a:t>“关键质量点”是指服务者与客人的任何接触，无论多么微不足道，都会是给客人留下印象的一个机会。饭口时间餐厅门口的厨师 </a:t>
            </a:r>
            <a:endParaRPr lang="zh-CN" altLang="en-US">
              <a:solidFill>
                <a:schemeClr val="accent2"/>
              </a:solidFill>
            </a:endParaRPr>
          </a:p>
        </p:txBody>
      </p:sp>
    </p:spTree>
  </p:cSld>
  <p:clrMapOvr>
    <a:masterClrMapping/>
  </p:clrMapOvr>
  <p:transition spd="slow" advTm="9652">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en-US" altLang="zh-CN" sz="2800" b="1" kern="100">
                <a:solidFill>
                  <a:schemeClr val="accent1"/>
                </a:solidFill>
                <a:latin typeface="+mj-ea"/>
                <a:ea typeface="+mj-ea"/>
                <a:cs typeface="Times New Roman" panose="02020603050405020304" pitchFamily="18" charset="0"/>
              </a:rPr>
              <a:t>11</a:t>
            </a:r>
            <a:r>
              <a:rPr lang="zh-CN" altLang="en-US" sz="2800" b="1" kern="100">
                <a:solidFill>
                  <a:schemeClr val="accent1"/>
                </a:solidFill>
                <a:latin typeface="+mj-ea"/>
                <a:ea typeface="+mj-ea"/>
                <a:cs typeface="Times New Roman" panose="02020603050405020304" pitchFamily="18" charset="0"/>
              </a:rPr>
              <a:t>个主要“关键质量点”</a:t>
            </a:r>
            <a:endParaRPr lang="zh-CN" altLang="en-US" sz="2800" b="1" kern="100">
              <a:solidFill>
                <a:schemeClr val="accent1"/>
              </a:solidFill>
              <a:latin typeface="+mj-ea"/>
              <a:ea typeface="+mj-ea"/>
              <a:cs typeface="Times New Roman" panose="02020603050405020304" pitchFamily="18" charset="0"/>
            </a:endParaRPr>
          </a:p>
        </p:txBody>
      </p:sp>
      <p:sp>
        <p:nvSpPr>
          <p:cNvPr id="21" name="矩形 20"/>
          <p:cNvSpPr/>
          <p:nvPr/>
        </p:nvSpPr>
        <p:spPr>
          <a:xfrm>
            <a:off x="4723394" y="1213798"/>
            <a:ext cx="6361742" cy="4862357"/>
          </a:xfrm>
          <a:prstGeom prst="rect">
            <a:avLst/>
          </a:prstGeom>
        </p:spPr>
        <p:txBody>
          <a:bodyPr wrap="square">
            <a:spAutoFit/>
          </a:bodyPr>
          <a:lstStyle/>
          <a:p>
            <a:pPr marL="285750" indent="-285750" algn="just">
              <a:lnSpc>
                <a:spcPct val="120000"/>
              </a:lnSpc>
              <a:buFont typeface="Wingdings" panose="05000000000000000000" pitchFamily="2" charset="2"/>
              <a:buChar char="l"/>
            </a:pPr>
            <a:r>
              <a:rPr lang="zh-CN" altLang="en-US" sz="2000">
                <a:solidFill>
                  <a:schemeClr val="accent1"/>
                </a:solidFill>
                <a:latin typeface="微软雅黑" panose="020B0503020204020204" pitchFamily="34" charset="-122"/>
                <a:ea typeface="微软雅黑" panose="020B0503020204020204" pitchFamily="34" charset="-122"/>
              </a:rPr>
              <a:t>领位对任何一位到来的客人都要表示出欢迎，并安排、帮助客人落座在客人喜欢或认可的座位上。对等待中的客人要给予适当的安抚。</a:t>
            </a:r>
            <a:endParaRPr lang="zh-CN" altLang="en-US" sz="2000">
              <a:solidFill>
                <a:schemeClr val="accent1"/>
              </a:solidFill>
              <a:latin typeface="微软雅黑" panose="020B0503020204020204" pitchFamily="34" charset="-122"/>
              <a:ea typeface="微软雅黑" panose="020B0503020204020204" pitchFamily="34" charset="-122"/>
            </a:endParaRPr>
          </a:p>
          <a:p>
            <a:pPr marL="285750" indent="-285750" algn="just">
              <a:lnSpc>
                <a:spcPct val="120000"/>
              </a:lnSpc>
              <a:buFont typeface="Wingdings" panose="05000000000000000000" pitchFamily="2" charset="2"/>
              <a:buChar char="l"/>
            </a:pPr>
            <a:r>
              <a:rPr lang="zh-CN" altLang="en-US" sz="2000">
                <a:solidFill>
                  <a:schemeClr val="accent1"/>
                </a:solidFill>
                <a:latin typeface="微软雅黑" panose="020B0503020204020204" pitchFamily="34" charset="-122"/>
                <a:ea typeface="微软雅黑" panose="020B0503020204020204" pitchFamily="34" charset="-122"/>
              </a:rPr>
              <a:t>服务员快速、适当地提供餐前服务。</a:t>
            </a:r>
            <a:endParaRPr lang="zh-CN" altLang="en-US" sz="2000">
              <a:solidFill>
                <a:schemeClr val="accent1"/>
              </a:solidFill>
              <a:latin typeface="微软雅黑" panose="020B0503020204020204" pitchFamily="34" charset="-122"/>
              <a:ea typeface="微软雅黑" panose="020B0503020204020204" pitchFamily="34" charset="-122"/>
            </a:endParaRPr>
          </a:p>
          <a:p>
            <a:pPr marL="285750" indent="-285750" algn="just">
              <a:lnSpc>
                <a:spcPct val="120000"/>
              </a:lnSpc>
              <a:buFont typeface="Wingdings" panose="05000000000000000000" pitchFamily="2" charset="2"/>
              <a:buChar char="l"/>
            </a:pPr>
            <a:r>
              <a:rPr lang="zh-CN" altLang="en-US" sz="2000">
                <a:solidFill>
                  <a:schemeClr val="accent1"/>
                </a:solidFill>
                <a:latin typeface="微软雅黑" panose="020B0503020204020204" pitchFamily="34" charset="-122"/>
                <a:ea typeface="微软雅黑" panose="020B0503020204020204" pitchFamily="34" charset="-122"/>
              </a:rPr>
              <a:t>帮助客人确认所需要的饮品、食品内容。</a:t>
            </a:r>
            <a:endParaRPr lang="zh-CN" altLang="en-US" sz="2000">
              <a:solidFill>
                <a:schemeClr val="accent1"/>
              </a:solidFill>
              <a:latin typeface="微软雅黑" panose="020B0503020204020204" pitchFamily="34" charset="-122"/>
              <a:ea typeface="微软雅黑" panose="020B0503020204020204" pitchFamily="34" charset="-122"/>
            </a:endParaRPr>
          </a:p>
          <a:p>
            <a:pPr marL="285750" indent="-285750" algn="just">
              <a:lnSpc>
                <a:spcPct val="120000"/>
              </a:lnSpc>
              <a:buFont typeface="Wingdings" panose="05000000000000000000" pitchFamily="2" charset="2"/>
              <a:buChar char="l"/>
            </a:pPr>
            <a:r>
              <a:rPr lang="zh-CN" altLang="en-US" sz="2000">
                <a:solidFill>
                  <a:schemeClr val="accent1"/>
                </a:solidFill>
                <a:latin typeface="微软雅黑" panose="020B0503020204020204" pitchFamily="34" charset="-122"/>
                <a:ea typeface="微软雅黑" panose="020B0503020204020204" pitchFamily="34" charset="-122"/>
              </a:rPr>
              <a:t>在</a:t>
            </a:r>
            <a:r>
              <a:rPr lang="en-US" altLang="zh-CN" sz="2000">
                <a:solidFill>
                  <a:schemeClr val="accent1"/>
                </a:solidFill>
                <a:latin typeface="微软雅黑" panose="020B0503020204020204" pitchFamily="34" charset="-122"/>
                <a:ea typeface="微软雅黑" panose="020B0503020204020204" pitchFamily="34" charset="-122"/>
              </a:rPr>
              <a:t>3</a:t>
            </a:r>
            <a:r>
              <a:rPr lang="zh-CN" altLang="en-US" sz="2000">
                <a:solidFill>
                  <a:schemeClr val="accent1"/>
                </a:solidFill>
                <a:latin typeface="微软雅黑" panose="020B0503020204020204" pitchFamily="34" charset="-122"/>
                <a:ea typeface="微软雅黑" panose="020B0503020204020204" pitchFamily="34" charset="-122"/>
              </a:rPr>
              <a:t>分钟内为客人准确地提供酒水服务。</a:t>
            </a:r>
            <a:endParaRPr lang="zh-CN" altLang="en-US" sz="2000">
              <a:solidFill>
                <a:schemeClr val="accent1"/>
              </a:solidFill>
              <a:latin typeface="微软雅黑" panose="020B0503020204020204" pitchFamily="34" charset="-122"/>
              <a:ea typeface="微软雅黑" panose="020B0503020204020204" pitchFamily="34" charset="-122"/>
            </a:endParaRPr>
          </a:p>
          <a:p>
            <a:pPr marL="285750" indent="-285750" algn="just">
              <a:lnSpc>
                <a:spcPct val="120000"/>
              </a:lnSpc>
              <a:buFont typeface="Wingdings" panose="05000000000000000000" pitchFamily="2" charset="2"/>
              <a:buChar char="l"/>
            </a:pPr>
            <a:r>
              <a:rPr lang="zh-CN" altLang="en-US" sz="2000">
                <a:solidFill>
                  <a:schemeClr val="accent1"/>
                </a:solidFill>
                <a:latin typeface="微软雅黑" panose="020B0503020204020204" pitchFamily="34" charset="-122"/>
                <a:ea typeface="微软雅黑" panose="020B0503020204020204" pitchFamily="34" charset="-122"/>
              </a:rPr>
              <a:t>按正确流程提供食品服务。</a:t>
            </a:r>
            <a:endParaRPr lang="en-US" altLang="zh-CN" sz="2000">
              <a:solidFill>
                <a:schemeClr val="accent1"/>
              </a:solidFill>
              <a:latin typeface="微软雅黑" panose="020B0503020204020204" pitchFamily="34" charset="-122"/>
              <a:ea typeface="微软雅黑" panose="020B0503020204020204" pitchFamily="34" charset="-122"/>
            </a:endParaRPr>
          </a:p>
          <a:p>
            <a:pPr marL="285750" indent="-285750" algn="just">
              <a:lnSpc>
                <a:spcPct val="120000"/>
              </a:lnSpc>
              <a:buFont typeface="Wingdings" panose="05000000000000000000" pitchFamily="2" charset="2"/>
              <a:buChar char="l"/>
            </a:pPr>
            <a:r>
              <a:rPr lang="zh-CN" altLang="en-US" sz="2000">
                <a:solidFill>
                  <a:schemeClr val="accent1"/>
                </a:solidFill>
                <a:latin typeface="微软雅黑" panose="020B0503020204020204" pitchFamily="34" charset="-122"/>
                <a:ea typeface="微软雅黑" panose="020B0503020204020204" pitchFamily="34" charset="-122"/>
              </a:rPr>
              <a:t>提供餐中服务：随时为客人提供帮助。</a:t>
            </a:r>
            <a:endParaRPr lang="zh-CN" altLang="en-US" sz="2000">
              <a:solidFill>
                <a:schemeClr val="accent1"/>
              </a:solidFill>
              <a:latin typeface="微软雅黑" panose="020B0503020204020204" pitchFamily="34" charset="-122"/>
              <a:ea typeface="微软雅黑" panose="020B0503020204020204" pitchFamily="34" charset="-122"/>
            </a:endParaRPr>
          </a:p>
          <a:p>
            <a:pPr marL="285750" indent="-285750" algn="just">
              <a:lnSpc>
                <a:spcPct val="120000"/>
              </a:lnSpc>
              <a:buFont typeface="Wingdings" panose="05000000000000000000" pitchFamily="2" charset="2"/>
              <a:buChar char="l"/>
            </a:pPr>
            <a:r>
              <a:rPr lang="zh-CN" altLang="en-US" sz="2000">
                <a:solidFill>
                  <a:schemeClr val="accent1"/>
                </a:solidFill>
                <a:latin typeface="微软雅黑" panose="020B0503020204020204" pitchFamily="34" charset="-122"/>
                <a:ea typeface="微软雅黑" panose="020B0503020204020204" pitchFamily="34" charset="-122"/>
              </a:rPr>
              <a:t>客人催菜处理。</a:t>
            </a:r>
            <a:endParaRPr lang="zh-CN" altLang="en-US" sz="2000">
              <a:solidFill>
                <a:schemeClr val="accent1"/>
              </a:solidFill>
              <a:latin typeface="微软雅黑" panose="020B0503020204020204" pitchFamily="34" charset="-122"/>
              <a:ea typeface="微软雅黑" panose="020B0503020204020204" pitchFamily="34" charset="-122"/>
            </a:endParaRPr>
          </a:p>
          <a:p>
            <a:pPr marL="285750" indent="-285750" algn="just">
              <a:lnSpc>
                <a:spcPct val="120000"/>
              </a:lnSpc>
              <a:buFont typeface="Wingdings" panose="05000000000000000000" pitchFamily="2" charset="2"/>
              <a:buChar char="l"/>
            </a:pPr>
            <a:r>
              <a:rPr lang="zh-CN" altLang="en-US" sz="2000">
                <a:solidFill>
                  <a:schemeClr val="accent1"/>
                </a:solidFill>
                <a:latin typeface="微软雅黑" panose="020B0503020204020204" pitchFamily="34" charset="-122"/>
                <a:ea typeface="微软雅黑" panose="020B0503020204020204" pitchFamily="34" charset="-122"/>
              </a:rPr>
              <a:t>及时确认客人的满意度。</a:t>
            </a:r>
            <a:endParaRPr lang="zh-CN" altLang="en-US" sz="2000">
              <a:solidFill>
                <a:schemeClr val="accent1"/>
              </a:solidFill>
              <a:latin typeface="微软雅黑" panose="020B0503020204020204" pitchFamily="34" charset="-122"/>
              <a:ea typeface="微软雅黑" panose="020B0503020204020204" pitchFamily="34" charset="-122"/>
            </a:endParaRPr>
          </a:p>
          <a:p>
            <a:pPr marL="285750" indent="-285750" algn="just">
              <a:lnSpc>
                <a:spcPct val="120000"/>
              </a:lnSpc>
              <a:buFont typeface="Wingdings" panose="05000000000000000000" pitchFamily="2" charset="2"/>
              <a:buChar char="l"/>
            </a:pPr>
            <a:r>
              <a:rPr lang="zh-CN" altLang="en-US" sz="2000">
                <a:solidFill>
                  <a:schemeClr val="accent1"/>
                </a:solidFill>
                <a:latin typeface="微软雅黑" panose="020B0503020204020204" pitchFamily="34" charset="-122"/>
                <a:ea typeface="微软雅黑" panose="020B0503020204020204" pitchFamily="34" charset="-122"/>
              </a:rPr>
              <a:t>餐中、餐后的有效销售。</a:t>
            </a:r>
            <a:endParaRPr lang="zh-CN" altLang="en-US" sz="2000">
              <a:solidFill>
                <a:schemeClr val="accent1"/>
              </a:solidFill>
              <a:latin typeface="微软雅黑" panose="020B0503020204020204" pitchFamily="34" charset="-122"/>
              <a:ea typeface="微软雅黑" panose="020B0503020204020204" pitchFamily="34" charset="-122"/>
            </a:endParaRPr>
          </a:p>
          <a:p>
            <a:pPr marL="285750" indent="-285750" algn="just">
              <a:lnSpc>
                <a:spcPct val="120000"/>
              </a:lnSpc>
              <a:buFont typeface="Wingdings" panose="05000000000000000000" pitchFamily="2" charset="2"/>
              <a:buChar char="l"/>
            </a:pPr>
            <a:r>
              <a:rPr lang="zh-CN" altLang="en-US" sz="2000">
                <a:solidFill>
                  <a:schemeClr val="accent1"/>
                </a:solidFill>
                <a:latin typeface="微软雅黑" panose="020B0503020204020204" pitchFamily="34" charset="-122"/>
                <a:ea typeface="微软雅黑" panose="020B0503020204020204" pitchFamily="34" charset="-122"/>
              </a:rPr>
              <a:t>对客人的付账表示感谢。</a:t>
            </a:r>
            <a:endParaRPr lang="zh-CN" altLang="en-US" sz="2000">
              <a:solidFill>
                <a:schemeClr val="accent1"/>
              </a:solidFill>
              <a:latin typeface="微软雅黑" panose="020B0503020204020204" pitchFamily="34" charset="-122"/>
              <a:ea typeface="微软雅黑" panose="020B0503020204020204" pitchFamily="34" charset="-122"/>
            </a:endParaRPr>
          </a:p>
          <a:p>
            <a:pPr marL="285750" indent="-285750" algn="just">
              <a:lnSpc>
                <a:spcPct val="120000"/>
              </a:lnSpc>
              <a:buFont typeface="Wingdings" panose="05000000000000000000" pitchFamily="2" charset="2"/>
              <a:buChar char="l"/>
            </a:pPr>
            <a:r>
              <a:rPr lang="zh-CN" altLang="en-US" sz="2000">
                <a:solidFill>
                  <a:schemeClr val="accent1"/>
                </a:solidFill>
                <a:latin typeface="微软雅黑" panose="020B0503020204020204" pitchFamily="34" charset="-122"/>
                <a:ea typeface="微软雅黑" panose="020B0503020204020204" pitchFamily="34" charset="-122"/>
              </a:rPr>
              <a:t>送别客人，并表示出欢迎客人再次光顾。</a:t>
            </a:r>
            <a:endParaRPr lang="zh-CN" altLang="en-US" sz="2000">
              <a:solidFill>
                <a:schemeClr val="accent1"/>
              </a:solidFill>
              <a:latin typeface="微软雅黑" panose="020B0503020204020204" pitchFamily="34" charset="-122"/>
              <a:ea typeface="微软雅黑" panose="020B0503020204020204" pitchFamily="34" charset="-122"/>
            </a:endParaRPr>
          </a:p>
        </p:txBody>
      </p:sp>
      <p:sp>
        <p:nvSpPr>
          <p:cNvPr id="22" name="椭圆 21"/>
          <p:cNvSpPr/>
          <p:nvPr/>
        </p:nvSpPr>
        <p:spPr bwMode="auto">
          <a:xfrm>
            <a:off x="1059982" y="2125854"/>
            <a:ext cx="3169802" cy="3169800"/>
          </a:xfrm>
          <a:prstGeom prst="ellipse">
            <a:avLst/>
          </a:prstGeom>
          <a:gradFill>
            <a:gsLst>
              <a:gs pos="70000">
                <a:schemeClr val="bg2"/>
              </a:gs>
              <a:gs pos="0">
                <a:srgbClr val="FEA67E"/>
              </a:gs>
              <a:gs pos="100000">
                <a:srgbClr val="FD6F2F"/>
              </a:gs>
            </a:gsLst>
            <a:lin ang="5400000" scaled="1"/>
          </a:gradFill>
          <a:ln w="9525"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solidFill>
                <a:schemeClr val="accent2"/>
              </a:solidFill>
              <a:latin typeface="+mj-ea"/>
              <a:ea typeface="+mj-ea"/>
            </a:endParaRPr>
          </a:p>
        </p:txBody>
      </p:sp>
      <p:sp>
        <p:nvSpPr>
          <p:cNvPr id="23" name="标题 240641"/>
          <p:cNvSpPr txBox="1">
            <a:spLocks noRot="1"/>
          </p:cNvSpPr>
          <p:nvPr/>
        </p:nvSpPr>
        <p:spPr>
          <a:xfrm>
            <a:off x="926312" y="3429000"/>
            <a:ext cx="3437141" cy="954107"/>
          </a:xfrm>
          <a:prstGeom prst="rect">
            <a:avLst/>
          </a:prstGeom>
        </p:spPr>
        <p:txBody>
          <a:bodyPr wrap="square">
            <a:spAutoFit/>
          </a:bodyPr>
          <a:lstStyle>
            <a:defPPr>
              <a:defRPr lang="zh-CN"/>
            </a:defPPr>
            <a:lvl1pPr>
              <a:defRPr sz="2000">
                <a:solidFill>
                  <a:schemeClr val="accent1"/>
                </a:solidFill>
                <a:latin typeface="微软雅黑" panose="020B0503020204020204" pitchFamily="34" charset="-122"/>
                <a:ea typeface="微软雅黑" panose="020B0503020204020204" pitchFamily="34" charset="-122"/>
              </a:defRPr>
            </a:lvl1pPr>
            <a:lvl2pPr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eaLnBrk="1" fontAlgn="base" hangingPunct="1">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noProof="1">
                <a:solidFill>
                  <a:schemeClr val="accent2"/>
                </a:solidFill>
              </a:rPr>
              <a:t>客人在餐厅的</a:t>
            </a:r>
            <a:r>
              <a:rPr lang="en-US" altLang="zh-CN" noProof="1">
                <a:solidFill>
                  <a:schemeClr val="accent2"/>
                </a:solidFill>
              </a:rPr>
              <a:t>11</a:t>
            </a:r>
            <a:r>
              <a:rPr lang="zh-CN" altLang="en-US" noProof="1">
                <a:solidFill>
                  <a:schemeClr val="accent2"/>
                </a:solidFill>
              </a:rPr>
              <a:t>个主要</a:t>
            </a:r>
            <a:endParaRPr lang="en-US" altLang="zh-CN" noProof="1">
              <a:solidFill>
                <a:schemeClr val="accent2"/>
              </a:solidFill>
            </a:endParaRPr>
          </a:p>
          <a:p>
            <a:pPr algn="ctr"/>
            <a:r>
              <a:rPr lang="zh-CN" altLang="en-US" sz="3600" b="1" noProof="1">
                <a:solidFill>
                  <a:schemeClr val="accent2"/>
                </a:solidFill>
              </a:rPr>
              <a:t>“关键质量点”</a:t>
            </a:r>
            <a:endParaRPr lang="zh-CN" altLang="en-US" sz="3600" b="1" noProof="1">
              <a:solidFill>
                <a:schemeClr val="accent2"/>
              </a:solidFill>
            </a:endParaRPr>
          </a:p>
        </p:txBody>
      </p:sp>
      <p:sp>
        <p:nvSpPr>
          <p:cNvPr id="24" name="Freeform 38"/>
          <p:cNvSpPr>
            <a:spLocks noEditPoints="1"/>
          </p:cNvSpPr>
          <p:nvPr/>
        </p:nvSpPr>
        <p:spPr bwMode="auto">
          <a:xfrm>
            <a:off x="2370530" y="2509218"/>
            <a:ext cx="594069" cy="813454"/>
          </a:xfrm>
          <a:custGeom>
            <a:avLst/>
            <a:gdLst>
              <a:gd name="T0" fmla="*/ 82 w 625"/>
              <a:gd name="T1" fmla="*/ 138 h 853"/>
              <a:gd name="T2" fmla="*/ 69 w 625"/>
              <a:gd name="T3" fmla="*/ 853 h 853"/>
              <a:gd name="T4" fmla="*/ 625 w 625"/>
              <a:gd name="T5" fmla="*/ 210 h 853"/>
              <a:gd name="T6" fmla="*/ 577 w 625"/>
              <a:gd name="T7" fmla="*/ 225 h 853"/>
              <a:gd name="T8" fmla="*/ 71 w 625"/>
              <a:gd name="T9" fmla="*/ 803 h 853"/>
              <a:gd name="T10" fmla="*/ 270 w 625"/>
              <a:gd name="T11" fmla="*/ 91 h 853"/>
              <a:gd name="T12" fmla="*/ 354 w 625"/>
              <a:gd name="T13" fmla="*/ 91 h 853"/>
              <a:gd name="T14" fmla="*/ 311 w 625"/>
              <a:gd name="T15" fmla="*/ 136 h 853"/>
              <a:gd name="T16" fmla="*/ 218 w 625"/>
              <a:gd name="T17" fmla="*/ 93 h 853"/>
              <a:gd name="T18" fmla="*/ 114 w 625"/>
              <a:gd name="T19" fmla="*/ 216 h 853"/>
              <a:gd name="T20" fmla="*/ 510 w 625"/>
              <a:gd name="T21" fmla="*/ 216 h 853"/>
              <a:gd name="T22" fmla="*/ 406 w 625"/>
              <a:gd name="T23" fmla="*/ 93 h 853"/>
              <a:gd name="T24" fmla="*/ 218 w 625"/>
              <a:gd name="T25" fmla="*/ 93 h 853"/>
              <a:gd name="T26" fmla="*/ 220 w 625"/>
              <a:gd name="T27" fmla="*/ 648 h 853"/>
              <a:gd name="T28" fmla="*/ 151 w 625"/>
              <a:gd name="T29" fmla="*/ 667 h 853"/>
              <a:gd name="T30" fmla="*/ 136 w 625"/>
              <a:gd name="T31" fmla="*/ 682 h 853"/>
              <a:gd name="T32" fmla="*/ 220 w 625"/>
              <a:gd name="T33" fmla="*/ 689 h 853"/>
              <a:gd name="T34" fmla="*/ 132 w 625"/>
              <a:gd name="T35" fmla="*/ 732 h 853"/>
              <a:gd name="T36" fmla="*/ 242 w 625"/>
              <a:gd name="T37" fmla="*/ 678 h 853"/>
              <a:gd name="T38" fmla="*/ 242 w 625"/>
              <a:gd name="T39" fmla="*/ 643 h 853"/>
              <a:gd name="T40" fmla="*/ 110 w 625"/>
              <a:gd name="T41" fmla="*/ 650 h 853"/>
              <a:gd name="T42" fmla="*/ 214 w 625"/>
              <a:gd name="T43" fmla="*/ 760 h 853"/>
              <a:gd name="T44" fmla="*/ 214 w 625"/>
              <a:gd name="T45" fmla="*/ 335 h 853"/>
              <a:gd name="T46" fmla="*/ 151 w 625"/>
              <a:gd name="T47" fmla="*/ 354 h 853"/>
              <a:gd name="T48" fmla="*/ 173 w 625"/>
              <a:gd name="T49" fmla="*/ 410 h 853"/>
              <a:gd name="T50" fmla="*/ 132 w 625"/>
              <a:gd name="T51" fmla="*/ 425 h 853"/>
              <a:gd name="T52" fmla="*/ 214 w 625"/>
              <a:gd name="T53" fmla="*/ 313 h 853"/>
              <a:gd name="T54" fmla="*/ 110 w 625"/>
              <a:gd name="T55" fmla="*/ 423 h 853"/>
              <a:gd name="T56" fmla="*/ 241 w 625"/>
              <a:gd name="T57" fmla="*/ 360 h 853"/>
              <a:gd name="T58" fmla="*/ 240 w 625"/>
              <a:gd name="T59" fmla="*/ 330 h 853"/>
              <a:gd name="T60" fmla="*/ 220 w 625"/>
              <a:gd name="T61" fmla="*/ 503 h 853"/>
              <a:gd name="T62" fmla="*/ 136 w 625"/>
              <a:gd name="T63" fmla="*/ 525 h 853"/>
              <a:gd name="T64" fmla="*/ 220 w 625"/>
              <a:gd name="T65" fmla="*/ 581 h 853"/>
              <a:gd name="T66" fmla="*/ 241 w 625"/>
              <a:gd name="T67" fmla="*/ 487 h 853"/>
              <a:gd name="T68" fmla="*/ 110 w 625"/>
              <a:gd name="T69" fmla="*/ 492 h 853"/>
              <a:gd name="T70" fmla="*/ 220 w 625"/>
              <a:gd name="T71" fmla="*/ 602 h 853"/>
              <a:gd name="T72" fmla="*/ 289 w 625"/>
              <a:gd name="T73" fmla="*/ 465 h 853"/>
              <a:gd name="T74" fmla="*/ 326 w 625"/>
              <a:gd name="T75" fmla="*/ 723 h 853"/>
              <a:gd name="T76" fmla="*/ 501 w 625"/>
              <a:gd name="T77" fmla="*/ 669 h 853"/>
              <a:gd name="T78" fmla="*/ 320 w 625"/>
              <a:gd name="T79" fmla="*/ 717 h 853"/>
              <a:gd name="T80" fmla="*/ 501 w 625"/>
              <a:gd name="T81" fmla="*/ 507 h 853"/>
              <a:gd name="T82" fmla="*/ 320 w 625"/>
              <a:gd name="T83" fmla="*/ 410 h 853"/>
              <a:gd name="T84" fmla="*/ 320 w 625"/>
              <a:gd name="T85" fmla="*/ 352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25" h="853">
                <a:moveTo>
                  <a:pt x="47" y="225"/>
                </a:moveTo>
                <a:cubicBezTo>
                  <a:pt x="47" y="201"/>
                  <a:pt x="58" y="189"/>
                  <a:pt x="82" y="188"/>
                </a:cubicBezTo>
                <a:lnTo>
                  <a:pt x="82" y="138"/>
                </a:lnTo>
                <a:cubicBezTo>
                  <a:pt x="39" y="139"/>
                  <a:pt x="0" y="167"/>
                  <a:pt x="0" y="210"/>
                </a:cubicBezTo>
                <a:lnTo>
                  <a:pt x="0" y="784"/>
                </a:lnTo>
                <a:cubicBezTo>
                  <a:pt x="0" y="819"/>
                  <a:pt x="34" y="853"/>
                  <a:pt x="69" y="853"/>
                </a:cubicBezTo>
                <a:lnTo>
                  <a:pt x="555" y="853"/>
                </a:lnTo>
                <a:cubicBezTo>
                  <a:pt x="590" y="853"/>
                  <a:pt x="625" y="819"/>
                  <a:pt x="625" y="784"/>
                </a:cubicBezTo>
                <a:lnTo>
                  <a:pt x="625" y="210"/>
                </a:lnTo>
                <a:cubicBezTo>
                  <a:pt x="625" y="167"/>
                  <a:pt x="586" y="139"/>
                  <a:pt x="542" y="138"/>
                </a:cubicBezTo>
                <a:lnTo>
                  <a:pt x="542" y="188"/>
                </a:lnTo>
                <a:cubicBezTo>
                  <a:pt x="566" y="189"/>
                  <a:pt x="577" y="201"/>
                  <a:pt x="577" y="225"/>
                </a:cubicBezTo>
                <a:lnTo>
                  <a:pt x="577" y="768"/>
                </a:lnTo>
                <a:cubicBezTo>
                  <a:pt x="577" y="786"/>
                  <a:pt x="570" y="803"/>
                  <a:pt x="553" y="803"/>
                </a:cubicBezTo>
                <a:lnTo>
                  <a:pt x="71" y="803"/>
                </a:lnTo>
                <a:cubicBezTo>
                  <a:pt x="53" y="803"/>
                  <a:pt x="47" y="783"/>
                  <a:pt x="47" y="764"/>
                </a:cubicBezTo>
                <a:lnTo>
                  <a:pt x="47" y="225"/>
                </a:lnTo>
                <a:close/>
                <a:moveTo>
                  <a:pt x="270" y="91"/>
                </a:moveTo>
                <a:cubicBezTo>
                  <a:pt x="270" y="71"/>
                  <a:pt x="289" y="52"/>
                  <a:pt x="309" y="52"/>
                </a:cubicBezTo>
                <a:lnTo>
                  <a:pt x="315" y="52"/>
                </a:lnTo>
                <a:cubicBezTo>
                  <a:pt x="335" y="52"/>
                  <a:pt x="354" y="71"/>
                  <a:pt x="354" y="91"/>
                </a:cubicBezTo>
                <a:lnTo>
                  <a:pt x="354" y="95"/>
                </a:lnTo>
                <a:cubicBezTo>
                  <a:pt x="354" y="117"/>
                  <a:pt x="335" y="136"/>
                  <a:pt x="313" y="136"/>
                </a:cubicBezTo>
                <a:lnTo>
                  <a:pt x="311" y="136"/>
                </a:lnTo>
                <a:cubicBezTo>
                  <a:pt x="289" y="136"/>
                  <a:pt x="270" y="117"/>
                  <a:pt x="270" y="95"/>
                </a:cubicBezTo>
                <a:lnTo>
                  <a:pt x="270" y="91"/>
                </a:lnTo>
                <a:close/>
                <a:moveTo>
                  <a:pt x="218" y="93"/>
                </a:moveTo>
                <a:lnTo>
                  <a:pt x="149" y="93"/>
                </a:lnTo>
                <a:cubicBezTo>
                  <a:pt x="125" y="93"/>
                  <a:pt x="114" y="104"/>
                  <a:pt x="114" y="128"/>
                </a:cubicBezTo>
                <a:lnTo>
                  <a:pt x="114" y="216"/>
                </a:lnTo>
                <a:cubicBezTo>
                  <a:pt x="114" y="231"/>
                  <a:pt x="124" y="246"/>
                  <a:pt x="138" y="246"/>
                </a:cubicBezTo>
                <a:lnTo>
                  <a:pt x="486" y="246"/>
                </a:lnTo>
                <a:cubicBezTo>
                  <a:pt x="500" y="246"/>
                  <a:pt x="510" y="231"/>
                  <a:pt x="510" y="216"/>
                </a:cubicBezTo>
                <a:lnTo>
                  <a:pt x="510" y="128"/>
                </a:lnTo>
                <a:cubicBezTo>
                  <a:pt x="510" y="104"/>
                  <a:pt x="499" y="93"/>
                  <a:pt x="475" y="93"/>
                </a:cubicBezTo>
                <a:lnTo>
                  <a:pt x="406" y="93"/>
                </a:lnTo>
                <a:cubicBezTo>
                  <a:pt x="406" y="45"/>
                  <a:pt x="366" y="0"/>
                  <a:pt x="320" y="0"/>
                </a:cubicBezTo>
                <a:lnTo>
                  <a:pt x="305" y="0"/>
                </a:lnTo>
                <a:cubicBezTo>
                  <a:pt x="259" y="0"/>
                  <a:pt x="218" y="45"/>
                  <a:pt x="218" y="93"/>
                </a:cubicBezTo>
                <a:close/>
                <a:moveTo>
                  <a:pt x="132" y="654"/>
                </a:moveTo>
                <a:cubicBezTo>
                  <a:pt x="132" y="649"/>
                  <a:pt x="133" y="648"/>
                  <a:pt x="138" y="648"/>
                </a:cubicBezTo>
                <a:lnTo>
                  <a:pt x="220" y="648"/>
                </a:lnTo>
                <a:lnTo>
                  <a:pt x="220" y="654"/>
                </a:lnTo>
                <a:cubicBezTo>
                  <a:pt x="220" y="661"/>
                  <a:pt x="186" y="681"/>
                  <a:pt x="179" y="684"/>
                </a:cubicBezTo>
                <a:cubicBezTo>
                  <a:pt x="174" y="679"/>
                  <a:pt x="160" y="667"/>
                  <a:pt x="151" y="667"/>
                </a:cubicBezTo>
                <a:lnTo>
                  <a:pt x="149" y="667"/>
                </a:lnTo>
                <a:cubicBezTo>
                  <a:pt x="144" y="667"/>
                  <a:pt x="136" y="675"/>
                  <a:pt x="136" y="680"/>
                </a:cubicBezTo>
                <a:lnTo>
                  <a:pt x="136" y="682"/>
                </a:lnTo>
                <a:cubicBezTo>
                  <a:pt x="136" y="688"/>
                  <a:pt x="167" y="721"/>
                  <a:pt x="173" y="721"/>
                </a:cubicBezTo>
                <a:lnTo>
                  <a:pt x="175" y="721"/>
                </a:lnTo>
                <a:cubicBezTo>
                  <a:pt x="180" y="721"/>
                  <a:pt x="213" y="693"/>
                  <a:pt x="220" y="689"/>
                </a:cubicBezTo>
                <a:cubicBezTo>
                  <a:pt x="220" y="700"/>
                  <a:pt x="225" y="738"/>
                  <a:pt x="214" y="738"/>
                </a:cubicBezTo>
                <a:lnTo>
                  <a:pt x="138" y="738"/>
                </a:lnTo>
                <a:cubicBezTo>
                  <a:pt x="133" y="738"/>
                  <a:pt x="132" y="737"/>
                  <a:pt x="132" y="732"/>
                </a:cubicBezTo>
                <a:lnTo>
                  <a:pt x="132" y="654"/>
                </a:lnTo>
                <a:close/>
                <a:moveTo>
                  <a:pt x="214" y="760"/>
                </a:moveTo>
                <a:cubicBezTo>
                  <a:pt x="255" y="760"/>
                  <a:pt x="239" y="715"/>
                  <a:pt x="242" y="678"/>
                </a:cubicBezTo>
                <a:cubicBezTo>
                  <a:pt x="243" y="659"/>
                  <a:pt x="291" y="642"/>
                  <a:pt x="296" y="624"/>
                </a:cubicBezTo>
                <a:lnTo>
                  <a:pt x="289" y="624"/>
                </a:lnTo>
                <a:cubicBezTo>
                  <a:pt x="275" y="624"/>
                  <a:pt x="253" y="638"/>
                  <a:pt x="242" y="643"/>
                </a:cubicBezTo>
                <a:cubicBezTo>
                  <a:pt x="236" y="635"/>
                  <a:pt x="232" y="626"/>
                  <a:pt x="218" y="626"/>
                </a:cubicBezTo>
                <a:lnTo>
                  <a:pt x="134" y="626"/>
                </a:lnTo>
                <a:cubicBezTo>
                  <a:pt x="121" y="626"/>
                  <a:pt x="110" y="637"/>
                  <a:pt x="110" y="650"/>
                </a:cubicBezTo>
                <a:lnTo>
                  <a:pt x="110" y="736"/>
                </a:lnTo>
                <a:cubicBezTo>
                  <a:pt x="110" y="751"/>
                  <a:pt x="123" y="760"/>
                  <a:pt x="138" y="760"/>
                </a:cubicBezTo>
                <a:lnTo>
                  <a:pt x="214" y="760"/>
                </a:lnTo>
                <a:close/>
                <a:moveTo>
                  <a:pt x="132" y="341"/>
                </a:moveTo>
                <a:cubicBezTo>
                  <a:pt x="132" y="336"/>
                  <a:pt x="133" y="335"/>
                  <a:pt x="138" y="335"/>
                </a:cubicBezTo>
                <a:lnTo>
                  <a:pt x="214" y="335"/>
                </a:lnTo>
                <a:cubicBezTo>
                  <a:pt x="219" y="335"/>
                  <a:pt x="220" y="336"/>
                  <a:pt x="220" y="341"/>
                </a:cubicBezTo>
                <a:cubicBezTo>
                  <a:pt x="220" y="347"/>
                  <a:pt x="184" y="371"/>
                  <a:pt x="179" y="371"/>
                </a:cubicBezTo>
                <a:cubicBezTo>
                  <a:pt x="175" y="371"/>
                  <a:pt x="164" y="354"/>
                  <a:pt x="151" y="354"/>
                </a:cubicBezTo>
                <a:cubicBezTo>
                  <a:pt x="145" y="354"/>
                  <a:pt x="136" y="361"/>
                  <a:pt x="136" y="367"/>
                </a:cubicBezTo>
                <a:lnTo>
                  <a:pt x="136" y="369"/>
                </a:lnTo>
                <a:cubicBezTo>
                  <a:pt x="136" y="378"/>
                  <a:pt x="166" y="407"/>
                  <a:pt x="173" y="410"/>
                </a:cubicBezTo>
                <a:lnTo>
                  <a:pt x="220" y="376"/>
                </a:lnTo>
                <a:lnTo>
                  <a:pt x="220"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1" y="447"/>
                  <a:pt x="134" y="447"/>
                </a:cubicBezTo>
                <a:lnTo>
                  <a:pt x="218" y="447"/>
                </a:lnTo>
                <a:cubicBezTo>
                  <a:pt x="252" y="447"/>
                  <a:pt x="242" y="394"/>
                  <a:pt x="241" y="360"/>
                </a:cubicBezTo>
                <a:lnTo>
                  <a:pt x="296" y="313"/>
                </a:lnTo>
                <a:cubicBezTo>
                  <a:pt x="296" y="313"/>
                  <a:pt x="292" y="311"/>
                  <a:pt x="292" y="311"/>
                </a:cubicBezTo>
                <a:cubicBezTo>
                  <a:pt x="270" y="311"/>
                  <a:pt x="253" y="329"/>
                  <a:pt x="240" y="330"/>
                </a:cubicBezTo>
                <a:close/>
                <a:moveTo>
                  <a:pt x="132" y="492"/>
                </a:moveTo>
                <a:lnTo>
                  <a:pt x="220" y="492"/>
                </a:lnTo>
                <a:lnTo>
                  <a:pt x="220" y="503"/>
                </a:lnTo>
                <a:lnTo>
                  <a:pt x="179" y="529"/>
                </a:lnTo>
                <a:lnTo>
                  <a:pt x="152" y="508"/>
                </a:lnTo>
                <a:cubicBezTo>
                  <a:pt x="145" y="513"/>
                  <a:pt x="136" y="515"/>
                  <a:pt x="136" y="525"/>
                </a:cubicBezTo>
                <a:cubicBezTo>
                  <a:pt x="136" y="531"/>
                  <a:pt x="167" y="566"/>
                  <a:pt x="173" y="566"/>
                </a:cubicBezTo>
                <a:cubicBezTo>
                  <a:pt x="183" y="566"/>
                  <a:pt x="209" y="536"/>
                  <a:pt x="220" y="533"/>
                </a:cubicBezTo>
                <a:lnTo>
                  <a:pt x="220" y="581"/>
                </a:lnTo>
                <a:lnTo>
                  <a:pt x="132" y="581"/>
                </a:lnTo>
                <a:lnTo>
                  <a:pt x="132" y="492"/>
                </a:lnTo>
                <a:close/>
                <a:moveTo>
                  <a:pt x="241" y="487"/>
                </a:moveTo>
                <a:cubicBezTo>
                  <a:pt x="238" y="480"/>
                  <a:pt x="233" y="471"/>
                  <a:pt x="220" y="471"/>
                </a:cubicBezTo>
                <a:lnTo>
                  <a:pt x="132" y="471"/>
                </a:lnTo>
                <a:cubicBezTo>
                  <a:pt x="121" y="471"/>
                  <a:pt x="110" y="481"/>
                  <a:pt x="110" y="492"/>
                </a:cubicBezTo>
                <a:lnTo>
                  <a:pt x="110" y="581"/>
                </a:lnTo>
                <a:cubicBezTo>
                  <a:pt x="110" y="592"/>
                  <a:pt x="121" y="602"/>
                  <a:pt x="132" y="602"/>
                </a:cubicBezTo>
                <a:lnTo>
                  <a:pt x="220" y="602"/>
                </a:lnTo>
                <a:cubicBezTo>
                  <a:pt x="252" y="602"/>
                  <a:pt x="242" y="547"/>
                  <a:pt x="241" y="515"/>
                </a:cubicBezTo>
                <a:lnTo>
                  <a:pt x="296" y="469"/>
                </a:lnTo>
                <a:lnTo>
                  <a:pt x="289" y="465"/>
                </a:lnTo>
                <a:lnTo>
                  <a:pt x="241" y="487"/>
                </a:lnTo>
                <a:close/>
                <a:moveTo>
                  <a:pt x="320" y="717"/>
                </a:moveTo>
                <a:cubicBezTo>
                  <a:pt x="320" y="722"/>
                  <a:pt x="321" y="723"/>
                  <a:pt x="326" y="723"/>
                </a:cubicBezTo>
                <a:lnTo>
                  <a:pt x="495" y="723"/>
                </a:lnTo>
                <a:cubicBezTo>
                  <a:pt x="500" y="723"/>
                  <a:pt x="501" y="722"/>
                  <a:pt x="501" y="717"/>
                </a:cubicBezTo>
                <a:lnTo>
                  <a:pt x="501" y="669"/>
                </a:lnTo>
                <a:cubicBezTo>
                  <a:pt x="501" y="664"/>
                  <a:pt x="500" y="663"/>
                  <a:pt x="495" y="663"/>
                </a:cubicBezTo>
                <a:lnTo>
                  <a:pt x="320" y="663"/>
                </a:lnTo>
                <a:lnTo>
                  <a:pt x="320" y="717"/>
                </a:lnTo>
                <a:close/>
                <a:moveTo>
                  <a:pt x="320" y="566"/>
                </a:moveTo>
                <a:lnTo>
                  <a:pt x="501" y="566"/>
                </a:lnTo>
                <a:lnTo>
                  <a:pt x="501" y="507"/>
                </a:lnTo>
                <a:lnTo>
                  <a:pt x="320" y="507"/>
                </a:lnTo>
                <a:lnTo>
                  <a:pt x="320" y="566"/>
                </a:lnTo>
                <a:close/>
                <a:moveTo>
                  <a:pt x="320" y="410"/>
                </a:moveTo>
                <a:lnTo>
                  <a:pt x="452" y="410"/>
                </a:lnTo>
                <a:lnTo>
                  <a:pt x="452" y="352"/>
                </a:lnTo>
                <a:lnTo>
                  <a:pt x="320" y="352"/>
                </a:lnTo>
                <a:lnTo>
                  <a:pt x="320" y="410"/>
                </a:ln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accent1"/>
              </a:solidFill>
            </a:endParaRPr>
          </a:p>
        </p:txBody>
      </p:sp>
    </p:spTree>
  </p:cSld>
  <p:clrMapOvr>
    <a:masterClrMapping/>
  </p:clrMapOvr>
  <p:transition spd="slow" advTm="9652">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5"/>
          <p:cNvSpPr>
            <a:spLocks noEditPoints="1"/>
          </p:cNvSpPr>
          <p:nvPr/>
        </p:nvSpPr>
        <p:spPr bwMode="auto">
          <a:xfrm>
            <a:off x="287965" y="138888"/>
            <a:ext cx="441325" cy="525463"/>
          </a:xfrm>
          <a:custGeom>
            <a:avLst/>
            <a:gdLst>
              <a:gd name="T0" fmla="*/ 269 w 537"/>
              <a:gd name="T1" fmla="*/ 0 h 623"/>
              <a:gd name="T2" fmla="*/ 403 w 537"/>
              <a:gd name="T3" fmla="*/ 78 h 623"/>
              <a:gd name="T4" fmla="*/ 537 w 537"/>
              <a:gd name="T5" fmla="*/ 156 h 623"/>
              <a:gd name="T6" fmla="*/ 537 w 537"/>
              <a:gd name="T7" fmla="*/ 311 h 623"/>
              <a:gd name="T8" fmla="*/ 537 w 537"/>
              <a:gd name="T9" fmla="*/ 467 h 623"/>
              <a:gd name="T10" fmla="*/ 403 w 537"/>
              <a:gd name="T11" fmla="*/ 545 h 623"/>
              <a:gd name="T12" fmla="*/ 269 w 537"/>
              <a:gd name="T13" fmla="*/ 623 h 623"/>
              <a:gd name="T14" fmla="*/ 134 w 537"/>
              <a:gd name="T15" fmla="*/ 545 h 623"/>
              <a:gd name="T16" fmla="*/ 0 w 537"/>
              <a:gd name="T17" fmla="*/ 467 h 623"/>
              <a:gd name="T18" fmla="*/ 0 w 537"/>
              <a:gd name="T19" fmla="*/ 311 h 623"/>
              <a:gd name="T20" fmla="*/ 0 w 537"/>
              <a:gd name="T21" fmla="*/ 156 h 623"/>
              <a:gd name="T22" fmla="*/ 134 w 537"/>
              <a:gd name="T23" fmla="*/ 78 h 623"/>
              <a:gd name="T24" fmla="*/ 269 w 537"/>
              <a:gd name="T25" fmla="*/ 0 h 623"/>
              <a:gd name="T26" fmla="*/ 269 w 537"/>
              <a:gd name="T27" fmla="*/ 53 h 623"/>
              <a:gd name="T28" fmla="*/ 380 w 537"/>
              <a:gd name="T29" fmla="*/ 117 h 623"/>
              <a:gd name="T30" fmla="*/ 492 w 537"/>
              <a:gd name="T31" fmla="*/ 182 h 623"/>
              <a:gd name="T32" fmla="*/ 492 w 537"/>
              <a:gd name="T33" fmla="*/ 311 h 623"/>
              <a:gd name="T34" fmla="*/ 492 w 537"/>
              <a:gd name="T35" fmla="*/ 441 h 623"/>
              <a:gd name="T36" fmla="*/ 380 w 537"/>
              <a:gd name="T37" fmla="*/ 505 h 623"/>
              <a:gd name="T38" fmla="*/ 269 w 537"/>
              <a:gd name="T39" fmla="*/ 570 h 623"/>
              <a:gd name="T40" fmla="*/ 157 w 537"/>
              <a:gd name="T41" fmla="*/ 505 h 623"/>
              <a:gd name="T42" fmla="*/ 46 w 537"/>
              <a:gd name="T43" fmla="*/ 441 h 623"/>
              <a:gd name="T44" fmla="*/ 46 w 537"/>
              <a:gd name="T45" fmla="*/ 311 h 623"/>
              <a:gd name="T46" fmla="*/ 46 w 537"/>
              <a:gd name="T47" fmla="*/ 182 h 623"/>
              <a:gd name="T48" fmla="*/ 157 w 537"/>
              <a:gd name="T49" fmla="*/ 117 h 623"/>
              <a:gd name="T50" fmla="*/ 269 w 537"/>
              <a:gd name="T51" fmla="*/ 53 h 623"/>
              <a:gd name="T52" fmla="*/ 215 w 537"/>
              <a:gd name="T53" fmla="*/ 455 h 623"/>
              <a:gd name="T54" fmla="*/ 367 w 537"/>
              <a:gd name="T55" fmla="*/ 455 h 623"/>
              <a:gd name="T56" fmla="*/ 375 w 537"/>
              <a:gd name="T57" fmla="*/ 463 h 623"/>
              <a:gd name="T58" fmla="*/ 367 w 537"/>
              <a:gd name="T59" fmla="*/ 471 h 623"/>
              <a:gd name="T60" fmla="*/ 215 w 537"/>
              <a:gd name="T61" fmla="*/ 471 h 623"/>
              <a:gd name="T62" fmla="*/ 207 w 537"/>
              <a:gd name="T63" fmla="*/ 463 h 623"/>
              <a:gd name="T64" fmla="*/ 215 w 537"/>
              <a:gd name="T65" fmla="*/ 455 h 623"/>
              <a:gd name="T66" fmla="*/ 218 w 537"/>
              <a:gd name="T67" fmla="*/ 380 h 623"/>
              <a:gd name="T68" fmla="*/ 302 w 537"/>
              <a:gd name="T69" fmla="*/ 242 h 623"/>
              <a:gd name="T70" fmla="*/ 331 w 537"/>
              <a:gd name="T71" fmla="*/ 260 h 623"/>
              <a:gd name="T72" fmla="*/ 248 w 537"/>
              <a:gd name="T73" fmla="*/ 398 h 623"/>
              <a:gd name="T74" fmla="*/ 218 w 537"/>
              <a:gd name="T75" fmla="*/ 380 h 623"/>
              <a:gd name="T76" fmla="*/ 159 w 537"/>
              <a:gd name="T77" fmla="*/ 344 h 623"/>
              <a:gd name="T78" fmla="*/ 243 w 537"/>
              <a:gd name="T79" fmla="*/ 207 h 623"/>
              <a:gd name="T80" fmla="*/ 272 w 537"/>
              <a:gd name="T81" fmla="*/ 224 h 623"/>
              <a:gd name="T82" fmla="*/ 189 w 537"/>
              <a:gd name="T83" fmla="*/ 362 h 623"/>
              <a:gd name="T84" fmla="*/ 159 w 537"/>
              <a:gd name="T85" fmla="*/ 344 h 623"/>
              <a:gd name="T86" fmla="*/ 146 w 537"/>
              <a:gd name="T87" fmla="*/ 456 h 623"/>
              <a:gd name="T88" fmla="*/ 154 w 537"/>
              <a:gd name="T89" fmla="*/ 387 h 623"/>
              <a:gd name="T90" fmla="*/ 211 w 537"/>
              <a:gd name="T91" fmla="*/ 422 h 623"/>
              <a:gd name="T92" fmla="*/ 155 w 537"/>
              <a:gd name="T93" fmla="*/ 461 h 623"/>
              <a:gd name="T94" fmla="*/ 146 w 537"/>
              <a:gd name="T95" fmla="*/ 456 h 623"/>
              <a:gd name="T96" fmla="*/ 266 w 537"/>
              <a:gd name="T97" fmla="*/ 168 h 623"/>
              <a:gd name="T98" fmla="*/ 253 w 537"/>
              <a:gd name="T99" fmla="*/ 188 h 623"/>
              <a:gd name="T100" fmla="*/ 342 w 537"/>
              <a:gd name="T101" fmla="*/ 242 h 623"/>
              <a:gd name="T102" fmla="*/ 354 w 537"/>
              <a:gd name="T103" fmla="*/ 222 h 623"/>
              <a:gd name="T104" fmla="*/ 266 w 537"/>
              <a:gd name="T105" fmla="*/ 168 h 623"/>
              <a:gd name="T106" fmla="*/ 285 w 537"/>
              <a:gd name="T107" fmla="*/ 138 h 623"/>
              <a:gd name="T108" fmla="*/ 311 w 537"/>
              <a:gd name="T109" fmla="*/ 131 h 623"/>
              <a:gd name="T110" fmla="*/ 366 w 537"/>
              <a:gd name="T111" fmla="*/ 165 h 623"/>
              <a:gd name="T112" fmla="*/ 373 w 537"/>
              <a:gd name="T113" fmla="*/ 191 h 623"/>
              <a:gd name="T114" fmla="*/ 365 w 537"/>
              <a:gd name="T115" fmla="*/ 204 h 623"/>
              <a:gd name="T116" fmla="*/ 277 w 537"/>
              <a:gd name="T117" fmla="*/ 150 h 623"/>
              <a:gd name="T118" fmla="*/ 285 w 537"/>
              <a:gd name="T119" fmla="*/ 138 h 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37" h="623">
                <a:moveTo>
                  <a:pt x="269" y="0"/>
                </a:moveTo>
                <a:lnTo>
                  <a:pt x="403" y="78"/>
                </a:lnTo>
                <a:lnTo>
                  <a:pt x="537" y="156"/>
                </a:lnTo>
                <a:lnTo>
                  <a:pt x="537" y="311"/>
                </a:lnTo>
                <a:lnTo>
                  <a:pt x="537" y="467"/>
                </a:lnTo>
                <a:lnTo>
                  <a:pt x="403" y="545"/>
                </a:lnTo>
                <a:lnTo>
                  <a:pt x="269" y="623"/>
                </a:lnTo>
                <a:lnTo>
                  <a:pt x="134" y="545"/>
                </a:lnTo>
                <a:lnTo>
                  <a:pt x="0" y="467"/>
                </a:lnTo>
                <a:lnTo>
                  <a:pt x="0" y="311"/>
                </a:lnTo>
                <a:lnTo>
                  <a:pt x="0" y="156"/>
                </a:lnTo>
                <a:lnTo>
                  <a:pt x="134" y="78"/>
                </a:lnTo>
                <a:lnTo>
                  <a:pt x="269" y="0"/>
                </a:lnTo>
                <a:close/>
                <a:moveTo>
                  <a:pt x="269" y="53"/>
                </a:moveTo>
                <a:lnTo>
                  <a:pt x="380" y="117"/>
                </a:lnTo>
                <a:lnTo>
                  <a:pt x="492" y="182"/>
                </a:lnTo>
                <a:lnTo>
                  <a:pt x="492" y="311"/>
                </a:lnTo>
                <a:lnTo>
                  <a:pt x="492" y="441"/>
                </a:lnTo>
                <a:lnTo>
                  <a:pt x="380" y="505"/>
                </a:lnTo>
                <a:lnTo>
                  <a:pt x="269" y="570"/>
                </a:lnTo>
                <a:lnTo>
                  <a:pt x="157" y="505"/>
                </a:lnTo>
                <a:lnTo>
                  <a:pt x="46" y="441"/>
                </a:lnTo>
                <a:lnTo>
                  <a:pt x="46" y="311"/>
                </a:lnTo>
                <a:lnTo>
                  <a:pt x="46" y="182"/>
                </a:lnTo>
                <a:lnTo>
                  <a:pt x="157" y="117"/>
                </a:lnTo>
                <a:lnTo>
                  <a:pt x="269" y="53"/>
                </a:lnTo>
                <a:close/>
                <a:moveTo>
                  <a:pt x="215" y="455"/>
                </a:moveTo>
                <a:lnTo>
                  <a:pt x="367" y="455"/>
                </a:lnTo>
                <a:cubicBezTo>
                  <a:pt x="371" y="455"/>
                  <a:pt x="375" y="458"/>
                  <a:pt x="375" y="463"/>
                </a:cubicBezTo>
                <a:cubicBezTo>
                  <a:pt x="375" y="467"/>
                  <a:pt x="371" y="471"/>
                  <a:pt x="367" y="471"/>
                </a:cubicBezTo>
                <a:lnTo>
                  <a:pt x="215" y="471"/>
                </a:lnTo>
                <a:cubicBezTo>
                  <a:pt x="211" y="471"/>
                  <a:pt x="207" y="467"/>
                  <a:pt x="207" y="463"/>
                </a:cubicBezTo>
                <a:cubicBezTo>
                  <a:pt x="207" y="458"/>
                  <a:pt x="211" y="455"/>
                  <a:pt x="215" y="455"/>
                </a:cubicBezTo>
                <a:close/>
                <a:moveTo>
                  <a:pt x="218" y="380"/>
                </a:moveTo>
                <a:lnTo>
                  <a:pt x="302" y="242"/>
                </a:lnTo>
                <a:lnTo>
                  <a:pt x="331" y="260"/>
                </a:lnTo>
                <a:lnTo>
                  <a:pt x="248" y="398"/>
                </a:lnTo>
                <a:lnTo>
                  <a:pt x="218" y="380"/>
                </a:lnTo>
                <a:close/>
                <a:moveTo>
                  <a:pt x="159" y="344"/>
                </a:moveTo>
                <a:lnTo>
                  <a:pt x="243" y="207"/>
                </a:lnTo>
                <a:lnTo>
                  <a:pt x="272" y="224"/>
                </a:lnTo>
                <a:lnTo>
                  <a:pt x="189" y="362"/>
                </a:lnTo>
                <a:lnTo>
                  <a:pt x="159" y="344"/>
                </a:lnTo>
                <a:close/>
                <a:moveTo>
                  <a:pt x="146" y="456"/>
                </a:moveTo>
                <a:lnTo>
                  <a:pt x="154" y="387"/>
                </a:lnTo>
                <a:lnTo>
                  <a:pt x="211" y="422"/>
                </a:lnTo>
                <a:lnTo>
                  <a:pt x="155" y="461"/>
                </a:lnTo>
                <a:cubicBezTo>
                  <a:pt x="149" y="465"/>
                  <a:pt x="145" y="463"/>
                  <a:pt x="146" y="456"/>
                </a:cubicBezTo>
                <a:close/>
                <a:moveTo>
                  <a:pt x="266" y="168"/>
                </a:moveTo>
                <a:lnTo>
                  <a:pt x="253" y="188"/>
                </a:lnTo>
                <a:lnTo>
                  <a:pt x="342" y="242"/>
                </a:lnTo>
                <a:lnTo>
                  <a:pt x="354" y="222"/>
                </a:lnTo>
                <a:lnTo>
                  <a:pt x="266" y="168"/>
                </a:lnTo>
                <a:close/>
                <a:moveTo>
                  <a:pt x="285" y="138"/>
                </a:moveTo>
                <a:cubicBezTo>
                  <a:pt x="290" y="129"/>
                  <a:pt x="302" y="126"/>
                  <a:pt x="311" y="131"/>
                </a:cubicBezTo>
                <a:lnTo>
                  <a:pt x="366" y="165"/>
                </a:lnTo>
                <a:cubicBezTo>
                  <a:pt x="375" y="170"/>
                  <a:pt x="378" y="182"/>
                  <a:pt x="373" y="191"/>
                </a:cubicBezTo>
                <a:lnTo>
                  <a:pt x="365" y="204"/>
                </a:lnTo>
                <a:lnTo>
                  <a:pt x="277" y="150"/>
                </a:lnTo>
                <a:lnTo>
                  <a:pt x="285" y="138"/>
                </a:lnTo>
                <a:close/>
              </a:path>
            </a:pathLst>
          </a:custGeom>
          <a:solidFill>
            <a:schemeClr val="bg2"/>
          </a:solidFill>
          <a:ln>
            <a:noFill/>
          </a:ln>
        </p:spPr>
        <p:txBody>
          <a:bodyPr vert="horz" wrap="square" lIns="91440" tIns="45720" rIns="91440" bIns="45720" numCol="1" anchor="t" anchorCtr="0" compatLnSpc="1"/>
          <a:lstStyle/>
          <a:p>
            <a:endParaRPr lang="zh-CN" altLang="en-US"/>
          </a:p>
        </p:txBody>
      </p:sp>
      <p:sp>
        <p:nvSpPr>
          <p:cNvPr id="5" name="矩形 4"/>
          <p:cNvSpPr/>
          <p:nvPr/>
        </p:nvSpPr>
        <p:spPr>
          <a:xfrm>
            <a:off x="729289" y="138888"/>
            <a:ext cx="7529331" cy="523220"/>
          </a:xfrm>
          <a:prstGeom prst="rect">
            <a:avLst/>
          </a:prstGeom>
        </p:spPr>
        <p:txBody>
          <a:bodyPr wrap="square">
            <a:spAutoFit/>
          </a:bodyPr>
          <a:lstStyle/>
          <a:p>
            <a:pPr marL="0" marR="0">
              <a:spcBef>
                <a:spcPts val="0"/>
              </a:spcBef>
              <a:spcAft>
                <a:spcPts val="0"/>
              </a:spcAft>
            </a:pPr>
            <a:r>
              <a:rPr lang="zh-CN" altLang="en-US" sz="2800" b="1" kern="100">
                <a:solidFill>
                  <a:schemeClr val="accent1"/>
                </a:solidFill>
                <a:latin typeface="+mj-ea"/>
                <a:ea typeface="+mj-ea"/>
                <a:cs typeface="Times New Roman" panose="02020603050405020304" pitchFamily="18" charset="0"/>
              </a:rPr>
              <a:t>完善规范，推行首问责任</a:t>
            </a:r>
            <a:endParaRPr lang="zh-CN" altLang="en-US" sz="2800" b="1" kern="100">
              <a:solidFill>
                <a:schemeClr val="accent1"/>
              </a:solidFill>
              <a:latin typeface="+mj-ea"/>
              <a:ea typeface="+mj-ea"/>
              <a:cs typeface="Times New Roman" panose="02020603050405020304" pitchFamily="18" charset="0"/>
            </a:endParaRPr>
          </a:p>
        </p:txBody>
      </p:sp>
      <p:sp>
        <p:nvSpPr>
          <p:cNvPr id="21" name="矩形 242691"/>
          <p:cNvSpPr>
            <a:spLocks noRot="1" noChangeArrowheads="1"/>
          </p:cNvSpPr>
          <p:nvPr/>
        </p:nvSpPr>
        <p:spPr bwMode="auto">
          <a:xfrm>
            <a:off x="1440493" y="1825189"/>
            <a:ext cx="5377968" cy="46166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sz="66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66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66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66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6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6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6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6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6600">
                <a:solidFill>
                  <a:schemeClr val="tx1"/>
                </a:solidFill>
                <a:latin typeface="Arial" panose="020B0604020202020204" pitchFamily="34" charset="0"/>
                <a:ea typeface="宋体" panose="02010600030101010101" pitchFamily="2" charset="-122"/>
              </a:defRPr>
            </a:lvl9pPr>
          </a:lstStyle>
          <a:p>
            <a:r>
              <a:rPr lang="zh-CN" altLang="en-US" sz="2400" b="1">
                <a:solidFill>
                  <a:schemeClr val="bg2"/>
                </a:solidFill>
                <a:latin typeface="微软雅黑" panose="020B0503020204020204" pitchFamily="34" charset="-122"/>
                <a:ea typeface="微软雅黑" panose="020B0503020204020204" pitchFamily="34" charset="-122"/>
              </a:rPr>
              <a:t>完善规范，推行首问责任</a:t>
            </a:r>
            <a:endParaRPr lang="zh-CN" altLang="en-US" sz="2400" b="1">
              <a:solidFill>
                <a:schemeClr val="bg2"/>
              </a:solidFill>
              <a:latin typeface="微软雅黑" panose="020B0503020204020204" pitchFamily="34" charset="-122"/>
              <a:ea typeface="微软雅黑" panose="020B0503020204020204" pitchFamily="34" charset="-122"/>
            </a:endParaRPr>
          </a:p>
        </p:txBody>
      </p:sp>
      <p:sp>
        <p:nvSpPr>
          <p:cNvPr id="22" name="矩形 21"/>
          <p:cNvSpPr/>
          <p:nvPr/>
        </p:nvSpPr>
        <p:spPr>
          <a:xfrm>
            <a:off x="1442253" y="2506233"/>
            <a:ext cx="5253568" cy="1827552"/>
          </a:xfrm>
          <a:prstGeom prst="rect">
            <a:avLst/>
          </a:prstGeom>
        </p:spPr>
        <p:txBody>
          <a:bodyPr wrap="square">
            <a:spAutoFit/>
          </a:bodyPr>
          <a:lstStyle/>
          <a:p>
            <a:pPr algn="just">
              <a:lnSpc>
                <a:spcPct val="120000"/>
              </a:lnSpc>
            </a:pPr>
            <a:r>
              <a:rPr lang="zh-CN" altLang="en-US" sz="2400">
                <a:solidFill>
                  <a:schemeClr val="accent1"/>
                </a:solidFill>
                <a:latin typeface="微软雅黑" panose="020B0503020204020204" pitchFamily="34" charset="-122"/>
                <a:ea typeface="微软雅黑" panose="020B0503020204020204" pitchFamily="34" charset="-122"/>
              </a:rPr>
              <a:t>首问负责制又称“到我为止的服务”，是指第一个接受客人咨询或要求的人，就是解决客人咨询和提出要求的“首问责任者”。</a:t>
            </a:r>
            <a:endParaRPr lang="zh-CN" altLang="en-US" sz="2400">
              <a:solidFill>
                <a:schemeClr val="accent1"/>
              </a:solidFill>
              <a:latin typeface="微软雅黑" panose="020B0503020204020204" pitchFamily="34" charset="-122"/>
              <a:ea typeface="微软雅黑" panose="020B0503020204020204" pitchFamily="34" charset="-122"/>
            </a:endParaRPr>
          </a:p>
        </p:txBody>
      </p:sp>
      <p:pic>
        <p:nvPicPr>
          <p:cNvPr id="23" name="Picture 2" descr="E:\WPS上传PPT\员工入职培训\导出\人1.png"/>
          <p:cNvPicPr>
            <a:picLocks noChangeAspect="1" noChangeArrowheads="1"/>
          </p:cNvPicPr>
          <p:nvPr/>
        </p:nvPicPr>
        <p:blipFill rotWithShape="1">
          <a:blip r:embed="rId1" cstate="email"/>
          <a:srcRect/>
          <a:stretch>
            <a:fillRect/>
          </a:stretch>
        </p:blipFill>
        <p:spPr bwMode="auto">
          <a:xfrm flipH="1">
            <a:off x="7030126" y="353809"/>
            <a:ext cx="5187907" cy="650419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9652">
    <p:push dir="u"/>
  </p:transition>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1" cstate="email">
            <a:lum/>
          </a:blip>
          <a:srcRect/>
          <a:stretch>
            <a:fillRect/>
          </a:stretch>
        </a:blipFill>
        <a:effectLst/>
      </p:bgPr>
    </p:bg>
    <p:spTree>
      <p:nvGrpSpPr>
        <p:cNvPr id="1" name=""/>
        <p:cNvGrpSpPr/>
        <p:nvPr/>
      </p:nvGrpSpPr>
      <p:grpSpPr>
        <a:xfrm>
          <a:off x="0" y="0"/>
          <a:ext cx="0" cy="0"/>
          <a:chOff x="0" y="0"/>
          <a:chExt cx="0" cy="0"/>
        </a:xfrm>
      </p:grpSpPr>
      <p:sp>
        <p:nvSpPr>
          <p:cNvPr id="50" name="文本框 49"/>
          <p:cNvSpPr txBox="1"/>
          <p:nvPr/>
        </p:nvSpPr>
        <p:spPr>
          <a:xfrm>
            <a:off x="7163352" y="2460230"/>
            <a:ext cx="4542647" cy="1323439"/>
          </a:xfrm>
          <a:prstGeom prst="rect">
            <a:avLst/>
          </a:prstGeom>
          <a:noFill/>
        </p:spPr>
        <p:txBody>
          <a:bodyPr wrap="square" rtlCol="0">
            <a:spAutoFit/>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8000" b="1" i="0" u="none" strike="noStrike" kern="1200" cap="none" spc="0" normalizeH="0" baseline="0" noProof="0">
                <a:ln>
                  <a:noFill/>
                </a:ln>
                <a:solidFill>
                  <a:srgbClr val="3D3D3D"/>
                </a:solidFill>
                <a:effectLst/>
                <a:uLnTx/>
                <a:uFillTx/>
                <a:latin typeface="微软雅黑" panose="020B0503020204020204" pitchFamily="34" charset="-122"/>
                <a:ea typeface="微软雅黑" panose="020B0503020204020204" pitchFamily="34" charset="-122"/>
                <a:cs typeface="+mn-cs"/>
              </a:rPr>
              <a:t>感谢聆听</a:t>
            </a:r>
            <a:endParaRPr kumimoji="0" lang="zh-CN" altLang="en-US" sz="8000" b="1" i="0" u="none" strike="noStrike" kern="1200" cap="none" spc="0" normalizeH="0" baseline="0" noProof="0" dirty="0">
              <a:ln>
                <a:noFill/>
              </a:ln>
              <a:solidFill>
                <a:srgbClr val="3D3D3D"/>
              </a:solidFill>
              <a:effectLst/>
              <a:uLnTx/>
              <a:uFillTx/>
              <a:latin typeface="微软雅黑" panose="020B0503020204020204" pitchFamily="34" charset="-122"/>
              <a:ea typeface="微软雅黑" panose="020B0503020204020204" pitchFamily="34" charset="-122"/>
              <a:cs typeface="+mn-cs"/>
            </a:endParaRPr>
          </a:p>
        </p:txBody>
      </p:sp>
      <p:sp>
        <p:nvSpPr>
          <p:cNvPr id="52" name="文本框 51"/>
          <p:cNvSpPr txBox="1"/>
          <p:nvPr/>
        </p:nvSpPr>
        <p:spPr>
          <a:xfrm>
            <a:off x="10309487" y="3783669"/>
            <a:ext cx="1291466" cy="389010"/>
          </a:xfrm>
          <a:prstGeom prst="rect">
            <a:avLst/>
          </a:prstGeom>
          <a:solidFill>
            <a:srgbClr val="D4350D"/>
          </a:solidFill>
          <a:ln w="9525" cap="flat">
            <a:solidFill>
              <a:schemeClr val="accent2"/>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defPPr>
              <a:defRPr lang="zh-CN"/>
            </a:defPPr>
            <a:lvl1pPr>
              <a:defRPr>
                <a:latin typeface="+mn-lt"/>
                <a:ea typeface="+mn-ea"/>
                <a:cs typeface="+mn-ea"/>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0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rPr>
              <a:t>2021-01</a:t>
            </a:r>
            <a:endParaRPr kumimoji="0" lang="zh-CN" altLang="en-US" sz="2000" b="0" i="0" u="none" strike="noStrike" kern="1200" cap="none" spc="0" normalizeH="0" baseline="0" noProof="0" dirty="0">
              <a:ln>
                <a:noFill/>
              </a:ln>
              <a:solidFill>
                <a:srgbClr val="FFFFFF"/>
              </a:solidFill>
              <a:effectLst/>
              <a:uLnTx/>
              <a:uFillTx/>
              <a:latin typeface="Arial" panose="020B0604020202020204"/>
              <a:ea typeface="微软雅黑" panose="020B0503020204020204" pitchFamily="34" charset="-122"/>
            </a:endParaRPr>
          </a:p>
        </p:txBody>
      </p:sp>
      <p:sp>
        <p:nvSpPr>
          <p:cNvPr id="71" name="文本框 70"/>
          <p:cNvSpPr txBox="1"/>
          <p:nvPr/>
        </p:nvSpPr>
        <p:spPr>
          <a:xfrm>
            <a:off x="9001682" y="3783669"/>
            <a:ext cx="1190674" cy="389010"/>
          </a:xfrm>
          <a:prstGeom prst="rect">
            <a:avLst/>
          </a:prstGeom>
          <a:gradFill>
            <a:gsLst>
              <a:gs pos="61000">
                <a:schemeClr val="tx1"/>
              </a:gs>
              <a:gs pos="0">
                <a:srgbClr val="0082B0"/>
              </a:gs>
              <a:gs pos="100000">
                <a:srgbClr val="005674"/>
              </a:gs>
            </a:gsLst>
            <a:lin ang="5400000" scaled="1"/>
          </a:gradFill>
          <a:ln w="12700" cap="flat" cmpd="sng" algn="ctr">
            <a:solidFill>
              <a:schemeClr val="accent2"/>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91440" tIns="45720" rIns="91440" bIns="45720" numCol="1" rtlCol="0" anchor="t" anchorCtr="0" compatLnSpc="1"/>
          <a:lstStyle>
            <a:defPPr>
              <a:defRPr lang="zh-CN"/>
            </a:defPPr>
            <a:lvl1pPr marL="0" marR="0" indent="0" algn="r" defTabSz="914400" eaLnBrk="1" latinLnBrk="0" hangingPunct="1">
              <a:lnSpc>
                <a:spcPct val="100000"/>
              </a:lnSpc>
              <a:buClrTx/>
              <a:buSzTx/>
              <a:buNone/>
              <a:defRPr kumimoji="0" sz="2000" b="0" i="0" u="none" strike="noStrike" cap="none" normalizeH="0" baseline="0">
                <a:ln>
                  <a:noFill/>
                </a:ln>
                <a:solidFill>
                  <a:schemeClr val="accent2"/>
                </a:solidFill>
                <a:effectLst/>
                <a:latin typeface="+mj-ea"/>
                <a:ea typeface="+mj-ea"/>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行政部</a:t>
            </a:r>
            <a:endParaRPr kumimoji="0" lang="zh-CN" altLang="en-US" sz="2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72" name="Rectangle 4"/>
          <p:cNvSpPr txBox="1">
            <a:spLocks noChangeArrowheads="1"/>
          </p:cNvSpPr>
          <p:nvPr/>
        </p:nvSpPr>
        <p:spPr bwMode="auto">
          <a:xfrm>
            <a:off x="7644475" y="6210278"/>
            <a:ext cx="4063410"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algn="r" defTabSz="914400" rtl="0" eaLnBrk="1" fontAlgn="base" latinLnBrk="0" hangingPunct="1">
              <a:lnSpc>
                <a:spcPct val="100000"/>
              </a:lnSpc>
              <a:spcBef>
                <a:spcPct val="0"/>
              </a:spcBef>
              <a:spcAft>
                <a:spcPct val="0"/>
              </a:spcAft>
              <a:buClrTx/>
              <a:buSzTx/>
              <a:buFontTx/>
              <a:buNone/>
              <a:defRPr/>
            </a:pPr>
            <a:r>
              <a:rPr kumimoji="0" lang="zh-CN" altLang="en-US" sz="2400" b="0" i="0" u="none" strike="noStrike" kern="1200" cap="none" spc="0" normalizeH="0" baseline="0" noProof="0" dirty="0">
                <a:ln>
                  <a:noFill/>
                </a:ln>
                <a:solidFill>
                  <a:srgbClr val="3D3D3D"/>
                </a:solidFill>
                <a:effectLst/>
                <a:uLnTx/>
                <a:uFillTx/>
                <a:latin typeface="Arial" panose="020B0604020202020204"/>
                <a:ea typeface="微软雅黑" panose="020B0503020204020204" pitchFamily="34" charset="-122"/>
                <a:cs typeface="+mj-cs"/>
              </a:rPr>
              <a:t>这里可以输入公司</a:t>
            </a:r>
            <a:r>
              <a:rPr kumimoji="0" lang="en-US" altLang="zh-CN" sz="2400" b="0" i="0" u="none" strike="noStrike" kern="1200" cap="none" spc="0" normalizeH="0" baseline="0" noProof="0" dirty="0">
                <a:ln>
                  <a:noFill/>
                </a:ln>
                <a:solidFill>
                  <a:srgbClr val="3D3D3D"/>
                </a:solidFill>
                <a:effectLst/>
                <a:uLnTx/>
                <a:uFillTx/>
                <a:latin typeface="Arial" panose="020B0604020202020204"/>
                <a:ea typeface="微软雅黑" panose="020B0503020204020204" pitchFamily="34" charset="-122"/>
                <a:cs typeface="+mj-cs"/>
              </a:rPr>
              <a:t>/</a:t>
            </a:r>
            <a:r>
              <a:rPr kumimoji="0" lang="zh-CN" altLang="en-US" sz="2400" b="0" i="0" u="none" strike="noStrike" kern="1200" cap="none" spc="0" normalizeH="0" baseline="0" noProof="0" dirty="0">
                <a:ln>
                  <a:noFill/>
                </a:ln>
                <a:solidFill>
                  <a:srgbClr val="3D3D3D"/>
                </a:solidFill>
                <a:effectLst/>
                <a:uLnTx/>
                <a:uFillTx/>
                <a:latin typeface="Arial" panose="020B0604020202020204"/>
                <a:ea typeface="微软雅黑" panose="020B0503020204020204" pitchFamily="34" charset="-122"/>
                <a:cs typeface="+mj-cs"/>
              </a:rPr>
              <a:t>团队名称</a:t>
            </a:r>
            <a:endParaRPr kumimoji="0" lang="zh-CN" altLang="en-US" sz="2400" b="0" i="0" u="none" strike="noStrike" kern="1200" cap="none" spc="0" normalizeH="0" baseline="0" noProof="0" dirty="0">
              <a:ln>
                <a:noFill/>
              </a:ln>
              <a:solidFill>
                <a:srgbClr val="3D3D3D"/>
              </a:solidFill>
              <a:effectLst/>
              <a:uLnTx/>
              <a:uFillTx/>
              <a:latin typeface="Arial" panose="020B0604020202020204"/>
              <a:ea typeface="微软雅黑" panose="020B0503020204020204" pitchFamily="34" charset="-122"/>
              <a:cs typeface="+mj-cs"/>
            </a:endParaRPr>
          </a:p>
        </p:txBody>
      </p:sp>
      <p:sp>
        <p:nvSpPr>
          <p:cNvPr id="73" name="Freeform 23"/>
          <p:cNvSpPr>
            <a:spLocks noEditPoints="1"/>
          </p:cNvSpPr>
          <p:nvPr/>
        </p:nvSpPr>
        <p:spPr bwMode="auto">
          <a:xfrm>
            <a:off x="9986813" y="476672"/>
            <a:ext cx="1413680" cy="766994"/>
          </a:xfrm>
          <a:custGeom>
            <a:avLst/>
            <a:gdLst>
              <a:gd name="T0" fmla="*/ 1482 w 2028"/>
              <a:gd name="T1" fmla="*/ 144 h 1040"/>
              <a:gd name="T2" fmla="*/ 209 w 2028"/>
              <a:gd name="T3" fmla="*/ 1036 h 1040"/>
              <a:gd name="T4" fmla="*/ 197 w 2028"/>
              <a:gd name="T5" fmla="*/ 896 h 1040"/>
              <a:gd name="T6" fmla="*/ 214 w 2028"/>
              <a:gd name="T7" fmla="*/ 839 h 1040"/>
              <a:gd name="T8" fmla="*/ 214 w 2028"/>
              <a:gd name="T9" fmla="*/ 910 h 1040"/>
              <a:gd name="T10" fmla="*/ 104 w 2028"/>
              <a:gd name="T11" fmla="*/ 1001 h 1040"/>
              <a:gd name="T12" fmla="*/ 166 w 2028"/>
              <a:gd name="T13" fmla="*/ 962 h 1040"/>
              <a:gd name="T14" fmla="*/ 131 w 2028"/>
              <a:gd name="T15" fmla="*/ 876 h 1040"/>
              <a:gd name="T16" fmla="*/ 342 w 2028"/>
              <a:gd name="T17" fmla="*/ 1029 h 1040"/>
              <a:gd name="T18" fmla="*/ 437 w 2028"/>
              <a:gd name="T19" fmla="*/ 861 h 1040"/>
              <a:gd name="T20" fmla="*/ 495 w 2028"/>
              <a:gd name="T21" fmla="*/ 905 h 1040"/>
              <a:gd name="T22" fmla="*/ 401 w 2028"/>
              <a:gd name="T23" fmla="*/ 892 h 1040"/>
              <a:gd name="T24" fmla="*/ 363 w 2028"/>
              <a:gd name="T25" fmla="*/ 861 h 1040"/>
              <a:gd name="T26" fmla="*/ 393 w 2028"/>
              <a:gd name="T27" fmla="*/ 933 h 1040"/>
              <a:gd name="T28" fmla="*/ 457 w 2028"/>
              <a:gd name="T29" fmla="*/ 1015 h 1040"/>
              <a:gd name="T30" fmla="*/ 575 w 2028"/>
              <a:gd name="T31" fmla="*/ 964 h 1040"/>
              <a:gd name="T32" fmla="*/ 667 w 2028"/>
              <a:gd name="T33" fmla="*/ 902 h 1040"/>
              <a:gd name="T34" fmla="*/ 580 w 2028"/>
              <a:gd name="T35" fmla="*/ 1040 h 1040"/>
              <a:gd name="T36" fmla="*/ 520 w 2028"/>
              <a:gd name="T37" fmla="*/ 879 h 1040"/>
              <a:gd name="T38" fmla="*/ 580 w 2028"/>
              <a:gd name="T39" fmla="*/ 926 h 1040"/>
              <a:gd name="T40" fmla="*/ 543 w 2028"/>
              <a:gd name="T41" fmla="*/ 956 h 1040"/>
              <a:gd name="T42" fmla="*/ 639 w 2028"/>
              <a:gd name="T43" fmla="*/ 964 h 1040"/>
              <a:gd name="T44" fmla="*/ 824 w 2028"/>
              <a:gd name="T45" fmla="*/ 1024 h 1040"/>
              <a:gd name="T46" fmla="*/ 778 w 2028"/>
              <a:gd name="T47" fmla="*/ 997 h 1040"/>
              <a:gd name="T48" fmla="*/ 852 w 2028"/>
              <a:gd name="T49" fmla="*/ 875 h 1040"/>
              <a:gd name="T50" fmla="*/ 927 w 2028"/>
              <a:gd name="T51" fmla="*/ 918 h 1040"/>
              <a:gd name="T52" fmla="*/ 873 w 2028"/>
              <a:gd name="T53" fmla="*/ 1003 h 1040"/>
              <a:gd name="T54" fmla="*/ 1053 w 2028"/>
              <a:gd name="T55" fmla="*/ 839 h 1040"/>
              <a:gd name="T56" fmla="*/ 1027 w 2028"/>
              <a:gd name="T57" fmla="*/ 908 h 1040"/>
              <a:gd name="T58" fmla="*/ 1118 w 2028"/>
              <a:gd name="T59" fmla="*/ 990 h 1040"/>
              <a:gd name="T60" fmla="*/ 1001 w 2028"/>
              <a:gd name="T61" fmla="*/ 962 h 1040"/>
              <a:gd name="T62" fmla="*/ 1074 w 2028"/>
              <a:gd name="T63" fmla="*/ 960 h 1040"/>
              <a:gd name="T64" fmla="*/ 1147 w 2028"/>
              <a:gd name="T65" fmla="*/ 954 h 1040"/>
              <a:gd name="T66" fmla="*/ 1161 w 2028"/>
              <a:gd name="T67" fmla="*/ 1006 h 1040"/>
              <a:gd name="T68" fmla="*/ 1050 w 2028"/>
              <a:gd name="T69" fmla="*/ 963 h 1040"/>
              <a:gd name="T70" fmla="*/ 1265 w 2028"/>
              <a:gd name="T71" fmla="*/ 873 h 1040"/>
              <a:gd name="T72" fmla="*/ 1300 w 2028"/>
              <a:gd name="T73" fmla="*/ 840 h 1040"/>
              <a:gd name="T74" fmla="*/ 1331 w 2028"/>
              <a:gd name="T75" fmla="*/ 1019 h 1040"/>
              <a:gd name="T76" fmla="*/ 1203 w 2028"/>
              <a:gd name="T77" fmla="*/ 952 h 1040"/>
              <a:gd name="T78" fmla="*/ 1334 w 2028"/>
              <a:gd name="T79" fmla="*/ 966 h 1040"/>
              <a:gd name="T80" fmla="*/ 1486 w 2028"/>
              <a:gd name="T81" fmla="*/ 1012 h 1040"/>
              <a:gd name="T82" fmla="*/ 1504 w 2028"/>
              <a:gd name="T83" fmla="*/ 936 h 1040"/>
              <a:gd name="T84" fmla="*/ 1525 w 2028"/>
              <a:gd name="T85" fmla="*/ 934 h 1040"/>
              <a:gd name="T86" fmla="*/ 1766 w 2028"/>
              <a:gd name="T87" fmla="*/ 871 h 1040"/>
              <a:gd name="T88" fmla="*/ 1815 w 2028"/>
              <a:gd name="T89" fmla="*/ 930 h 1040"/>
              <a:gd name="T90" fmla="*/ 1873 w 2028"/>
              <a:gd name="T91" fmla="*/ 993 h 1040"/>
              <a:gd name="T92" fmla="*/ 1889 w 2028"/>
              <a:gd name="T93" fmla="*/ 888 h 1040"/>
              <a:gd name="T94" fmla="*/ 786 w 2028"/>
              <a:gd name="T95" fmla="*/ 74 h 1040"/>
              <a:gd name="T96" fmla="*/ 782 w 2028"/>
              <a:gd name="T97" fmla="*/ 438 h 1040"/>
              <a:gd name="T98" fmla="*/ 1374 w 2028"/>
              <a:gd name="T99" fmla="*/ 619 h 1040"/>
              <a:gd name="T100" fmla="*/ 1352 w 2028"/>
              <a:gd name="T101" fmla="*/ 359 h 1040"/>
              <a:gd name="T102" fmla="*/ 1256 w 2028"/>
              <a:gd name="T103" fmla="*/ 439 h 1040"/>
              <a:gd name="T104" fmla="*/ 1726 w 2028"/>
              <a:gd name="T105" fmla="*/ 409 h 1040"/>
              <a:gd name="T106" fmla="*/ 601 w 2028"/>
              <a:gd name="T107" fmla="*/ 593 h 1040"/>
              <a:gd name="T108" fmla="*/ 593 w 2028"/>
              <a:gd name="T109" fmla="*/ 155 h 1040"/>
              <a:gd name="T110" fmla="*/ 1077 w 2028"/>
              <a:gd name="T111" fmla="*/ 155 h 1040"/>
              <a:gd name="T112" fmla="*/ 1077 w 2028"/>
              <a:gd name="T113" fmla="*/ 201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28" h="1040">
                <a:moveTo>
                  <a:pt x="1435" y="0"/>
                </a:moveTo>
                <a:lnTo>
                  <a:pt x="2028" y="0"/>
                </a:lnTo>
                <a:lnTo>
                  <a:pt x="2028" y="593"/>
                </a:lnTo>
                <a:lnTo>
                  <a:pt x="1564" y="593"/>
                </a:lnTo>
                <a:lnTo>
                  <a:pt x="1564" y="547"/>
                </a:lnTo>
                <a:lnTo>
                  <a:pt x="1982" y="547"/>
                </a:lnTo>
                <a:lnTo>
                  <a:pt x="1982" y="46"/>
                </a:lnTo>
                <a:lnTo>
                  <a:pt x="1482" y="46"/>
                </a:lnTo>
                <a:lnTo>
                  <a:pt x="1482" y="144"/>
                </a:lnTo>
                <a:lnTo>
                  <a:pt x="1435" y="144"/>
                </a:lnTo>
                <a:lnTo>
                  <a:pt x="1435" y="0"/>
                </a:lnTo>
                <a:close/>
                <a:moveTo>
                  <a:pt x="166" y="1038"/>
                </a:moveTo>
                <a:lnTo>
                  <a:pt x="150" y="1038"/>
                </a:lnTo>
                <a:lnTo>
                  <a:pt x="150" y="935"/>
                </a:lnTo>
                <a:lnTo>
                  <a:pt x="262" y="935"/>
                </a:lnTo>
                <a:lnTo>
                  <a:pt x="262" y="1014"/>
                </a:lnTo>
                <a:cubicBezTo>
                  <a:pt x="262" y="1029"/>
                  <a:pt x="255" y="1036"/>
                  <a:pt x="240" y="1036"/>
                </a:cubicBezTo>
                <a:cubicBezTo>
                  <a:pt x="232" y="1036"/>
                  <a:pt x="222" y="1036"/>
                  <a:pt x="209" y="1036"/>
                </a:cubicBezTo>
                <a:cubicBezTo>
                  <a:pt x="209" y="1032"/>
                  <a:pt x="208" y="1027"/>
                  <a:pt x="206" y="1021"/>
                </a:cubicBezTo>
                <a:cubicBezTo>
                  <a:pt x="218" y="1022"/>
                  <a:pt x="228" y="1022"/>
                  <a:pt x="235" y="1022"/>
                </a:cubicBezTo>
                <a:cubicBezTo>
                  <a:pt x="243" y="1022"/>
                  <a:pt x="247" y="1018"/>
                  <a:pt x="247" y="1011"/>
                </a:cubicBezTo>
                <a:lnTo>
                  <a:pt x="247" y="1001"/>
                </a:lnTo>
                <a:lnTo>
                  <a:pt x="166" y="1001"/>
                </a:lnTo>
                <a:lnTo>
                  <a:pt x="166" y="1038"/>
                </a:lnTo>
                <a:close/>
                <a:moveTo>
                  <a:pt x="132" y="910"/>
                </a:moveTo>
                <a:lnTo>
                  <a:pt x="197" y="910"/>
                </a:lnTo>
                <a:lnTo>
                  <a:pt x="197" y="896"/>
                </a:lnTo>
                <a:lnTo>
                  <a:pt x="145" y="896"/>
                </a:lnTo>
                <a:lnTo>
                  <a:pt x="145" y="883"/>
                </a:lnTo>
                <a:lnTo>
                  <a:pt x="197" y="883"/>
                </a:lnTo>
                <a:lnTo>
                  <a:pt x="197" y="870"/>
                </a:lnTo>
                <a:lnTo>
                  <a:pt x="138" y="870"/>
                </a:lnTo>
                <a:lnTo>
                  <a:pt x="138" y="857"/>
                </a:lnTo>
                <a:lnTo>
                  <a:pt x="197" y="857"/>
                </a:lnTo>
                <a:lnTo>
                  <a:pt x="197" y="839"/>
                </a:lnTo>
                <a:lnTo>
                  <a:pt x="214" y="839"/>
                </a:lnTo>
                <a:lnTo>
                  <a:pt x="214" y="857"/>
                </a:lnTo>
                <a:lnTo>
                  <a:pt x="276" y="857"/>
                </a:lnTo>
                <a:lnTo>
                  <a:pt x="276" y="870"/>
                </a:lnTo>
                <a:lnTo>
                  <a:pt x="214" y="870"/>
                </a:lnTo>
                <a:lnTo>
                  <a:pt x="214" y="883"/>
                </a:lnTo>
                <a:lnTo>
                  <a:pt x="270" y="883"/>
                </a:lnTo>
                <a:lnTo>
                  <a:pt x="270" y="896"/>
                </a:lnTo>
                <a:lnTo>
                  <a:pt x="214" y="896"/>
                </a:lnTo>
                <a:lnTo>
                  <a:pt x="214" y="910"/>
                </a:lnTo>
                <a:lnTo>
                  <a:pt x="280" y="910"/>
                </a:lnTo>
                <a:lnTo>
                  <a:pt x="280" y="923"/>
                </a:lnTo>
                <a:lnTo>
                  <a:pt x="132" y="923"/>
                </a:lnTo>
                <a:lnTo>
                  <a:pt x="132" y="910"/>
                </a:lnTo>
                <a:close/>
                <a:moveTo>
                  <a:pt x="142" y="988"/>
                </a:moveTo>
                <a:cubicBezTo>
                  <a:pt x="142" y="995"/>
                  <a:pt x="143" y="1001"/>
                  <a:pt x="143" y="1006"/>
                </a:cubicBezTo>
                <a:cubicBezTo>
                  <a:pt x="129" y="1015"/>
                  <a:pt x="116" y="1024"/>
                  <a:pt x="106" y="1032"/>
                </a:cubicBezTo>
                <a:lnTo>
                  <a:pt x="97" y="1019"/>
                </a:lnTo>
                <a:cubicBezTo>
                  <a:pt x="101" y="1014"/>
                  <a:pt x="104" y="1008"/>
                  <a:pt x="104" y="1001"/>
                </a:cubicBezTo>
                <a:lnTo>
                  <a:pt x="104" y="924"/>
                </a:lnTo>
                <a:lnTo>
                  <a:pt x="79" y="924"/>
                </a:lnTo>
                <a:lnTo>
                  <a:pt x="79" y="909"/>
                </a:lnTo>
                <a:lnTo>
                  <a:pt x="119" y="909"/>
                </a:lnTo>
                <a:lnTo>
                  <a:pt x="119" y="1004"/>
                </a:lnTo>
                <a:cubicBezTo>
                  <a:pt x="127" y="999"/>
                  <a:pt x="134" y="993"/>
                  <a:pt x="142" y="988"/>
                </a:cubicBezTo>
                <a:close/>
                <a:moveTo>
                  <a:pt x="247" y="948"/>
                </a:moveTo>
                <a:lnTo>
                  <a:pt x="166" y="948"/>
                </a:lnTo>
                <a:lnTo>
                  <a:pt x="166" y="962"/>
                </a:lnTo>
                <a:lnTo>
                  <a:pt x="247" y="962"/>
                </a:lnTo>
                <a:lnTo>
                  <a:pt x="247" y="948"/>
                </a:lnTo>
                <a:close/>
                <a:moveTo>
                  <a:pt x="166" y="989"/>
                </a:moveTo>
                <a:lnTo>
                  <a:pt x="247" y="989"/>
                </a:lnTo>
                <a:lnTo>
                  <a:pt x="247" y="975"/>
                </a:lnTo>
                <a:lnTo>
                  <a:pt x="166" y="975"/>
                </a:lnTo>
                <a:lnTo>
                  <a:pt x="166" y="989"/>
                </a:lnTo>
                <a:close/>
                <a:moveTo>
                  <a:pt x="102" y="845"/>
                </a:moveTo>
                <a:cubicBezTo>
                  <a:pt x="113" y="856"/>
                  <a:pt x="123" y="867"/>
                  <a:pt x="131" y="876"/>
                </a:cubicBezTo>
                <a:lnTo>
                  <a:pt x="117" y="888"/>
                </a:lnTo>
                <a:cubicBezTo>
                  <a:pt x="108" y="876"/>
                  <a:pt x="99" y="865"/>
                  <a:pt x="90" y="856"/>
                </a:cubicBezTo>
                <a:lnTo>
                  <a:pt x="102" y="845"/>
                </a:lnTo>
                <a:close/>
                <a:moveTo>
                  <a:pt x="327" y="948"/>
                </a:moveTo>
                <a:lnTo>
                  <a:pt x="471" y="948"/>
                </a:lnTo>
                <a:lnTo>
                  <a:pt x="471" y="1040"/>
                </a:lnTo>
                <a:lnTo>
                  <a:pt x="457" y="1040"/>
                </a:lnTo>
                <a:lnTo>
                  <a:pt x="457" y="1029"/>
                </a:lnTo>
                <a:lnTo>
                  <a:pt x="342" y="1029"/>
                </a:lnTo>
                <a:lnTo>
                  <a:pt x="342" y="1040"/>
                </a:lnTo>
                <a:lnTo>
                  <a:pt x="327" y="1040"/>
                </a:lnTo>
                <a:lnTo>
                  <a:pt x="327" y="948"/>
                </a:lnTo>
                <a:close/>
                <a:moveTo>
                  <a:pt x="401" y="892"/>
                </a:moveTo>
                <a:lnTo>
                  <a:pt x="435" y="892"/>
                </a:lnTo>
                <a:cubicBezTo>
                  <a:pt x="436" y="887"/>
                  <a:pt x="437" y="881"/>
                  <a:pt x="437" y="874"/>
                </a:cubicBezTo>
                <a:lnTo>
                  <a:pt x="402" y="874"/>
                </a:lnTo>
                <a:lnTo>
                  <a:pt x="402" y="861"/>
                </a:lnTo>
                <a:lnTo>
                  <a:pt x="437" y="861"/>
                </a:lnTo>
                <a:lnTo>
                  <a:pt x="437" y="841"/>
                </a:lnTo>
                <a:lnTo>
                  <a:pt x="451" y="841"/>
                </a:lnTo>
                <a:lnTo>
                  <a:pt x="451" y="861"/>
                </a:lnTo>
                <a:lnTo>
                  <a:pt x="491" y="861"/>
                </a:lnTo>
                <a:lnTo>
                  <a:pt x="491" y="874"/>
                </a:lnTo>
                <a:lnTo>
                  <a:pt x="451" y="874"/>
                </a:lnTo>
                <a:cubicBezTo>
                  <a:pt x="451" y="881"/>
                  <a:pt x="450" y="887"/>
                  <a:pt x="450" y="892"/>
                </a:cubicBezTo>
                <a:lnTo>
                  <a:pt x="495" y="892"/>
                </a:lnTo>
                <a:lnTo>
                  <a:pt x="495" y="905"/>
                </a:lnTo>
                <a:lnTo>
                  <a:pt x="452" y="905"/>
                </a:lnTo>
                <a:cubicBezTo>
                  <a:pt x="462" y="923"/>
                  <a:pt x="478" y="935"/>
                  <a:pt x="500" y="941"/>
                </a:cubicBezTo>
                <a:cubicBezTo>
                  <a:pt x="496" y="945"/>
                  <a:pt x="493" y="949"/>
                  <a:pt x="490" y="954"/>
                </a:cubicBezTo>
                <a:cubicBezTo>
                  <a:pt x="469" y="946"/>
                  <a:pt x="453" y="932"/>
                  <a:pt x="443" y="914"/>
                </a:cubicBezTo>
                <a:cubicBezTo>
                  <a:pt x="437" y="925"/>
                  <a:pt x="424" y="935"/>
                  <a:pt x="403" y="944"/>
                </a:cubicBezTo>
                <a:cubicBezTo>
                  <a:pt x="401" y="940"/>
                  <a:pt x="398" y="936"/>
                  <a:pt x="395" y="932"/>
                </a:cubicBezTo>
                <a:cubicBezTo>
                  <a:pt x="414" y="925"/>
                  <a:pt x="426" y="916"/>
                  <a:pt x="432" y="905"/>
                </a:cubicBezTo>
                <a:lnTo>
                  <a:pt x="401" y="905"/>
                </a:lnTo>
                <a:lnTo>
                  <a:pt x="401" y="892"/>
                </a:lnTo>
                <a:close/>
                <a:moveTo>
                  <a:pt x="301" y="892"/>
                </a:moveTo>
                <a:lnTo>
                  <a:pt x="348" y="892"/>
                </a:lnTo>
                <a:cubicBezTo>
                  <a:pt x="349" y="887"/>
                  <a:pt x="349" y="881"/>
                  <a:pt x="349" y="874"/>
                </a:cubicBezTo>
                <a:lnTo>
                  <a:pt x="306" y="874"/>
                </a:lnTo>
                <a:lnTo>
                  <a:pt x="306" y="861"/>
                </a:lnTo>
                <a:lnTo>
                  <a:pt x="349" y="861"/>
                </a:lnTo>
                <a:lnTo>
                  <a:pt x="349" y="841"/>
                </a:lnTo>
                <a:lnTo>
                  <a:pt x="363" y="841"/>
                </a:lnTo>
                <a:lnTo>
                  <a:pt x="363" y="861"/>
                </a:lnTo>
                <a:lnTo>
                  <a:pt x="395" y="861"/>
                </a:lnTo>
                <a:lnTo>
                  <a:pt x="395" y="874"/>
                </a:lnTo>
                <a:lnTo>
                  <a:pt x="363" y="874"/>
                </a:lnTo>
                <a:cubicBezTo>
                  <a:pt x="363" y="881"/>
                  <a:pt x="363" y="887"/>
                  <a:pt x="362" y="892"/>
                </a:cubicBezTo>
                <a:lnTo>
                  <a:pt x="396" y="892"/>
                </a:lnTo>
                <a:lnTo>
                  <a:pt x="396" y="905"/>
                </a:lnTo>
                <a:lnTo>
                  <a:pt x="360" y="905"/>
                </a:lnTo>
                <a:cubicBezTo>
                  <a:pt x="359" y="907"/>
                  <a:pt x="359" y="909"/>
                  <a:pt x="358" y="911"/>
                </a:cubicBezTo>
                <a:cubicBezTo>
                  <a:pt x="370" y="917"/>
                  <a:pt x="381" y="924"/>
                  <a:pt x="393" y="933"/>
                </a:cubicBezTo>
                <a:lnTo>
                  <a:pt x="384" y="944"/>
                </a:lnTo>
                <a:cubicBezTo>
                  <a:pt x="374" y="936"/>
                  <a:pt x="364" y="928"/>
                  <a:pt x="353" y="922"/>
                </a:cubicBezTo>
                <a:cubicBezTo>
                  <a:pt x="345" y="935"/>
                  <a:pt x="329" y="947"/>
                  <a:pt x="308" y="958"/>
                </a:cubicBezTo>
                <a:cubicBezTo>
                  <a:pt x="305" y="954"/>
                  <a:pt x="302" y="950"/>
                  <a:pt x="298" y="945"/>
                </a:cubicBezTo>
                <a:cubicBezTo>
                  <a:pt x="325" y="934"/>
                  <a:pt x="341" y="920"/>
                  <a:pt x="345" y="905"/>
                </a:cubicBezTo>
                <a:lnTo>
                  <a:pt x="301" y="905"/>
                </a:lnTo>
                <a:lnTo>
                  <a:pt x="301" y="892"/>
                </a:lnTo>
                <a:close/>
                <a:moveTo>
                  <a:pt x="342" y="1015"/>
                </a:moveTo>
                <a:lnTo>
                  <a:pt x="457" y="1015"/>
                </a:lnTo>
                <a:lnTo>
                  <a:pt x="457" y="995"/>
                </a:lnTo>
                <a:lnTo>
                  <a:pt x="342" y="995"/>
                </a:lnTo>
                <a:lnTo>
                  <a:pt x="342" y="1015"/>
                </a:lnTo>
                <a:close/>
                <a:moveTo>
                  <a:pt x="457" y="961"/>
                </a:moveTo>
                <a:lnTo>
                  <a:pt x="342" y="961"/>
                </a:lnTo>
                <a:lnTo>
                  <a:pt x="342" y="981"/>
                </a:lnTo>
                <a:lnTo>
                  <a:pt x="457" y="981"/>
                </a:lnTo>
                <a:lnTo>
                  <a:pt x="457" y="961"/>
                </a:lnTo>
                <a:close/>
                <a:moveTo>
                  <a:pt x="575" y="964"/>
                </a:moveTo>
                <a:lnTo>
                  <a:pt x="593" y="964"/>
                </a:lnTo>
                <a:lnTo>
                  <a:pt x="593" y="909"/>
                </a:lnTo>
                <a:cubicBezTo>
                  <a:pt x="590" y="906"/>
                  <a:pt x="586" y="903"/>
                  <a:pt x="581" y="900"/>
                </a:cubicBezTo>
                <a:cubicBezTo>
                  <a:pt x="599" y="881"/>
                  <a:pt x="613" y="861"/>
                  <a:pt x="624" y="839"/>
                </a:cubicBezTo>
                <a:lnTo>
                  <a:pt x="640" y="841"/>
                </a:lnTo>
                <a:cubicBezTo>
                  <a:pt x="637" y="848"/>
                  <a:pt x="634" y="854"/>
                  <a:pt x="630" y="860"/>
                </a:cubicBezTo>
                <a:lnTo>
                  <a:pt x="691" y="860"/>
                </a:lnTo>
                <a:lnTo>
                  <a:pt x="691" y="874"/>
                </a:lnTo>
                <a:cubicBezTo>
                  <a:pt x="686" y="880"/>
                  <a:pt x="678" y="890"/>
                  <a:pt x="667" y="902"/>
                </a:cubicBezTo>
                <a:lnTo>
                  <a:pt x="704" y="902"/>
                </a:lnTo>
                <a:lnTo>
                  <a:pt x="704" y="964"/>
                </a:lnTo>
                <a:lnTo>
                  <a:pt x="720" y="964"/>
                </a:lnTo>
                <a:lnTo>
                  <a:pt x="720" y="978"/>
                </a:lnTo>
                <a:lnTo>
                  <a:pt x="657" y="978"/>
                </a:lnTo>
                <a:cubicBezTo>
                  <a:pt x="668" y="1001"/>
                  <a:pt x="688" y="1016"/>
                  <a:pt x="719" y="1022"/>
                </a:cubicBezTo>
                <a:cubicBezTo>
                  <a:pt x="714" y="1028"/>
                  <a:pt x="710" y="1034"/>
                  <a:pt x="707" y="1039"/>
                </a:cubicBezTo>
                <a:cubicBezTo>
                  <a:pt x="679" y="1029"/>
                  <a:pt x="659" y="1012"/>
                  <a:pt x="648" y="988"/>
                </a:cubicBezTo>
                <a:cubicBezTo>
                  <a:pt x="640" y="1009"/>
                  <a:pt x="618" y="1026"/>
                  <a:pt x="580" y="1040"/>
                </a:cubicBezTo>
                <a:cubicBezTo>
                  <a:pt x="577" y="1035"/>
                  <a:pt x="573" y="1030"/>
                  <a:pt x="569" y="1025"/>
                </a:cubicBezTo>
                <a:cubicBezTo>
                  <a:pt x="608" y="1014"/>
                  <a:pt x="630" y="998"/>
                  <a:pt x="636" y="978"/>
                </a:cubicBezTo>
                <a:lnTo>
                  <a:pt x="575" y="978"/>
                </a:lnTo>
                <a:lnTo>
                  <a:pt x="575" y="964"/>
                </a:lnTo>
                <a:close/>
                <a:moveTo>
                  <a:pt x="518" y="947"/>
                </a:moveTo>
                <a:cubicBezTo>
                  <a:pt x="526" y="945"/>
                  <a:pt x="534" y="942"/>
                  <a:pt x="543" y="939"/>
                </a:cubicBezTo>
                <a:lnTo>
                  <a:pt x="543" y="892"/>
                </a:lnTo>
                <a:lnTo>
                  <a:pt x="520" y="892"/>
                </a:lnTo>
                <a:lnTo>
                  <a:pt x="520" y="879"/>
                </a:lnTo>
                <a:lnTo>
                  <a:pt x="543" y="879"/>
                </a:lnTo>
                <a:lnTo>
                  <a:pt x="543" y="841"/>
                </a:lnTo>
                <a:lnTo>
                  <a:pt x="559" y="841"/>
                </a:lnTo>
                <a:lnTo>
                  <a:pt x="559" y="879"/>
                </a:lnTo>
                <a:lnTo>
                  <a:pt x="582" y="879"/>
                </a:lnTo>
                <a:lnTo>
                  <a:pt x="582" y="892"/>
                </a:lnTo>
                <a:lnTo>
                  <a:pt x="559" y="892"/>
                </a:lnTo>
                <a:lnTo>
                  <a:pt x="559" y="934"/>
                </a:lnTo>
                <a:cubicBezTo>
                  <a:pt x="566" y="932"/>
                  <a:pt x="573" y="929"/>
                  <a:pt x="580" y="926"/>
                </a:cubicBezTo>
                <a:cubicBezTo>
                  <a:pt x="580" y="933"/>
                  <a:pt x="580" y="938"/>
                  <a:pt x="580" y="942"/>
                </a:cubicBezTo>
                <a:cubicBezTo>
                  <a:pt x="579" y="943"/>
                  <a:pt x="572" y="945"/>
                  <a:pt x="559" y="950"/>
                </a:cubicBezTo>
                <a:lnTo>
                  <a:pt x="559" y="1015"/>
                </a:lnTo>
                <a:cubicBezTo>
                  <a:pt x="559" y="1029"/>
                  <a:pt x="553" y="1036"/>
                  <a:pt x="540" y="1037"/>
                </a:cubicBezTo>
                <a:cubicBezTo>
                  <a:pt x="534" y="1037"/>
                  <a:pt x="528" y="1037"/>
                  <a:pt x="520" y="1037"/>
                </a:cubicBezTo>
                <a:cubicBezTo>
                  <a:pt x="519" y="1032"/>
                  <a:pt x="518" y="1026"/>
                  <a:pt x="517" y="1020"/>
                </a:cubicBezTo>
                <a:cubicBezTo>
                  <a:pt x="525" y="1021"/>
                  <a:pt x="531" y="1022"/>
                  <a:pt x="536" y="1022"/>
                </a:cubicBezTo>
                <a:cubicBezTo>
                  <a:pt x="541" y="1022"/>
                  <a:pt x="543" y="1019"/>
                  <a:pt x="543" y="1013"/>
                </a:cubicBezTo>
                <a:lnTo>
                  <a:pt x="543" y="956"/>
                </a:lnTo>
                <a:cubicBezTo>
                  <a:pt x="537" y="958"/>
                  <a:pt x="529" y="961"/>
                  <a:pt x="520" y="964"/>
                </a:cubicBezTo>
                <a:lnTo>
                  <a:pt x="518" y="947"/>
                </a:lnTo>
                <a:close/>
                <a:moveTo>
                  <a:pt x="689" y="916"/>
                </a:moveTo>
                <a:lnTo>
                  <a:pt x="655" y="916"/>
                </a:lnTo>
                <a:cubicBezTo>
                  <a:pt x="655" y="933"/>
                  <a:pt x="655" y="949"/>
                  <a:pt x="654" y="964"/>
                </a:cubicBezTo>
                <a:lnTo>
                  <a:pt x="689" y="964"/>
                </a:lnTo>
                <a:lnTo>
                  <a:pt x="689" y="916"/>
                </a:lnTo>
                <a:close/>
                <a:moveTo>
                  <a:pt x="607" y="964"/>
                </a:moveTo>
                <a:lnTo>
                  <a:pt x="639" y="964"/>
                </a:lnTo>
                <a:cubicBezTo>
                  <a:pt x="640" y="957"/>
                  <a:pt x="641" y="941"/>
                  <a:pt x="641" y="916"/>
                </a:cubicBezTo>
                <a:lnTo>
                  <a:pt x="607" y="916"/>
                </a:lnTo>
                <a:lnTo>
                  <a:pt x="607" y="964"/>
                </a:lnTo>
                <a:close/>
                <a:moveTo>
                  <a:pt x="672" y="874"/>
                </a:moveTo>
                <a:lnTo>
                  <a:pt x="621" y="874"/>
                </a:lnTo>
                <a:cubicBezTo>
                  <a:pt x="614" y="884"/>
                  <a:pt x="607" y="893"/>
                  <a:pt x="599" y="902"/>
                </a:cubicBezTo>
                <a:lnTo>
                  <a:pt x="650" y="902"/>
                </a:lnTo>
                <a:cubicBezTo>
                  <a:pt x="659" y="891"/>
                  <a:pt x="667" y="882"/>
                  <a:pt x="672" y="874"/>
                </a:cubicBezTo>
                <a:close/>
                <a:moveTo>
                  <a:pt x="824" y="1024"/>
                </a:moveTo>
                <a:cubicBezTo>
                  <a:pt x="840" y="1013"/>
                  <a:pt x="854" y="1001"/>
                  <a:pt x="866" y="987"/>
                </a:cubicBezTo>
                <a:cubicBezTo>
                  <a:pt x="858" y="967"/>
                  <a:pt x="854" y="935"/>
                  <a:pt x="852" y="890"/>
                </a:cubicBezTo>
                <a:lnTo>
                  <a:pt x="776" y="890"/>
                </a:lnTo>
                <a:lnTo>
                  <a:pt x="776" y="921"/>
                </a:lnTo>
                <a:lnTo>
                  <a:pt x="834" y="921"/>
                </a:lnTo>
                <a:cubicBezTo>
                  <a:pt x="833" y="947"/>
                  <a:pt x="832" y="969"/>
                  <a:pt x="831" y="986"/>
                </a:cubicBezTo>
                <a:cubicBezTo>
                  <a:pt x="829" y="1005"/>
                  <a:pt x="820" y="1014"/>
                  <a:pt x="804" y="1014"/>
                </a:cubicBezTo>
                <a:cubicBezTo>
                  <a:pt x="798" y="1014"/>
                  <a:pt x="791" y="1014"/>
                  <a:pt x="782" y="1013"/>
                </a:cubicBezTo>
                <a:cubicBezTo>
                  <a:pt x="781" y="1008"/>
                  <a:pt x="780" y="1003"/>
                  <a:pt x="778" y="997"/>
                </a:cubicBezTo>
                <a:cubicBezTo>
                  <a:pt x="788" y="998"/>
                  <a:pt x="796" y="999"/>
                  <a:pt x="802" y="999"/>
                </a:cubicBezTo>
                <a:cubicBezTo>
                  <a:pt x="810" y="999"/>
                  <a:pt x="814" y="993"/>
                  <a:pt x="815" y="982"/>
                </a:cubicBezTo>
                <a:cubicBezTo>
                  <a:pt x="816" y="970"/>
                  <a:pt x="817" y="955"/>
                  <a:pt x="818" y="936"/>
                </a:cubicBezTo>
                <a:lnTo>
                  <a:pt x="776" y="936"/>
                </a:lnTo>
                <a:cubicBezTo>
                  <a:pt x="774" y="983"/>
                  <a:pt x="765" y="1018"/>
                  <a:pt x="747" y="1040"/>
                </a:cubicBezTo>
                <a:cubicBezTo>
                  <a:pt x="744" y="1036"/>
                  <a:pt x="740" y="1031"/>
                  <a:pt x="737" y="1026"/>
                </a:cubicBezTo>
                <a:cubicBezTo>
                  <a:pt x="752" y="1006"/>
                  <a:pt x="759" y="974"/>
                  <a:pt x="759" y="930"/>
                </a:cubicBezTo>
                <a:lnTo>
                  <a:pt x="759" y="875"/>
                </a:lnTo>
                <a:lnTo>
                  <a:pt x="852" y="875"/>
                </a:lnTo>
                <a:cubicBezTo>
                  <a:pt x="851" y="865"/>
                  <a:pt x="851" y="853"/>
                  <a:pt x="850" y="841"/>
                </a:cubicBezTo>
                <a:lnTo>
                  <a:pt x="867" y="841"/>
                </a:lnTo>
                <a:cubicBezTo>
                  <a:pt x="867" y="850"/>
                  <a:pt x="867" y="862"/>
                  <a:pt x="868" y="875"/>
                </a:cubicBezTo>
                <a:lnTo>
                  <a:pt x="938" y="875"/>
                </a:lnTo>
                <a:lnTo>
                  <a:pt x="938" y="890"/>
                </a:lnTo>
                <a:lnTo>
                  <a:pt x="868" y="890"/>
                </a:lnTo>
                <a:cubicBezTo>
                  <a:pt x="870" y="927"/>
                  <a:pt x="873" y="954"/>
                  <a:pt x="878" y="972"/>
                </a:cubicBezTo>
                <a:cubicBezTo>
                  <a:pt x="891" y="954"/>
                  <a:pt x="902" y="934"/>
                  <a:pt x="911" y="911"/>
                </a:cubicBezTo>
                <a:lnTo>
                  <a:pt x="927" y="918"/>
                </a:lnTo>
                <a:cubicBezTo>
                  <a:pt x="915" y="946"/>
                  <a:pt x="901" y="970"/>
                  <a:pt x="885" y="990"/>
                </a:cubicBezTo>
                <a:cubicBezTo>
                  <a:pt x="895" y="1010"/>
                  <a:pt x="904" y="1020"/>
                  <a:pt x="914" y="1020"/>
                </a:cubicBezTo>
                <a:cubicBezTo>
                  <a:pt x="917" y="1020"/>
                  <a:pt x="920" y="1017"/>
                  <a:pt x="922" y="1011"/>
                </a:cubicBezTo>
                <a:cubicBezTo>
                  <a:pt x="924" y="1001"/>
                  <a:pt x="925" y="991"/>
                  <a:pt x="926" y="980"/>
                </a:cubicBezTo>
                <a:cubicBezTo>
                  <a:pt x="932" y="983"/>
                  <a:pt x="937" y="985"/>
                  <a:pt x="942" y="986"/>
                </a:cubicBezTo>
                <a:cubicBezTo>
                  <a:pt x="940" y="1001"/>
                  <a:pt x="937" y="1012"/>
                  <a:pt x="935" y="1022"/>
                </a:cubicBezTo>
                <a:cubicBezTo>
                  <a:pt x="932" y="1031"/>
                  <a:pt x="927" y="1037"/>
                  <a:pt x="918" y="1038"/>
                </a:cubicBezTo>
                <a:cubicBezTo>
                  <a:pt x="910" y="1038"/>
                  <a:pt x="902" y="1035"/>
                  <a:pt x="894" y="1029"/>
                </a:cubicBezTo>
                <a:cubicBezTo>
                  <a:pt x="886" y="1023"/>
                  <a:pt x="879" y="1014"/>
                  <a:pt x="873" y="1003"/>
                </a:cubicBezTo>
                <a:cubicBezTo>
                  <a:pt x="862" y="1016"/>
                  <a:pt x="849" y="1026"/>
                  <a:pt x="836" y="1036"/>
                </a:cubicBezTo>
                <a:cubicBezTo>
                  <a:pt x="832" y="1032"/>
                  <a:pt x="829" y="1028"/>
                  <a:pt x="824" y="1024"/>
                </a:cubicBezTo>
                <a:close/>
                <a:moveTo>
                  <a:pt x="883" y="851"/>
                </a:moveTo>
                <a:lnTo>
                  <a:pt x="891" y="840"/>
                </a:lnTo>
                <a:cubicBezTo>
                  <a:pt x="902" y="846"/>
                  <a:pt x="913" y="853"/>
                  <a:pt x="923" y="860"/>
                </a:cubicBezTo>
                <a:lnTo>
                  <a:pt x="913" y="872"/>
                </a:lnTo>
                <a:cubicBezTo>
                  <a:pt x="903" y="865"/>
                  <a:pt x="893" y="857"/>
                  <a:pt x="883" y="851"/>
                </a:cubicBezTo>
                <a:close/>
                <a:moveTo>
                  <a:pt x="1014" y="898"/>
                </a:moveTo>
                <a:cubicBezTo>
                  <a:pt x="1029" y="881"/>
                  <a:pt x="1043" y="862"/>
                  <a:pt x="1053" y="839"/>
                </a:cubicBezTo>
                <a:lnTo>
                  <a:pt x="1068" y="843"/>
                </a:lnTo>
                <a:cubicBezTo>
                  <a:pt x="1066" y="849"/>
                  <a:pt x="1062" y="855"/>
                  <a:pt x="1059" y="861"/>
                </a:cubicBezTo>
                <a:lnTo>
                  <a:pt x="1151" y="861"/>
                </a:lnTo>
                <a:lnTo>
                  <a:pt x="1151" y="874"/>
                </a:lnTo>
                <a:lnTo>
                  <a:pt x="1137" y="904"/>
                </a:lnTo>
                <a:cubicBezTo>
                  <a:pt x="1132" y="901"/>
                  <a:pt x="1128" y="899"/>
                  <a:pt x="1123" y="897"/>
                </a:cubicBezTo>
                <a:lnTo>
                  <a:pt x="1134" y="875"/>
                </a:lnTo>
                <a:lnTo>
                  <a:pt x="1051" y="875"/>
                </a:lnTo>
                <a:cubicBezTo>
                  <a:pt x="1043" y="887"/>
                  <a:pt x="1035" y="898"/>
                  <a:pt x="1027" y="908"/>
                </a:cubicBezTo>
                <a:cubicBezTo>
                  <a:pt x="1023" y="905"/>
                  <a:pt x="1018" y="902"/>
                  <a:pt x="1014" y="898"/>
                </a:cubicBezTo>
                <a:close/>
                <a:moveTo>
                  <a:pt x="1007" y="973"/>
                </a:moveTo>
                <a:lnTo>
                  <a:pt x="1023" y="973"/>
                </a:lnTo>
                <a:lnTo>
                  <a:pt x="1023" y="1007"/>
                </a:lnTo>
                <a:cubicBezTo>
                  <a:pt x="1023" y="1015"/>
                  <a:pt x="1027" y="1019"/>
                  <a:pt x="1036" y="1019"/>
                </a:cubicBezTo>
                <a:lnTo>
                  <a:pt x="1080" y="1019"/>
                </a:lnTo>
                <a:cubicBezTo>
                  <a:pt x="1090" y="1019"/>
                  <a:pt x="1096" y="1015"/>
                  <a:pt x="1098" y="1008"/>
                </a:cubicBezTo>
                <a:cubicBezTo>
                  <a:pt x="1100" y="1001"/>
                  <a:pt x="1101" y="993"/>
                  <a:pt x="1102" y="984"/>
                </a:cubicBezTo>
                <a:cubicBezTo>
                  <a:pt x="1107" y="986"/>
                  <a:pt x="1112" y="988"/>
                  <a:pt x="1118" y="990"/>
                </a:cubicBezTo>
                <a:cubicBezTo>
                  <a:pt x="1116" y="1000"/>
                  <a:pt x="1114" y="1008"/>
                  <a:pt x="1113" y="1013"/>
                </a:cubicBezTo>
                <a:cubicBezTo>
                  <a:pt x="1110" y="1027"/>
                  <a:pt x="1100" y="1034"/>
                  <a:pt x="1084" y="1034"/>
                </a:cubicBezTo>
                <a:lnTo>
                  <a:pt x="1033" y="1034"/>
                </a:lnTo>
                <a:cubicBezTo>
                  <a:pt x="1016" y="1034"/>
                  <a:pt x="1007" y="1025"/>
                  <a:pt x="1007" y="1009"/>
                </a:cubicBezTo>
                <a:lnTo>
                  <a:pt x="1007" y="973"/>
                </a:lnTo>
                <a:close/>
                <a:moveTo>
                  <a:pt x="1003" y="838"/>
                </a:moveTo>
                <a:lnTo>
                  <a:pt x="1018" y="845"/>
                </a:lnTo>
                <a:cubicBezTo>
                  <a:pt x="1012" y="854"/>
                  <a:pt x="1007" y="863"/>
                  <a:pt x="1001" y="872"/>
                </a:cubicBezTo>
                <a:lnTo>
                  <a:pt x="1001" y="962"/>
                </a:lnTo>
                <a:lnTo>
                  <a:pt x="986" y="962"/>
                </a:lnTo>
                <a:lnTo>
                  <a:pt x="986" y="894"/>
                </a:lnTo>
                <a:cubicBezTo>
                  <a:pt x="980" y="901"/>
                  <a:pt x="974" y="908"/>
                  <a:pt x="969" y="915"/>
                </a:cubicBezTo>
                <a:cubicBezTo>
                  <a:pt x="965" y="911"/>
                  <a:pt x="962" y="907"/>
                  <a:pt x="957" y="903"/>
                </a:cubicBezTo>
                <a:cubicBezTo>
                  <a:pt x="975" y="884"/>
                  <a:pt x="990" y="862"/>
                  <a:pt x="1003" y="838"/>
                </a:cubicBezTo>
                <a:close/>
                <a:moveTo>
                  <a:pt x="1082" y="887"/>
                </a:moveTo>
                <a:lnTo>
                  <a:pt x="1097" y="887"/>
                </a:lnTo>
                <a:lnTo>
                  <a:pt x="1097" y="936"/>
                </a:lnTo>
                <a:cubicBezTo>
                  <a:pt x="1097" y="952"/>
                  <a:pt x="1089" y="960"/>
                  <a:pt x="1074" y="960"/>
                </a:cubicBezTo>
                <a:cubicBezTo>
                  <a:pt x="1069" y="960"/>
                  <a:pt x="1062" y="960"/>
                  <a:pt x="1053" y="960"/>
                </a:cubicBezTo>
                <a:cubicBezTo>
                  <a:pt x="1053" y="955"/>
                  <a:pt x="1052" y="950"/>
                  <a:pt x="1050" y="943"/>
                </a:cubicBezTo>
                <a:cubicBezTo>
                  <a:pt x="1058" y="944"/>
                  <a:pt x="1064" y="945"/>
                  <a:pt x="1069" y="945"/>
                </a:cubicBezTo>
                <a:cubicBezTo>
                  <a:pt x="1078" y="945"/>
                  <a:pt x="1082" y="940"/>
                  <a:pt x="1082" y="931"/>
                </a:cubicBezTo>
                <a:lnTo>
                  <a:pt x="1082" y="887"/>
                </a:lnTo>
                <a:close/>
                <a:moveTo>
                  <a:pt x="1107" y="917"/>
                </a:moveTo>
                <a:lnTo>
                  <a:pt x="1117" y="907"/>
                </a:lnTo>
                <a:cubicBezTo>
                  <a:pt x="1131" y="917"/>
                  <a:pt x="1144" y="929"/>
                  <a:pt x="1158" y="941"/>
                </a:cubicBezTo>
                <a:lnTo>
                  <a:pt x="1147" y="954"/>
                </a:lnTo>
                <a:cubicBezTo>
                  <a:pt x="1133" y="940"/>
                  <a:pt x="1120" y="928"/>
                  <a:pt x="1107" y="917"/>
                </a:cubicBezTo>
                <a:close/>
                <a:moveTo>
                  <a:pt x="1051" y="903"/>
                </a:moveTo>
                <a:lnTo>
                  <a:pt x="1064" y="912"/>
                </a:lnTo>
                <a:cubicBezTo>
                  <a:pt x="1052" y="926"/>
                  <a:pt x="1039" y="939"/>
                  <a:pt x="1024" y="954"/>
                </a:cubicBezTo>
                <a:cubicBezTo>
                  <a:pt x="1021" y="950"/>
                  <a:pt x="1017" y="947"/>
                  <a:pt x="1013" y="943"/>
                </a:cubicBezTo>
                <a:cubicBezTo>
                  <a:pt x="1026" y="931"/>
                  <a:pt x="1039" y="918"/>
                  <a:pt x="1051" y="903"/>
                </a:cubicBezTo>
                <a:close/>
                <a:moveTo>
                  <a:pt x="1115" y="973"/>
                </a:moveTo>
                <a:lnTo>
                  <a:pt x="1127" y="965"/>
                </a:lnTo>
                <a:cubicBezTo>
                  <a:pt x="1140" y="979"/>
                  <a:pt x="1151" y="993"/>
                  <a:pt x="1161" y="1006"/>
                </a:cubicBezTo>
                <a:lnTo>
                  <a:pt x="1148" y="1016"/>
                </a:lnTo>
                <a:cubicBezTo>
                  <a:pt x="1137" y="1001"/>
                  <a:pt x="1126" y="987"/>
                  <a:pt x="1115" y="973"/>
                </a:cubicBezTo>
                <a:close/>
                <a:moveTo>
                  <a:pt x="981" y="971"/>
                </a:moveTo>
                <a:lnTo>
                  <a:pt x="995" y="977"/>
                </a:lnTo>
                <a:cubicBezTo>
                  <a:pt x="989" y="994"/>
                  <a:pt x="982" y="1010"/>
                  <a:pt x="976" y="1024"/>
                </a:cubicBezTo>
                <a:cubicBezTo>
                  <a:pt x="971" y="1023"/>
                  <a:pt x="966" y="1021"/>
                  <a:pt x="961" y="1019"/>
                </a:cubicBezTo>
                <a:cubicBezTo>
                  <a:pt x="969" y="1003"/>
                  <a:pt x="976" y="987"/>
                  <a:pt x="981" y="971"/>
                </a:cubicBezTo>
                <a:close/>
                <a:moveTo>
                  <a:pt x="1040" y="972"/>
                </a:moveTo>
                <a:lnTo>
                  <a:pt x="1050" y="963"/>
                </a:lnTo>
                <a:cubicBezTo>
                  <a:pt x="1061" y="972"/>
                  <a:pt x="1072" y="981"/>
                  <a:pt x="1081" y="990"/>
                </a:cubicBezTo>
                <a:lnTo>
                  <a:pt x="1070" y="1001"/>
                </a:lnTo>
                <a:cubicBezTo>
                  <a:pt x="1060" y="991"/>
                  <a:pt x="1050" y="982"/>
                  <a:pt x="1040" y="972"/>
                </a:cubicBezTo>
                <a:close/>
                <a:moveTo>
                  <a:pt x="1187" y="873"/>
                </a:moveTo>
                <a:lnTo>
                  <a:pt x="1207" y="873"/>
                </a:lnTo>
                <a:cubicBezTo>
                  <a:pt x="1212" y="861"/>
                  <a:pt x="1216" y="850"/>
                  <a:pt x="1220" y="840"/>
                </a:cubicBezTo>
                <a:lnTo>
                  <a:pt x="1237" y="844"/>
                </a:lnTo>
                <a:cubicBezTo>
                  <a:pt x="1232" y="855"/>
                  <a:pt x="1228" y="864"/>
                  <a:pt x="1224" y="873"/>
                </a:cubicBezTo>
                <a:lnTo>
                  <a:pt x="1265" y="873"/>
                </a:lnTo>
                <a:lnTo>
                  <a:pt x="1265" y="1035"/>
                </a:lnTo>
                <a:lnTo>
                  <a:pt x="1249" y="1035"/>
                </a:lnTo>
                <a:lnTo>
                  <a:pt x="1249" y="1019"/>
                </a:lnTo>
                <a:lnTo>
                  <a:pt x="1203" y="1019"/>
                </a:lnTo>
                <a:lnTo>
                  <a:pt x="1203" y="1036"/>
                </a:lnTo>
                <a:lnTo>
                  <a:pt x="1187" y="1036"/>
                </a:lnTo>
                <a:lnTo>
                  <a:pt x="1187" y="873"/>
                </a:lnTo>
                <a:close/>
                <a:moveTo>
                  <a:pt x="1268" y="915"/>
                </a:moveTo>
                <a:cubicBezTo>
                  <a:pt x="1281" y="895"/>
                  <a:pt x="1291" y="870"/>
                  <a:pt x="1300" y="840"/>
                </a:cubicBezTo>
                <a:lnTo>
                  <a:pt x="1317" y="844"/>
                </a:lnTo>
                <a:cubicBezTo>
                  <a:pt x="1314" y="854"/>
                  <a:pt x="1310" y="864"/>
                  <a:pt x="1307" y="873"/>
                </a:cubicBezTo>
                <a:lnTo>
                  <a:pt x="1372" y="873"/>
                </a:lnTo>
                <a:cubicBezTo>
                  <a:pt x="1370" y="942"/>
                  <a:pt x="1369" y="986"/>
                  <a:pt x="1368" y="1004"/>
                </a:cubicBezTo>
                <a:cubicBezTo>
                  <a:pt x="1367" y="1025"/>
                  <a:pt x="1356" y="1036"/>
                  <a:pt x="1334" y="1036"/>
                </a:cubicBezTo>
                <a:cubicBezTo>
                  <a:pt x="1322" y="1036"/>
                  <a:pt x="1310" y="1035"/>
                  <a:pt x="1297" y="1035"/>
                </a:cubicBezTo>
                <a:cubicBezTo>
                  <a:pt x="1296" y="1028"/>
                  <a:pt x="1295" y="1022"/>
                  <a:pt x="1294" y="1016"/>
                </a:cubicBezTo>
                <a:lnTo>
                  <a:pt x="1294" y="1016"/>
                </a:lnTo>
                <a:cubicBezTo>
                  <a:pt x="1308" y="1018"/>
                  <a:pt x="1320" y="1019"/>
                  <a:pt x="1331" y="1019"/>
                </a:cubicBezTo>
                <a:cubicBezTo>
                  <a:pt x="1344" y="1019"/>
                  <a:pt x="1350" y="1013"/>
                  <a:pt x="1351" y="1000"/>
                </a:cubicBezTo>
                <a:cubicBezTo>
                  <a:pt x="1353" y="980"/>
                  <a:pt x="1354" y="942"/>
                  <a:pt x="1354" y="888"/>
                </a:cubicBezTo>
                <a:lnTo>
                  <a:pt x="1300" y="888"/>
                </a:lnTo>
                <a:cubicBezTo>
                  <a:pt x="1294" y="901"/>
                  <a:pt x="1288" y="912"/>
                  <a:pt x="1282" y="922"/>
                </a:cubicBezTo>
                <a:cubicBezTo>
                  <a:pt x="1278" y="920"/>
                  <a:pt x="1274" y="917"/>
                  <a:pt x="1268" y="915"/>
                </a:cubicBezTo>
                <a:close/>
                <a:moveTo>
                  <a:pt x="1203" y="1004"/>
                </a:moveTo>
                <a:lnTo>
                  <a:pt x="1249" y="1004"/>
                </a:lnTo>
                <a:lnTo>
                  <a:pt x="1249" y="952"/>
                </a:lnTo>
                <a:lnTo>
                  <a:pt x="1203" y="952"/>
                </a:lnTo>
                <a:lnTo>
                  <a:pt x="1203" y="1004"/>
                </a:lnTo>
                <a:close/>
                <a:moveTo>
                  <a:pt x="1249" y="888"/>
                </a:moveTo>
                <a:lnTo>
                  <a:pt x="1203" y="888"/>
                </a:lnTo>
                <a:lnTo>
                  <a:pt x="1203" y="938"/>
                </a:lnTo>
                <a:lnTo>
                  <a:pt x="1249" y="938"/>
                </a:lnTo>
                <a:lnTo>
                  <a:pt x="1249" y="888"/>
                </a:lnTo>
                <a:close/>
                <a:moveTo>
                  <a:pt x="1286" y="929"/>
                </a:moveTo>
                <a:lnTo>
                  <a:pt x="1298" y="920"/>
                </a:lnTo>
                <a:cubicBezTo>
                  <a:pt x="1313" y="937"/>
                  <a:pt x="1325" y="953"/>
                  <a:pt x="1334" y="966"/>
                </a:cubicBezTo>
                <a:lnTo>
                  <a:pt x="1319" y="976"/>
                </a:lnTo>
                <a:cubicBezTo>
                  <a:pt x="1309" y="960"/>
                  <a:pt x="1298" y="945"/>
                  <a:pt x="1286" y="929"/>
                </a:cubicBezTo>
                <a:close/>
                <a:moveTo>
                  <a:pt x="1486" y="1012"/>
                </a:moveTo>
                <a:lnTo>
                  <a:pt x="1403" y="1012"/>
                </a:lnTo>
                <a:lnTo>
                  <a:pt x="1403" y="855"/>
                </a:lnTo>
                <a:lnTo>
                  <a:pt x="1423" y="855"/>
                </a:lnTo>
                <a:lnTo>
                  <a:pt x="1423" y="994"/>
                </a:lnTo>
                <a:lnTo>
                  <a:pt x="1486" y="994"/>
                </a:lnTo>
                <a:lnTo>
                  <a:pt x="1486" y="1012"/>
                </a:lnTo>
                <a:close/>
                <a:moveTo>
                  <a:pt x="1504" y="936"/>
                </a:moveTo>
                <a:cubicBezTo>
                  <a:pt x="1504" y="910"/>
                  <a:pt x="1511" y="890"/>
                  <a:pt x="1525" y="875"/>
                </a:cubicBezTo>
                <a:cubicBezTo>
                  <a:pt x="1538" y="860"/>
                  <a:pt x="1557" y="853"/>
                  <a:pt x="1581" y="853"/>
                </a:cubicBezTo>
                <a:cubicBezTo>
                  <a:pt x="1602" y="853"/>
                  <a:pt x="1620" y="860"/>
                  <a:pt x="1633" y="875"/>
                </a:cubicBezTo>
                <a:cubicBezTo>
                  <a:pt x="1647" y="889"/>
                  <a:pt x="1653" y="908"/>
                  <a:pt x="1653" y="932"/>
                </a:cubicBezTo>
                <a:cubicBezTo>
                  <a:pt x="1653" y="957"/>
                  <a:pt x="1646" y="978"/>
                  <a:pt x="1633" y="993"/>
                </a:cubicBezTo>
                <a:cubicBezTo>
                  <a:pt x="1619" y="1007"/>
                  <a:pt x="1601" y="1015"/>
                  <a:pt x="1578" y="1015"/>
                </a:cubicBezTo>
                <a:cubicBezTo>
                  <a:pt x="1556" y="1015"/>
                  <a:pt x="1538" y="1008"/>
                  <a:pt x="1524" y="993"/>
                </a:cubicBezTo>
                <a:cubicBezTo>
                  <a:pt x="1511" y="978"/>
                  <a:pt x="1504" y="959"/>
                  <a:pt x="1504" y="936"/>
                </a:cubicBezTo>
                <a:close/>
                <a:moveTo>
                  <a:pt x="1525" y="934"/>
                </a:moveTo>
                <a:cubicBezTo>
                  <a:pt x="1525" y="953"/>
                  <a:pt x="1530" y="968"/>
                  <a:pt x="1540" y="980"/>
                </a:cubicBezTo>
                <a:cubicBezTo>
                  <a:pt x="1550" y="991"/>
                  <a:pt x="1562" y="997"/>
                  <a:pt x="1578" y="997"/>
                </a:cubicBezTo>
                <a:cubicBezTo>
                  <a:pt x="1595" y="997"/>
                  <a:pt x="1608" y="991"/>
                  <a:pt x="1618" y="980"/>
                </a:cubicBezTo>
                <a:cubicBezTo>
                  <a:pt x="1627" y="969"/>
                  <a:pt x="1632" y="954"/>
                  <a:pt x="1632" y="934"/>
                </a:cubicBezTo>
                <a:cubicBezTo>
                  <a:pt x="1632" y="914"/>
                  <a:pt x="1627" y="898"/>
                  <a:pt x="1618" y="887"/>
                </a:cubicBezTo>
                <a:cubicBezTo>
                  <a:pt x="1608" y="876"/>
                  <a:pt x="1596" y="871"/>
                  <a:pt x="1579" y="871"/>
                </a:cubicBezTo>
                <a:cubicBezTo>
                  <a:pt x="1563" y="871"/>
                  <a:pt x="1550" y="877"/>
                  <a:pt x="1540" y="888"/>
                </a:cubicBezTo>
                <a:cubicBezTo>
                  <a:pt x="1530" y="900"/>
                  <a:pt x="1525" y="915"/>
                  <a:pt x="1525" y="934"/>
                </a:cubicBezTo>
                <a:close/>
                <a:moveTo>
                  <a:pt x="1815" y="1002"/>
                </a:moveTo>
                <a:cubicBezTo>
                  <a:pt x="1799" y="1010"/>
                  <a:pt x="1781" y="1015"/>
                  <a:pt x="1761" y="1015"/>
                </a:cubicBezTo>
                <a:cubicBezTo>
                  <a:pt x="1739" y="1015"/>
                  <a:pt x="1720" y="1008"/>
                  <a:pt x="1707" y="993"/>
                </a:cubicBezTo>
                <a:cubicBezTo>
                  <a:pt x="1693" y="979"/>
                  <a:pt x="1686" y="960"/>
                  <a:pt x="1686" y="936"/>
                </a:cubicBezTo>
                <a:cubicBezTo>
                  <a:pt x="1686" y="912"/>
                  <a:pt x="1693" y="892"/>
                  <a:pt x="1709" y="876"/>
                </a:cubicBezTo>
                <a:cubicBezTo>
                  <a:pt x="1724" y="860"/>
                  <a:pt x="1744" y="853"/>
                  <a:pt x="1768" y="853"/>
                </a:cubicBezTo>
                <a:cubicBezTo>
                  <a:pt x="1785" y="853"/>
                  <a:pt x="1799" y="855"/>
                  <a:pt x="1811" y="861"/>
                </a:cubicBezTo>
                <a:lnTo>
                  <a:pt x="1811" y="883"/>
                </a:lnTo>
                <a:cubicBezTo>
                  <a:pt x="1798" y="875"/>
                  <a:pt x="1783" y="871"/>
                  <a:pt x="1766" y="871"/>
                </a:cubicBezTo>
                <a:cubicBezTo>
                  <a:pt x="1749" y="871"/>
                  <a:pt x="1735" y="877"/>
                  <a:pt x="1724" y="888"/>
                </a:cubicBezTo>
                <a:cubicBezTo>
                  <a:pt x="1713" y="900"/>
                  <a:pt x="1707" y="915"/>
                  <a:pt x="1707" y="935"/>
                </a:cubicBezTo>
                <a:cubicBezTo>
                  <a:pt x="1707" y="954"/>
                  <a:pt x="1712" y="970"/>
                  <a:pt x="1722" y="980"/>
                </a:cubicBezTo>
                <a:cubicBezTo>
                  <a:pt x="1733" y="991"/>
                  <a:pt x="1746" y="997"/>
                  <a:pt x="1764" y="997"/>
                </a:cubicBezTo>
                <a:cubicBezTo>
                  <a:pt x="1776" y="997"/>
                  <a:pt x="1786" y="995"/>
                  <a:pt x="1794" y="990"/>
                </a:cubicBezTo>
                <a:lnTo>
                  <a:pt x="1794" y="948"/>
                </a:lnTo>
                <a:lnTo>
                  <a:pt x="1760" y="948"/>
                </a:lnTo>
                <a:lnTo>
                  <a:pt x="1760" y="930"/>
                </a:lnTo>
                <a:lnTo>
                  <a:pt x="1815" y="930"/>
                </a:lnTo>
                <a:lnTo>
                  <a:pt x="1815" y="1002"/>
                </a:lnTo>
                <a:close/>
                <a:moveTo>
                  <a:pt x="1853" y="936"/>
                </a:moveTo>
                <a:cubicBezTo>
                  <a:pt x="1853" y="910"/>
                  <a:pt x="1859" y="890"/>
                  <a:pt x="1873" y="875"/>
                </a:cubicBezTo>
                <a:cubicBezTo>
                  <a:pt x="1887" y="860"/>
                  <a:pt x="1905" y="853"/>
                  <a:pt x="1929" y="853"/>
                </a:cubicBezTo>
                <a:cubicBezTo>
                  <a:pt x="1951" y="853"/>
                  <a:pt x="1968" y="860"/>
                  <a:pt x="1982" y="875"/>
                </a:cubicBezTo>
                <a:cubicBezTo>
                  <a:pt x="1995" y="889"/>
                  <a:pt x="2002" y="908"/>
                  <a:pt x="2002" y="932"/>
                </a:cubicBezTo>
                <a:cubicBezTo>
                  <a:pt x="2002" y="957"/>
                  <a:pt x="1995" y="978"/>
                  <a:pt x="1981" y="993"/>
                </a:cubicBezTo>
                <a:cubicBezTo>
                  <a:pt x="1967" y="1007"/>
                  <a:pt x="1949" y="1015"/>
                  <a:pt x="1926" y="1015"/>
                </a:cubicBezTo>
                <a:cubicBezTo>
                  <a:pt x="1904" y="1015"/>
                  <a:pt x="1886" y="1008"/>
                  <a:pt x="1873" y="993"/>
                </a:cubicBezTo>
                <a:cubicBezTo>
                  <a:pt x="1859" y="978"/>
                  <a:pt x="1853" y="959"/>
                  <a:pt x="1853" y="936"/>
                </a:cubicBezTo>
                <a:close/>
                <a:moveTo>
                  <a:pt x="1874" y="934"/>
                </a:moveTo>
                <a:cubicBezTo>
                  <a:pt x="1874" y="953"/>
                  <a:pt x="1879" y="968"/>
                  <a:pt x="1888" y="980"/>
                </a:cubicBezTo>
                <a:cubicBezTo>
                  <a:pt x="1898" y="991"/>
                  <a:pt x="1911" y="997"/>
                  <a:pt x="1926" y="997"/>
                </a:cubicBezTo>
                <a:cubicBezTo>
                  <a:pt x="1943" y="997"/>
                  <a:pt x="1956" y="991"/>
                  <a:pt x="1966" y="980"/>
                </a:cubicBezTo>
                <a:cubicBezTo>
                  <a:pt x="1975" y="969"/>
                  <a:pt x="1980" y="954"/>
                  <a:pt x="1980" y="934"/>
                </a:cubicBezTo>
                <a:cubicBezTo>
                  <a:pt x="1980" y="914"/>
                  <a:pt x="1976" y="898"/>
                  <a:pt x="1966" y="887"/>
                </a:cubicBezTo>
                <a:cubicBezTo>
                  <a:pt x="1957" y="876"/>
                  <a:pt x="1944" y="871"/>
                  <a:pt x="1928" y="871"/>
                </a:cubicBezTo>
                <a:cubicBezTo>
                  <a:pt x="1912" y="871"/>
                  <a:pt x="1899" y="877"/>
                  <a:pt x="1889" y="888"/>
                </a:cubicBezTo>
                <a:cubicBezTo>
                  <a:pt x="1879" y="900"/>
                  <a:pt x="1874" y="915"/>
                  <a:pt x="1874" y="934"/>
                </a:cubicBezTo>
                <a:close/>
                <a:moveTo>
                  <a:pt x="276" y="257"/>
                </a:moveTo>
                <a:lnTo>
                  <a:pt x="276" y="601"/>
                </a:lnTo>
                <a:lnTo>
                  <a:pt x="444" y="601"/>
                </a:lnTo>
                <a:lnTo>
                  <a:pt x="444" y="639"/>
                </a:lnTo>
                <a:lnTo>
                  <a:pt x="158" y="639"/>
                </a:lnTo>
                <a:lnTo>
                  <a:pt x="158" y="257"/>
                </a:lnTo>
                <a:lnTo>
                  <a:pt x="276" y="257"/>
                </a:lnTo>
                <a:close/>
                <a:moveTo>
                  <a:pt x="786" y="74"/>
                </a:moveTo>
                <a:cubicBezTo>
                  <a:pt x="905" y="74"/>
                  <a:pt x="964" y="140"/>
                  <a:pt x="964" y="271"/>
                </a:cubicBezTo>
                <a:cubicBezTo>
                  <a:pt x="964" y="403"/>
                  <a:pt x="904" y="469"/>
                  <a:pt x="782" y="469"/>
                </a:cubicBezTo>
                <a:cubicBezTo>
                  <a:pt x="661" y="469"/>
                  <a:pt x="600" y="401"/>
                  <a:pt x="600" y="267"/>
                </a:cubicBezTo>
                <a:cubicBezTo>
                  <a:pt x="600" y="138"/>
                  <a:pt x="662" y="74"/>
                  <a:pt x="786" y="74"/>
                </a:cubicBezTo>
                <a:close/>
                <a:moveTo>
                  <a:pt x="782" y="104"/>
                </a:moveTo>
                <a:cubicBezTo>
                  <a:pt x="760" y="104"/>
                  <a:pt x="745" y="116"/>
                  <a:pt x="737" y="139"/>
                </a:cubicBezTo>
                <a:cubicBezTo>
                  <a:pt x="729" y="162"/>
                  <a:pt x="725" y="206"/>
                  <a:pt x="725" y="271"/>
                </a:cubicBezTo>
                <a:cubicBezTo>
                  <a:pt x="725" y="337"/>
                  <a:pt x="729" y="381"/>
                  <a:pt x="737" y="404"/>
                </a:cubicBezTo>
                <a:cubicBezTo>
                  <a:pt x="745" y="427"/>
                  <a:pt x="760" y="438"/>
                  <a:pt x="782" y="438"/>
                </a:cubicBezTo>
                <a:cubicBezTo>
                  <a:pt x="805" y="438"/>
                  <a:pt x="820" y="427"/>
                  <a:pt x="828" y="404"/>
                </a:cubicBezTo>
                <a:cubicBezTo>
                  <a:pt x="836" y="381"/>
                  <a:pt x="840" y="337"/>
                  <a:pt x="840" y="271"/>
                </a:cubicBezTo>
                <a:cubicBezTo>
                  <a:pt x="840" y="206"/>
                  <a:pt x="836" y="162"/>
                  <a:pt x="828" y="139"/>
                </a:cubicBezTo>
                <a:cubicBezTo>
                  <a:pt x="820" y="116"/>
                  <a:pt x="805" y="104"/>
                  <a:pt x="782" y="104"/>
                </a:cubicBezTo>
                <a:close/>
                <a:moveTo>
                  <a:pt x="1256" y="439"/>
                </a:moveTo>
                <a:lnTo>
                  <a:pt x="1425" y="439"/>
                </a:lnTo>
                <a:lnTo>
                  <a:pt x="1425" y="645"/>
                </a:lnTo>
                <a:lnTo>
                  <a:pt x="1387" y="645"/>
                </a:lnTo>
                <a:lnTo>
                  <a:pt x="1374" y="619"/>
                </a:lnTo>
                <a:cubicBezTo>
                  <a:pt x="1341" y="641"/>
                  <a:pt x="1306" y="652"/>
                  <a:pt x="1270" y="652"/>
                </a:cubicBezTo>
                <a:cubicBezTo>
                  <a:pt x="1209" y="652"/>
                  <a:pt x="1162" y="635"/>
                  <a:pt x="1128" y="601"/>
                </a:cubicBezTo>
                <a:cubicBezTo>
                  <a:pt x="1095" y="567"/>
                  <a:pt x="1078" y="519"/>
                  <a:pt x="1078" y="458"/>
                </a:cubicBezTo>
                <a:cubicBezTo>
                  <a:pt x="1078" y="398"/>
                  <a:pt x="1096" y="350"/>
                  <a:pt x="1131" y="313"/>
                </a:cubicBezTo>
                <a:cubicBezTo>
                  <a:pt x="1167" y="276"/>
                  <a:pt x="1213" y="257"/>
                  <a:pt x="1271" y="257"/>
                </a:cubicBezTo>
                <a:cubicBezTo>
                  <a:pt x="1346" y="257"/>
                  <a:pt x="1392" y="293"/>
                  <a:pt x="1409" y="365"/>
                </a:cubicBezTo>
                <a:lnTo>
                  <a:pt x="1353" y="389"/>
                </a:lnTo>
                <a:lnTo>
                  <a:pt x="1353" y="380"/>
                </a:lnTo>
                <a:lnTo>
                  <a:pt x="1352" y="359"/>
                </a:lnTo>
                <a:cubicBezTo>
                  <a:pt x="1348" y="314"/>
                  <a:pt x="1326" y="291"/>
                  <a:pt x="1285" y="291"/>
                </a:cubicBezTo>
                <a:cubicBezTo>
                  <a:pt x="1255" y="291"/>
                  <a:pt x="1234" y="303"/>
                  <a:pt x="1223" y="327"/>
                </a:cubicBezTo>
                <a:cubicBezTo>
                  <a:pt x="1212" y="351"/>
                  <a:pt x="1207" y="396"/>
                  <a:pt x="1207" y="461"/>
                </a:cubicBezTo>
                <a:cubicBezTo>
                  <a:pt x="1207" y="521"/>
                  <a:pt x="1211" y="563"/>
                  <a:pt x="1220" y="585"/>
                </a:cubicBezTo>
                <a:cubicBezTo>
                  <a:pt x="1229" y="606"/>
                  <a:pt x="1246" y="617"/>
                  <a:pt x="1271" y="617"/>
                </a:cubicBezTo>
                <a:cubicBezTo>
                  <a:pt x="1301" y="617"/>
                  <a:pt x="1316" y="602"/>
                  <a:pt x="1316" y="571"/>
                </a:cubicBezTo>
                <a:lnTo>
                  <a:pt x="1316" y="478"/>
                </a:lnTo>
                <a:lnTo>
                  <a:pt x="1256" y="478"/>
                </a:lnTo>
                <a:lnTo>
                  <a:pt x="1256" y="439"/>
                </a:lnTo>
                <a:close/>
                <a:moveTo>
                  <a:pt x="1775" y="79"/>
                </a:moveTo>
                <a:cubicBezTo>
                  <a:pt x="1894" y="79"/>
                  <a:pt x="1954" y="145"/>
                  <a:pt x="1954" y="276"/>
                </a:cubicBezTo>
                <a:cubicBezTo>
                  <a:pt x="1954" y="408"/>
                  <a:pt x="1893" y="474"/>
                  <a:pt x="1772" y="474"/>
                </a:cubicBezTo>
                <a:cubicBezTo>
                  <a:pt x="1651" y="474"/>
                  <a:pt x="1590" y="406"/>
                  <a:pt x="1590" y="272"/>
                </a:cubicBezTo>
                <a:cubicBezTo>
                  <a:pt x="1590" y="143"/>
                  <a:pt x="1652" y="79"/>
                  <a:pt x="1775" y="79"/>
                </a:cubicBezTo>
                <a:close/>
                <a:moveTo>
                  <a:pt x="1772" y="109"/>
                </a:moveTo>
                <a:cubicBezTo>
                  <a:pt x="1750" y="109"/>
                  <a:pt x="1734" y="121"/>
                  <a:pt x="1726" y="144"/>
                </a:cubicBezTo>
                <a:cubicBezTo>
                  <a:pt x="1719" y="167"/>
                  <a:pt x="1715" y="211"/>
                  <a:pt x="1715" y="276"/>
                </a:cubicBezTo>
                <a:cubicBezTo>
                  <a:pt x="1715" y="342"/>
                  <a:pt x="1719" y="386"/>
                  <a:pt x="1726" y="409"/>
                </a:cubicBezTo>
                <a:cubicBezTo>
                  <a:pt x="1734" y="432"/>
                  <a:pt x="1750" y="443"/>
                  <a:pt x="1772" y="443"/>
                </a:cubicBezTo>
                <a:cubicBezTo>
                  <a:pt x="1794" y="443"/>
                  <a:pt x="1810" y="432"/>
                  <a:pt x="1818" y="409"/>
                </a:cubicBezTo>
                <a:cubicBezTo>
                  <a:pt x="1825" y="386"/>
                  <a:pt x="1829" y="342"/>
                  <a:pt x="1829" y="276"/>
                </a:cubicBezTo>
                <a:cubicBezTo>
                  <a:pt x="1829" y="211"/>
                  <a:pt x="1825" y="167"/>
                  <a:pt x="1818" y="144"/>
                </a:cubicBezTo>
                <a:cubicBezTo>
                  <a:pt x="1810" y="121"/>
                  <a:pt x="1794" y="109"/>
                  <a:pt x="1772" y="109"/>
                </a:cubicBezTo>
                <a:close/>
                <a:moveTo>
                  <a:pt x="474" y="0"/>
                </a:moveTo>
                <a:lnTo>
                  <a:pt x="1067" y="0"/>
                </a:lnTo>
                <a:lnTo>
                  <a:pt x="1067" y="593"/>
                </a:lnTo>
                <a:lnTo>
                  <a:pt x="601" y="593"/>
                </a:lnTo>
                <a:lnTo>
                  <a:pt x="601" y="547"/>
                </a:lnTo>
                <a:lnTo>
                  <a:pt x="1021" y="547"/>
                </a:lnTo>
                <a:lnTo>
                  <a:pt x="1021" y="46"/>
                </a:lnTo>
                <a:lnTo>
                  <a:pt x="520" y="46"/>
                </a:lnTo>
                <a:lnTo>
                  <a:pt x="520" y="147"/>
                </a:lnTo>
                <a:lnTo>
                  <a:pt x="474" y="147"/>
                </a:lnTo>
                <a:lnTo>
                  <a:pt x="474" y="0"/>
                </a:lnTo>
                <a:close/>
                <a:moveTo>
                  <a:pt x="0" y="155"/>
                </a:moveTo>
                <a:lnTo>
                  <a:pt x="593" y="155"/>
                </a:lnTo>
                <a:lnTo>
                  <a:pt x="593" y="747"/>
                </a:lnTo>
                <a:lnTo>
                  <a:pt x="0" y="747"/>
                </a:lnTo>
                <a:lnTo>
                  <a:pt x="0" y="155"/>
                </a:lnTo>
                <a:close/>
                <a:moveTo>
                  <a:pt x="46" y="201"/>
                </a:moveTo>
                <a:lnTo>
                  <a:pt x="547" y="201"/>
                </a:lnTo>
                <a:lnTo>
                  <a:pt x="547" y="701"/>
                </a:lnTo>
                <a:lnTo>
                  <a:pt x="46" y="701"/>
                </a:lnTo>
                <a:lnTo>
                  <a:pt x="46" y="201"/>
                </a:lnTo>
                <a:close/>
                <a:moveTo>
                  <a:pt x="1077" y="155"/>
                </a:moveTo>
                <a:lnTo>
                  <a:pt x="1554" y="155"/>
                </a:lnTo>
                <a:lnTo>
                  <a:pt x="1554" y="747"/>
                </a:lnTo>
                <a:lnTo>
                  <a:pt x="961" y="747"/>
                </a:lnTo>
                <a:lnTo>
                  <a:pt x="961" y="603"/>
                </a:lnTo>
                <a:lnTo>
                  <a:pt x="1007" y="603"/>
                </a:lnTo>
                <a:lnTo>
                  <a:pt x="1007" y="701"/>
                </a:lnTo>
                <a:lnTo>
                  <a:pt x="1508" y="701"/>
                </a:lnTo>
                <a:lnTo>
                  <a:pt x="1508" y="201"/>
                </a:lnTo>
                <a:lnTo>
                  <a:pt x="1077" y="201"/>
                </a:lnTo>
                <a:lnTo>
                  <a:pt x="1077" y="155"/>
                </a:lnTo>
                <a:close/>
              </a:path>
            </a:pathLst>
          </a:custGeom>
          <a:solidFill>
            <a:schemeClr val="tx1"/>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pic>
        <p:nvPicPr>
          <p:cNvPr id="3" name="图片 2"/>
          <p:cNvPicPr>
            <a:picLocks noChangeAspect="1"/>
          </p:cNvPicPr>
          <p:nvPr/>
        </p:nvPicPr>
        <p:blipFill>
          <a:blip r:embed="rId2" cstate="email"/>
          <a:stretch>
            <a:fillRect/>
          </a:stretch>
        </p:blipFill>
        <p:spPr>
          <a:xfrm>
            <a:off x="-14691" y="0"/>
            <a:ext cx="7192982" cy="6858000"/>
          </a:xfrm>
          <a:prstGeom prst="rect">
            <a:avLst/>
          </a:prstGeom>
        </p:spPr>
      </p:pic>
    </p:spTree>
  </p:cSld>
  <p:clrMapOvr>
    <a:masterClrMapping/>
  </p:clrMapOvr>
  <p:transition spd="slow" advTm="6046">
    <p:wipe/>
  </p:transition>
</p:sld>
</file>

<file path=ppt/tags/tag1.xml><?xml version="1.0" encoding="utf-8"?>
<p:tagLst xmlns:p="http://schemas.openxmlformats.org/presentationml/2006/main">
  <p:tag name="ISPRING_ULTRA_SCORM_COURSE_ID" val="9C5CD29A-3ACC-4FB8-9CFB-5F9A5988C3F9"/>
  <p:tag name="ISPRING_SCORM_RATE_SLIDES" val="1"/>
  <p:tag name="ISPRINGONLINEFOLDERID" val="0"/>
  <p:tag name="ISPRINGONLINEFOLDERPATH" val="Content List"/>
  <p:tag name="ISPRINGCLOUDFOLDERID" val="0"/>
  <p:tag name="ISPRINGCLOUDFOLDERPATH" val="Repository"/>
  <p:tag name="ISPRING_PLAYERS_CUSTOMIZATION" val="UEsDBBQAAgAIADZb60g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A2W+tI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DZb60i+fNZIuQIAAFEKAAAhAAAAdW5pdmVyc2FsL2ZsYXNoX3NraW5fc2V0dGluZ3MueG1slVbbTuMwEH3nK6ruO2GvZSVTCUpXQmIXBIh3p5kmVh07sp2y/fv1ODax24ZmO0KqZ87xXDwzhegNE/OzyYSsJJfqGYxhotSoCboJK66meWuMFOcrKQwIcy6kqimfzj/9ch+SOeQpltyCGstZ0xX0bmbuM4bifXyfoQwRVrJuqNjdy1Ke53S1KZVsRXEytGrXgOJMbCzy4udssRx0wJk2dwbqJKblJco4SqNAa8CQfixRTrI4zYEHTxfuM5LTu/o4+z3almlmHO36M8oQraElpEW+vEYZxgt7e/oqM5SPCQb+Ggv9+gVlEMrpDlR6+e03lEGGbNrmf3qkUbLEgqacjx/xncMlLez4YVQXKCcJmBA6OvkKvjwu19sI5L/Gc09wXJXkj1jXvYWAj55zmBvVAsnCqbPpSr49tMbOB8zXlGsLiFU96NEG/UhbHa5JdT3uCd6YKCKQV/SIV8nbGhZdvBEw1ff4xeLGrYo4vnddFKCCrVdGEfbKHvnHlvUAGSl75DNnBTwIvjuA71s6TnjiG+ofM6q+jz4pvzWDoPYYChZOwYqu7nFydeTbKwKmlgXMNcbzwmrAZyOZ03UxZQdBEUG3rKSGSfEbcfnOZaNJtmfwrXa8sYhhhsOxfnMx2i0dP5g7n50sCOl+FfrkuvPE2CV+NaXG0FVV218lPZ14np0SW5hpdpyBa9LCQd2JtRzJqanagHqRko/1IqSBGOsyGwLLbrSG4CSLSkCy40Um/pJj1RdtnYNa2kdjELom1XW4ipUVt3/mlcEbFClhwNgxTWWvE5S9N2Wk8B0AVK2q0LLdobPULTeMwxbC5EcKl/BQZkTbFh3qtmtzD2sT95vXjGpIvyj6RolxqeEI4dXGJdOVExtG9LyhuXaZJWMfVnB/c7KUwy7D1ovXmDv7TkoutvbDClol/iv5D1BLAwQUAAIACAA2W+tIKpYPZ/4CAACXCwAAJgAAAHVuaXZlcnNhbC9odG1sX3B1Ymxpc2hpbmdfc2V0dGluZ3MueG1szZZvTxoxGMDf8ymaLr6UU+emI3cYIxiJToiwTV+Zci1cY6+9tT3wfLVPsw+2T7KnV0CIjp1GloUQ6NM+v+df+7Th0X0q0IRpw5WM8G59ByMmY0W5HEf4y+B0+xAjY4mkRCjJIiwVRkfNWpjlQ8FN0mfWwlKDACNNI7MRTqzNGkEwnU7r3GTazSqRW+CbeqzSINPMMGmZDjJBCvixRcYMnhEqAOCbKjlTa9ZqCIWe9FnRXDDEKXguuQuKiDObChz4VUMS3421yiU9UUJppMfDCL87PHaf+RpPavGUSZcS0wShE9sGoZQ7J4jo8weGEsbHCXh7sI/RlFObRHhv31FgdfCUUrJ95MRRThSkQNoZPmWWUGKJH3p7lt1bMxd4ES0kSXk8gBnkwo9wa3B7dtNrX110Ls9vB93uxaDT806UOsEqJwxWDYXgkMp1zBZ2QmItiRPwG3RGRBgWBsui+bKRkivOuTEaKgGpL7UwGoGnoojwseZEYMQtETxezFqix8yecgExON3d+kha/Aj08cYJ0YYtG5rPGJfFuPlN5YKiQuVI8DuGrEIQUZ7Cv4Sh5XSjkVZpKRXEWGQEpwxNOJsyelRmaQb8k6EbMJHmoAmbLxPMegvfc/6AhmykNHAZmcBWBTk3nl9/ETgjxjxCydzHrf5Fp9W+7Vy22tdbLkBCJ0TGL4RDCVma2Y3wSYGksnM9SEdMcsPKolBOy7kqsdVfXwbD01z4Mr91MZbQGyzJZqy8pDB/9aCy2YRMyoPoDleJhiPIoSSeCRMxHHcuc1YVGBOJlBQFIjE0KuOO9YSr3IDEH2CPNq/30OsjLsvRGG4OsKgp05WQO7t77/c/fDw4/NSoB79+/NxeqzRr4T1BnDnfw0/WNvFFI3/aDcPA9c7n27DV+b/qwr2r9tcqmbpsXw8qFandr4TrVlnVPa+y6spfG72lK6OSC9Bmxv7YQKMRPOWW0bfcNK8o/Pr712+LNyr8BqNYu33/3yD8aPHcWnlfhcGzD8AayFcf083ab1BLAwQUAAIACAA2W+tItIcUDKABAAAuBgAAHwAAAHVuaXZlcnNhbC9odG1sX3NraW5fc2V0dGluZ3MuanONlE1vwjAMhu/8CpRdJ8Q+YbuhwSQkDpPGbdohFFMq0jhKAoMh/vvq8NWk6SC+NK+evo4dOdtGs1gsYc3X5tZ9u/2Hv3cakGb1Em59XdToOenMiGwK4ywHkUlgAbIiZMaFgZO+OyMxZyad62TzSb6mZMjwZFYSVcRCRzQT0VYR7SeirWOJf49go1TVvqJSnydLa1G2EpQWpG1J1Dl3DLt5d6tcYADjCvQFdMYT8Ew7btWRZ8enDkWZSzBXXG5GmGJrwpNFqnEpp3X55xsFurjxxR5ov3TeBp6dyIwdWsjDxIMuRT2pNBgDh7zPA4ooLPgERMm37dY/qGdcLSigV5nJ7JHu3VGUacVTqHSp26PwMVl4VbrZoahyFtZ2TzzcU3iE4BvQFav+I4UHolqqKy5QaUypIxW02vMTKpBPM5keUrcpohwdlmzruncu1B2/z7wRwmCE5pGJzOsejium3kYH1wRZR7GZFzExlhcjmor9HDyQx9PY8Bmh/VeTcWt5Ms+L16F4GanjYIpv0EM5QxJyrhegx4iiqOf70snD5I3dH1BLAwQUAAIACAA2W+tIPTwv0cEAAADlAQAAGgAAAHVuaXZlcnNhbC9pMThuX3ByZXNldHMueG1snZGxCsIwEIb3PkW43cRupSR1E9wcdJaaphppLyWXWh/flIp0kYBDIP/xfT8kJ3evvmNP48k6VJDzLTCD2jUWbwrOp/2mAEahxqbuHBoF6IDtqkzavMCjN2QCsViBpOAewlAKMU0TtzT42ECuG0MsJq5dL+LpHYrZFMOiwuKW9i/7M4MqyxiT19F24YBVvMe0IIy8VjA7F43cYutA/AIakwBMqsFQAmh9AngMCcCPK0CK75vnpEcK8aNikGK1nip7A1BLAwQUAAIACAA2W+tIlBOzImkAAABuAAAAHAAAAHVuaXZlcnNhbC9sb2NhbF9zZXR0aW5ncy54bWwNzDEOgzAMQNGdU1jeKe3WgcDGVpbSA1jERZEcG5GA4PZk+8PTb/szChy8pWDq8PV4IrDO5oMuDn/TUL8RUib1JKbsUA2h76pWbCb5cs4FJliFLt4mjiUyjxSLHHYRqOFTXv/AHpuuugF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NlvrSDXb2a1oAQAA8wIAACkAAAB1bml2ZXJzYWwvc2tpbl9jdXN0b21pemF0aW9uX3NldHRpbmdzLnhtbI1S22obMRB9z1eI/IAljW4LW4OuxZCHQhPyvPWqYYmjLSuFhKKPrzatcdy6tJqnmXPmDDM6fX6ckn3OZX6avg9lmtPnWMqUHvL2CqF+Px/m5dMScyx5c6rcT2mcX3bp67zWWjWXIY3DMtoVzVuMwttDSmrlVMuYYRRJ5qlXyHluG9aB68A2zFFi+81vEj91l7iPqVxW7Tdn6J8Nu5TjUnZpjK9bOGe/h843+LgM49R4eSvYGvU4tTq2BmKES+4r1QAgkOWOOFyl7KQmyGPGMVSjKFBAhHPSiUok5dCy0ImmwnwnEJOMUVepp60baW0ctVVCR4hu07zqbA3BSIwRIQSYq1xAMBg1NjQNDWo9IDgwIKo2mihAwQYTWPXOC8uRol5gXJkxgPHpuKft3p/rVP3vdY7n/IfgxS+4iK7e2lwwV79/XpZGvo1P3w5DiejLkONu/HAd7m5urn958s2/R8Zq1LbxX339A1BLAwQUAAIACAA3W+tIzZF56aEOAADyXgAAFwAAAHVuaXZlcnNhbC91bml2ZXJzYWwucG5n7dx5VNLbvgBwy6HJTnUalDJJTbunCdRKKZRs0DzZeE3rlIJD0mm4ZJSCMaTlTdPkqCl4NGny1r1mZB0PDihiKVEG1dXMVMggKRIRUQEZfpfee2sd1Hfe/2+tH2vxc/32z9+ePpu9v/ufnbl3d8jsmYtn2tjYzA7dsW2/jY1dmI2NbeJ0B0uKecvqEMufKfj9IVtsHghdvlhu7LBBu4JsbCpps4wx9pb7Gad3HMLb2Hz35Nt3Ch93L97GJvpy6LagcEK0sodLK2m/2ZIIdFy79ipXeGtL+I6f3ctu3tgRFHRxW5zg1o5jedW+S1F5N+q1y3YPvDiPHeWI+oU+LzSVl6pjOr6qEcwqFcnUOtbc09eVLCEna7VcwDSAoxq6RAAnZeQ5SnhhioMzZtyFQndIAJzXxK/LVbKdNFSjhgkYo8yy7dDXWZP+N8fZ+VQ8xYBgcMiGiNX7ZkEwE/K7IW48tlzalQWlGivN8JxwL9XtYJ9GG1tH+B+XVzGY3/KcpOc2ruVIm3oen0+YkAfm1LfnaKqpChN7pnn8u98uxthvz5+/qV2N8MA+nfB8M30Kz9KXcyfVDIPdDFeH9uanTWqUXf6DGbkChmFiPZb5YWJuuf8rY2L5cExMXqSnp7DIe2LDjjY2bdsePm9S2Y1Nd8ozfrgxUDyh7NTuC+mZV+65T+yhxgvpodEF1/yxLZNbN2v+wn3b4ycxzsp/4P6PC7W4iY07Y7vIa+WtK88mdeMiL+KB/R9LIBPToxxWh4VvW5g7qZtWh9VeYUxVNExs3bPZBxn3Mla6T3I6yJAdCM3EJ0xMPwt5CN8378C2iQU4P4R/WRk78x4IAUKAECAECAFCgBAgBAgBQoAQIAQIAUKAECAECAFCgBAgBAgBQoAQIAQIAUKAECAECAFCgBAgBAgBQoAQIAQIAUKAECAECAFCgBAgBAgBQoAQIAQIAUKAECAECAFCgBAgBAgBQoAQIAQIAUKAECAECAFCgBAgBAgBQoAQIAQIAUKAECDE/0+IRkrMkEkrkej5kImFWy4A9kP6k8EZvP/llL33FzCxMXExTyc92mSblrlnJnPBpMYsYzAOFR3ynlQD05+D/FmyT9m1ScnuttF5tmF2wanhNyd0y2LH6V5pmZimSVWlqdeHNZhGu+r2oEzDA59e0JNV9VpxzyYVB48HsvnrXSWEEql6QxsMFVJAH1dgtaRxVN+/JpAeMMZo0fSoRUzz8N3PCJVOT1P5coHXUNUiieq9SC9NFxT74QbEZG1P8azl2igxgSNNNKQ/wbmOH/asVFyDvi8BeAW4BcUi5UtR7AKlOlCk1Btz8ZCLmR4ooF3fL3Gdlr8nUC871JxHrJYmQhEl/GjRkdqzav8U6jzUxzbDoBXU5gSM0W2somHLxx0LDtaLQqDk30jCTWLsSGLp1y5+T+DoXvfvvERVwVf59WP2n95/Lbq904nmYUjHnWOJB5BWPfh5A9y8eezinEBdT0saBBEhZJ5wRIxV85ei+uiyjIuC19NSslTsJs2Cr0UelixuG5w0BX/FyS9aDb7WRt37QrbOZaQS+u/nzXEAga1Tt0SxhL2fu+zzX0byyFdGWnPLsvi5po/JC+q0+AdWnTMMcUZ3fVzEfIeWeleQ0FI+p4pGHP5ac194nBMF77TLv1v7ub2Z4ELmZrDCCJvmW70qc2h54UsRodnxQHfiUdk/S0+Y36KEhJ+FitU5lnfnhQm3bEw3DrSyUWY1zSmyy2Nv/R5z8UVf61+00sGSgWy4TVPVTgbeukl/oBrVkStYwriRJN5yRy+o5banPJI1YB7r4IqjFs+IoA+FZ6wlutxNEZTJTw/Pml/hepdtoNqNO2sS9yEL1lCtm3OOqUB0xgH+5aKLfLP6byYpeaQ9cs4VL+4heCdKLXYdJuPOP0tH2omg5sHLdVSjFMpNOcYkj3ZuZ16YQ3SRU8xy1xeERnmDyJMWR/Wjl/JGvStcL7MNL2nWo/V72w5zcQh0iDP8qyT5XHCHsRKnjoOaio+LrhdjzmBifL7TK7vYwCl7KRBYBdd/O+FTY7ja3ExGV494z6NBschCfIzsPU9Wp2qoW+L9xY3pUq4ZTOIirGeTzbEf3Kjpg7qtvSaUtMBBgxAZVFygnE2Tp0Ipul7gfPRZhTQb2FAKE9ISj1egAt8SuGrVMPGtIvsNzU9MRRaq8d0Uid6ZL4ozatUaf61mKQ4q9xM3BPDVEj5/KUBGsgK0JlhAlp4AHRoJs8u35cU7ZM6DDhwOz6YrTnLJ+k/0FXFNcW6uO0IeMiSjq66ruayFYS2iU5QltF436mORAsnpweVY//JOt1mG5kL6pVQ9WUjuaYHMbtE8xEta8E3tfIgIxje0ys8Y5Ps1BbN9g5ej6O0QT+gJQPPOoUTNIZCKgVOGEn3bquAW6CMarkue41GajdMgha6Kj0RdLvPfZWjRNvghu/x9z/vY82YM1GXjnTi01XOCSNBbd2d6PU77myiBtB+9eFeEvFdJwVuveKkeDtFciunGQR/gFTEwk7kqQznfAAn7XaQJ7mawfmTcjDOQdwfQSqjT66Nw2apNDVflkSFbGs3kCOxZAb9EFMQX4SgAnidroKG4Ih2RJs/xdVY+eYWUKJceGarWSrDvDl4XmZVpAndGa/uzxkT0XMa5k3W1zst2H+C1e0Z9f7QvT9bN3UNu3enKp/hs+LH3gvkXet/9/xpaueNPfCVkcxfKwz8zymlqjiIcDgFMGpFltlLELgzrU8QuCQlGQiRrTVnrLVULJbwz3zRlb6Pb5avjRPiSrGt/ZX2ojoBDNkTIPRgnpwrM8N29Rf4OZsPpU+hbj1amle+s/YQ5o6i8umf4MmlpfjuRUCdxsZ7cP2Sk7kxrNFuY8NJMgw7791/Ul592YXxKh0WsukoqsyYcMTIz9dRyRvk1Pem4Q/qJCi0MwYRQWuKWYOFc83Odqpwu64909/3+qqou6v5JaEdVmkDnneP8voGWLoiN8UllmTcw9PYnE34u3knj/5TUj0YlKebjKPtLx7RxqJz2FT8NpdQtqNBqiz2tF5cSn4cppWdkSnmDY5MxrUwzwzQKc4C4xXA2xhiQx0glaknIunfmx1G01lc+5gB0zuOx/XO1JpcIplMIxXx36huCUSMPoJTKF3kZmF8phIfkH4Q19O7pXlyS95s1T5Vl/anRZ/5JWzg9Z21YH82P5zctXz2DovDcKI/4S/me4zhtsZt1bVy8B8XnVVHDVahRUQj/19i1YaPUwy/Nnghf135po8ITIeV3U7zb9GdKTJLl+Uho9PV9Q5W/U4+hpC2ko82k0JeUmEdjui4Y0VuIBdiqfidkOY3OIVvGEI0uuwQTFM0VvkwfdVq3IlxLzi1t9+xJ/iI/Lg981c8tFMTZ31n4TBmZLQ7O11fttkyM5ZqhJC7ReuZohA/SucZP+9IEZPTp4bYOeJHIVkvdKcyFHamN+pcLWUwcIHYqNJgR0kBbF7sXWzcXMZJXYgg0G3dubSk6ufW1ec5bVtX/jKJLvHiDH+9+dOFjUxPr7o+dTx/X3rmdwYYBNQUYH1fDaGvwOghwnmIfz3uKi18FiIXT/6jHVkcOST8U9Dq+yhGhZctaUd2l5Vl4mKAz5FrNaoiKO/a+qFx+pRx/mAwcgENwkkBVDyxs1NL+xHhO9zHzUTfN0Z0aeT10yREPhuP88seIkST0k3hLjOGQcUq9yWmXw68Q+9+p7GHP1GVBSHiPk8eDkTc32uO6g/PxsPqNi39Zm6o06HYVWs0Du20lFIOynvrki6KmlZBHRVc7Z2WoAw1cQYLdBX06hk9LXOnaCvxOdvRY1gqUktY8O4HqKIECbcRsel+rs48YV9JRw1T5s9TIFA4ZtZoBxRp87hAb5lwN0ahpB1rhiQLWtDRBKsYHvduHqaNN3cBdPKTTkpa+JRkU67HlWT+Rp6okgTYlxSmmCF48ssU0ta877tD1y+xkc7DcEin90Xll/z1lFYSOlfRHiKnnotlD/syhRJJlRXNqzksstKxpxOe2G2vjq1XeV9/4oelJA18zssv45llTAw6M1MmQLL3gN1qYpnUtgtYuHU7i5o4bI+LGu0zKT067IpjT6EgcSSiRW0KhGv/C6V51LOyjNHihS9yW38iZwulTpFQR1+H4iHdLF85eXeXKrzkYG/PRr7IAgcNe+mPi8J5NGuRNO/A6/lxSSCnLHC3GGiv86Q0LsKW30wWpdBlyA+NwkPGIK1+RmFInCR836VxL9cOJkZ+/FiFH8bwTVE67nFdFNR4e00lImpdn7j/cCOPFzw9rSZO9d0JSstvLCC6USjREnRRsFQT4J2BIs7NOoER1BTSuT+IqmuY9TWqJCg4GqqKvtxPqMI9meElHdnU0VHuwbg7555iaku2qtYmF1ovX4AJR5QPTkaFnfPQh1JB3qcHgQhTWb7yrH/VnIJvHehc7nY3vTFTWvCU4SvkHo3L4vU7DBfOsu+FbaPaCDmOZp8k6CGvPD8flsDorfbzF8s/88zkqvwHCOQdBlxQzdORF9+vn66LlZ6/uuaP2zu/YS3TphFFmpKi+nrSOFH1PK1EMc4Xtk1w5RzRiiV0fB2zcuyNQa8nBJTdK+iFv62gDmetch08WWtEqIc5UuOkIen0iep3/WIkWEchELd6Zl9r0WvTSn5E9h1Qx8iT34g7JiqgklwB/VfJ5rq5mfvK4aH6VreiLvj9Xzv2CF48ygef8UaWTfb5s2mADhRc7cSuZKk/YDO80rkGIlEPIaO6HifuU00stOxjM0D309ncrFOcC910vxx8dl0fp2wsYd8Z0r0k7nIe+gx8vQymn/xLoPXHrZykW7ZgdMfQRDYzRbdWhvD87uNyyE8n/v54nA4aXz2U/c09nw9qknIkbwOpdtrdzs3Eoy4KglABmdt4dr0lbvs0Vqa+D+9iAQ74aarYEe90mnZRWNe32QE9CDx42kD6+3h9+dQieBdkVb1BSbd5hbP0kkeQMG8sndPvubQ+2YNL+A1BLAwQUAAIACAA3W+tIle6RfksAAABrAAAAGwAAAHVuaXZlcnNhbC91bml2ZXJzYWwucG5nLnhtbLOxr8jNUShLLSrOzM+zVTLUM1Cyt+PlsikoSi3LTC1XqACKAQUhQEmhEsg1QnDLM1NKMoBCBuZmCMGM1Mz0jBJbJQsDc7igPtBMAFBLAQIAABQAAgAIADZb60gVDq0oZAQAAAcRAAAdAAAAAAAAAAEAAAAAAAAAAAB1bml2ZXJzYWwvY29tbW9uX21lc3NhZ2VzLmxuZ1BLAQIAABQAAgAIADZb60gIfgsjKQMAAIYMAAAnAAAAAAAAAAEAAAAAAJ8EAAB1bml2ZXJzYWwvZmxhc2hfcHVibGlzaGluZ19zZXR0aW5ncy54bWxQSwECAAAUAAIACAA2W+tIvnzWSLkCAABRCgAAIQAAAAAAAAABAAAAAAANCAAAdW5pdmVyc2FsL2ZsYXNoX3NraW5fc2V0dGluZ3MueG1sUEsBAgAAFAACAAgANlvrSCqWD2f+AgAAlwsAACYAAAAAAAAAAQAAAAAABQsAAHVuaXZlcnNhbC9odG1sX3B1Ymxpc2hpbmdfc2V0dGluZ3MueG1sUEsBAgAAFAACAAgANlvrSLSHFAygAQAALgYAAB8AAAAAAAAAAQAAAAAARw4AAHVuaXZlcnNhbC9odG1sX3NraW5fc2V0dGluZ3MuanNQSwECAAAUAAIACAA2W+tIPTwv0cEAAADlAQAAGgAAAAAAAAABAAAAAAAkEAAAdW5pdmVyc2FsL2kxOG5fcHJlc2V0cy54bWxQSwECAAAUAAIACAA2W+tIlBOzImkAAABuAAAAHAAAAAAAAAABAAAAAAAdEQAAdW5pdmVyc2FsL2xvY2FsX3NldHRpbmdzLnhtbFBLAQIAABQAAgAIAESUV0cjtE77+wIAALAIAAAUAAAAAAAAAAEAAAAAAMARAAB1bml2ZXJzYWwvcGxheWVyLnhtbFBLAQIAABQAAgAIADZb60g129mtaAEAAPMCAAApAAAAAAAAAAEAAAAAAO0UAAB1bml2ZXJzYWwvc2tpbl9jdXN0b21pemF0aW9uX3NldHRpbmdzLnhtbFBLAQIAABQAAgAIADdb60jNkXnpoQ4AAPJeAAAXAAAAAAAAAAAAAAAAAJwWAAB1bml2ZXJzYWwvdW5pdmVyc2FsLnBuZ1BLAQIAABQAAgAIADdb60iV7pF+SwAAAGsAAAAbAAAAAAAAAAEAAAAAAHIlAAB1bml2ZXJzYWwvdW5pdmVyc2FsLnBuZy54bWxQSwUGAAAAAAsACwBJAwAA9iUAAAAA"/>
  <p:tag name="ISPRING_SCORM_ENDPOINT" val="&lt;endpoint&gt;&lt;enable&gt;0&lt;/enable&gt;&lt;lrs&gt;http://&lt;/lrs&gt;&lt;auth&gt;0&lt;/auth&gt;&lt;login&gt;&lt;/login&gt;&lt;password&gt;&lt;/password&gt;&lt;key&gt;&lt;/key&gt;&lt;name&gt;&lt;/name&gt;&lt;email&gt;&lt;/email&gt;&lt;/endpoint&gt;&#10;"/>
  <p:tag name="ISPRING_PRESENTATION_TITLE" val="导出1"/>
  <p:tag name="ISLIDE.GUIDESSETTING" val="{&quot;Id&quot;:&quot;GuidesStyle_None&quot;,&quot;Name&quot;:&quot;无&quot;,&quot;HeaderHeight&quot;:0.0,&quot;FooterHeight&quot;:0.0,&quot;SideMargin&quot;:0.0,&quot;TopMargin&quot;:0.0,&quot;BottomMargin&quot;:0.0,&quot;IntervalMargin&quot;:0.0}"/>
</p:tagLst>
</file>

<file path=ppt/theme/theme1.xml><?xml version="1.0" encoding="utf-8"?>
<a:theme xmlns:a="http://schemas.openxmlformats.org/drawingml/2006/main" name="1_默认设计模板">
  <a:themeElements>
    <a:clrScheme name="A标准配色表">
      <a:dk1>
        <a:srgbClr val="005D7F"/>
      </a:dk1>
      <a:lt1>
        <a:srgbClr val="1DB5CD"/>
      </a:lt1>
      <a:dk2>
        <a:srgbClr val="FFB530"/>
      </a:dk2>
      <a:lt2>
        <a:srgbClr val="FD7B3F"/>
      </a:lt2>
      <a:accent1>
        <a:srgbClr val="3D3D3D"/>
      </a:accent1>
      <a:accent2>
        <a:srgbClr val="FFFFFF"/>
      </a:accent2>
      <a:accent3>
        <a:srgbClr val="969696"/>
      </a:accent3>
      <a:accent4>
        <a:srgbClr val="005D7F"/>
      </a:accent4>
      <a:accent5>
        <a:srgbClr val="1DB5CD"/>
      </a:accent5>
      <a:accent6>
        <a:srgbClr val="FFB530"/>
      </a:accent6>
      <a:hlink>
        <a:srgbClr val="FD7B3F"/>
      </a:hlink>
      <a:folHlink>
        <a:srgbClr val="484849"/>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txDef>
      <a:spPr>
        <a:noFill/>
      </a:spPr>
      <a:bodyPr wrap="square" rtlCol="0">
        <a:spAutoFit/>
      </a:bodyPr>
      <a:lstStyle>
        <a:defPPr algn="l">
          <a:defRPr/>
        </a:defPPr>
      </a:lstStyle>
    </a:tx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标准五色模板文件</Template>
  <TotalTime>0</TotalTime>
  <Words>4126</Words>
  <Application>WPS 演示</Application>
  <PresentationFormat>自定义</PresentationFormat>
  <Paragraphs>528</Paragraphs>
  <Slides>32</Slides>
  <Notes>32</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32</vt:i4>
      </vt:variant>
    </vt:vector>
  </HeadingPairs>
  <TitlesOfParts>
    <vt:vector size="48" baseType="lpstr">
      <vt:lpstr>Arial</vt:lpstr>
      <vt:lpstr>宋体</vt:lpstr>
      <vt:lpstr>Wingdings</vt:lpstr>
      <vt:lpstr>微软雅黑</vt:lpstr>
      <vt:lpstr>仿宋_GB2312</vt:lpstr>
      <vt:lpstr>仿宋</vt:lpstr>
      <vt:lpstr>Calibri</vt:lpstr>
      <vt:lpstr>Impact</vt:lpstr>
      <vt:lpstr>Times New Roman</vt:lpstr>
      <vt:lpstr>微软雅黑 Light</vt:lpstr>
      <vt:lpstr>Arial Unicode MS</vt:lpstr>
      <vt:lpstr>Helvetica</vt:lpstr>
      <vt:lpstr>Lifeline JL</vt:lpstr>
      <vt:lpstr>Segoe Print</vt:lpstr>
      <vt:lpstr>Arial</vt:lpstr>
      <vt:lpstr>1_默认设计模板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陈Sir</cp:lastModifiedBy>
  <cp:revision>7</cp:revision>
  <dcterms:created xsi:type="dcterms:W3CDTF">2018-06-25T08:45:00Z</dcterms:created>
  <dcterms:modified xsi:type="dcterms:W3CDTF">2021-03-20T10:11:15Z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2052-11.1.0.10356</vt:lpwstr>
  </property>
  <property fmtid="{D5CDD505-2E9C-101B-9397-08002B2CF9AE}" pid="3" name="KSOTemplateUUID">
    <vt:lpwstr>v1.0_mb_LNQxEEdIghm6w3KgBXSkTw==</vt:lpwstr>
  </property>
  <property fmtid="{D5CDD505-2E9C-101B-9397-08002B2CF9AE}" pid="4" name="ICV">
    <vt:lpwstr>4FBF48D70EC94516944074C60FD30DF8</vt:lpwstr>
  </property>
</Properties>
</file>