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8" r:id="rId10"/>
    <p:sldId id="288" r:id="rId11"/>
    <p:sldId id="281" r:id="rId12"/>
    <p:sldId id="263" r:id="rId13"/>
    <p:sldId id="265" r:id="rId14"/>
    <p:sldId id="282" r:id="rId15"/>
    <p:sldId id="264" r:id="rId16"/>
    <p:sldId id="274" r:id="rId17"/>
    <p:sldId id="284" r:id="rId18"/>
    <p:sldId id="285" r:id="rId19"/>
    <p:sldId id="286" r:id="rId20"/>
    <p:sldId id="312" r:id="rId21"/>
    <p:sldId id="315" r:id="rId22"/>
    <p:sldId id="316" r:id="rId23"/>
    <p:sldId id="291" r:id="rId24"/>
    <p:sldId id="292" r:id="rId25"/>
    <p:sldId id="294" r:id="rId26"/>
    <p:sldId id="295" r:id="rId27"/>
    <p:sldId id="317" r:id="rId28"/>
    <p:sldId id="300" r:id="rId29"/>
    <p:sldId id="301" r:id="rId30"/>
    <p:sldId id="303" r:id="rId31"/>
    <p:sldId id="304" r:id="rId32"/>
    <p:sldId id="305" r:id="rId33"/>
    <p:sldId id="306" r:id="rId34"/>
    <p:sldId id="261" r:id="rId35"/>
    <p:sldId id="308" r:id="rId36"/>
    <p:sldId id="309" r:id="rId37"/>
    <p:sldId id="318"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3ADD1"/>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44" y="8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1.xml"/><Relationship Id="rId39" Type="http://schemas.openxmlformats.org/officeDocument/2006/relationships/presProps" Target="presProps.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8FC9CE-3DDF-4C19-B348-0CD214B7E86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5AD13E-6F04-43F2-A994-B96B2E4AF0C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AD13E-6F04-43F2-A994-B96B2E4AF0C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5C091-6B32-43DD-BAFC-8343ABA74162}"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3DFAB9E-8A39-4B90-9F57-C048A312A5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A7D3BB-E54F-42A2-93B7-53D1A9E5941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rgbClr val="F8FAF9"/>
              </a:gs>
              <a:gs pos="100000">
                <a:srgbClr val="F1F3F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534585" y="214314"/>
            <a:ext cx="10390716" cy="1462087"/>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1576917" y="2017713"/>
            <a:ext cx="10363200" cy="4114800"/>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11"/>
          <p:cNvSpPr>
            <a:spLocks noGrp="1" noChangeArrowheads="1"/>
          </p:cNvSpPr>
          <p:nvPr>
            <p:ph type="dt" sz="half" idx="10"/>
          </p:nvPr>
        </p:nvSpPr>
        <p:spPr>
          <a:xfrm>
            <a:off x="1549400" y="6243638"/>
            <a:ext cx="2540000" cy="457200"/>
          </a:xfrm>
          <a:prstGeom prst="rect">
            <a:avLst/>
          </a:prstGeom>
        </p:spPr>
        <p:txBody>
          <a:bodyPr/>
          <a:lstStyle>
            <a:lvl1pPr>
              <a:defRPr/>
            </a:lvl1pPr>
          </a:lstStyle>
          <a:p>
            <a:pPr>
              <a:defRPr/>
            </a:pPr>
            <a:endParaRPr lang="en-US" altLang="zh-CN"/>
          </a:p>
        </p:txBody>
      </p:sp>
      <p:sp>
        <p:nvSpPr>
          <p:cNvPr id="5" name="Rectangle 12"/>
          <p:cNvSpPr>
            <a:spLocks noGrp="1" noChangeArrowheads="1"/>
          </p:cNvSpPr>
          <p:nvPr>
            <p:ph type="ftr" sz="quarter" idx="11"/>
          </p:nvPr>
        </p:nvSpPr>
        <p:spPr>
          <a:xfrm>
            <a:off x="4876800" y="6243638"/>
            <a:ext cx="3860800" cy="457200"/>
          </a:xfrm>
          <a:prstGeom prst="rect">
            <a:avLst/>
          </a:prstGeom>
        </p:spPr>
        <p:txBody>
          <a:bodyPr/>
          <a:lstStyle>
            <a:lvl1pPr>
              <a:defRPr/>
            </a:lvl1pPr>
          </a:lstStyle>
          <a:p>
            <a:pPr>
              <a:defRPr/>
            </a:pPr>
            <a:endParaRPr lang="en-US" altLang="zh-CN"/>
          </a:p>
        </p:txBody>
      </p:sp>
      <p:sp>
        <p:nvSpPr>
          <p:cNvPr id="6" name="Rectangle 13"/>
          <p:cNvSpPr>
            <a:spLocks noGrp="1" noChangeArrowheads="1"/>
          </p:cNvSpPr>
          <p:nvPr>
            <p:ph type="sldNum" sz="quarter" idx="12"/>
          </p:nvPr>
        </p:nvSpPr>
        <p:spPr>
          <a:xfrm>
            <a:off x="9389533" y="6243638"/>
            <a:ext cx="2540000" cy="457200"/>
          </a:xfrm>
          <a:prstGeom prst="rect">
            <a:avLst/>
          </a:prstGeom>
        </p:spPr>
        <p:txBody>
          <a:bodyPr/>
          <a:lstStyle>
            <a:lvl1pPr>
              <a:defRPr/>
            </a:lvl1pPr>
          </a:lstStyle>
          <a:p>
            <a:pPr>
              <a:defRPr/>
            </a:pPr>
            <a:fld id="{68BC499F-FBCC-423F-9DDF-12C6C3853EF7}"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534585" y="214314"/>
            <a:ext cx="10390716" cy="1462087"/>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576917" y="2017713"/>
            <a:ext cx="5080000" cy="4114800"/>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860117" y="2017713"/>
            <a:ext cx="5080000" cy="4114800"/>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11"/>
          <p:cNvSpPr>
            <a:spLocks noGrp="1" noChangeArrowheads="1"/>
          </p:cNvSpPr>
          <p:nvPr>
            <p:ph type="dt" sz="half" idx="10"/>
          </p:nvPr>
        </p:nvSpPr>
        <p:spPr>
          <a:xfrm>
            <a:off x="1549400" y="6243638"/>
            <a:ext cx="2540000" cy="457200"/>
          </a:xfrm>
          <a:prstGeom prst="rect">
            <a:avLst/>
          </a:prstGeom>
        </p:spPr>
        <p:txBody>
          <a:bodyPr/>
          <a:lstStyle>
            <a:lvl1pPr>
              <a:defRPr/>
            </a:lvl1pPr>
          </a:lstStyle>
          <a:p>
            <a:pPr>
              <a:defRPr/>
            </a:pPr>
            <a:endParaRPr lang="en-US" altLang="zh-CN"/>
          </a:p>
        </p:txBody>
      </p:sp>
      <p:sp>
        <p:nvSpPr>
          <p:cNvPr id="6" name="Rectangle 12"/>
          <p:cNvSpPr>
            <a:spLocks noGrp="1" noChangeArrowheads="1"/>
          </p:cNvSpPr>
          <p:nvPr>
            <p:ph type="ftr" sz="quarter" idx="11"/>
          </p:nvPr>
        </p:nvSpPr>
        <p:spPr>
          <a:xfrm>
            <a:off x="4876800" y="6243638"/>
            <a:ext cx="3860800" cy="457200"/>
          </a:xfrm>
          <a:prstGeom prst="rect">
            <a:avLst/>
          </a:prstGeom>
        </p:spPr>
        <p:txBody>
          <a:bodyPr/>
          <a:lstStyle>
            <a:lvl1pPr>
              <a:defRPr/>
            </a:lvl1pPr>
          </a:lstStyle>
          <a:p>
            <a:pPr>
              <a:defRPr/>
            </a:pPr>
            <a:endParaRPr lang="en-US" altLang="zh-CN"/>
          </a:p>
        </p:txBody>
      </p:sp>
      <p:sp>
        <p:nvSpPr>
          <p:cNvPr id="7" name="Rectangle 13"/>
          <p:cNvSpPr>
            <a:spLocks noGrp="1" noChangeArrowheads="1"/>
          </p:cNvSpPr>
          <p:nvPr>
            <p:ph type="sldNum" sz="quarter" idx="12"/>
          </p:nvPr>
        </p:nvSpPr>
        <p:spPr>
          <a:xfrm>
            <a:off x="9389533" y="6243638"/>
            <a:ext cx="2540000" cy="457200"/>
          </a:xfrm>
          <a:prstGeom prst="rect">
            <a:avLst/>
          </a:prstGeom>
        </p:spPr>
        <p:txBody>
          <a:bodyPr/>
          <a:lstStyle>
            <a:lvl1pPr>
              <a:defRPr/>
            </a:lvl1pPr>
          </a:lstStyle>
          <a:p>
            <a:pPr>
              <a:defRPr/>
            </a:pPr>
            <a:fld id="{24ED8C3F-10E8-4216-A23C-BE91F1A2E46D}"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xfrm>
            <a:off x="1549400" y="6243638"/>
            <a:ext cx="2540000" cy="457200"/>
          </a:xfrm>
          <a:prstGeom prst="rect">
            <a:avLst/>
          </a:prstGeom>
        </p:spPr>
        <p:txBody>
          <a:bodyPr/>
          <a:lstStyle>
            <a:lvl1pPr>
              <a:defRPr/>
            </a:lvl1pPr>
          </a:lstStyle>
          <a:p>
            <a:pPr>
              <a:defRPr/>
            </a:pPr>
            <a:endParaRPr lang="en-US" altLang="zh-CN"/>
          </a:p>
        </p:txBody>
      </p:sp>
      <p:sp>
        <p:nvSpPr>
          <p:cNvPr id="3" name="Rectangle 12"/>
          <p:cNvSpPr>
            <a:spLocks noGrp="1" noChangeArrowheads="1"/>
          </p:cNvSpPr>
          <p:nvPr>
            <p:ph type="ftr" sz="quarter" idx="11"/>
          </p:nvPr>
        </p:nvSpPr>
        <p:spPr>
          <a:xfrm>
            <a:off x="4876800" y="6243638"/>
            <a:ext cx="3860800" cy="457200"/>
          </a:xfrm>
          <a:prstGeom prst="rect">
            <a:avLst/>
          </a:prstGeom>
        </p:spPr>
        <p:txBody>
          <a:bodyPr/>
          <a:lstStyle>
            <a:lvl1pPr>
              <a:defRPr/>
            </a:lvl1pPr>
          </a:lstStyle>
          <a:p>
            <a:pPr>
              <a:defRPr/>
            </a:pPr>
            <a:endParaRPr lang="en-US" altLang="zh-CN"/>
          </a:p>
        </p:txBody>
      </p:sp>
      <p:sp>
        <p:nvSpPr>
          <p:cNvPr id="4" name="Rectangle 13"/>
          <p:cNvSpPr>
            <a:spLocks noGrp="1" noChangeArrowheads="1"/>
          </p:cNvSpPr>
          <p:nvPr>
            <p:ph type="sldNum" sz="quarter" idx="12"/>
          </p:nvPr>
        </p:nvSpPr>
        <p:spPr>
          <a:xfrm>
            <a:off x="9389533" y="6243638"/>
            <a:ext cx="2540000" cy="457200"/>
          </a:xfrm>
          <a:prstGeom prst="rect">
            <a:avLst/>
          </a:prstGeom>
        </p:spPr>
        <p:txBody>
          <a:bodyPr/>
          <a:lstStyle>
            <a:lvl1pPr>
              <a:defRPr/>
            </a:lvl1pPr>
          </a:lstStyle>
          <a:p>
            <a:pPr>
              <a:defRPr/>
            </a:pPr>
            <a:fld id="{9B4708C5-A9B5-430D-835E-18CFA562B708}"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heme" Target="../theme/theme2.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DFAB9E-8A39-4B90-9F57-C048A312A50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7D3BB-E54F-42A2-93B7-53D1A9E5941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pPr defTabSz="457200"/>
            <a:r>
              <a:rPr lang="zh-CN" altLang="en-US" sz="300" dirty="0">
                <a:solidFill>
                  <a:prstClr val="white"/>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prstClr val="white"/>
                </a:solidFill>
                <a:latin typeface="微软雅黑" panose="020B0503020204020204" pitchFamily="34" charset="-122"/>
                <a:ea typeface="微软雅黑" panose="020B0503020204020204" pitchFamily="34" charset="-122"/>
                <a:sym typeface="+mn-ea"/>
              </a:rPr>
              <a:t>PPT</a:t>
            </a:r>
            <a:r>
              <a:rPr lang="zh-CN" altLang="en-US" sz="300" dirty="0">
                <a:solidFill>
                  <a:prstClr val="white"/>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prstClr val="white"/>
              </a:solidFill>
              <a:latin typeface="微软雅黑" panose="020B0503020204020204" pitchFamily="34" charset="-122"/>
              <a:ea typeface="微软雅黑" panose="020B0503020204020204" pitchFamily="34" charset="-122"/>
              <a:sym typeface="+mn-ea"/>
            </a:endParaRPr>
          </a:p>
          <a:p>
            <a:pPr defTabSz="457200"/>
            <a:r>
              <a:rPr lang="en-US" altLang="zh-CN" sz="600" dirty="0">
                <a:solidFill>
                  <a:prstClr val="white"/>
                </a:solidFill>
                <a:latin typeface="微软雅黑" panose="020B0503020204020204" pitchFamily="34" charset="-122"/>
                <a:ea typeface="微软雅黑" panose="020B0503020204020204" pitchFamily="34" charset="-122"/>
                <a:sym typeface="+mn-ea"/>
              </a:rPr>
              <a:t>ibaotu.com</a:t>
            </a:r>
            <a:endParaRPr lang="en-US" altLang="zh-CN" sz="600" dirty="0">
              <a:solidFill>
                <a:prstClr val="white"/>
              </a:solidFill>
              <a:latin typeface="微软雅黑" panose="020B0503020204020204" pitchFamily="34" charset="-122"/>
              <a:ea typeface="微软雅黑" panose="020B0503020204020204" pitchFamily="34" charset="-122"/>
              <a:sym typeface="+mn-ea"/>
            </a:endParaRPr>
          </a:p>
        </p:txBody>
      </p:sp>
      <p:sp>
        <p:nvSpPr>
          <p:cNvPr id="3" name="矩形 2"/>
          <p:cNvSpPr/>
          <p:nvPr userDrawn="1"/>
        </p:nvSpPr>
        <p:spPr>
          <a:xfrm>
            <a:off x="0" y="0"/>
            <a:ext cx="12192000" cy="6858000"/>
          </a:xfrm>
          <a:prstGeom prst="rect">
            <a:avLst/>
          </a:prstGeom>
          <a:gradFill>
            <a:gsLst>
              <a:gs pos="0">
                <a:schemeClr val="bg1">
                  <a:lumMod val="89000"/>
                </a:schemeClr>
              </a:gs>
              <a:gs pos="78000">
                <a:srgbClr val="F9F9F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3.xml"/><Relationship Id="rId4" Type="http://schemas.openxmlformats.org/officeDocument/2006/relationships/image" Target="../media/image7.pn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3.xml"/><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3.xml"/><Relationship Id="rId2" Type="http://schemas.openxmlformats.org/officeDocument/2006/relationships/image" Target="../media/image7.pn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3.xml"/><Relationship Id="rId2" Type="http://schemas.openxmlformats.org/officeDocument/2006/relationships/image" Target="../media/image10.jpe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3.xml"/><Relationship Id="rId3" Type="http://schemas.openxmlformats.org/officeDocument/2006/relationships/image" Target="../media/image7.png"/><Relationship Id="rId2" Type="http://schemas.microsoft.com/office/2007/relationships/hdphoto" Target="../media/image12.wdp"/><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3.xml"/><Relationship Id="rId2" Type="http://schemas.openxmlformats.org/officeDocument/2006/relationships/image" Target="../media/image13.jpe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5.xml"/><Relationship Id="rId2" Type="http://schemas.openxmlformats.org/officeDocument/2006/relationships/image" Target="../media/image7.png"/><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5.xml"/><Relationship Id="rId2" Type="http://schemas.openxmlformats.org/officeDocument/2006/relationships/image" Target="../media/image7.png"/><Relationship Id="rId1"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5.xml"/><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5.xml"/><Relationship Id="rId2" Type="http://schemas.openxmlformats.org/officeDocument/2006/relationships/image" Target="../media/image16.jpeg"/><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5.xml"/><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5.xml"/><Relationship Id="rId2" Type="http://schemas.openxmlformats.org/officeDocument/2006/relationships/image" Target="../media/image17.jpeg"/><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5.xml"/><Relationship Id="rId1" Type="http://schemas.openxmlformats.org/officeDocument/2006/relationships/image" Target="../media/image7.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5.xml"/><Relationship Id="rId2" Type="http://schemas.openxmlformats.org/officeDocument/2006/relationships/image" Target="../media/image18.jpeg"/><Relationship Id="rId1"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6.xml"/><Relationship Id="rId1" Type="http://schemas.openxmlformats.org/officeDocument/2006/relationships/image" Target="../media/image7.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15.xml"/><Relationship Id="rId2" Type="http://schemas.openxmlformats.org/officeDocument/2006/relationships/image" Target="../media/image19.png"/><Relationship Id="rId1" Type="http://schemas.openxmlformats.org/officeDocument/2006/relationships/image" Target="../media/image7.pn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15.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5.xml"/><Relationship Id="rId2" Type="http://schemas.openxmlformats.org/officeDocument/2006/relationships/image" Target="../media/image7.png"/><Relationship Id="rId1" Type="http://schemas.openxmlformats.org/officeDocument/2006/relationships/image" Target="../media/image9.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7.xml"/><Relationship Id="rId1" Type="http://schemas.openxmlformats.org/officeDocument/2006/relationships/image" Target="../media/image7.png"/></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rot="6013526">
            <a:off x="795940" y="2692399"/>
            <a:ext cx="1473200" cy="1473200"/>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0" name="椭圆 19"/>
          <p:cNvSpPr/>
          <p:nvPr/>
        </p:nvSpPr>
        <p:spPr>
          <a:xfrm rot="6013526">
            <a:off x="9445261" y="4750379"/>
            <a:ext cx="1473200" cy="147320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 name="矩形 3"/>
          <p:cNvSpPr/>
          <p:nvPr/>
        </p:nvSpPr>
        <p:spPr>
          <a:xfrm>
            <a:off x="1844675" y="891540"/>
            <a:ext cx="8669655" cy="4640580"/>
          </a:xfrm>
          <a:prstGeom prst="rect">
            <a:avLst/>
          </a:prstGeom>
          <a:noFill/>
          <a:ln w="63500">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9" name="椭圆 8"/>
          <p:cNvSpPr/>
          <p:nvPr/>
        </p:nvSpPr>
        <p:spPr>
          <a:xfrm rot="6013526">
            <a:off x="2398874" y="4956483"/>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7" name="椭圆 6"/>
          <p:cNvSpPr/>
          <p:nvPr/>
        </p:nvSpPr>
        <p:spPr>
          <a:xfrm rot="6013526">
            <a:off x="8603013" y="441597"/>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4" name="椭圆 13"/>
          <p:cNvSpPr/>
          <p:nvPr/>
        </p:nvSpPr>
        <p:spPr>
          <a:xfrm rot="6013526">
            <a:off x="4571658" y="6414257"/>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15" name="组合 14"/>
          <p:cNvGrpSpPr/>
          <p:nvPr/>
        </p:nvGrpSpPr>
        <p:grpSpPr>
          <a:xfrm flipH="1">
            <a:off x="2388251" y="2303939"/>
            <a:ext cx="6888480" cy="1567791"/>
            <a:chOff x="-917831" y="1930281"/>
            <a:chExt cx="7857761" cy="1788398"/>
          </a:xfrm>
        </p:grpSpPr>
        <p:sp>
          <p:nvSpPr>
            <p:cNvPr id="16" name="文本框 15"/>
            <p:cNvSpPr txBox="1"/>
            <p:nvPr/>
          </p:nvSpPr>
          <p:spPr>
            <a:xfrm>
              <a:off x="-917831" y="1930281"/>
              <a:ext cx="7857761" cy="1648626"/>
            </a:xfrm>
            <a:prstGeom prst="rect">
              <a:avLst/>
            </a:prstGeom>
            <a:noFill/>
          </p:spPr>
          <p:txBody>
            <a:bodyPr wrap="none" rtlCol="0">
              <a:spAutoFit/>
            </a:bodyPr>
            <a:lstStyle/>
            <a:p>
              <a:pPr algn="ctr" defTabSz="457200"/>
              <a:r>
                <a:rPr lang="zh-CN" altLang="en-US" sz="8800" dirty="0">
                  <a:solidFill>
                    <a:schemeClr val="tx1"/>
                  </a:solidFill>
                  <a:latin typeface="微软雅黑" panose="020B0503020204020204" pitchFamily="34" charset="-122"/>
                  <a:ea typeface="微软雅黑" panose="020B0503020204020204" pitchFamily="34" charset="-122"/>
                </a:rPr>
                <a:t>电话销售培训</a:t>
              </a:r>
              <a:endParaRPr lang="zh-CN" altLang="en-US" sz="8800" dirty="0">
                <a:solidFill>
                  <a:schemeClr val="tx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170769" y="3051620"/>
              <a:ext cx="210725" cy="667059"/>
            </a:xfrm>
            <a:prstGeom prst="rect">
              <a:avLst/>
            </a:prstGeom>
            <a:noFill/>
          </p:spPr>
          <p:txBody>
            <a:bodyPr wrap="none" rtlCol="0">
              <a:spAutoFit/>
            </a:bodyPr>
            <a:lstStyle/>
            <a:p>
              <a:pPr algn="ctr" defTabSz="457200"/>
              <a:endParaRPr lang="en-US" altLang="zh-CN" sz="3200" dirty="0">
                <a:solidFill>
                  <a:prstClr val="white"/>
                </a:solidFill>
                <a:latin typeface="微软雅黑" panose="020B0503020204020204" pitchFamily="34" charset="-122"/>
                <a:ea typeface="微软雅黑" panose="020B0503020204020204" pitchFamily="34" charset="-122"/>
              </a:endParaRPr>
            </a:p>
          </p:txBody>
        </p:sp>
      </p:grpSp>
      <p:sp>
        <p:nvSpPr>
          <p:cNvPr id="21" name="PA_矩形 12"/>
          <p:cNvSpPr/>
          <p:nvPr>
            <p:custDataLst>
              <p:tags r:id="rId1"/>
            </p:custDataLst>
          </p:nvPr>
        </p:nvSpPr>
        <p:spPr>
          <a:xfrm>
            <a:off x="3062840" y="3749352"/>
            <a:ext cx="5326307" cy="400110"/>
          </a:xfrm>
          <a:prstGeom prst="rect">
            <a:avLst/>
          </a:prstGeom>
        </p:spPr>
        <p:txBody>
          <a:bodyPr wrap="square">
            <a:spAutoFit/>
          </a:bodyPr>
          <a:lstStyle/>
          <a:p>
            <a:pPr algn="ctr" defTabSz="457200">
              <a:spcBef>
                <a:spcPts val="600"/>
              </a:spcBef>
            </a:pPr>
            <a:r>
              <a:rPr lang="en-US" altLang="zh-CN" sz="2000" dirty="0">
                <a:solidFill>
                  <a:srgbClr val="43ADD1"/>
                </a:solidFill>
                <a:latin typeface="Broadway" panose="04040905080B02020502" pitchFamily="82" charset="0"/>
                <a:ea typeface="汉仪旗黑-35S" panose="00020600040101010101" pitchFamily="18" charset="-122"/>
              </a:rPr>
              <a:t>Telephone sales training</a:t>
            </a:r>
            <a:endParaRPr lang="en-US" altLang="zh-CN" sz="2000" dirty="0">
              <a:solidFill>
                <a:srgbClr val="43ADD1"/>
              </a:solidFill>
              <a:latin typeface="Broadway" panose="04040905080B02020502" pitchFamily="82" charset="0"/>
              <a:ea typeface="汉仪旗黑-35S" panose="00020600040101010101" pitchFamily="18" charset="-122"/>
            </a:endParaRPr>
          </a:p>
        </p:txBody>
      </p:sp>
      <p:pic>
        <p:nvPicPr>
          <p:cNvPr id="24" name="纯音乐 - 阿兰蒂斯之恋 - aranjuez mon auour">
            <a:hlinkClick r:id="" action="ppaction://media"/>
          </p:cNvPr>
          <p:cNvPicPr>
            <a:picLocks noChangeAspect="1"/>
          </p:cNvPicPr>
          <p:nvPr>
            <a:audioFile r:link="rId2"/>
            <p:extLst>
              <p:ext uri="{DAA4B4D4-6D71-4841-9C94-3DE7FCFB9230}">
                <p14:media xmlns:p14="http://schemas.microsoft.com/office/powerpoint/2010/main" r:embed="rId3">
                  <p14:fade in="500.000000" out="500.000000"/>
                </p14:media>
              </p:ext>
            </p:extLst>
          </p:nvPr>
        </p:nvPicPr>
        <p:blipFill>
          <a:blip r:embed="rId4"/>
          <a:stretch>
            <a:fillRect/>
          </a:stretch>
        </p:blipFill>
        <p:spPr>
          <a:xfrm>
            <a:off x="-51346" y="-1452880"/>
            <a:ext cx="609600" cy="609600"/>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19735" t="3711" r="28379" b="57421"/>
          <a:stretch>
            <a:fillRect/>
          </a:stretch>
        </p:blipFill>
        <p:spPr>
          <a:xfrm>
            <a:off x="627606" y="75239"/>
            <a:ext cx="2035567" cy="2101841"/>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pic>
        <p:nvPicPr>
          <p:cNvPr id="25" name="图片 24"/>
          <p:cNvPicPr>
            <a:picLocks noChangeAspect="1"/>
          </p:cNvPicPr>
          <p:nvPr/>
        </p:nvPicPr>
        <p:blipFill rotWithShape="1">
          <a:blip r:embed="rId6" cstate="print">
            <a:extLst>
              <a:ext uri="{28A0092B-C50C-407E-A947-70E740481C1C}">
                <a14:useLocalDpi xmlns:a14="http://schemas.microsoft.com/office/drawing/2010/main" val="0"/>
              </a:ext>
            </a:extLst>
          </a:blip>
          <a:srcRect l="19735" t="3711" r="28379" b="57421"/>
          <a:stretch>
            <a:fillRect/>
          </a:stretch>
        </p:blipFill>
        <p:spPr>
          <a:xfrm>
            <a:off x="10939085" y="5680654"/>
            <a:ext cx="929106" cy="959356"/>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19735" t="3711" r="28379" b="57421"/>
          <a:stretch>
            <a:fillRect/>
          </a:stretch>
        </p:blipFill>
        <p:spPr>
          <a:xfrm>
            <a:off x="9392407" y="1575209"/>
            <a:ext cx="2035567" cy="2101841"/>
          </a:xfrm>
          <a:prstGeom prst="donut">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2" presetClass="entr" presetSubtype="4" fill="hold" grpId="0" nodeType="withEffect" p14:presetBounceEnd="59000">
                                      <p:stCondLst>
                                        <p:cond delay="200"/>
                                      </p:stCondLst>
                                      <p:childTnLst>
                                        <p:set>
                                          <p:cBhvr>
                                            <p:cTn id="15" dur="1" fill="hold">
                                              <p:stCondLst>
                                                <p:cond delay="0"/>
                                              </p:stCondLst>
                                            </p:cTn>
                                            <p:tgtEl>
                                              <p:spTgt spid="21">
                                                <p:txEl>
                                                  <p:pRg st="0" end="0"/>
                                                </p:txEl>
                                              </p:spTgt>
                                            </p:tgtEl>
                                            <p:attrNameLst>
                                              <p:attrName>style.visibility</p:attrName>
                                            </p:attrNameLst>
                                          </p:cBhvr>
                                          <p:to>
                                            <p:strVal val="visible"/>
                                          </p:to>
                                        </p:set>
                                        <p:anim calcmode="lin" valueType="num" p14:bounceEnd="59000">
                                          <p:cBhvr additive="base">
                                            <p:cTn id="16" dur="1250" fill="hold"/>
                                            <p:tgtEl>
                                              <p:spTgt spid="21">
                                                <p:txEl>
                                                  <p:pRg st="0" end="0"/>
                                                </p:txEl>
                                              </p:spTgt>
                                            </p:tgtEl>
                                            <p:attrNameLst>
                                              <p:attrName>ppt_x</p:attrName>
                                            </p:attrNameLst>
                                          </p:cBhvr>
                                          <p:tavLst>
                                            <p:tav tm="0">
                                              <p:val>
                                                <p:strVal val="#ppt_x"/>
                                              </p:val>
                                            </p:tav>
                                            <p:tav tm="100000">
                                              <p:val>
                                                <p:strVal val="#ppt_x"/>
                                              </p:val>
                                            </p:tav>
                                          </p:tavLst>
                                        </p:anim>
                                        <p:anim calcmode="lin" valueType="num" p14:bounceEnd="59000">
                                          <p:cBhvr additive="base">
                                            <p:cTn id="17" dur="1250" fill="hold"/>
                                            <p:tgtEl>
                                              <p:spTgt spid="21">
                                                <p:txEl>
                                                  <p:pRg st="0" end="0"/>
                                                </p:txEl>
                                              </p:spTgt>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childTnLst>
                              </p:cTn>
                            </p:par>
                            <p:par>
                              <p:cTn id="49" fill="hold">
                                <p:stCondLst>
                                  <p:cond delay="500"/>
                                </p:stCondLst>
                                <p:childTnLst>
                                  <p:par>
                                    <p:cTn id="50" presetID="1" presetClass="mediacall" presetSubtype="0" fill="hold" nodeType="afterEffect">
                                      <p:stCondLst>
                                        <p:cond delay="0"/>
                                      </p:stCondLst>
                                      <p:childTnLst>
                                        <p:cmd type="call" cmd="playFrom(0.0)">
                                          <p:cBhvr>
                                            <p:cTn id="51" dur="1" fill="hold"/>
                                            <p:tgtEl>
                                              <p:spTgt spid="24"/>
                                            </p:tgtEl>
                                          </p:cBhvr>
                                        </p:cmd>
                                      </p:childTnLst>
                                    </p:cTn>
                                  </p:par>
                                </p:childTnLst>
                              </p:cTn>
                            </p:par>
                            <p:par>
                              <p:cTn id="52" fill="hold">
                                <p:stCondLst>
                                  <p:cond delay="500"/>
                                </p:stCondLst>
                                <p:childTnLst>
                                  <p:par>
                                    <p:cTn id="53" presetID="2" presetClass="entr" presetSubtype="4"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ppt_x"/>
                                              </p:val>
                                            </p:tav>
                                            <p:tav tm="100000">
                                              <p:val>
                                                <p:strVal val="#ppt_x"/>
                                              </p:val>
                                            </p:tav>
                                          </p:tavLst>
                                        </p:anim>
                                        <p:anim calcmode="lin" valueType="num">
                                          <p:cBhvr additive="base">
                                            <p:cTn id="56" dur="500" fill="hold"/>
                                            <p:tgtEl>
                                              <p:spTgt spid="5"/>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 presetClass="entr" presetSubtype="4"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fill="hold"/>
                                            <p:tgtEl>
                                              <p:spTgt spid="19"/>
                                            </p:tgtEl>
                                            <p:attrNameLst>
                                              <p:attrName>ppt_x</p:attrName>
                                            </p:attrNameLst>
                                          </p:cBhvr>
                                          <p:tavLst>
                                            <p:tav tm="0">
                                              <p:val>
                                                <p:strVal val="#ppt_x"/>
                                              </p:val>
                                            </p:tav>
                                            <p:tav tm="100000">
                                              <p:val>
                                                <p:strVal val="#ppt_x"/>
                                              </p:val>
                                            </p:tav>
                                          </p:tavLst>
                                        </p:anim>
                                        <p:anim calcmode="lin" valueType="num">
                                          <p:cBhvr additive="base">
                                            <p:cTn id="61" dur="500" fill="hold"/>
                                            <p:tgtEl>
                                              <p:spTgt spid="19"/>
                                            </p:tgtEl>
                                            <p:attrNameLst>
                                              <p:attrName>ppt_y</p:attrName>
                                            </p:attrNameLst>
                                          </p:cBhvr>
                                          <p:tavLst>
                                            <p:tav tm="0">
                                              <p:val>
                                                <p:strVal val="1+#ppt_h/2"/>
                                              </p:val>
                                            </p:tav>
                                            <p:tav tm="100000">
                                              <p:val>
                                                <p:strVal val="#ppt_y"/>
                                              </p:val>
                                            </p:tav>
                                          </p:tavLst>
                                        </p:anim>
                                      </p:childTnLst>
                                    </p:cTn>
                                  </p:par>
                                </p:childTnLst>
                              </p:cTn>
                            </p:par>
                            <p:par>
                              <p:cTn id="62" fill="hold">
                                <p:stCondLst>
                                  <p:cond delay="1500"/>
                                </p:stCondLst>
                                <p:childTnLst>
                                  <p:par>
                                    <p:cTn id="63" presetID="2" presetClass="entr" presetSubtype="4"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ppt_x"/>
                                              </p:val>
                                            </p:tav>
                                            <p:tav tm="100000">
                                              <p:val>
                                                <p:strVal val="#ppt_x"/>
                                              </p:val>
                                            </p:tav>
                                          </p:tavLst>
                                        </p:anim>
                                        <p:anim calcmode="lin" valueType="num">
                                          <p:cBhvr additive="base">
                                            <p:cTn id="6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7" repeatCount="indefinite" fill="hold" display="0">
                      <p:stCondLst>
                        <p:cond delay="indefinite"/>
                      </p:stCondLst>
                      <p:endCondLst>
                        <p:cond evt="onStopAudio" delay="0">
                          <p:tgtEl>
                            <p:sldTgt/>
                          </p:tgtEl>
                        </p:cond>
                      </p:endCondLst>
                    </p:cTn>
                    <p:tgtEl>
                      <p:spTgt spid="24"/>
                    </p:tgtEl>
                  </p:cMediaNode>
                </p:audio>
              </p:childTnLst>
            </p:cTn>
          </p:par>
        </p:tnLst>
        <p:bldLst>
          <p:bldP spid="17" grpId="0" animBg="1"/>
          <p:bldP spid="20" grpId="0" bldLvl="0" animBg="1"/>
          <p:bldP spid="4" grpId="0" bldLvl="0" animBg="1"/>
          <p:bldP spid="9" grpId="0" animBg="1"/>
          <p:bldP spid="7" grpId="0" animBg="1"/>
          <p:bldP spid="14" grpId="0" animBg="1"/>
          <p:bldP spid="21" grpId="0" build="p"/>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2" presetClass="entr" presetSubtype="4" fill="hold" grpId="0" nodeType="withEffect">
                                      <p:stCondLst>
                                        <p:cond delay="200"/>
                                      </p:stCondLst>
                                      <p:childTnLst>
                                        <p:set>
                                          <p:cBhvr>
                                            <p:cTn id="15" dur="1" fill="hold">
                                              <p:stCondLst>
                                                <p:cond delay="0"/>
                                              </p:stCondLst>
                                            </p:cTn>
                                            <p:tgtEl>
                                              <p:spTgt spid="21">
                                                <p:txEl>
                                                  <p:pRg st="0" end="0"/>
                                                </p:txEl>
                                              </p:spTgt>
                                            </p:tgtEl>
                                            <p:attrNameLst>
                                              <p:attrName>style.visibility</p:attrName>
                                            </p:attrNameLst>
                                          </p:cBhvr>
                                          <p:to>
                                            <p:strVal val="visible"/>
                                          </p:to>
                                        </p:set>
                                        <p:anim calcmode="lin" valueType="num">
                                          <p:cBhvr additive="base">
                                            <p:cTn id="16" dur="125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17" dur="1250" fill="hold"/>
                                            <p:tgtEl>
                                              <p:spTgt spid="21">
                                                <p:txEl>
                                                  <p:pRg st="0" end="0"/>
                                                </p:txEl>
                                              </p:spTgt>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childTnLst>
                              </p:cTn>
                            </p:par>
                            <p:par>
                              <p:cTn id="49" fill="hold">
                                <p:stCondLst>
                                  <p:cond delay="500"/>
                                </p:stCondLst>
                                <p:childTnLst>
                                  <p:par>
                                    <p:cTn id="50" presetID="1" presetClass="mediacall" presetSubtype="0" fill="hold" nodeType="afterEffect">
                                      <p:stCondLst>
                                        <p:cond delay="0"/>
                                      </p:stCondLst>
                                      <p:childTnLst>
                                        <p:cmd type="call" cmd="playFrom(0.0)">
                                          <p:cBhvr>
                                            <p:cTn id="51" dur="1" fill="hold"/>
                                            <p:tgtEl>
                                              <p:spTgt spid="24"/>
                                            </p:tgtEl>
                                          </p:cBhvr>
                                        </p:cmd>
                                      </p:childTnLst>
                                    </p:cTn>
                                  </p:par>
                                </p:childTnLst>
                              </p:cTn>
                            </p:par>
                            <p:par>
                              <p:cTn id="52" fill="hold">
                                <p:stCondLst>
                                  <p:cond delay="500"/>
                                </p:stCondLst>
                                <p:childTnLst>
                                  <p:par>
                                    <p:cTn id="53" presetID="2" presetClass="entr" presetSubtype="4"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ppt_x"/>
                                              </p:val>
                                            </p:tav>
                                            <p:tav tm="100000">
                                              <p:val>
                                                <p:strVal val="#ppt_x"/>
                                              </p:val>
                                            </p:tav>
                                          </p:tavLst>
                                        </p:anim>
                                        <p:anim calcmode="lin" valueType="num">
                                          <p:cBhvr additive="base">
                                            <p:cTn id="56" dur="500" fill="hold"/>
                                            <p:tgtEl>
                                              <p:spTgt spid="5"/>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 presetClass="entr" presetSubtype="4"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fill="hold"/>
                                            <p:tgtEl>
                                              <p:spTgt spid="19"/>
                                            </p:tgtEl>
                                            <p:attrNameLst>
                                              <p:attrName>ppt_x</p:attrName>
                                            </p:attrNameLst>
                                          </p:cBhvr>
                                          <p:tavLst>
                                            <p:tav tm="0">
                                              <p:val>
                                                <p:strVal val="#ppt_x"/>
                                              </p:val>
                                            </p:tav>
                                            <p:tav tm="100000">
                                              <p:val>
                                                <p:strVal val="#ppt_x"/>
                                              </p:val>
                                            </p:tav>
                                          </p:tavLst>
                                        </p:anim>
                                        <p:anim calcmode="lin" valueType="num">
                                          <p:cBhvr additive="base">
                                            <p:cTn id="61" dur="500" fill="hold"/>
                                            <p:tgtEl>
                                              <p:spTgt spid="19"/>
                                            </p:tgtEl>
                                            <p:attrNameLst>
                                              <p:attrName>ppt_y</p:attrName>
                                            </p:attrNameLst>
                                          </p:cBhvr>
                                          <p:tavLst>
                                            <p:tav tm="0">
                                              <p:val>
                                                <p:strVal val="1+#ppt_h/2"/>
                                              </p:val>
                                            </p:tav>
                                            <p:tav tm="100000">
                                              <p:val>
                                                <p:strVal val="#ppt_y"/>
                                              </p:val>
                                            </p:tav>
                                          </p:tavLst>
                                        </p:anim>
                                      </p:childTnLst>
                                    </p:cTn>
                                  </p:par>
                                </p:childTnLst>
                              </p:cTn>
                            </p:par>
                            <p:par>
                              <p:cTn id="62" fill="hold">
                                <p:stCondLst>
                                  <p:cond delay="1500"/>
                                </p:stCondLst>
                                <p:childTnLst>
                                  <p:par>
                                    <p:cTn id="63" presetID="2" presetClass="entr" presetSubtype="4"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ppt_x"/>
                                              </p:val>
                                            </p:tav>
                                            <p:tav tm="100000">
                                              <p:val>
                                                <p:strVal val="#ppt_x"/>
                                              </p:val>
                                            </p:tav>
                                          </p:tavLst>
                                        </p:anim>
                                        <p:anim calcmode="lin" valueType="num">
                                          <p:cBhvr additive="base">
                                            <p:cTn id="6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7" repeatCount="indefinite" fill="hold" display="0">
                      <p:stCondLst>
                        <p:cond delay="indefinite"/>
                      </p:stCondLst>
                      <p:endCondLst>
                        <p:cond evt="onStopAudio" delay="0">
                          <p:tgtEl>
                            <p:sldTgt/>
                          </p:tgtEl>
                        </p:cond>
                      </p:endCondLst>
                    </p:cTn>
                    <p:tgtEl>
                      <p:spTgt spid="24"/>
                    </p:tgtEl>
                  </p:cMediaNode>
                </p:audio>
              </p:childTnLst>
            </p:cTn>
          </p:par>
        </p:tnLst>
        <p:bldLst>
          <p:bldP spid="17" grpId="0" animBg="1"/>
          <p:bldP spid="20" grpId="0" bldLvl="0" animBg="1"/>
          <p:bldP spid="4" grpId="0" bldLvl="0" animBg="1"/>
          <p:bldP spid="9" grpId="0" animBg="1"/>
          <p:bldP spid="7" grpId="0" animBg="1"/>
          <p:bldP spid="14" grpId="0" animBg="1"/>
          <p:bldP spid="21" grpId="0" build="p"/>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0800000">
            <a:off x="0" y="-1146472"/>
            <a:ext cx="4701157" cy="6480166"/>
          </a:xfrm>
          <a:prstGeom prst="rect">
            <a:avLst/>
          </a:prstGeom>
        </p:spPr>
      </p:pic>
      <p:sp>
        <p:nvSpPr>
          <p:cNvPr id="4" name="文本框 3"/>
          <p:cNvSpPr txBox="1"/>
          <p:nvPr/>
        </p:nvSpPr>
        <p:spPr>
          <a:xfrm flipH="1">
            <a:off x="1331962" y="2285248"/>
            <a:ext cx="2491708" cy="1877437"/>
          </a:xfrm>
          <a:prstGeom prst="rect">
            <a:avLst/>
          </a:prstGeom>
          <a:noFill/>
        </p:spPr>
        <p:txBody>
          <a:bodyPr wrap="none" rtlCol="0">
            <a:spAutoFit/>
          </a:bodyPr>
          <a:lstStyle/>
          <a:p>
            <a:pPr algn="ctr" defTabSz="457200"/>
            <a:r>
              <a:rPr lang="zh-CN" altLang="en-US" sz="8000" b="1" dirty="0">
                <a:solidFill>
                  <a:prstClr val="white"/>
                </a:solidFill>
                <a:latin typeface="微软雅黑" panose="020B0503020204020204" pitchFamily="34" charset="-122"/>
                <a:ea typeface="微软雅黑" panose="020B0503020204020204" pitchFamily="34" charset="-122"/>
              </a:rPr>
              <a:t>目录</a:t>
            </a:r>
            <a:endParaRPr lang="en-US" altLang="zh-CN" sz="8000" b="1" dirty="0">
              <a:solidFill>
                <a:prstClr val="white"/>
              </a:solidFill>
              <a:latin typeface="微软雅黑" panose="020B0503020204020204" pitchFamily="34" charset="-122"/>
              <a:ea typeface="微软雅黑" panose="020B0503020204020204" pitchFamily="34" charset="-122"/>
            </a:endParaRPr>
          </a:p>
          <a:p>
            <a:pPr algn="ctr" defTabSz="457200"/>
            <a:r>
              <a:rPr lang="en-US" altLang="zh-CN" sz="3600" b="1" dirty="0">
                <a:solidFill>
                  <a:prstClr val="white"/>
                </a:solidFill>
                <a:latin typeface="微软雅黑" panose="020B0503020204020204" pitchFamily="34" charset="-122"/>
                <a:ea typeface="微软雅黑" panose="020B0503020204020204" pitchFamily="34" charset="-122"/>
              </a:rPr>
              <a:t>CONTENT</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sp>
        <p:nvSpPr>
          <p:cNvPr id="5" name="椭圆 4"/>
          <p:cNvSpPr/>
          <p:nvPr/>
        </p:nvSpPr>
        <p:spPr>
          <a:xfrm rot="6013526">
            <a:off x="188178" y="3069760"/>
            <a:ext cx="1072637" cy="1072637"/>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6" name="椭圆 5"/>
          <p:cNvSpPr/>
          <p:nvPr/>
        </p:nvSpPr>
        <p:spPr>
          <a:xfrm rot="6013526">
            <a:off x="3147106" y="1110083"/>
            <a:ext cx="887488" cy="88748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9" name="椭圆 8"/>
          <p:cNvSpPr/>
          <p:nvPr/>
        </p:nvSpPr>
        <p:spPr>
          <a:xfrm>
            <a:off x="6238500" y="784023"/>
            <a:ext cx="550606" cy="550606"/>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altLang="zh-CN" b="1" dirty="0">
                <a:solidFill>
                  <a:prstClr val="white"/>
                </a:solidFill>
                <a:sym typeface="+mn-lt"/>
              </a:rPr>
              <a:t>1</a:t>
            </a:r>
            <a:endParaRPr lang="zh-CN" altLang="en-US" b="1" dirty="0">
              <a:solidFill>
                <a:prstClr val="white"/>
              </a:solidFill>
              <a:sym typeface="+mn-lt"/>
            </a:endParaRPr>
          </a:p>
        </p:txBody>
      </p:sp>
      <p:sp>
        <p:nvSpPr>
          <p:cNvPr id="10" name="文本框 9"/>
          <p:cNvSpPr txBox="1"/>
          <p:nvPr/>
        </p:nvSpPr>
        <p:spPr>
          <a:xfrm>
            <a:off x="6995583" y="590983"/>
            <a:ext cx="2316480" cy="650875"/>
          </a:xfrm>
          <a:prstGeom prst="rect">
            <a:avLst/>
          </a:prstGeom>
          <a:noFill/>
        </p:spPr>
        <p:txBody>
          <a:bodyPr wrap="none" rtlCol="0">
            <a:spAutoFit/>
          </a:bodyPr>
          <a:lstStyle/>
          <a:p>
            <a:pPr>
              <a:lnSpc>
                <a:spcPct val="130000"/>
              </a:lnSpc>
              <a:defRPr/>
            </a:pPr>
            <a:r>
              <a:rPr lang="zh-CN" altLang="en-US" sz="2800" b="1" dirty="0">
                <a:solidFill>
                  <a:schemeClr val="tx1"/>
                </a:solidFill>
                <a:latin typeface="微软雅黑" panose="020B0503020204020204" pitchFamily="82" charset="2"/>
                <a:ea typeface="微软雅黑" panose="020B0503020204020204" pitchFamily="82" charset="2"/>
                <a:cs typeface="+mn-ea"/>
                <a:sym typeface="+mn-lt"/>
              </a:rPr>
              <a:t>电话销售定义</a:t>
            </a:r>
            <a:endParaRPr lang="zh-CN" altLang="en-US" sz="2000" b="1" dirty="0">
              <a:solidFill>
                <a:schemeClr val="tx1"/>
              </a:solidFill>
              <a:latin typeface="微软雅黑" panose="020B0503020204020204" pitchFamily="82" charset="2"/>
              <a:ea typeface="微软雅黑" panose="020B0503020204020204" pitchFamily="82" charset="2"/>
              <a:cs typeface="+mn-ea"/>
              <a:sym typeface="+mn-lt"/>
            </a:endParaRP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995583" y="1137568"/>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sp>
        <p:nvSpPr>
          <p:cNvPr id="12" name="椭圆 11"/>
          <p:cNvSpPr/>
          <p:nvPr/>
        </p:nvSpPr>
        <p:spPr>
          <a:xfrm>
            <a:off x="6238500" y="3116760"/>
            <a:ext cx="550606" cy="550606"/>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altLang="zh-CN" b="1" dirty="0">
                <a:solidFill>
                  <a:prstClr val="white"/>
                </a:solidFill>
                <a:sym typeface="+mn-lt"/>
              </a:rPr>
              <a:t>3</a:t>
            </a:r>
            <a:endParaRPr lang="zh-CN" altLang="en-US" b="1" dirty="0">
              <a:solidFill>
                <a:prstClr val="white"/>
              </a:solidFill>
              <a:sym typeface="+mn-lt"/>
            </a:endParaRPr>
          </a:p>
        </p:txBody>
      </p:sp>
      <p:sp>
        <p:nvSpPr>
          <p:cNvPr id="13" name="文本框 12"/>
          <p:cNvSpPr txBox="1"/>
          <p:nvPr/>
        </p:nvSpPr>
        <p:spPr>
          <a:xfrm>
            <a:off x="6995583" y="2944040"/>
            <a:ext cx="3027680" cy="650875"/>
          </a:xfrm>
          <a:prstGeom prst="rect">
            <a:avLst/>
          </a:prstGeom>
          <a:noFill/>
        </p:spPr>
        <p:txBody>
          <a:bodyPr wrap="none" rtlCol="0">
            <a:spAutoFit/>
          </a:bodyPr>
          <a:lstStyle/>
          <a:p>
            <a:pPr>
              <a:lnSpc>
                <a:spcPct val="130000"/>
              </a:lnSpc>
              <a:defRPr/>
            </a:pPr>
            <a:r>
              <a:rPr lang="zh-CN" altLang="en-US" sz="2800" b="1" dirty="0">
                <a:latin typeface="微软雅黑" panose="020B0503020204020204" pitchFamily="82" charset="2"/>
                <a:ea typeface="微软雅黑" panose="020B0503020204020204" pitchFamily="82" charset="2"/>
                <a:cs typeface="+mn-ea"/>
                <a:sym typeface="+mn-lt"/>
              </a:rPr>
              <a:t>电话销售常见问题</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14" name="矩形 1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995583" y="347030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sp>
        <p:nvSpPr>
          <p:cNvPr id="15" name="椭圆 14"/>
          <p:cNvSpPr/>
          <p:nvPr/>
        </p:nvSpPr>
        <p:spPr>
          <a:xfrm>
            <a:off x="6238500" y="1866883"/>
            <a:ext cx="550606" cy="550606"/>
          </a:xfrm>
          <a:prstGeom prst="ellipse">
            <a:avLst/>
          </a:prstGeom>
          <a:solidFill>
            <a:srgbClr val="43ADD1"/>
          </a:soli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altLang="zh-CN" b="1" dirty="0">
                <a:solidFill>
                  <a:prstClr val="white"/>
                </a:solidFill>
                <a:sym typeface="+mn-lt"/>
              </a:rPr>
              <a:t>2</a:t>
            </a:r>
            <a:endParaRPr lang="zh-CN" altLang="en-US" b="1" dirty="0">
              <a:solidFill>
                <a:prstClr val="white"/>
              </a:solidFill>
              <a:sym typeface="+mn-lt"/>
            </a:endParaRPr>
          </a:p>
        </p:txBody>
      </p:sp>
      <p:sp>
        <p:nvSpPr>
          <p:cNvPr id="16" name="文本框 15"/>
          <p:cNvSpPr txBox="1"/>
          <p:nvPr/>
        </p:nvSpPr>
        <p:spPr>
          <a:xfrm>
            <a:off x="7005743" y="1696068"/>
            <a:ext cx="2316480" cy="650875"/>
          </a:xfrm>
          <a:prstGeom prst="rect">
            <a:avLst/>
          </a:prstGeom>
          <a:noFill/>
        </p:spPr>
        <p:txBody>
          <a:bodyPr wrap="none" rtlCol="0">
            <a:spAutoFit/>
          </a:bodyPr>
          <a:lstStyle/>
          <a:p>
            <a:pPr>
              <a:lnSpc>
                <a:spcPct val="130000"/>
              </a:lnSpc>
              <a:defRPr/>
            </a:pPr>
            <a:r>
              <a:rPr lang="zh-CN" altLang="en-US" sz="2800" b="1" dirty="0">
                <a:solidFill>
                  <a:schemeClr val="tx1"/>
                </a:solidFill>
                <a:latin typeface="微软雅黑" panose="020B0503020204020204" pitchFamily="82" charset="2"/>
                <a:ea typeface="微软雅黑" panose="020B0503020204020204" pitchFamily="82" charset="2"/>
                <a:cs typeface="+mn-ea"/>
                <a:sym typeface="+mn-lt"/>
              </a:rPr>
              <a:t>电话销售素质</a:t>
            </a:r>
            <a:endParaRPr lang="zh-CN" altLang="en-US" sz="2800" b="1" dirty="0">
              <a:solidFill>
                <a:schemeClr val="tx1"/>
              </a:solidFill>
              <a:latin typeface="微软雅黑" panose="020B0503020204020204" pitchFamily="82" charset="2"/>
              <a:ea typeface="微软雅黑" panose="020B0503020204020204" pitchFamily="82" charset="2"/>
              <a:cs typeface="+mn-ea"/>
              <a:sym typeface="+mn-lt"/>
            </a:endParaRPr>
          </a:p>
        </p:txBody>
      </p:sp>
      <p:sp>
        <p:nvSpPr>
          <p:cNvPr id="17" name="矩形 1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995583" y="2220428"/>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sp>
        <p:nvSpPr>
          <p:cNvPr id="18" name="椭圆 17"/>
          <p:cNvSpPr/>
          <p:nvPr/>
        </p:nvSpPr>
        <p:spPr>
          <a:xfrm>
            <a:off x="6238500" y="4378665"/>
            <a:ext cx="550606" cy="550606"/>
          </a:xfrm>
          <a:prstGeom prst="ellipse">
            <a:avLst/>
          </a:prstGeom>
          <a:solidFill>
            <a:srgbClr val="43ADD1"/>
          </a:soli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altLang="zh-CN" b="1" dirty="0">
                <a:solidFill>
                  <a:prstClr val="white"/>
                </a:solidFill>
                <a:sym typeface="+mn-lt"/>
              </a:rPr>
              <a:t>4</a:t>
            </a:r>
            <a:endParaRPr lang="zh-CN" altLang="en-US" b="1" dirty="0">
              <a:solidFill>
                <a:prstClr val="white"/>
              </a:solidFill>
              <a:sym typeface="+mn-lt"/>
            </a:endParaRPr>
          </a:p>
        </p:txBody>
      </p:sp>
      <p:sp>
        <p:nvSpPr>
          <p:cNvPr id="19" name="文本框 18"/>
          <p:cNvSpPr txBox="1"/>
          <p:nvPr/>
        </p:nvSpPr>
        <p:spPr>
          <a:xfrm>
            <a:off x="7005743" y="4191340"/>
            <a:ext cx="3027680" cy="650875"/>
          </a:xfrm>
          <a:prstGeom prst="rect">
            <a:avLst/>
          </a:prstGeom>
          <a:noFill/>
        </p:spPr>
        <p:txBody>
          <a:bodyPr wrap="none" rtlCol="0">
            <a:spAutoFit/>
          </a:bodyPr>
          <a:lstStyle/>
          <a:p>
            <a:pPr>
              <a:lnSpc>
                <a:spcPct val="130000"/>
              </a:lnSpc>
              <a:defRPr/>
            </a:pPr>
            <a:r>
              <a:rPr lang="zh-CN" altLang="en-US" sz="2800" b="1" dirty="0">
                <a:latin typeface="微软雅黑" panose="020B0503020204020204" pitchFamily="82" charset="2"/>
                <a:ea typeface="微软雅黑" panose="020B0503020204020204" pitchFamily="82" charset="2"/>
                <a:cs typeface="+mn-ea"/>
                <a:sym typeface="+mn-lt"/>
              </a:rPr>
              <a:t>如何做好电话销售</a:t>
            </a:r>
            <a:endParaRPr lang="zh-CN" altLang="en-US" sz="2800" b="1" dirty="0">
              <a:latin typeface="微软雅黑" panose="020B0503020204020204" pitchFamily="82" charset="2"/>
              <a:ea typeface="微软雅黑" panose="020B0503020204020204" pitchFamily="82" charset="2"/>
              <a:cs typeface="+mn-ea"/>
              <a:sym typeface="+mn-lt"/>
            </a:endParaRPr>
          </a:p>
        </p:txBody>
      </p:sp>
      <p:sp>
        <p:nvSpPr>
          <p:cNvPr id="20" name="矩形 1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995583" y="4732210"/>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pic>
        <p:nvPicPr>
          <p:cNvPr id="23" name="图片 22"/>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0156433" y="5807079"/>
            <a:ext cx="2035567" cy="2101841"/>
          </a:xfrm>
          <a:prstGeom prst="donut">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sp>
        <p:nvSpPr>
          <p:cNvPr id="24" name="椭圆 23"/>
          <p:cNvSpPr/>
          <p:nvPr/>
        </p:nvSpPr>
        <p:spPr>
          <a:xfrm rot="6013526">
            <a:off x="3792079" y="4078827"/>
            <a:ext cx="659262" cy="659262"/>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5" name="椭圆 24"/>
          <p:cNvSpPr/>
          <p:nvPr/>
        </p:nvSpPr>
        <p:spPr>
          <a:xfrm>
            <a:off x="6248854" y="5365267"/>
            <a:ext cx="550606" cy="550606"/>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altLang="zh-CN" b="1" dirty="0">
                <a:solidFill>
                  <a:prstClr val="white"/>
                </a:solidFill>
                <a:sym typeface="+mn-lt"/>
              </a:rPr>
              <a:t>5</a:t>
            </a:r>
            <a:endParaRPr lang="zh-CN" altLang="en-US" b="1" dirty="0">
              <a:solidFill>
                <a:prstClr val="white"/>
              </a:solidFill>
              <a:sym typeface="+mn-lt"/>
            </a:endParaRPr>
          </a:p>
        </p:txBody>
      </p:sp>
      <p:sp>
        <p:nvSpPr>
          <p:cNvPr id="26" name="文本框 25"/>
          <p:cNvSpPr txBox="1"/>
          <p:nvPr/>
        </p:nvSpPr>
        <p:spPr>
          <a:xfrm>
            <a:off x="7005937" y="5203977"/>
            <a:ext cx="3027680" cy="650875"/>
          </a:xfrm>
          <a:prstGeom prst="rect">
            <a:avLst/>
          </a:prstGeom>
          <a:noFill/>
        </p:spPr>
        <p:txBody>
          <a:bodyPr wrap="none" rtlCol="0">
            <a:spAutoFit/>
          </a:bodyPr>
          <a:lstStyle/>
          <a:p>
            <a:pPr>
              <a:lnSpc>
                <a:spcPct val="130000"/>
              </a:lnSpc>
              <a:defRPr/>
            </a:pPr>
            <a:r>
              <a:rPr lang="zh-CN" altLang="en-US" sz="2800" b="1" dirty="0">
                <a:latin typeface="微软雅黑" panose="020B0503020204020204" pitchFamily="82" charset="2"/>
                <a:ea typeface="微软雅黑" panose="020B0503020204020204" pitchFamily="82" charset="2"/>
                <a:cs typeface="+mn-ea"/>
                <a:sym typeface="+mn-lt"/>
              </a:rPr>
              <a:t>电话销售沟通技巧</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27" name="矩形 2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005937" y="5718812"/>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53"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p:val>
                                            <p:fltVal val="0"/>
                                          </p:val>
                                        </p:tav>
                                        <p:tav tm="100000">
                                          <p:val>
                                            <p:strVal val="#ppt_w"/>
                                          </p:val>
                                        </p:tav>
                                      </p:tavLst>
                                    </p:anim>
                                    <p:anim calcmode="lin" valueType="num">
                                      <p:cBhvr>
                                        <p:cTn id="38" dur="1000" fill="hold"/>
                                        <p:tgtEl>
                                          <p:spTgt spid="11"/>
                                        </p:tgtEl>
                                        <p:attrNameLst>
                                          <p:attrName>ppt_h</p:attrName>
                                        </p:attrNameLst>
                                      </p:cBhvr>
                                      <p:tavLst>
                                        <p:tav tm="0">
                                          <p:val>
                                            <p:fltVal val="0"/>
                                          </p:val>
                                        </p:tav>
                                        <p:tav tm="100000">
                                          <p:val>
                                            <p:strVal val="#ppt_h"/>
                                          </p:val>
                                        </p:tav>
                                      </p:tavLst>
                                    </p:anim>
                                    <p:anim calcmode="lin" valueType="num">
                                      <p:cBhvr>
                                        <p:cTn id="39" dur="1000" fill="hold"/>
                                        <p:tgtEl>
                                          <p:spTgt spid="11"/>
                                        </p:tgtEl>
                                        <p:attrNameLst>
                                          <p:attrName>style.rotation</p:attrName>
                                        </p:attrNameLst>
                                      </p:cBhvr>
                                      <p:tavLst>
                                        <p:tav tm="0">
                                          <p:val>
                                            <p:fltVal val="90"/>
                                          </p:val>
                                        </p:tav>
                                        <p:tav tm="100000">
                                          <p:val>
                                            <p:fltVal val="0"/>
                                          </p:val>
                                        </p:tav>
                                      </p:tavLst>
                                    </p:anim>
                                    <p:animEffect transition="in" filter="fade">
                                      <p:cBhvr>
                                        <p:cTn id="40" dur="1000"/>
                                        <p:tgtEl>
                                          <p:spTgt spid="11"/>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style.rotation</p:attrName>
                                        </p:attrNameLst>
                                      </p:cBhvr>
                                      <p:tavLst>
                                        <p:tav tm="0">
                                          <p:val>
                                            <p:fltVal val="90"/>
                                          </p:val>
                                        </p:tav>
                                        <p:tav tm="100000">
                                          <p:val>
                                            <p:fltVal val="0"/>
                                          </p:val>
                                        </p:tav>
                                      </p:tavLst>
                                    </p:anim>
                                    <p:animEffect transition="in" filter="fade">
                                      <p:cBhvr>
                                        <p:cTn id="46" dur="10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0" fill="hold"/>
                                        <p:tgtEl>
                                          <p:spTgt spid="13"/>
                                        </p:tgtEl>
                                        <p:attrNameLst>
                                          <p:attrName>ppt_w</p:attrName>
                                        </p:attrNameLst>
                                      </p:cBhvr>
                                      <p:tavLst>
                                        <p:tav tm="0">
                                          <p:val>
                                            <p:fltVal val="0"/>
                                          </p:val>
                                        </p:tav>
                                        <p:tav tm="100000">
                                          <p:val>
                                            <p:strVal val="#ppt_w"/>
                                          </p:val>
                                        </p:tav>
                                      </p:tavLst>
                                    </p:anim>
                                    <p:anim calcmode="lin" valueType="num">
                                      <p:cBhvr>
                                        <p:cTn id="57" dur="1000" fill="hold"/>
                                        <p:tgtEl>
                                          <p:spTgt spid="13"/>
                                        </p:tgtEl>
                                        <p:attrNameLst>
                                          <p:attrName>ppt_h</p:attrName>
                                        </p:attrNameLst>
                                      </p:cBhvr>
                                      <p:tavLst>
                                        <p:tav tm="0">
                                          <p:val>
                                            <p:fltVal val="0"/>
                                          </p:val>
                                        </p:tav>
                                        <p:tav tm="100000">
                                          <p:val>
                                            <p:strVal val="#ppt_h"/>
                                          </p:val>
                                        </p:tav>
                                      </p:tavLst>
                                    </p:anim>
                                    <p:anim calcmode="lin" valueType="num">
                                      <p:cBhvr>
                                        <p:cTn id="58" dur="1000" fill="hold"/>
                                        <p:tgtEl>
                                          <p:spTgt spid="13"/>
                                        </p:tgtEl>
                                        <p:attrNameLst>
                                          <p:attrName>style.rotation</p:attrName>
                                        </p:attrNameLst>
                                      </p:cBhvr>
                                      <p:tavLst>
                                        <p:tav tm="0">
                                          <p:val>
                                            <p:fltVal val="90"/>
                                          </p:val>
                                        </p:tav>
                                        <p:tav tm="100000">
                                          <p:val>
                                            <p:fltVal val="0"/>
                                          </p:val>
                                        </p:tav>
                                      </p:tavLst>
                                    </p:anim>
                                    <p:animEffect transition="in" filter="fade">
                                      <p:cBhvr>
                                        <p:cTn id="59" dur="1000"/>
                                        <p:tgtEl>
                                          <p:spTgt spid="13"/>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1000" fill="hold"/>
                                        <p:tgtEl>
                                          <p:spTgt spid="14"/>
                                        </p:tgtEl>
                                        <p:attrNameLst>
                                          <p:attrName>ppt_w</p:attrName>
                                        </p:attrNameLst>
                                      </p:cBhvr>
                                      <p:tavLst>
                                        <p:tav tm="0">
                                          <p:val>
                                            <p:fltVal val="0"/>
                                          </p:val>
                                        </p:tav>
                                        <p:tav tm="100000">
                                          <p:val>
                                            <p:strVal val="#ppt_w"/>
                                          </p:val>
                                        </p:tav>
                                      </p:tavLst>
                                    </p:anim>
                                    <p:anim calcmode="lin" valueType="num">
                                      <p:cBhvr>
                                        <p:cTn id="63" dur="1000" fill="hold"/>
                                        <p:tgtEl>
                                          <p:spTgt spid="14"/>
                                        </p:tgtEl>
                                        <p:attrNameLst>
                                          <p:attrName>ppt_h</p:attrName>
                                        </p:attrNameLst>
                                      </p:cBhvr>
                                      <p:tavLst>
                                        <p:tav tm="0">
                                          <p:val>
                                            <p:fltVal val="0"/>
                                          </p:val>
                                        </p:tav>
                                        <p:tav tm="100000">
                                          <p:val>
                                            <p:strVal val="#ppt_h"/>
                                          </p:val>
                                        </p:tav>
                                      </p:tavLst>
                                    </p:anim>
                                    <p:anim calcmode="lin" valueType="num">
                                      <p:cBhvr>
                                        <p:cTn id="64" dur="1000" fill="hold"/>
                                        <p:tgtEl>
                                          <p:spTgt spid="14"/>
                                        </p:tgtEl>
                                        <p:attrNameLst>
                                          <p:attrName>style.rotation</p:attrName>
                                        </p:attrNameLst>
                                      </p:cBhvr>
                                      <p:tavLst>
                                        <p:tav tm="0">
                                          <p:val>
                                            <p:fltVal val="90"/>
                                          </p:val>
                                        </p:tav>
                                        <p:tav tm="100000">
                                          <p:val>
                                            <p:fltVal val="0"/>
                                          </p:val>
                                        </p:tav>
                                      </p:tavLst>
                                    </p:anim>
                                    <p:animEffect transition="in" filter="fade">
                                      <p:cBhvr>
                                        <p:cTn id="65" dur="1000"/>
                                        <p:tgtEl>
                                          <p:spTgt spid="14"/>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1000" fill="hold"/>
                                        <p:tgtEl>
                                          <p:spTgt spid="15"/>
                                        </p:tgtEl>
                                        <p:attrNameLst>
                                          <p:attrName>ppt_w</p:attrName>
                                        </p:attrNameLst>
                                      </p:cBhvr>
                                      <p:tavLst>
                                        <p:tav tm="0">
                                          <p:val>
                                            <p:fltVal val="0"/>
                                          </p:val>
                                        </p:tav>
                                        <p:tav tm="100000">
                                          <p:val>
                                            <p:strVal val="#ppt_w"/>
                                          </p:val>
                                        </p:tav>
                                      </p:tavLst>
                                    </p:anim>
                                    <p:anim calcmode="lin" valueType="num">
                                      <p:cBhvr>
                                        <p:cTn id="69" dur="1000" fill="hold"/>
                                        <p:tgtEl>
                                          <p:spTgt spid="15"/>
                                        </p:tgtEl>
                                        <p:attrNameLst>
                                          <p:attrName>ppt_h</p:attrName>
                                        </p:attrNameLst>
                                      </p:cBhvr>
                                      <p:tavLst>
                                        <p:tav tm="0">
                                          <p:val>
                                            <p:fltVal val="0"/>
                                          </p:val>
                                        </p:tav>
                                        <p:tav tm="100000">
                                          <p:val>
                                            <p:strVal val="#ppt_h"/>
                                          </p:val>
                                        </p:tav>
                                      </p:tavLst>
                                    </p:anim>
                                    <p:anim calcmode="lin" valueType="num">
                                      <p:cBhvr>
                                        <p:cTn id="70" dur="1000" fill="hold"/>
                                        <p:tgtEl>
                                          <p:spTgt spid="15"/>
                                        </p:tgtEl>
                                        <p:attrNameLst>
                                          <p:attrName>style.rotation</p:attrName>
                                        </p:attrNameLst>
                                      </p:cBhvr>
                                      <p:tavLst>
                                        <p:tav tm="0">
                                          <p:val>
                                            <p:fltVal val="90"/>
                                          </p:val>
                                        </p:tav>
                                        <p:tav tm="100000">
                                          <p:val>
                                            <p:fltVal val="0"/>
                                          </p:val>
                                        </p:tav>
                                      </p:tavLst>
                                    </p:anim>
                                    <p:animEffect transition="in" filter="fade">
                                      <p:cBhvr>
                                        <p:cTn id="71" dur="1000"/>
                                        <p:tgtEl>
                                          <p:spTgt spid="15"/>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p:cTn id="74" dur="1000" fill="hold"/>
                                        <p:tgtEl>
                                          <p:spTgt spid="16"/>
                                        </p:tgtEl>
                                        <p:attrNameLst>
                                          <p:attrName>ppt_w</p:attrName>
                                        </p:attrNameLst>
                                      </p:cBhvr>
                                      <p:tavLst>
                                        <p:tav tm="0">
                                          <p:val>
                                            <p:fltVal val="0"/>
                                          </p:val>
                                        </p:tav>
                                        <p:tav tm="100000">
                                          <p:val>
                                            <p:strVal val="#ppt_w"/>
                                          </p:val>
                                        </p:tav>
                                      </p:tavLst>
                                    </p:anim>
                                    <p:anim calcmode="lin" valueType="num">
                                      <p:cBhvr>
                                        <p:cTn id="75" dur="1000" fill="hold"/>
                                        <p:tgtEl>
                                          <p:spTgt spid="16"/>
                                        </p:tgtEl>
                                        <p:attrNameLst>
                                          <p:attrName>ppt_h</p:attrName>
                                        </p:attrNameLst>
                                      </p:cBhvr>
                                      <p:tavLst>
                                        <p:tav tm="0">
                                          <p:val>
                                            <p:fltVal val="0"/>
                                          </p:val>
                                        </p:tav>
                                        <p:tav tm="100000">
                                          <p:val>
                                            <p:strVal val="#ppt_h"/>
                                          </p:val>
                                        </p:tav>
                                      </p:tavLst>
                                    </p:anim>
                                    <p:anim calcmode="lin" valueType="num">
                                      <p:cBhvr>
                                        <p:cTn id="76" dur="1000" fill="hold"/>
                                        <p:tgtEl>
                                          <p:spTgt spid="16"/>
                                        </p:tgtEl>
                                        <p:attrNameLst>
                                          <p:attrName>style.rotation</p:attrName>
                                        </p:attrNameLst>
                                      </p:cBhvr>
                                      <p:tavLst>
                                        <p:tav tm="0">
                                          <p:val>
                                            <p:fltVal val="90"/>
                                          </p:val>
                                        </p:tav>
                                        <p:tav tm="100000">
                                          <p:val>
                                            <p:fltVal val="0"/>
                                          </p:val>
                                        </p:tav>
                                      </p:tavLst>
                                    </p:anim>
                                    <p:animEffect transition="in" filter="fade">
                                      <p:cBhvr>
                                        <p:cTn id="77" dur="1000"/>
                                        <p:tgtEl>
                                          <p:spTgt spid="16"/>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1000" fill="hold"/>
                                        <p:tgtEl>
                                          <p:spTgt spid="17"/>
                                        </p:tgtEl>
                                        <p:attrNameLst>
                                          <p:attrName>ppt_w</p:attrName>
                                        </p:attrNameLst>
                                      </p:cBhvr>
                                      <p:tavLst>
                                        <p:tav tm="0">
                                          <p:val>
                                            <p:fltVal val="0"/>
                                          </p:val>
                                        </p:tav>
                                        <p:tav tm="100000">
                                          <p:val>
                                            <p:strVal val="#ppt_w"/>
                                          </p:val>
                                        </p:tav>
                                      </p:tavLst>
                                    </p:anim>
                                    <p:anim calcmode="lin" valueType="num">
                                      <p:cBhvr>
                                        <p:cTn id="81" dur="1000" fill="hold"/>
                                        <p:tgtEl>
                                          <p:spTgt spid="17"/>
                                        </p:tgtEl>
                                        <p:attrNameLst>
                                          <p:attrName>ppt_h</p:attrName>
                                        </p:attrNameLst>
                                      </p:cBhvr>
                                      <p:tavLst>
                                        <p:tav tm="0">
                                          <p:val>
                                            <p:fltVal val="0"/>
                                          </p:val>
                                        </p:tav>
                                        <p:tav tm="100000">
                                          <p:val>
                                            <p:strVal val="#ppt_h"/>
                                          </p:val>
                                        </p:tav>
                                      </p:tavLst>
                                    </p:anim>
                                    <p:anim calcmode="lin" valueType="num">
                                      <p:cBhvr>
                                        <p:cTn id="82" dur="1000" fill="hold"/>
                                        <p:tgtEl>
                                          <p:spTgt spid="17"/>
                                        </p:tgtEl>
                                        <p:attrNameLst>
                                          <p:attrName>style.rotation</p:attrName>
                                        </p:attrNameLst>
                                      </p:cBhvr>
                                      <p:tavLst>
                                        <p:tav tm="0">
                                          <p:val>
                                            <p:fltVal val="90"/>
                                          </p:val>
                                        </p:tav>
                                        <p:tav tm="100000">
                                          <p:val>
                                            <p:fltVal val="0"/>
                                          </p:val>
                                        </p:tav>
                                      </p:tavLst>
                                    </p:anim>
                                    <p:animEffect transition="in" filter="fade">
                                      <p:cBhvr>
                                        <p:cTn id="83" dur="1000"/>
                                        <p:tgtEl>
                                          <p:spTgt spid="17"/>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cBhvr>
                                        <p:cTn id="86" dur="1000" fill="hold"/>
                                        <p:tgtEl>
                                          <p:spTgt spid="18"/>
                                        </p:tgtEl>
                                        <p:attrNameLst>
                                          <p:attrName>ppt_w</p:attrName>
                                        </p:attrNameLst>
                                      </p:cBhvr>
                                      <p:tavLst>
                                        <p:tav tm="0">
                                          <p:val>
                                            <p:fltVal val="0"/>
                                          </p:val>
                                        </p:tav>
                                        <p:tav tm="100000">
                                          <p:val>
                                            <p:strVal val="#ppt_w"/>
                                          </p:val>
                                        </p:tav>
                                      </p:tavLst>
                                    </p:anim>
                                    <p:anim calcmode="lin" valueType="num">
                                      <p:cBhvr>
                                        <p:cTn id="87" dur="1000" fill="hold"/>
                                        <p:tgtEl>
                                          <p:spTgt spid="18"/>
                                        </p:tgtEl>
                                        <p:attrNameLst>
                                          <p:attrName>ppt_h</p:attrName>
                                        </p:attrNameLst>
                                      </p:cBhvr>
                                      <p:tavLst>
                                        <p:tav tm="0">
                                          <p:val>
                                            <p:fltVal val="0"/>
                                          </p:val>
                                        </p:tav>
                                        <p:tav tm="100000">
                                          <p:val>
                                            <p:strVal val="#ppt_h"/>
                                          </p:val>
                                        </p:tav>
                                      </p:tavLst>
                                    </p:anim>
                                    <p:anim calcmode="lin" valueType="num">
                                      <p:cBhvr>
                                        <p:cTn id="88" dur="1000" fill="hold"/>
                                        <p:tgtEl>
                                          <p:spTgt spid="18"/>
                                        </p:tgtEl>
                                        <p:attrNameLst>
                                          <p:attrName>style.rotation</p:attrName>
                                        </p:attrNameLst>
                                      </p:cBhvr>
                                      <p:tavLst>
                                        <p:tav tm="0">
                                          <p:val>
                                            <p:fltVal val="90"/>
                                          </p:val>
                                        </p:tav>
                                        <p:tav tm="100000">
                                          <p:val>
                                            <p:fltVal val="0"/>
                                          </p:val>
                                        </p:tav>
                                      </p:tavLst>
                                    </p:anim>
                                    <p:animEffect transition="in" filter="fade">
                                      <p:cBhvr>
                                        <p:cTn id="89" dur="1000"/>
                                        <p:tgtEl>
                                          <p:spTgt spid="18"/>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p:cTn id="92" dur="1000" fill="hold"/>
                                        <p:tgtEl>
                                          <p:spTgt spid="19"/>
                                        </p:tgtEl>
                                        <p:attrNameLst>
                                          <p:attrName>ppt_w</p:attrName>
                                        </p:attrNameLst>
                                      </p:cBhvr>
                                      <p:tavLst>
                                        <p:tav tm="0">
                                          <p:val>
                                            <p:fltVal val="0"/>
                                          </p:val>
                                        </p:tav>
                                        <p:tav tm="100000">
                                          <p:val>
                                            <p:strVal val="#ppt_w"/>
                                          </p:val>
                                        </p:tav>
                                      </p:tavLst>
                                    </p:anim>
                                    <p:anim calcmode="lin" valueType="num">
                                      <p:cBhvr>
                                        <p:cTn id="93" dur="1000" fill="hold"/>
                                        <p:tgtEl>
                                          <p:spTgt spid="19"/>
                                        </p:tgtEl>
                                        <p:attrNameLst>
                                          <p:attrName>ppt_h</p:attrName>
                                        </p:attrNameLst>
                                      </p:cBhvr>
                                      <p:tavLst>
                                        <p:tav tm="0">
                                          <p:val>
                                            <p:fltVal val="0"/>
                                          </p:val>
                                        </p:tav>
                                        <p:tav tm="100000">
                                          <p:val>
                                            <p:strVal val="#ppt_h"/>
                                          </p:val>
                                        </p:tav>
                                      </p:tavLst>
                                    </p:anim>
                                    <p:anim calcmode="lin" valueType="num">
                                      <p:cBhvr>
                                        <p:cTn id="94" dur="1000" fill="hold"/>
                                        <p:tgtEl>
                                          <p:spTgt spid="19"/>
                                        </p:tgtEl>
                                        <p:attrNameLst>
                                          <p:attrName>style.rotation</p:attrName>
                                        </p:attrNameLst>
                                      </p:cBhvr>
                                      <p:tavLst>
                                        <p:tav tm="0">
                                          <p:val>
                                            <p:fltVal val="90"/>
                                          </p:val>
                                        </p:tav>
                                        <p:tav tm="100000">
                                          <p:val>
                                            <p:fltVal val="0"/>
                                          </p:val>
                                        </p:tav>
                                      </p:tavLst>
                                    </p:anim>
                                    <p:animEffect transition="in" filter="fade">
                                      <p:cBhvr>
                                        <p:cTn id="95" dur="1000"/>
                                        <p:tgtEl>
                                          <p:spTgt spid="19"/>
                                        </p:tgtEl>
                                      </p:cBhvr>
                                    </p:animEffect>
                                  </p:childTnLst>
                                </p:cTn>
                              </p:par>
                              <p:par>
                                <p:cTn id="96" presetID="31" presetClass="entr" presetSubtype="0" fill="hold" grpId="0" nodeType="with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1000" fill="hold"/>
                                        <p:tgtEl>
                                          <p:spTgt spid="20"/>
                                        </p:tgtEl>
                                        <p:attrNameLst>
                                          <p:attrName>ppt_w</p:attrName>
                                        </p:attrNameLst>
                                      </p:cBhvr>
                                      <p:tavLst>
                                        <p:tav tm="0">
                                          <p:val>
                                            <p:fltVal val="0"/>
                                          </p:val>
                                        </p:tav>
                                        <p:tav tm="100000">
                                          <p:val>
                                            <p:strVal val="#ppt_w"/>
                                          </p:val>
                                        </p:tav>
                                      </p:tavLst>
                                    </p:anim>
                                    <p:anim calcmode="lin" valueType="num">
                                      <p:cBhvr>
                                        <p:cTn id="99" dur="1000" fill="hold"/>
                                        <p:tgtEl>
                                          <p:spTgt spid="20"/>
                                        </p:tgtEl>
                                        <p:attrNameLst>
                                          <p:attrName>ppt_h</p:attrName>
                                        </p:attrNameLst>
                                      </p:cBhvr>
                                      <p:tavLst>
                                        <p:tav tm="0">
                                          <p:val>
                                            <p:fltVal val="0"/>
                                          </p:val>
                                        </p:tav>
                                        <p:tav tm="100000">
                                          <p:val>
                                            <p:strVal val="#ppt_h"/>
                                          </p:val>
                                        </p:tav>
                                      </p:tavLst>
                                    </p:anim>
                                    <p:anim calcmode="lin" valueType="num">
                                      <p:cBhvr>
                                        <p:cTn id="100" dur="1000" fill="hold"/>
                                        <p:tgtEl>
                                          <p:spTgt spid="20"/>
                                        </p:tgtEl>
                                        <p:attrNameLst>
                                          <p:attrName>style.rotation</p:attrName>
                                        </p:attrNameLst>
                                      </p:cBhvr>
                                      <p:tavLst>
                                        <p:tav tm="0">
                                          <p:val>
                                            <p:fltVal val="90"/>
                                          </p:val>
                                        </p:tav>
                                        <p:tav tm="100000">
                                          <p:val>
                                            <p:fltVal val="0"/>
                                          </p:val>
                                        </p:tav>
                                      </p:tavLst>
                                    </p:anim>
                                    <p:animEffect transition="in" filter="fade">
                                      <p:cBhvr>
                                        <p:cTn id="101" dur="1000"/>
                                        <p:tgtEl>
                                          <p:spTgt spid="20"/>
                                        </p:tgtEl>
                                      </p:cBhvr>
                                    </p:animEffect>
                                  </p:childTnLst>
                                </p:cTn>
                              </p:par>
                              <p:par>
                                <p:cTn id="102" presetID="31" presetClass="entr" presetSubtype="0" fill="hold" grpId="0" nodeType="withEffect">
                                  <p:stCondLst>
                                    <p:cond delay="0"/>
                                  </p:stCondLst>
                                  <p:childTnLst>
                                    <p:set>
                                      <p:cBhvr>
                                        <p:cTn id="103" dur="1" fill="hold">
                                          <p:stCondLst>
                                            <p:cond delay="0"/>
                                          </p:stCondLst>
                                        </p:cTn>
                                        <p:tgtEl>
                                          <p:spTgt spid="25"/>
                                        </p:tgtEl>
                                        <p:attrNameLst>
                                          <p:attrName>style.visibility</p:attrName>
                                        </p:attrNameLst>
                                      </p:cBhvr>
                                      <p:to>
                                        <p:strVal val="visible"/>
                                      </p:to>
                                    </p:set>
                                    <p:anim calcmode="lin" valueType="num">
                                      <p:cBhvr>
                                        <p:cTn id="104" dur="1000" fill="hold"/>
                                        <p:tgtEl>
                                          <p:spTgt spid="25"/>
                                        </p:tgtEl>
                                        <p:attrNameLst>
                                          <p:attrName>ppt_w</p:attrName>
                                        </p:attrNameLst>
                                      </p:cBhvr>
                                      <p:tavLst>
                                        <p:tav tm="0">
                                          <p:val>
                                            <p:fltVal val="0"/>
                                          </p:val>
                                        </p:tav>
                                        <p:tav tm="100000">
                                          <p:val>
                                            <p:strVal val="#ppt_w"/>
                                          </p:val>
                                        </p:tav>
                                      </p:tavLst>
                                    </p:anim>
                                    <p:anim calcmode="lin" valueType="num">
                                      <p:cBhvr>
                                        <p:cTn id="105" dur="1000" fill="hold"/>
                                        <p:tgtEl>
                                          <p:spTgt spid="25"/>
                                        </p:tgtEl>
                                        <p:attrNameLst>
                                          <p:attrName>ppt_h</p:attrName>
                                        </p:attrNameLst>
                                      </p:cBhvr>
                                      <p:tavLst>
                                        <p:tav tm="0">
                                          <p:val>
                                            <p:fltVal val="0"/>
                                          </p:val>
                                        </p:tav>
                                        <p:tav tm="100000">
                                          <p:val>
                                            <p:strVal val="#ppt_h"/>
                                          </p:val>
                                        </p:tav>
                                      </p:tavLst>
                                    </p:anim>
                                    <p:anim calcmode="lin" valueType="num">
                                      <p:cBhvr>
                                        <p:cTn id="106" dur="1000" fill="hold"/>
                                        <p:tgtEl>
                                          <p:spTgt spid="25"/>
                                        </p:tgtEl>
                                        <p:attrNameLst>
                                          <p:attrName>style.rotation</p:attrName>
                                        </p:attrNameLst>
                                      </p:cBhvr>
                                      <p:tavLst>
                                        <p:tav tm="0">
                                          <p:val>
                                            <p:fltVal val="90"/>
                                          </p:val>
                                        </p:tav>
                                        <p:tav tm="100000">
                                          <p:val>
                                            <p:fltVal val="0"/>
                                          </p:val>
                                        </p:tav>
                                      </p:tavLst>
                                    </p:anim>
                                    <p:animEffect transition="in" filter="fade">
                                      <p:cBhvr>
                                        <p:cTn id="107" dur="1000"/>
                                        <p:tgtEl>
                                          <p:spTgt spid="25"/>
                                        </p:tgtEl>
                                      </p:cBhvr>
                                    </p:animEffect>
                                  </p:childTnLst>
                                </p:cTn>
                              </p:par>
                              <p:par>
                                <p:cTn id="108" presetID="31" presetClass="entr" presetSubtype="0" fill="hold" grpId="0" nodeType="withEffect">
                                  <p:stCondLst>
                                    <p:cond delay="0"/>
                                  </p:stCondLst>
                                  <p:childTnLst>
                                    <p:set>
                                      <p:cBhvr>
                                        <p:cTn id="109" dur="1" fill="hold">
                                          <p:stCondLst>
                                            <p:cond delay="0"/>
                                          </p:stCondLst>
                                        </p:cTn>
                                        <p:tgtEl>
                                          <p:spTgt spid="26"/>
                                        </p:tgtEl>
                                        <p:attrNameLst>
                                          <p:attrName>style.visibility</p:attrName>
                                        </p:attrNameLst>
                                      </p:cBhvr>
                                      <p:to>
                                        <p:strVal val="visible"/>
                                      </p:to>
                                    </p:set>
                                    <p:anim calcmode="lin" valueType="num">
                                      <p:cBhvr>
                                        <p:cTn id="110" dur="1000" fill="hold"/>
                                        <p:tgtEl>
                                          <p:spTgt spid="26"/>
                                        </p:tgtEl>
                                        <p:attrNameLst>
                                          <p:attrName>ppt_w</p:attrName>
                                        </p:attrNameLst>
                                      </p:cBhvr>
                                      <p:tavLst>
                                        <p:tav tm="0">
                                          <p:val>
                                            <p:fltVal val="0"/>
                                          </p:val>
                                        </p:tav>
                                        <p:tav tm="100000">
                                          <p:val>
                                            <p:strVal val="#ppt_w"/>
                                          </p:val>
                                        </p:tav>
                                      </p:tavLst>
                                    </p:anim>
                                    <p:anim calcmode="lin" valueType="num">
                                      <p:cBhvr>
                                        <p:cTn id="111" dur="1000" fill="hold"/>
                                        <p:tgtEl>
                                          <p:spTgt spid="26"/>
                                        </p:tgtEl>
                                        <p:attrNameLst>
                                          <p:attrName>ppt_h</p:attrName>
                                        </p:attrNameLst>
                                      </p:cBhvr>
                                      <p:tavLst>
                                        <p:tav tm="0">
                                          <p:val>
                                            <p:fltVal val="0"/>
                                          </p:val>
                                        </p:tav>
                                        <p:tav tm="100000">
                                          <p:val>
                                            <p:strVal val="#ppt_h"/>
                                          </p:val>
                                        </p:tav>
                                      </p:tavLst>
                                    </p:anim>
                                    <p:anim calcmode="lin" valueType="num">
                                      <p:cBhvr>
                                        <p:cTn id="112" dur="1000" fill="hold"/>
                                        <p:tgtEl>
                                          <p:spTgt spid="26"/>
                                        </p:tgtEl>
                                        <p:attrNameLst>
                                          <p:attrName>style.rotation</p:attrName>
                                        </p:attrNameLst>
                                      </p:cBhvr>
                                      <p:tavLst>
                                        <p:tav tm="0">
                                          <p:val>
                                            <p:fltVal val="90"/>
                                          </p:val>
                                        </p:tav>
                                        <p:tav tm="100000">
                                          <p:val>
                                            <p:fltVal val="0"/>
                                          </p:val>
                                        </p:tav>
                                      </p:tavLst>
                                    </p:anim>
                                    <p:animEffect transition="in" filter="fade">
                                      <p:cBhvr>
                                        <p:cTn id="113" dur="1000"/>
                                        <p:tgtEl>
                                          <p:spTgt spid="26"/>
                                        </p:tgtEl>
                                      </p:cBhvr>
                                    </p:animEffect>
                                  </p:childTnLst>
                                </p:cTn>
                              </p:par>
                              <p:par>
                                <p:cTn id="114" presetID="31" presetClass="entr" presetSubtype="0" fill="hold" grpId="0" nodeType="with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p:cTn id="116" dur="1000" fill="hold"/>
                                        <p:tgtEl>
                                          <p:spTgt spid="27"/>
                                        </p:tgtEl>
                                        <p:attrNameLst>
                                          <p:attrName>ppt_w</p:attrName>
                                        </p:attrNameLst>
                                      </p:cBhvr>
                                      <p:tavLst>
                                        <p:tav tm="0">
                                          <p:val>
                                            <p:fltVal val="0"/>
                                          </p:val>
                                        </p:tav>
                                        <p:tav tm="100000">
                                          <p:val>
                                            <p:strVal val="#ppt_w"/>
                                          </p:val>
                                        </p:tav>
                                      </p:tavLst>
                                    </p:anim>
                                    <p:anim calcmode="lin" valueType="num">
                                      <p:cBhvr>
                                        <p:cTn id="117" dur="1000" fill="hold"/>
                                        <p:tgtEl>
                                          <p:spTgt spid="27"/>
                                        </p:tgtEl>
                                        <p:attrNameLst>
                                          <p:attrName>ppt_h</p:attrName>
                                        </p:attrNameLst>
                                      </p:cBhvr>
                                      <p:tavLst>
                                        <p:tav tm="0">
                                          <p:val>
                                            <p:fltVal val="0"/>
                                          </p:val>
                                        </p:tav>
                                        <p:tav tm="100000">
                                          <p:val>
                                            <p:strVal val="#ppt_h"/>
                                          </p:val>
                                        </p:tav>
                                      </p:tavLst>
                                    </p:anim>
                                    <p:anim calcmode="lin" valueType="num">
                                      <p:cBhvr>
                                        <p:cTn id="118" dur="1000" fill="hold"/>
                                        <p:tgtEl>
                                          <p:spTgt spid="27"/>
                                        </p:tgtEl>
                                        <p:attrNameLst>
                                          <p:attrName>style.rotation</p:attrName>
                                        </p:attrNameLst>
                                      </p:cBhvr>
                                      <p:tavLst>
                                        <p:tav tm="0">
                                          <p:val>
                                            <p:fltVal val="90"/>
                                          </p:val>
                                        </p:tav>
                                        <p:tav tm="100000">
                                          <p:val>
                                            <p:fltVal val="0"/>
                                          </p:val>
                                        </p:tav>
                                      </p:tavLst>
                                    </p:anim>
                                    <p:animEffect transition="in" filter="fade">
                                      <p:cBhvr>
                                        <p:cTn id="11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9" grpId="0" animBg="1"/>
      <p:bldP spid="10" grpId="0"/>
      <p:bldP spid="11" grpId="0"/>
      <p:bldP spid="12" grpId="0" animBg="1"/>
      <p:bldP spid="13" grpId="0"/>
      <p:bldP spid="14" grpId="0"/>
      <p:bldP spid="15" grpId="0" animBg="1"/>
      <p:bldP spid="16" grpId="0"/>
      <p:bldP spid="17" grpId="0"/>
      <p:bldP spid="18" grpId="0" animBg="1"/>
      <p:bldP spid="19" grpId="0"/>
      <p:bldP spid="20" grpId="0"/>
      <p:bldP spid="24" grpId="0" animBg="1"/>
      <p:bldP spid="25" grpId="0" animBg="1"/>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147851" y="1824873"/>
            <a:ext cx="5586293" cy="2416754"/>
            <a:chOff x="5457715" y="3970582"/>
            <a:chExt cx="3483647" cy="1782305"/>
          </a:xfrm>
        </p:grpSpPr>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6308387" y="3119910"/>
              <a:ext cx="1629904" cy="3331247"/>
            </a:xfrm>
            <a:prstGeom prst="rect">
              <a:avLst/>
            </a:prstGeom>
          </p:spPr>
        </p:pic>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5400000">
              <a:off x="6460787" y="3272311"/>
              <a:ext cx="1629904" cy="3331247"/>
            </a:xfrm>
            <a:prstGeom prst="rect">
              <a:avLst/>
            </a:prstGeom>
            <a:ln>
              <a:noFill/>
            </a:ln>
            <a:effectLst>
              <a:softEdge rad="112500"/>
            </a:effectLst>
          </p:spPr>
        </p:pic>
      </p:grpSp>
      <p:sp>
        <p:nvSpPr>
          <p:cNvPr id="2" name="椭圆 1"/>
          <p:cNvSpPr/>
          <p:nvPr/>
        </p:nvSpPr>
        <p:spPr>
          <a:xfrm>
            <a:off x="628650" y="1133475"/>
            <a:ext cx="3981450" cy="3981450"/>
          </a:xfrm>
          <a:prstGeom prst="ellipse">
            <a:avLst/>
          </a:prstGeom>
          <a:noFill/>
          <a:ln w="63500">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 name="文本框 2"/>
          <p:cNvSpPr txBox="1"/>
          <p:nvPr/>
        </p:nvSpPr>
        <p:spPr>
          <a:xfrm flipH="1">
            <a:off x="853731" y="2628587"/>
            <a:ext cx="3531287" cy="1323439"/>
          </a:xfrm>
          <a:prstGeom prst="rect">
            <a:avLst/>
          </a:prstGeom>
          <a:noFill/>
        </p:spPr>
        <p:txBody>
          <a:bodyPr wrap="none" rtlCol="0">
            <a:spAutoFit/>
          </a:bodyPr>
          <a:lstStyle/>
          <a:p>
            <a:pPr algn="ctr" defTabSz="457200"/>
            <a:r>
              <a:rPr lang="en-US" altLang="zh-CN" sz="8000" b="1" dirty="0">
                <a:solidFill>
                  <a:srgbClr val="404040"/>
                </a:solidFill>
                <a:latin typeface="微软雅黑" panose="020B0503020204020204" pitchFamily="34" charset="-122"/>
                <a:ea typeface="微软雅黑" panose="020B0503020204020204" pitchFamily="34" charset="-122"/>
              </a:rPr>
              <a:t>PART1</a:t>
            </a:r>
            <a:endParaRPr lang="zh-CN" altLang="en-US" sz="8000" b="1" dirty="0">
              <a:solidFill>
                <a:srgbClr val="404040"/>
              </a:solidFill>
              <a:latin typeface="微软雅黑" panose="020B0503020204020204" pitchFamily="34" charset="-122"/>
              <a:ea typeface="微软雅黑" panose="020B0503020204020204" pitchFamily="34" charset="-122"/>
            </a:endParaRPr>
          </a:p>
        </p:txBody>
      </p:sp>
      <p:sp>
        <p:nvSpPr>
          <p:cNvPr id="4" name="椭圆 3"/>
          <p:cNvSpPr/>
          <p:nvPr/>
        </p:nvSpPr>
        <p:spPr>
          <a:xfrm rot="6013526">
            <a:off x="1113790" y="4588990"/>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7" name="椭圆 6"/>
          <p:cNvSpPr/>
          <p:nvPr/>
        </p:nvSpPr>
        <p:spPr>
          <a:xfrm rot="6013526">
            <a:off x="3147106" y="1110083"/>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8" name="椭圆 7"/>
          <p:cNvSpPr/>
          <p:nvPr/>
        </p:nvSpPr>
        <p:spPr>
          <a:xfrm rot="6013526">
            <a:off x="11748256" y="360783"/>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 name="椭圆 10"/>
          <p:cNvSpPr/>
          <p:nvPr/>
        </p:nvSpPr>
        <p:spPr>
          <a:xfrm rot="6013526">
            <a:off x="5140169" y="1628602"/>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2" name="文本框 11"/>
          <p:cNvSpPr txBox="1"/>
          <p:nvPr/>
        </p:nvSpPr>
        <p:spPr>
          <a:xfrm>
            <a:off x="6457310" y="2222963"/>
            <a:ext cx="5032147" cy="1067343"/>
          </a:xfrm>
          <a:prstGeom prst="rect">
            <a:avLst/>
          </a:prstGeom>
          <a:noFill/>
        </p:spPr>
        <p:txBody>
          <a:bodyPr wrap="none" rtlCol="0">
            <a:spAutoFit/>
          </a:bodyPr>
          <a:lstStyle/>
          <a:p>
            <a:pPr>
              <a:lnSpc>
                <a:spcPct val="130000"/>
              </a:lnSpc>
              <a:defRPr/>
            </a:pPr>
            <a:r>
              <a:rPr lang="zh-CN" altLang="en-US" sz="5400" b="1" dirty="0">
                <a:solidFill>
                  <a:schemeClr val="bg1"/>
                </a:solidFill>
                <a:latin typeface="微软雅黑" panose="020B0503020204020204" pitchFamily="82" charset="2"/>
                <a:ea typeface="微软雅黑" panose="020B0503020204020204" pitchFamily="82" charset="2"/>
                <a:cs typeface="+mn-ea"/>
                <a:sym typeface="+mn-lt"/>
              </a:rPr>
              <a:t>电话销售的定义</a:t>
            </a:r>
            <a:endParaRPr lang="zh-CN" altLang="en-US" sz="5400" b="1" dirty="0">
              <a:solidFill>
                <a:schemeClr val="bg1"/>
              </a:solidFill>
              <a:latin typeface="微软雅黑" panose="020B0503020204020204" pitchFamily="82" charset="2"/>
              <a:ea typeface="微软雅黑" panose="020B0503020204020204" pitchFamily="82" charset="2"/>
              <a:cs typeface="+mn-ea"/>
              <a:sym typeface="+mn-lt"/>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644046" y="3378445"/>
            <a:ext cx="5877137" cy="412421"/>
          </a:xfrm>
          <a:prstGeom prst="rect">
            <a:avLst/>
          </a:prstGeom>
        </p:spPr>
        <p:txBody>
          <a:bodyPr wrap="square">
            <a:spAutoFit/>
          </a:bodyPr>
          <a:lstStyle/>
          <a:p>
            <a:pPr>
              <a:lnSpc>
                <a:spcPct val="130000"/>
              </a:lnSpc>
              <a:defRPr/>
            </a:pPr>
            <a:r>
              <a:rPr lang="en-US" altLang="zh-CN" sz="1600" dirty="0">
                <a:solidFill>
                  <a:prstClr val="black"/>
                </a:solidFill>
                <a:cs typeface="+mn-ea"/>
                <a:sym typeface="+mn-lt"/>
              </a:rPr>
              <a:t>Lorem ipsum dolor sit </a:t>
            </a:r>
            <a:r>
              <a:rPr lang="en-US" altLang="zh-CN" sz="1600" dirty="0" err="1">
                <a:solidFill>
                  <a:prstClr val="black"/>
                </a:solidFill>
                <a:cs typeface="+mn-ea"/>
                <a:sym typeface="+mn-lt"/>
              </a:rPr>
              <a:t>amet</a:t>
            </a:r>
            <a:r>
              <a:rPr lang="en-US" altLang="zh-CN" sz="1600" dirty="0">
                <a:solidFill>
                  <a:prstClr val="black"/>
                </a:solidFill>
                <a:cs typeface="+mn-ea"/>
                <a:sym typeface="+mn-lt"/>
              </a:rPr>
              <a:t>, </a:t>
            </a:r>
            <a:r>
              <a:rPr lang="en-US" altLang="zh-CN" sz="1600" dirty="0" err="1">
                <a:solidFill>
                  <a:prstClr val="black"/>
                </a:solidFill>
                <a:cs typeface="+mn-ea"/>
                <a:sym typeface="+mn-lt"/>
              </a:rPr>
              <a:t>consectetur</a:t>
            </a:r>
            <a:r>
              <a:rPr lang="en-US" altLang="zh-CN" sz="1600" dirty="0">
                <a:solidFill>
                  <a:prstClr val="black"/>
                </a:solidFill>
                <a:cs typeface="+mn-ea"/>
                <a:sym typeface="+mn-lt"/>
              </a:rPr>
              <a:t> </a:t>
            </a:r>
            <a:r>
              <a:rPr lang="en-US" altLang="zh-CN" sz="1600" dirty="0" err="1">
                <a:solidFill>
                  <a:prstClr val="black"/>
                </a:solidFill>
                <a:cs typeface="+mn-ea"/>
                <a:sym typeface="+mn-lt"/>
              </a:rPr>
              <a:t>adipiscing</a:t>
            </a:r>
            <a:r>
              <a:rPr lang="en-US" altLang="zh-CN" sz="1600" dirty="0">
                <a:solidFill>
                  <a:prstClr val="black"/>
                </a:solidFill>
                <a:cs typeface="+mn-ea"/>
                <a:sym typeface="+mn-lt"/>
              </a:rPr>
              <a:t> </a:t>
            </a:r>
            <a:r>
              <a:rPr lang="en-US" altLang="zh-CN" sz="1600" dirty="0" err="1">
                <a:solidFill>
                  <a:prstClr val="black"/>
                </a:solidFill>
                <a:cs typeface="+mn-ea"/>
                <a:sym typeface="+mn-lt"/>
              </a:rPr>
              <a:t>elit</a:t>
            </a:r>
            <a:r>
              <a:rPr lang="en-US" altLang="zh-CN" sz="1600" dirty="0">
                <a:solidFill>
                  <a:prstClr val="black"/>
                </a:solidFill>
                <a:cs typeface="+mn-ea"/>
                <a:sym typeface="+mn-lt"/>
              </a:rPr>
              <a:t>. </a:t>
            </a:r>
            <a:endParaRPr lang="en-US" altLang="zh-CN" sz="1600" dirty="0">
              <a:solidFill>
                <a:prstClr val="black"/>
              </a:solidFill>
              <a:cs typeface="+mn-ea"/>
              <a:sym typeface="+mn-lt"/>
            </a:endParaRPr>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209775" y="41443"/>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3520619" y="3970581"/>
            <a:ext cx="1062713" cy="1097313"/>
          </a:xfrm>
          <a:prstGeom prst="donut">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900" decel="100000" fill="hold"/>
                                        <p:tgtEl>
                                          <p:spTgt spid="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1000" fill="hold"/>
                                        <p:tgtEl>
                                          <p:spTgt spid="12"/>
                                        </p:tgtEl>
                                        <p:attrNameLst>
                                          <p:attrName>ppt_w</p:attrName>
                                        </p:attrNameLst>
                                      </p:cBhvr>
                                      <p:tavLst>
                                        <p:tav tm="0">
                                          <p:val>
                                            <p:fltVal val="0"/>
                                          </p:val>
                                        </p:tav>
                                        <p:tav tm="100000">
                                          <p:val>
                                            <p:strVal val="#ppt_w"/>
                                          </p:val>
                                        </p:tav>
                                      </p:tavLst>
                                    </p:anim>
                                    <p:anim calcmode="lin" valueType="num">
                                      <p:cBhvr>
                                        <p:cTn id="45" dur="1000" fill="hold"/>
                                        <p:tgtEl>
                                          <p:spTgt spid="12"/>
                                        </p:tgtEl>
                                        <p:attrNameLst>
                                          <p:attrName>ppt_h</p:attrName>
                                        </p:attrNameLst>
                                      </p:cBhvr>
                                      <p:tavLst>
                                        <p:tav tm="0">
                                          <p:val>
                                            <p:fltVal val="0"/>
                                          </p:val>
                                        </p:tav>
                                        <p:tav tm="100000">
                                          <p:val>
                                            <p:strVal val="#ppt_h"/>
                                          </p:val>
                                        </p:tav>
                                      </p:tavLst>
                                    </p:anim>
                                    <p:anim calcmode="lin" valueType="num">
                                      <p:cBhvr>
                                        <p:cTn id="46" dur="1000" fill="hold"/>
                                        <p:tgtEl>
                                          <p:spTgt spid="12"/>
                                        </p:tgtEl>
                                        <p:attrNameLst>
                                          <p:attrName>style.rotation</p:attrName>
                                        </p:attrNameLst>
                                      </p:cBhvr>
                                      <p:tavLst>
                                        <p:tav tm="0">
                                          <p:val>
                                            <p:fltVal val="90"/>
                                          </p:val>
                                        </p:tav>
                                        <p:tav tm="100000">
                                          <p:val>
                                            <p:fltVal val="0"/>
                                          </p:val>
                                        </p:tav>
                                      </p:tavLst>
                                    </p:anim>
                                    <p:animEffect transition="in" filter="fade">
                                      <p:cBhvr>
                                        <p:cTn id="47" dur="1000"/>
                                        <p:tgtEl>
                                          <p:spTgt spid="12"/>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1000" fill="hold"/>
                                        <p:tgtEl>
                                          <p:spTgt spid="13"/>
                                        </p:tgtEl>
                                        <p:attrNameLst>
                                          <p:attrName>ppt_w</p:attrName>
                                        </p:attrNameLst>
                                      </p:cBhvr>
                                      <p:tavLst>
                                        <p:tav tm="0">
                                          <p:val>
                                            <p:fltVal val="0"/>
                                          </p:val>
                                        </p:tav>
                                        <p:tav tm="100000">
                                          <p:val>
                                            <p:strVal val="#ppt_w"/>
                                          </p:val>
                                        </p:tav>
                                      </p:tavLst>
                                    </p:anim>
                                    <p:anim calcmode="lin" valueType="num">
                                      <p:cBhvr>
                                        <p:cTn id="51" dur="1000" fill="hold"/>
                                        <p:tgtEl>
                                          <p:spTgt spid="13"/>
                                        </p:tgtEl>
                                        <p:attrNameLst>
                                          <p:attrName>ppt_h</p:attrName>
                                        </p:attrNameLst>
                                      </p:cBhvr>
                                      <p:tavLst>
                                        <p:tav tm="0">
                                          <p:val>
                                            <p:fltVal val="0"/>
                                          </p:val>
                                        </p:tav>
                                        <p:tav tm="100000">
                                          <p:val>
                                            <p:strVal val="#ppt_h"/>
                                          </p:val>
                                        </p:tav>
                                      </p:tavLst>
                                    </p:anim>
                                    <p:anim calcmode="lin" valueType="num">
                                      <p:cBhvr>
                                        <p:cTn id="52" dur="1000" fill="hold"/>
                                        <p:tgtEl>
                                          <p:spTgt spid="13"/>
                                        </p:tgtEl>
                                        <p:attrNameLst>
                                          <p:attrName>style.rotation</p:attrName>
                                        </p:attrNameLst>
                                      </p:cBhvr>
                                      <p:tavLst>
                                        <p:tav tm="0">
                                          <p:val>
                                            <p:fltVal val="90"/>
                                          </p:val>
                                        </p:tav>
                                        <p:tav tm="100000">
                                          <p:val>
                                            <p:fltVal val="0"/>
                                          </p:val>
                                        </p:tav>
                                      </p:tavLst>
                                    </p:anim>
                                    <p:animEffect transition="in" filter="fade">
                                      <p:cBhvr>
                                        <p:cTn id="5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7" grpId="0" animBg="1"/>
      <p:bldP spid="8" grpId="0" animBg="1"/>
      <p:bldP spid="11" grpId="0" animBg="1"/>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 y="1824374"/>
            <a:ext cx="12192000" cy="2591791"/>
          </a:xfrm>
          <a:prstGeom prst="rect">
            <a:avLst/>
          </a:prstGeom>
          <a:solidFill>
            <a:srgbClr val="43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 name="矩形 1"/>
          <p:cNvSpPr/>
          <p:nvPr/>
        </p:nvSpPr>
        <p:spPr>
          <a:xfrm>
            <a:off x="940900" y="2115856"/>
            <a:ext cx="3230880" cy="2011681"/>
          </a:xfrm>
          <a:prstGeom prst="rect">
            <a:avLst/>
          </a:prstGeom>
          <a:blipFill dpi="0" rotWithShape="1">
            <a:blip r:embed="rId1"/>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 name="矩形 2"/>
          <p:cNvSpPr/>
          <p:nvPr/>
        </p:nvSpPr>
        <p:spPr>
          <a:xfrm>
            <a:off x="4475805" y="2112162"/>
            <a:ext cx="3230880" cy="2011681"/>
          </a:xfrm>
          <a:prstGeom prst="rect">
            <a:avLst/>
          </a:prstGeom>
          <a:blipFill dpi="0" rotWithShape="1">
            <a:blip r:embed="rId2"/>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 name="矩形 3"/>
          <p:cNvSpPr/>
          <p:nvPr/>
        </p:nvSpPr>
        <p:spPr>
          <a:xfrm>
            <a:off x="8010710" y="2112162"/>
            <a:ext cx="3230880" cy="2011681"/>
          </a:xfrm>
          <a:prstGeom prst="rect">
            <a:avLst/>
          </a:prstGeom>
          <a:blipFill dpi="0" rotWithShape="1">
            <a:blip r:embed="rId3"/>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10" name="组合 9"/>
          <p:cNvGrpSpPr/>
          <p:nvPr/>
        </p:nvGrpSpPr>
        <p:grpSpPr>
          <a:xfrm>
            <a:off x="1164117" y="236280"/>
            <a:ext cx="3840480" cy="799719"/>
            <a:chOff x="1164117" y="241995"/>
            <a:chExt cx="3840480" cy="799719"/>
          </a:xfrm>
        </p:grpSpPr>
        <p:sp>
          <p:nvSpPr>
            <p:cNvPr id="11" name="文本框 10"/>
            <p:cNvSpPr txBox="1"/>
            <p:nvPr/>
          </p:nvSpPr>
          <p:spPr>
            <a:xfrm>
              <a:off x="1164117" y="241995"/>
              <a:ext cx="38404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电话销售面临的挑战</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12" name="矩形 1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13" name="组合 12"/>
          <p:cNvGrpSpPr/>
          <p:nvPr/>
        </p:nvGrpSpPr>
        <p:grpSpPr>
          <a:xfrm>
            <a:off x="1497363" y="4507653"/>
            <a:ext cx="3223185" cy="886576"/>
            <a:chOff x="7812700" y="3754618"/>
            <a:chExt cx="4949068" cy="886576"/>
          </a:xfrm>
        </p:grpSpPr>
        <p:sp>
          <p:nvSpPr>
            <p:cNvPr id="14" name="文本框 13"/>
            <p:cNvSpPr txBox="1"/>
            <p:nvPr/>
          </p:nvSpPr>
          <p:spPr>
            <a:xfrm>
              <a:off x="7819045" y="3754618"/>
              <a:ext cx="3300071" cy="338554"/>
            </a:xfrm>
            <a:prstGeom prst="rect">
              <a:avLst/>
            </a:prstGeom>
            <a:noFill/>
          </p:spPr>
          <p:txBody>
            <a:bodyPr wrap="square" rtlCol="0">
              <a:spAutoFit/>
              <a:scene3d>
                <a:camera prst="orthographicFront"/>
                <a:lightRig rig="threePt" dir="t"/>
              </a:scene3d>
              <a:sp3d contourW="12700"/>
            </a:bodyPr>
            <a:lstStyle/>
            <a:p>
              <a:pPr defTabSz="457200"/>
              <a:r>
                <a:rPr lang="zh-CN" altLang="en-US" sz="1600" b="1" dirty="0">
                  <a:solidFill>
                    <a:srgbClr val="47484A"/>
                  </a:solidFill>
                  <a:latin typeface="微软雅黑" panose="020B0503020204020204" pitchFamily="34" charset="-122"/>
                  <a:ea typeface="微软雅黑" panose="020B0503020204020204" pitchFamily="34" charset="-122"/>
                  <a:cs typeface="Open Sans Semibold" panose="020B0706030804020204" pitchFamily="34" charset="0"/>
                </a:rPr>
                <a:t>居高不下的销售成本</a:t>
              </a:r>
              <a:endParaRPr lang="zh-CN" altLang="en-US" sz="1600" b="1" dirty="0">
                <a:solidFill>
                  <a:srgbClr val="47484A"/>
                </a:solidFill>
                <a:latin typeface="微软雅黑" panose="020B0503020204020204" pitchFamily="34" charset="-122"/>
                <a:ea typeface="微软雅黑" panose="020B0503020204020204" pitchFamily="34" charset="-122"/>
                <a:cs typeface="Open Sans Semibold" panose="020B0706030804020204" pitchFamily="34" charset="0"/>
              </a:endParaRPr>
            </a:p>
          </p:txBody>
        </p:sp>
        <p:sp>
          <p:nvSpPr>
            <p:cNvPr id="15" name="矩形 14"/>
            <p:cNvSpPr/>
            <p:nvPr/>
          </p:nvSpPr>
          <p:spPr>
            <a:xfrm>
              <a:off x="7812700" y="4290329"/>
              <a:ext cx="4949068" cy="350865"/>
            </a:xfrm>
            <a:prstGeom prst="rect">
              <a:avLst/>
            </a:prstGeom>
          </p:spPr>
          <p:txBody>
            <a:bodyPr wrap="square">
              <a:spAutoFit/>
              <a:scene3d>
                <a:camera prst="orthographicFront"/>
                <a:lightRig rig="threePt" dir="t"/>
              </a:scene3d>
              <a:sp3d contourW="12700"/>
            </a:bodyPr>
            <a:lstStyle/>
            <a:p>
              <a:pPr defTabSz="457200">
                <a:lnSpc>
                  <a:spcPct val="120000"/>
                </a:lnSpc>
              </a:pPr>
              <a:r>
                <a:rPr lang="zh-CN" altLang="en-US" sz="1400" dirty="0">
                  <a:solidFill>
                    <a:srgbClr val="47484A"/>
                  </a:solidFill>
                  <a:latin typeface="微软雅黑" panose="020B0503020204020204" pitchFamily="34" charset="-122"/>
                  <a:ea typeface="微软雅黑" panose="020B0503020204020204" pitchFamily="34" charset="-122"/>
                </a:rPr>
                <a:t>－高额差旅费用</a:t>
              </a:r>
              <a:endParaRPr lang="en-US" altLang="zh-CN" sz="1400" dirty="0">
                <a:solidFill>
                  <a:srgbClr val="47484A"/>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923997" y="4530493"/>
            <a:ext cx="3230879" cy="1999072"/>
            <a:chOff x="7819045" y="3754618"/>
            <a:chExt cx="4960881" cy="1999072"/>
          </a:xfrm>
        </p:grpSpPr>
        <p:sp>
          <p:nvSpPr>
            <p:cNvPr id="17" name="文本框 16"/>
            <p:cNvSpPr txBox="1"/>
            <p:nvPr/>
          </p:nvSpPr>
          <p:spPr>
            <a:xfrm>
              <a:off x="7819045" y="3754618"/>
              <a:ext cx="3300071" cy="338554"/>
            </a:xfrm>
            <a:prstGeom prst="rect">
              <a:avLst/>
            </a:prstGeom>
            <a:noFill/>
          </p:spPr>
          <p:txBody>
            <a:bodyPr wrap="square" rtlCol="0">
              <a:spAutoFit/>
              <a:scene3d>
                <a:camera prst="orthographicFront"/>
                <a:lightRig rig="threePt" dir="t"/>
              </a:scene3d>
              <a:sp3d contourW="12700"/>
            </a:bodyPr>
            <a:lstStyle/>
            <a:p>
              <a:pPr defTabSz="457200"/>
              <a:r>
                <a:rPr lang="zh-CN" altLang="en-US" sz="1600" b="1" dirty="0">
                  <a:solidFill>
                    <a:srgbClr val="47484A"/>
                  </a:solidFill>
                  <a:latin typeface="微软雅黑" panose="020B0503020204020204" pitchFamily="34" charset="-122"/>
                  <a:ea typeface="微软雅黑" panose="020B0503020204020204" pitchFamily="34" charset="-122"/>
                  <a:cs typeface="Open Sans Semibold" panose="020B0706030804020204" pitchFamily="34" charset="0"/>
                </a:rPr>
                <a:t>高的人力资源成本</a:t>
              </a:r>
              <a:endParaRPr lang="zh-CN" altLang="en-US" sz="1600" b="1" dirty="0">
                <a:solidFill>
                  <a:srgbClr val="47484A"/>
                </a:solidFill>
                <a:latin typeface="微软雅黑" panose="020B0503020204020204" pitchFamily="34" charset="-122"/>
                <a:ea typeface="微软雅黑" panose="020B0503020204020204" pitchFamily="34" charset="-122"/>
                <a:cs typeface="Open Sans Semibold" panose="020B0706030804020204" pitchFamily="34" charset="0"/>
              </a:endParaRPr>
            </a:p>
          </p:txBody>
        </p:sp>
        <p:sp>
          <p:nvSpPr>
            <p:cNvPr id="18" name="矩形 17"/>
            <p:cNvSpPr/>
            <p:nvPr/>
          </p:nvSpPr>
          <p:spPr>
            <a:xfrm>
              <a:off x="7830859" y="4045530"/>
              <a:ext cx="4949067" cy="1708160"/>
            </a:xfrm>
            <a:prstGeom prst="rect">
              <a:avLst/>
            </a:prstGeom>
          </p:spPr>
          <p:txBody>
            <a:bodyPr wrap="square">
              <a:spAutoFit/>
              <a:scene3d>
                <a:camera prst="orthographicFront"/>
                <a:lightRig rig="threePt" dir="t"/>
              </a:scene3d>
              <a:sp3d contourW="12700"/>
            </a:bodyPr>
            <a:lstStyle/>
            <a:p>
              <a:pPr defTabSz="457200">
                <a:lnSpc>
                  <a:spcPct val="250000"/>
                </a:lnSpc>
              </a:pPr>
              <a:r>
                <a:rPr lang="zh-CN" altLang="en-US" sz="1400" dirty="0">
                  <a:solidFill>
                    <a:srgbClr val="47484A"/>
                  </a:solidFill>
                  <a:latin typeface="微软雅黑" panose="020B0503020204020204" pitchFamily="34" charset="-122"/>
                  <a:ea typeface="微软雅黑" panose="020B0503020204020204" pitchFamily="34" charset="-122"/>
                </a:rPr>
                <a:t>－销售人员的离职率</a:t>
              </a:r>
              <a:endParaRPr lang="zh-CN" altLang="en-US" sz="1400" dirty="0">
                <a:solidFill>
                  <a:srgbClr val="47484A"/>
                </a:solidFill>
                <a:latin typeface="微软雅黑" panose="020B0503020204020204" pitchFamily="34" charset="-122"/>
                <a:ea typeface="微软雅黑" panose="020B0503020204020204" pitchFamily="34" charset="-122"/>
              </a:endParaRPr>
            </a:p>
            <a:p>
              <a:pPr defTabSz="457200">
                <a:lnSpc>
                  <a:spcPct val="250000"/>
                </a:lnSpc>
              </a:pPr>
              <a:r>
                <a:rPr lang="zh-CN" altLang="en-US" sz="1400" dirty="0">
                  <a:solidFill>
                    <a:srgbClr val="47484A"/>
                  </a:solidFill>
                  <a:latin typeface="微软雅黑" panose="020B0503020204020204" pitchFamily="34" charset="-122"/>
                  <a:ea typeface="微软雅黑" panose="020B0503020204020204" pitchFamily="34" charset="-122"/>
                </a:rPr>
                <a:t>－销售人员工资</a:t>
              </a:r>
              <a:endParaRPr lang="zh-CN" altLang="en-US" sz="1400" dirty="0">
                <a:solidFill>
                  <a:srgbClr val="47484A"/>
                </a:solidFill>
                <a:latin typeface="微软雅黑" panose="020B0503020204020204" pitchFamily="34" charset="-122"/>
                <a:ea typeface="微软雅黑" panose="020B0503020204020204" pitchFamily="34" charset="-122"/>
              </a:endParaRPr>
            </a:p>
            <a:p>
              <a:pPr defTabSz="457200">
                <a:lnSpc>
                  <a:spcPct val="250000"/>
                </a:lnSpc>
              </a:pPr>
              <a:r>
                <a:rPr lang="zh-CN" altLang="en-US" sz="1400" dirty="0">
                  <a:solidFill>
                    <a:srgbClr val="47484A"/>
                  </a:solidFill>
                  <a:latin typeface="微软雅黑" panose="020B0503020204020204" pitchFamily="34" charset="-122"/>
                  <a:ea typeface="微软雅黑" panose="020B0503020204020204" pitchFamily="34" charset="-122"/>
                </a:rPr>
                <a:t>－销售人员的低效率</a:t>
              </a:r>
              <a:endParaRPr lang="zh-CN" altLang="en-US" sz="1400" dirty="0">
                <a:solidFill>
                  <a:srgbClr val="47484A"/>
                </a:solidFill>
                <a:latin typeface="微软雅黑" panose="020B0503020204020204" pitchFamily="34" charset="-122"/>
                <a:ea typeface="微软雅黑" panose="020B0503020204020204" pitchFamily="34" charset="-122"/>
              </a:endParaRPr>
            </a:p>
          </p:txBody>
        </p:sp>
      </p:grpSp>
      <p:sp>
        <p:nvSpPr>
          <p:cNvPr id="20" name="文本框 19"/>
          <p:cNvSpPr txBox="1"/>
          <p:nvPr/>
        </p:nvSpPr>
        <p:spPr>
          <a:xfrm>
            <a:off x="8346499" y="4402329"/>
            <a:ext cx="2149241" cy="1077218"/>
          </a:xfrm>
          <a:prstGeom prst="rect">
            <a:avLst/>
          </a:prstGeom>
          <a:noFill/>
        </p:spPr>
        <p:txBody>
          <a:bodyPr wrap="square" rtlCol="0">
            <a:spAutoFit/>
            <a:scene3d>
              <a:camera prst="orthographicFront"/>
              <a:lightRig rig="threePt" dir="t"/>
            </a:scene3d>
            <a:sp3d contourW="12700"/>
          </a:bodyPr>
          <a:lstStyle/>
          <a:p>
            <a:pPr defTabSz="457200">
              <a:lnSpc>
                <a:spcPct val="200000"/>
              </a:lnSpc>
            </a:pPr>
            <a:r>
              <a:rPr lang="zh-CN" altLang="en-US" sz="1600" b="1" dirty="0">
                <a:solidFill>
                  <a:srgbClr val="47484A"/>
                </a:solidFill>
                <a:latin typeface="微软雅黑" panose="020B0503020204020204" pitchFamily="34" charset="-122"/>
                <a:ea typeface="微软雅黑" panose="020B0503020204020204" pitchFamily="34" charset="-122"/>
                <a:cs typeface="Open Sans Semibold" panose="020B0706030804020204" pitchFamily="34" charset="0"/>
              </a:rPr>
              <a:t>资源的不合理配置</a:t>
            </a:r>
            <a:endParaRPr lang="zh-CN" altLang="en-US" sz="1600" b="1" dirty="0">
              <a:solidFill>
                <a:srgbClr val="47484A"/>
              </a:solidFill>
              <a:latin typeface="微软雅黑" panose="020B0503020204020204" pitchFamily="34" charset="-122"/>
              <a:ea typeface="微软雅黑" panose="020B0503020204020204" pitchFamily="34" charset="-122"/>
              <a:cs typeface="Open Sans Semibold" panose="020B0706030804020204" pitchFamily="34" charset="0"/>
            </a:endParaRPr>
          </a:p>
          <a:p>
            <a:pPr defTabSz="457200">
              <a:lnSpc>
                <a:spcPct val="200000"/>
              </a:lnSpc>
            </a:pPr>
            <a:r>
              <a:rPr lang="zh-CN" altLang="en-US" sz="1600" dirty="0">
                <a:solidFill>
                  <a:srgbClr val="47484A"/>
                </a:solidFill>
                <a:latin typeface="微软雅黑" panose="020B0503020204020204" pitchFamily="34" charset="-122"/>
                <a:ea typeface="微软雅黑" panose="020B0503020204020204" pitchFamily="34" charset="-122"/>
                <a:cs typeface="Open Sans Semibold" panose="020B0706030804020204" pitchFamily="34" charset="0"/>
              </a:rPr>
              <a:t>客户资源的风险</a:t>
            </a:r>
            <a:endParaRPr lang="zh-CN" altLang="en-US" sz="1600" dirty="0">
              <a:solidFill>
                <a:srgbClr val="47484A"/>
              </a:solidFill>
              <a:latin typeface="微软雅黑" panose="020B0503020204020204" pitchFamily="34" charset="-122"/>
              <a:ea typeface="微软雅黑" panose="020B0503020204020204" pitchFamily="34" charset="-122"/>
              <a:cs typeface="Open Sans Semibold" panose="020B0706030804020204" pitchFamily="34" charset="0"/>
            </a:endParaRPr>
          </a:p>
        </p:txBody>
      </p:sp>
      <p:grpSp>
        <p:nvGrpSpPr>
          <p:cNvPr id="23" name="组合 22"/>
          <p:cNvGrpSpPr/>
          <p:nvPr/>
        </p:nvGrpSpPr>
        <p:grpSpPr>
          <a:xfrm>
            <a:off x="172643" y="281712"/>
            <a:ext cx="835151" cy="706819"/>
            <a:chOff x="1138351" y="-1804099"/>
            <a:chExt cx="2969965" cy="2513592"/>
          </a:xfrm>
        </p:grpSpPr>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25" name="组合 24"/>
            <p:cNvGrpSpPr/>
            <p:nvPr/>
          </p:nvGrpSpPr>
          <p:grpSpPr>
            <a:xfrm rot="20693666">
              <a:off x="2289906" y="-901804"/>
              <a:ext cx="1818410" cy="1611297"/>
              <a:chOff x="181811" y="-159840"/>
              <a:chExt cx="1818410" cy="1611297"/>
            </a:xfrm>
          </p:grpSpPr>
          <p:sp>
            <p:nvSpPr>
              <p:cNvPr id="26" name="椭圆 25"/>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7" name="椭圆 26"/>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 grpId="0" animBg="1"/>
      <p:bldP spid="3" grpId="0" animBg="1"/>
      <p:bldP spid="4" grpId="0" animBg="1"/>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5728134" y="-756999"/>
            <a:ext cx="4016572" cy="8432800"/>
          </a:xfrm>
          <a:prstGeom prst="rect">
            <a:avLst/>
          </a:prstGeom>
          <a:solidFill>
            <a:srgbClr val="43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 name="矩形 1"/>
          <p:cNvSpPr/>
          <p:nvPr/>
        </p:nvSpPr>
        <p:spPr>
          <a:xfrm>
            <a:off x="4630055" y="1881778"/>
            <a:ext cx="3555304" cy="4772722"/>
          </a:xfrm>
          <a:prstGeom prst="rect">
            <a:avLst/>
          </a:prstGeom>
          <a:blipFill dpi="0" rotWithShape="1">
            <a:blip r:embed="rId1"/>
            <a:srcRect/>
            <a:tile tx="0" ty="0" sx="28000" sy="28000" flip="none" algn="ctr"/>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 name="矩形 2"/>
          <p:cNvSpPr/>
          <p:nvPr/>
        </p:nvSpPr>
        <p:spPr>
          <a:xfrm>
            <a:off x="8387445" y="707280"/>
            <a:ext cx="3555304" cy="4772722"/>
          </a:xfrm>
          <a:prstGeom prst="rect">
            <a:avLst/>
          </a:prstGeom>
          <a:blipFill dpi="0" rotWithShape="1">
            <a:blip r:embed="rId2"/>
            <a:srcRect/>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9" name="组合 8"/>
          <p:cNvGrpSpPr/>
          <p:nvPr/>
        </p:nvGrpSpPr>
        <p:grpSpPr>
          <a:xfrm>
            <a:off x="1164117" y="259140"/>
            <a:ext cx="3441290" cy="782574"/>
            <a:chOff x="1164117" y="259140"/>
            <a:chExt cx="3441290" cy="782574"/>
          </a:xfrm>
        </p:grpSpPr>
        <p:sp>
          <p:nvSpPr>
            <p:cNvPr id="10" name="文本框 9"/>
            <p:cNvSpPr txBox="1"/>
            <p:nvPr/>
          </p:nvSpPr>
          <p:spPr>
            <a:xfrm>
              <a:off x="1164117" y="259140"/>
              <a:ext cx="30276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电话销售的意义</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13" name="组合 12"/>
          <p:cNvGrpSpPr/>
          <p:nvPr/>
        </p:nvGrpSpPr>
        <p:grpSpPr>
          <a:xfrm>
            <a:off x="411565" y="1881778"/>
            <a:ext cx="4486198" cy="3705510"/>
            <a:chOff x="845718" y="3026561"/>
            <a:chExt cx="2657569" cy="3705507"/>
          </a:xfrm>
        </p:grpSpPr>
        <p:sp>
          <p:nvSpPr>
            <p:cNvPr id="14" name="矩形 13"/>
            <p:cNvSpPr/>
            <p:nvPr/>
          </p:nvSpPr>
          <p:spPr>
            <a:xfrm>
              <a:off x="845718" y="3685082"/>
              <a:ext cx="2393777" cy="3046986"/>
            </a:xfrm>
            <a:prstGeom prst="rect">
              <a:avLst/>
            </a:prstGeom>
          </p:spPr>
          <p:txBody>
            <a:bodyPr wrap="square">
              <a:spAutoFit/>
              <a:scene3d>
                <a:camera prst="orthographicFront"/>
                <a:lightRig rig="threePt" dir="t"/>
              </a:scene3d>
              <a:sp3d contourW="12700"/>
            </a:bodyPr>
            <a:lstStyle/>
            <a:p>
              <a:pPr marL="342900" indent="-342900" defTabSz="457200">
                <a:lnSpc>
                  <a:spcPct val="200000"/>
                </a:lnSpc>
                <a:buClr>
                  <a:srgbClr val="43ADD1"/>
                </a:buClr>
                <a:buFont typeface="Wingdings" panose="05000000000000000000" pitchFamily="2" charset="2"/>
                <a:buChar char="u"/>
              </a:pPr>
              <a:r>
                <a:rPr lang="zh-CN" altLang="en-US" sz="1600" dirty="0">
                  <a:solidFill>
                    <a:schemeClr val="tx1"/>
                  </a:solidFill>
                  <a:latin typeface="微软雅黑" panose="020B0503020204020204" pitchFamily="34" charset="-122"/>
                  <a:ea typeface="微软雅黑" panose="020B0503020204020204" pitchFamily="34" charset="-122"/>
                </a:rPr>
                <a:t>可以帮助企业降到销售成本</a:t>
              </a:r>
              <a:endParaRPr lang="zh-CN" altLang="en-US" sz="1600" dirty="0">
                <a:solidFill>
                  <a:schemeClr val="tx1"/>
                </a:solidFill>
                <a:latin typeface="微软雅黑" panose="020B0503020204020204" pitchFamily="34" charset="-122"/>
                <a:ea typeface="微软雅黑" panose="020B0503020204020204" pitchFamily="34" charset="-122"/>
              </a:endParaRPr>
            </a:p>
            <a:p>
              <a:pPr marL="342900" indent="-342900" defTabSz="457200">
                <a:lnSpc>
                  <a:spcPct val="200000"/>
                </a:lnSpc>
                <a:buClr>
                  <a:srgbClr val="43ADD1"/>
                </a:buClr>
                <a:buFont typeface="Wingdings" panose="05000000000000000000" pitchFamily="2" charset="2"/>
                <a:buChar char="u"/>
              </a:pPr>
              <a:r>
                <a:rPr lang="zh-CN" altLang="en-US" sz="1600" dirty="0">
                  <a:solidFill>
                    <a:schemeClr val="tx1"/>
                  </a:solidFill>
                  <a:latin typeface="微软雅黑" panose="020B0503020204020204" pitchFamily="34" charset="-122"/>
                  <a:ea typeface="微软雅黑" panose="020B0503020204020204" pitchFamily="34" charset="-122"/>
                </a:rPr>
                <a:t>可以帮助企业提高销售效率</a:t>
              </a:r>
              <a:endParaRPr lang="zh-CN" altLang="en-US" sz="1600" dirty="0">
                <a:solidFill>
                  <a:schemeClr val="tx1"/>
                </a:solidFill>
                <a:latin typeface="微软雅黑" panose="020B0503020204020204" pitchFamily="34" charset="-122"/>
                <a:ea typeface="微软雅黑" panose="020B0503020204020204" pitchFamily="34" charset="-122"/>
              </a:endParaRPr>
            </a:p>
            <a:p>
              <a:pPr marL="342900" indent="-342900" defTabSz="457200">
                <a:lnSpc>
                  <a:spcPct val="200000"/>
                </a:lnSpc>
                <a:buClr>
                  <a:srgbClr val="43ADD1"/>
                </a:buClr>
                <a:buFont typeface="Wingdings" panose="05000000000000000000" pitchFamily="2" charset="2"/>
                <a:buChar char="u"/>
              </a:pPr>
              <a:r>
                <a:rPr lang="zh-CN" altLang="en-US" sz="1600" dirty="0">
                  <a:solidFill>
                    <a:schemeClr val="tx1"/>
                  </a:solidFill>
                  <a:latin typeface="微软雅黑" panose="020B0503020204020204" pitchFamily="34" charset="-122"/>
                  <a:ea typeface="微软雅黑" panose="020B0503020204020204" pitchFamily="34" charset="-122"/>
                </a:rPr>
                <a:t>可以帮助企业更有效利用资源</a:t>
              </a:r>
              <a:endParaRPr lang="zh-CN" altLang="en-US" sz="1600" dirty="0">
                <a:solidFill>
                  <a:schemeClr val="tx1"/>
                </a:solidFill>
                <a:latin typeface="微软雅黑" panose="020B0503020204020204" pitchFamily="34" charset="-122"/>
                <a:ea typeface="微软雅黑" panose="020B0503020204020204" pitchFamily="34" charset="-122"/>
              </a:endParaRPr>
            </a:p>
            <a:p>
              <a:pPr marL="342900" indent="-342900" defTabSz="457200">
                <a:lnSpc>
                  <a:spcPct val="200000"/>
                </a:lnSpc>
                <a:buClr>
                  <a:srgbClr val="43ADD1"/>
                </a:buClr>
                <a:buFont typeface="Wingdings" panose="05000000000000000000" pitchFamily="2" charset="2"/>
                <a:buChar char="u"/>
              </a:pPr>
              <a:r>
                <a:rPr lang="zh-CN" altLang="en-US" sz="1600" dirty="0">
                  <a:solidFill>
                    <a:schemeClr val="tx1"/>
                  </a:solidFill>
                  <a:latin typeface="微软雅黑" panose="020B0503020204020204" pitchFamily="34" charset="-122"/>
                  <a:ea typeface="微软雅黑" panose="020B0503020204020204" pitchFamily="34" charset="-122"/>
                </a:rPr>
                <a:t>可以帮助企业提高品牌影响力</a:t>
              </a:r>
              <a:endParaRPr lang="zh-CN" altLang="en-US" sz="1600" dirty="0">
                <a:solidFill>
                  <a:schemeClr val="tx1"/>
                </a:solidFill>
                <a:latin typeface="微软雅黑" panose="020B0503020204020204" pitchFamily="34" charset="-122"/>
                <a:ea typeface="微软雅黑" panose="020B0503020204020204" pitchFamily="34" charset="-122"/>
              </a:endParaRPr>
            </a:p>
            <a:p>
              <a:pPr marL="342900" indent="-342900" defTabSz="457200">
                <a:lnSpc>
                  <a:spcPct val="200000"/>
                </a:lnSpc>
                <a:buClr>
                  <a:srgbClr val="43ADD1"/>
                </a:buClr>
                <a:buFont typeface="Wingdings" panose="05000000000000000000" pitchFamily="2" charset="2"/>
                <a:buChar char="u"/>
              </a:pPr>
              <a:r>
                <a:rPr lang="zh-CN" altLang="en-US" sz="1600" dirty="0">
                  <a:solidFill>
                    <a:schemeClr val="tx1"/>
                  </a:solidFill>
                  <a:latin typeface="微软雅黑" panose="020B0503020204020204" pitchFamily="34" charset="-122"/>
                  <a:ea typeface="微软雅黑" panose="020B0503020204020204" pitchFamily="34" charset="-122"/>
                </a:rPr>
                <a:t>可以与客户建立长期的信任关系</a:t>
              </a:r>
              <a:endParaRPr lang="zh-CN" altLang="en-US" sz="1600" dirty="0">
                <a:solidFill>
                  <a:schemeClr val="tx1"/>
                </a:solidFill>
                <a:latin typeface="微软雅黑" panose="020B0503020204020204" pitchFamily="34" charset="-122"/>
                <a:ea typeface="微软雅黑" panose="020B0503020204020204" pitchFamily="34" charset="-122"/>
              </a:endParaRPr>
            </a:p>
            <a:p>
              <a:pPr marL="342900" indent="-342900" defTabSz="457200">
                <a:lnSpc>
                  <a:spcPct val="200000"/>
                </a:lnSpc>
                <a:buClr>
                  <a:srgbClr val="43ADD1"/>
                </a:buClr>
                <a:buFont typeface="Wingdings" panose="05000000000000000000" pitchFamily="2" charset="2"/>
                <a:buChar char="u"/>
              </a:pPr>
              <a:r>
                <a:rPr lang="zh-CN" altLang="en-US" sz="1600" dirty="0">
                  <a:solidFill>
                    <a:schemeClr val="tx1"/>
                  </a:solidFill>
                  <a:latin typeface="微软雅黑" panose="020B0503020204020204" pitchFamily="34" charset="-122"/>
                  <a:ea typeface="微软雅黑" panose="020B0503020204020204" pitchFamily="34" charset="-122"/>
                </a:rPr>
                <a:t>可以更清楚地直接把握客户需求</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5" name="矩形 14"/>
            <p:cNvSpPr/>
            <p:nvPr/>
          </p:nvSpPr>
          <p:spPr>
            <a:xfrm>
              <a:off x="875020" y="3026561"/>
              <a:ext cx="2628267" cy="562783"/>
            </a:xfrm>
            <a:prstGeom prst="rect">
              <a:avLst/>
            </a:prstGeom>
          </p:spPr>
          <p:txBody>
            <a:bodyPr wrap="square">
              <a:spAutoFit/>
              <a:scene3d>
                <a:camera prst="orthographicFront"/>
                <a:lightRig rig="threePt" dir="t"/>
              </a:scene3d>
              <a:sp3d contourW="12700"/>
            </a:bodyPr>
            <a:lstStyle/>
            <a:p>
              <a:pPr defTabSz="457200">
                <a:lnSpc>
                  <a:spcPct val="200000"/>
                </a:lnSpc>
              </a:pPr>
              <a:r>
                <a:rPr lang="zh-CN" altLang="en-US" b="1" dirty="0" smtClean="0">
                  <a:solidFill>
                    <a:srgbClr val="43ADD1"/>
                  </a:solidFill>
                  <a:latin typeface="微软雅黑" panose="020B0503020204020204" pitchFamily="34" charset="-122"/>
                  <a:ea typeface="微软雅黑" panose="020B0503020204020204" pitchFamily="34" charset="-122"/>
                </a:rPr>
                <a:t>电话销售是一种更高利润的销售模式</a:t>
              </a:r>
              <a:endParaRPr lang="zh-CN" altLang="en-US" b="1" dirty="0">
                <a:solidFill>
                  <a:srgbClr val="43ADD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72643" y="281712"/>
            <a:ext cx="835151" cy="706819"/>
            <a:chOff x="1138351" y="-1804099"/>
            <a:chExt cx="2969965" cy="2513592"/>
          </a:xfrm>
        </p:grpSpPr>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8" name="组合 17"/>
            <p:cNvGrpSpPr/>
            <p:nvPr/>
          </p:nvGrpSpPr>
          <p:grpSpPr>
            <a:xfrm rot="20693666">
              <a:off x="2289906" y="-901804"/>
              <a:ext cx="1818410" cy="1611297"/>
              <a:chOff x="181811" y="-159840"/>
              <a:chExt cx="1818410" cy="1611297"/>
            </a:xfrm>
          </p:grpSpPr>
          <p:sp>
            <p:nvSpPr>
              <p:cNvPr id="19" name="椭圆 18"/>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0" name="椭圆 19"/>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4000"/>
                            </p:stCondLst>
                            <p:childTnLst>
                              <p:par>
                                <p:cTn id="13" presetID="53" presetClass="entr" presetSubtype="16"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64117" y="196910"/>
            <a:ext cx="3441290" cy="844804"/>
            <a:chOff x="1164117" y="196910"/>
            <a:chExt cx="3441290" cy="844804"/>
          </a:xfrm>
        </p:grpSpPr>
        <p:sp>
          <p:nvSpPr>
            <p:cNvPr id="9" name="文本框 8"/>
            <p:cNvSpPr txBox="1"/>
            <p:nvPr/>
          </p:nvSpPr>
          <p:spPr>
            <a:xfrm>
              <a:off x="1164117" y="196910"/>
              <a:ext cx="30276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电话销售的定义</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10" name="矩形 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sp>
        <p:nvSpPr>
          <p:cNvPr id="2" name="矩形 1"/>
          <p:cNvSpPr/>
          <p:nvPr/>
        </p:nvSpPr>
        <p:spPr>
          <a:xfrm>
            <a:off x="1164117" y="1104451"/>
            <a:ext cx="9731369" cy="369332"/>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为了建立和保持客户关系，企业需要用各种途径去影响客户，当中包括电话销售</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84" name="组合 283"/>
          <p:cNvGrpSpPr/>
          <p:nvPr/>
        </p:nvGrpSpPr>
        <p:grpSpPr>
          <a:xfrm>
            <a:off x="1045991" y="1914995"/>
            <a:ext cx="4983810" cy="4568554"/>
            <a:chOff x="2855646" y="1417718"/>
            <a:chExt cx="5564294" cy="5440282"/>
          </a:xfrm>
        </p:grpSpPr>
        <p:sp>
          <p:nvSpPr>
            <p:cNvPr id="11" name="文本框 2"/>
            <p:cNvSpPr txBox="1"/>
            <p:nvPr/>
          </p:nvSpPr>
          <p:spPr>
            <a:xfrm>
              <a:off x="5297447" y="2848332"/>
              <a:ext cx="919655" cy="2748776"/>
            </a:xfrm>
            <a:prstGeom prst="rect">
              <a:avLst/>
            </a:prstGeom>
            <a:noFill/>
          </p:spPr>
          <p:txBody>
            <a:bodyPr wrap="square" rtlCol="0">
              <a:spAutoFit/>
            </a:bodyPr>
            <a:lstStyle/>
            <a:p>
              <a:pPr algn="ctr" defTabSz="457200"/>
              <a:r>
                <a:rPr lang="zh-CN" altLang="en-US" sz="7200" b="1" dirty="0">
                  <a:solidFill>
                    <a:srgbClr val="43ADD1"/>
                  </a:solidFill>
                  <a:latin typeface="微软雅黑" panose="020B0503020204020204" pitchFamily="34" charset="-122"/>
                  <a:ea typeface="微软雅黑" panose="020B0503020204020204" pitchFamily="34" charset="-122"/>
                </a:rPr>
                <a:t>客户</a:t>
              </a:r>
              <a:endParaRPr lang="zh-CN" altLang="en-US" sz="7200" b="1" dirty="0">
                <a:solidFill>
                  <a:srgbClr val="43ADD1"/>
                </a:solidFill>
                <a:latin typeface="微软雅黑" panose="020B0503020204020204" pitchFamily="34" charset="-122"/>
                <a:ea typeface="微软雅黑" panose="020B0503020204020204" pitchFamily="34" charset="-122"/>
              </a:endParaRPr>
            </a:p>
          </p:txBody>
        </p:sp>
        <p:grpSp>
          <p:nvGrpSpPr>
            <p:cNvPr id="206" name="组合 205"/>
            <p:cNvGrpSpPr/>
            <p:nvPr/>
          </p:nvGrpSpPr>
          <p:grpSpPr>
            <a:xfrm>
              <a:off x="2855646" y="1417718"/>
              <a:ext cx="5564294" cy="5440282"/>
              <a:chOff x="675236" y="-231649"/>
              <a:chExt cx="6134401" cy="5997683"/>
            </a:xfrm>
          </p:grpSpPr>
          <p:grpSp>
            <p:nvGrpSpPr>
              <p:cNvPr id="207" name="组合 206"/>
              <p:cNvGrpSpPr/>
              <p:nvPr/>
            </p:nvGrpSpPr>
            <p:grpSpPr>
              <a:xfrm>
                <a:off x="675236" y="2118498"/>
                <a:ext cx="1505515" cy="1297389"/>
                <a:chOff x="5164627" y="1804365"/>
                <a:chExt cx="1505319" cy="1297689"/>
              </a:xfrm>
            </p:grpSpPr>
            <p:sp>
              <p:nvSpPr>
                <p:cNvPr id="271" name="梯形 270"/>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72" name="六边形 271"/>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73" name="任意多边形 272"/>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sp>
              <p:nvSpPr>
                <p:cNvPr id="274" name="梯形 27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7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76"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grpSp>
          <p:grpSp>
            <p:nvGrpSpPr>
              <p:cNvPr id="208" name="组合 207"/>
              <p:cNvGrpSpPr/>
              <p:nvPr/>
            </p:nvGrpSpPr>
            <p:grpSpPr>
              <a:xfrm>
                <a:off x="1233548" y="584549"/>
                <a:ext cx="1505515" cy="1297389"/>
                <a:chOff x="5164627" y="1804365"/>
                <a:chExt cx="1505319" cy="1297689"/>
              </a:xfrm>
            </p:grpSpPr>
            <p:sp>
              <p:nvSpPr>
                <p:cNvPr id="265" name="梯形 264"/>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66" name="六边形 265"/>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67"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sp>
              <p:nvSpPr>
                <p:cNvPr id="268" name="梯形 267"/>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69"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70"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grpSp>
          <p:grpSp>
            <p:nvGrpSpPr>
              <p:cNvPr id="209" name="组合 208"/>
              <p:cNvGrpSpPr/>
              <p:nvPr/>
            </p:nvGrpSpPr>
            <p:grpSpPr>
              <a:xfrm>
                <a:off x="2647244" y="-231649"/>
                <a:ext cx="1505515" cy="1297389"/>
                <a:chOff x="5164627" y="1804365"/>
                <a:chExt cx="1505319" cy="1297689"/>
              </a:xfrm>
            </p:grpSpPr>
            <p:sp>
              <p:nvSpPr>
                <p:cNvPr id="259" name="梯形 258"/>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60" name="六边形 259"/>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61"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sp>
              <p:nvSpPr>
                <p:cNvPr id="262" name="梯形 261"/>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63"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64"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grpSp>
          <p:grpSp>
            <p:nvGrpSpPr>
              <p:cNvPr id="210" name="组合 209"/>
              <p:cNvGrpSpPr/>
              <p:nvPr/>
            </p:nvGrpSpPr>
            <p:grpSpPr>
              <a:xfrm>
                <a:off x="4254839" y="51814"/>
                <a:ext cx="1505515" cy="1297389"/>
                <a:chOff x="5164627" y="1804365"/>
                <a:chExt cx="1505319" cy="1297689"/>
              </a:xfrm>
            </p:grpSpPr>
            <p:sp>
              <p:nvSpPr>
                <p:cNvPr id="253" name="梯形 252"/>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54" name="六边形 253"/>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55"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sp>
              <p:nvSpPr>
                <p:cNvPr id="256" name="梯形 255"/>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57"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58"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grpSp>
          <p:grpSp>
            <p:nvGrpSpPr>
              <p:cNvPr id="211" name="组合 210"/>
              <p:cNvGrpSpPr/>
              <p:nvPr/>
            </p:nvGrpSpPr>
            <p:grpSpPr>
              <a:xfrm>
                <a:off x="5304122" y="1302301"/>
                <a:ext cx="1505515" cy="1297389"/>
                <a:chOff x="5164627" y="1804365"/>
                <a:chExt cx="1505319" cy="1297689"/>
              </a:xfrm>
            </p:grpSpPr>
            <p:sp>
              <p:nvSpPr>
                <p:cNvPr id="247" name="梯形 24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48" name="六边形 247"/>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49"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sp>
              <p:nvSpPr>
                <p:cNvPr id="250" name="梯形 249"/>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51"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52"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grpSp>
          <p:grpSp>
            <p:nvGrpSpPr>
              <p:cNvPr id="212" name="组合 211"/>
              <p:cNvGrpSpPr/>
              <p:nvPr/>
            </p:nvGrpSpPr>
            <p:grpSpPr>
              <a:xfrm>
                <a:off x="5304122" y="2934695"/>
                <a:ext cx="1505515" cy="1297389"/>
                <a:chOff x="5164627" y="1804365"/>
                <a:chExt cx="1505319" cy="1297689"/>
              </a:xfrm>
            </p:grpSpPr>
            <p:sp>
              <p:nvSpPr>
                <p:cNvPr id="241" name="梯形 240"/>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42" name="六边形 241"/>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43"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sp>
              <p:nvSpPr>
                <p:cNvPr id="244" name="梯形 24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4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46"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grpSp>
          <p:grpSp>
            <p:nvGrpSpPr>
              <p:cNvPr id="213" name="组合 212"/>
              <p:cNvGrpSpPr/>
              <p:nvPr/>
            </p:nvGrpSpPr>
            <p:grpSpPr>
              <a:xfrm>
                <a:off x="4254839" y="4185182"/>
                <a:ext cx="1505515" cy="1297389"/>
                <a:chOff x="5164627" y="1804365"/>
                <a:chExt cx="1505319" cy="1297689"/>
              </a:xfrm>
            </p:grpSpPr>
            <p:sp>
              <p:nvSpPr>
                <p:cNvPr id="235" name="梯形 234"/>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36" name="六边形 235"/>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37"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sp>
              <p:nvSpPr>
                <p:cNvPr id="238" name="梯形 237"/>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39"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40"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grpSp>
          <p:grpSp>
            <p:nvGrpSpPr>
              <p:cNvPr id="214" name="组合 213"/>
              <p:cNvGrpSpPr/>
              <p:nvPr/>
            </p:nvGrpSpPr>
            <p:grpSpPr>
              <a:xfrm>
                <a:off x="2647244" y="4468645"/>
                <a:ext cx="1505515" cy="1297389"/>
                <a:chOff x="5164627" y="1804365"/>
                <a:chExt cx="1505319" cy="1297689"/>
              </a:xfrm>
            </p:grpSpPr>
            <p:sp>
              <p:nvSpPr>
                <p:cNvPr id="229" name="梯形 228"/>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30" name="六边形 229"/>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31"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sp>
              <p:nvSpPr>
                <p:cNvPr id="232" name="梯形 231"/>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33"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34"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grpSp>
          <p:grpSp>
            <p:nvGrpSpPr>
              <p:cNvPr id="215" name="组合 214"/>
              <p:cNvGrpSpPr/>
              <p:nvPr/>
            </p:nvGrpSpPr>
            <p:grpSpPr>
              <a:xfrm>
                <a:off x="1233548" y="3652447"/>
                <a:ext cx="1505515" cy="1297389"/>
                <a:chOff x="5164627" y="1804365"/>
                <a:chExt cx="1505319" cy="1297689"/>
              </a:xfrm>
            </p:grpSpPr>
            <p:sp>
              <p:nvSpPr>
                <p:cNvPr id="223" name="梯形 222"/>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24" name="六边形 223"/>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25"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sp>
              <p:nvSpPr>
                <p:cNvPr id="226" name="梯形 225"/>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27"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28"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grpSp>
          <p:grpSp>
            <p:nvGrpSpPr>
              <p:cNvPr id="216" name="组合 215"/>
              <p:cNvGrpSpPr/>
              <p:nvPr/>
            </p:nvGrpSpPr>
            <p:grpSpPr>
              <a:xfrm>
                <a:off x="675236" y="2118498"/>
                <a:ext cx="1505515" cy="1297389"/>
                <a:chOff x="5164627" y="1804365"/>
                <a:chExt cx="1505319" cy="1297689"/>
              </a:xfrm>
            </p:grpSpPr>
            <p:sp>
              <p:nvSpPr>
                <p:cNvPr id="217" name="梯形 21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18" name="六边形 217"/>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19"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sp>
              <p:nvSpPr>
                <p:cNvPr id="220" name="梯形 219"/>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21"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222"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endParaRPr lang="zh-CN" altLang="en-US">
                    <a:solidFill>
                      <a:prstClr val="white"/>
                    </a:solidFill>
                    <a:ea typeface="微软雅黑" panose="020B0503020204020204" pitchFamily="34" charset="-122"/>
                  </a:endParaRPr>
                </a:p>
              </p:txBody>
            </p:sp>
          </p:grpSp>
        </p:grpSp>
        <p:grpSp>
          <p:nvGrpSpPr>
            <p:cNvPr id="19" name="组合 18"/>
            <p:cNvGrpSpPr/>
            <p:nvPr/>
          </p:nvGrpSpPr>
          <p:grpSpPr>
            <a:xfrm>
              <a:off x="3535035" y="2324785"/>
              <a:ext cx="1011098" cy="843370"/>
              <a:chOff x="4228234" y="2679573"/>
              <a:chExt cx="1010966" cy="843565"/>
            </a:xfrm>
          </p:grpSpPr>
          <p:sp>
            <p:nvSpPr>
              <p:cNvPr id="20" name="六边形 19"/>
              <p:cNvSpPr/>
              <p:nvPr/>
            </p:nvSpPr>
            <p:spPr>
              <a:xfrm>
                <a:off x="4241852" y="2679573"/>
                <a:ext cx="978537" cy="843565"/>
              </a:xfrm>
              <a:prstGeom prst="hexagon">
                <a:avLst/>
              </a:prstGeom>
              <a:solidFill>
                <a:srgbClr val="43ADD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400" b="1">
                  <a:solidFill>
                    <a:prstClr val="white"/>
                  </a:solidFill>
                  <a:latin typeface="微软雅黑" panose="020B0503020204020204" pitchFamily="34" charset="-122"/>
                  <a:ea typeface="微软雅黑" panose="020B0503020204020204" pitchFamily="34" charset="-122"/>
                </a:endParaRPr>
              </a:p>
            </p:txBody>
          </p:sp>
          <p:sp>
            <p:nvSpPr>
              <p:cNvPr id="21" name="文本框 1"/>
              <p:cNvSpPr txBox="1"/>
              <p:nvPr/>
            </p:nvSpPr>
            <p:spPr>
              <a:xfrm>
                <a:off x="4228234" y="2842334"/>
                <a:ext cx="1010966" cy="307848"/>
              </a:xfrm>
              <a:prstGeom prst="rect">
                <a:avLst/>
              </a:prstGeom>
              <a:noFill/>
            </p:spPr>
            <p:txBody>
              <a:bodyPr wrap="square" rtlCol="0">
                <a:spAutoFit/>
              </a:bodyPr>
              <a:lstStyle/>
              <a:p>
                <a:pPr algn="ctr" defTabSz="457200"/>
                <a:r>
                  <a:rPr lang="zh-CN" altLang="en-US" sz="1400" b="1" dirty="0" smtClean="0">
                    <a:solidFill>
                      <a:prstClr val="white"/>
                    </a:solidFill>
                    <a:latin typeface="微软雅黑" panose="020B0503020204020204" pitchFamily="34" charset="-122"/>
                    <a:ea typeface="微软雅黑" panose="020B0503020204020204" pitchFamily="34" charset="-122"/>
                  </a:rPr>
                  <a:t>拜访</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3033385" y="3718801"/>
              <a:ext cx="1011098" cy="843370"/>
              <a:chOff x="4227847" y="3974251"/>
              <a:chExt cx="1010966" cy="843565"/>
            </a:xfrm>
          </p:grpSpPr>
          <p:sp>
            <p:nvSpPr>
              <p:cNvPr id="30" name="六边形 29"/>
              <p:cNvSpPr/>
              <p:nvPr/>
            </p:nvSpPr>
            <p:spPr>
              <a:xfrm>
                <a:off x="4241852" y="3974251"/>
                <a:ext cx="978537" cy="843565"/>
              </a:xfrm>
              <a:prstGeom prst="hexagon">
                <a:avLst/>
              </a:prstGeom>
              <a:solidFill>
                <a:schemeClr val="bg1">
                  <a:lumMod val="85000"/>
                </a:schemeClr>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400" b="1">
                  <a:solidFill>
                    <a:prstClr val="white"/>
                  </a:solidFill>
                  <a:latin typeface="微软雅黑" panose="020B0503020204020204" pitchFamily="34" charset="-122"/>
                  <a:ea typeface="微软雅黑" panose="020B0503020204020204" pitchFamily="34" charset="-122"/>
                </a:endParaRPr>
              </a:p>
            </p:txBody>
          </p:sp>
          <p:sp>
            <p:nvSpPr>
              <p:cNvPr id="31" name="文本框 26"/>
              <p:cNvSpPr txBox="1"/>
              <p:nvPr/>
            </p:nvSpPr>
            <p:spPr>
              <a:xfrm>
                <a:off x="4227847" y="4217761"/>
                <a:ext cx="1010966" cy="366589"/>
              </a:xfrm>
              <a:prstGeom prst="rect">
                <a:avLst/>
              </a:prstGeom>
              <a:noFill/>
            </p:spPr>
            <p:txBody>
              <a:bodyPr wrap="square" rtlCol="0">
                <a:spAutoFit/>
              </a:bodyPr>
              <a:lstStyle/>
              <a:p>
                <a:pPr algn="ctr" defTabSz="457200"/>
                <a:r>
                  <a:rPr lang="zh-CN" altLang="en-US" sz="1400" b="1" dirty="0" smtClean="0">
                    <a:solidFill>
                      <a:srgbClr val="43ADD1"/>
                    </a:solidFill>
                    <a:latin typeface="微软雅黑" panose="020B0503020204020204" pitchFamily="34" charset="-122"/>
                    <a:ea typeface="微软雅黑" panose="020B0503020204020204" pitchFamily="34" charset="-122"/>
                  </a:rPr>
                  <a:t>邮寄</a:t>
                </a:r>
                <a:endParaRPr lang="zh-CN" altLang="en-US" sz="1400" b="1" dirty="0">
                  <a:solidFill>
                    <a:srgbClr val="43ADD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6282542" y="5555377"/>
              <a:ext cx="1011098" cy="843369"/>
              <a:chOff x="6586905" y="2679573"/>
              <a:chExt cx="1010966" cy="843565"/>
            </a:xfrm>
          </p:grpSpPr>
          <p:sp>
            <p:nvSpPr>
              <p:cNvPr id="40" name="六边形 39"/>
              <p:cNvSpPr/>
              <p:nvPr/>
            </p:nvSpPr>
            <p:spPr>
              <a:xfrm>
                <a:off x="6614230" y="2679573"/>
                <a:ext cx="978537" cy="843565"/>
              </a:xfrm>
              <a:prstGeom prst="hexagon">
                <a:avLst/>
              </a:prstGeom>
              <a:solidFill>
                <a:srgbClr val="43ADD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400" b="1">
                  <a:solidFill>
                    <a:prstClr val="white"/>
                  </a:solidFill>
                  <a:latin typeface="微软雅黑" panose="020B0503020204020204" pitchFamily="34" charset="-122"/>
                  <a:ea typeface="微软雅黑" panose="020B0503020204020204" pitchFamily="34" charset="-122"/>
                </a:endParaRPr>
              </a:p>
            </p:txBody>
          </p:sp>
          <p:sp>
            <p:nvSpPr>
              <p:cNvPr id="41" name="文本框 47"/>
              <p:cNvSpPr txBox="1"/>
              <p:nvPr/>
            </p:nvSpPr>
            <p:spPr>
              <a:xfrm>
                <a:off x="6586905" y="2842334"/>
                <a:ext cx="1010966" cy="307849"/>
              </a:xfrm>
              <a:prstGeom prst="rect">
                <a:avLst/>
              </a:prstGeom>
              <a:noFill/>
            </p:spPr>
            <p:txBody>
              <a:bodyPr wrap="square" rtlCol="0">
                <a:spAutoFit/>
              </a:bodyPr>
              <a:lstStyle/>
              <a:p>
                <a:pPr algn="ctr" defTabSz="457200"/>
                <a:r>
                  <a:rPr lang="zh-CN" altLang="en-US" sz="1400" b="1" dirty="0" smtClean="0">
                    <a:solidFill>
                      <a:prstClr val="white"/>
                    </a:solidFill>
                    <a:latin typeface="微软雅黑" panose="020B0503020204020204" pitchFamily="34" charset="-122"/>
                    <a:ea typeface="微软雅黑" panose="020B0503020204020204" pitchFamily="34" charset="-122"/>
                  </a:rPr>
                  <a:t>参观体验</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4807946" y="5842672"/>
              <a:ext cx="1011098" cy="843370"/>
              <a:chOff x="6600473" y="3974251"/>
              <a:chExt cx="1010966" cy="843565"/>
            </a:xfrm>
          </p:grpSpPr>
          <p:sp>
            <p:nvSpPr>
              <p:cNvPr id="50" name="六边形 49"/>
              <p:cNvSpPr/>
              <p:nvPr/>
            </p:nvSpPr>
            <p:spPr>
              <a:xfrm>
                <a:off x="6614230" y="3974251"/>
                <a:ext cx="978537" cy="843565"/>
              </a:xfrm>
              <a:prstGeom prst="hexagon">
                <a:avLst/>
              </a:prstGeom>
              <a:solidFill>
                <a:schemeClr val="bg1">
                  <a:lumMod val="85000"/>
                </a:schemeClr>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400" b="1">
                  <a:solidFill>
                    <a:prstClr val="white"/>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6600473" y="4278002"/>
                <a:ext cx="1010966" cy="366589"/>
              </a:xfrm>
              <a:prstGeom prst="rect">
                <a:avLst/>
              </a:prstGeom>
              <a:noFill/>
            </p:spPr>
            <p:txBody>
              <a:bodyPr wrap="square" rtlCol="0">
                <a:spAutoFit/>
              </a:bodyPr>
              <a:lstStyle/>
              <a:p>
                <a:pPr algn="ctr" defTabSz="457200"/>
                <a:r>
                  <a:rPr lang="zh-CN" altLang="en-US" sz="1400" b="1" dirty="0" smtClean="0">
                    <a:solidFill>
                      <a:srgbClr val="43ADD1"/>
                    </a:solidFill>
                    <a:latin typeface="微软雅黑" panose="020B0503020204020204" pitchFamily="34" charset="-122"/>
                    <a:ea typeface="微软雅黑" panose="020B0503020204020204" pitchFamily="34" charset="-122"/>
                  </a:rPr>
                  <a:t>媒体广告</a:t>
                </a:r>
                <a:endParaRPr lang="zh-CN" altLang="en-US" sz="1400" b="1" dirty="0">
                  <a:solidFill>
                    <a:srgbClr val="43ADD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3542882" y="5095451"/>
              <a:ext cx="1011098" cy="843370"/>
              <a:chOff x="5419760" y="4610009"/>
              <a:chExt cx="1010966" cy="843565"/>
            </a:xfrm>
          </p:grpSpPr>
          <p:sp>
            <p:nvSpPr>
              <p:cNvPr id="60" name="六边形 59"/>
              <p:cNvSpPr/>
              <p:nvPr/>
            </p:nvSpPr>
            <p:spPr>
              <a:xfrm>
                <a:off x="5428018" y="4610009"/>
                <a:ext cx="978537" cy="843565"/>
              </a:xfrm>
              <a:prstGeom prst="hexagon">
                <a:avLst/>
              </a:prstGeom>
              <a:solidFill>
                <a:srgbClr val="43ADD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400" b="1">
                  <a:solidFill>
                    <a:prstClr val="white"/>
                  </a:solidFill>
                  <a:latin typeface="微软雅黑" panose="020B0503020204020204" pitchFamily="34" charset="-122"/>
                  <a:ea typeface="微软雅黑" panose="020B0503020204020204" pitchFamily="34" charset="-122"/>
                </a:endParaRPr>
              </a:p>
            </p:txBody>
          </p:sp>
          <p:sp>
            <p:nvSpPr>
              <p:cNvPr id="61" name="文本框 52"/>
              <p:cNvSpPr txBox="1"/>
              <p:nvPr/>
            </p:nvSpPr>
            <p:spPr>
              <a:xfrm>
                <a:off x="5419760" y="4887446"/>
                <a:ext cx="1010966" cy="307848"/>
              </a:xfrm>
              <a:prstGeom prst="rect">
                <a:avLst/>
              </a:prstGeom>
              <a:noFill/>
            </p:spPr>
            <p:txBody>
              <a:bodyPr wrap="square" rtlCol="0">
                <a:spAutoFit/>
              </a:bodyPr>
              <a:lstStyle/>
              <a:p>
                <a:pPr algn="ctr" defTabSz="457200"/>
                <a:r>
                  <a:rPr lang="zh-CN" altLang="en-US" sz="1400" b="1" dirty="0" smtClean="0">
                    <a:solidFill>
                      <a:prstClr val="white"/>
                    </a:solidFill>
                    <a:latin typeface="微软雅黑" panose="020B0503020204020204" pitchFamily="34" charset="-122"/>
                    <a:ea typeface="微软雅黑" panose="020B0503020204020204" pitchFamily="34" charset="-122"/>
                  </a:rPr>
                  <a:t>电子邮件</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4865802" y="1613012"/>
              <a:ext cx="1012497" cy="843370"/>
              <a:chOff x="5428018" y="2031426"/>
              <a:chExt cx="1012365" cy="843565"/>
            </a:xfrm>
          </p:grpSpPr>
          <p:sp>
            <p:nvSpPr>
              <p:cNvPr id="70" name="六边形 69"/>
              <p:cNvSpPr/>
              <p:nvPr/>
            </p:nvSpPr>
            <p:spPr>
              <a:xfrm>
                <a:off x="5428018" y="2031426"/>
                <a:ext cx="978537" cy="843565"/>
              </a:xfrm>
              <a:prstGeom prst="hexagon">
                <a:avLst/>
              </a:prstGeom>
              <a:solidFill>
                <a:schemeClr val="bg1">
                  <a:lumMod val="85000"/>
                </a:schemeClr>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400" b="1">
                  <a:solidFill>
                    <a:prstClr val="white"/>
                  </a:solidFill>
                  <a:latin typeface="微软雅黑" panose="020B0503020204020204" pitchFamily="34" charset="-122"/>
                  <a:ea typeface="微软雅黑" panose="020B0503020204020204" pitchFamily="34" charset="-122"/>
                </a:endParaRPr>
              </a:p>
            </p:txBody>
          </p:sp>
          <p:sp>
            <p:nvSpPr>
              <p:cNvPr id="71" name="文本框 54"/>
              <p:cNvSpPr txBox="1"/>
              <p:nvPr/>
            </p:nvSpPr>
            <p:spPr>
              <a:xfrm>
                <a:off x="5429417" y="2127564"/>
                <a:ext cx="1010966" cy="623200"/>
              </a:xfrm>
              <a:prstGeom prst="rect">
                <a:avLst/>
              </a:prstGeom>
              <a:noFill/>
            </p:spPr>
            <p:txBody>
              <a:bodyPr wrap="square" rtlCol="0">
                <a:spAutoFit/>
              </a:bodyPr>
              <a:lstStyle/>
              <a:p>
                <a:pPr algn="ctr" defTabSz="457200"/>
                <a:r>
                  <a:rPr lang="zh-CN" altLang="en-US" sz="1400" b="1" dirty="0" smtClean="0">
                    <a:solidFill>
                      <a:srgbClr val="43ADD1"/>
                    </a:solidFill>
                    <a:latin typeface="微软雅黑" panose="020B0503020204020204" pitchFamily="34" charset="-122"/>
                    <a:ea typeface="微软雅黑" panose="020B0503020204020204" pitchFamily="34" charset="-122"/>
                  </a:rPr>
                  <a:t>电话</a:t>
                </a:r>
                <a:endParaRPr lang="en-US" altLang="zh-CN" sz="1400" b="1" dirty="0" smtClean="0">
                  <a:solidFill>
                    <a:srgbClr val="43ADD1"/>
                  </a:solidFill>
                  <a:latin typeface="微软雅黑" panose="020B0503020204020204" pitchFamily="34" charset="-122"/>
                  <a:ea typeface="微软雅黑" panose="020B0503020204020204" pitchFamily="34" charset="-122"/>
                </a:endParaRPr>
              </a:p>
              <a:p>
                <a:pPr algn="ctr" defTabSz="457200"/>
                <a:r>
                  <a:rPr lang="zh-CN" altLang="en-US" sz="1400" b="1" dirty="0" smtClean="0">
                    <a:solidFill>
                      <a:srgbClr val="43ADD1"/>
                    </a:solidFill>
                    <a:latin typeface="微软雅黑" panose="020B0503020204020204" pitchFamily="34" charset="-122"/>
                    <a:ea typeface="微软雅黑" panose="020B0503020204020204" pitchFamily="34" charset="-122"/>
                  </a:rPr>
                  <a:t>销售</a:t>
                </a:r>
                <a:endParaRPr lang="zh-CN" altLang="en-US" sz="1400" b="1" dirty="0">
                  <a:solidFill>
                    <a:srgbClr val="43ADD1"/>
                  </a:solidFill>
                  <a:latin typeface="微软雅黑" panose="020B0503020204020204" pitchFamily="34" charset="-122"/>
                  <a:ea typeface="微软雅黑" panose="020B0503020204020204" pitchFamily="34" charset="-122"/>
                </a:endParaRPr>
              </a:p>
            </p:txBody>
          </p:sp>
        </p:grpSp>
        <p:sp>
          <p:nvSpPr>
            <p:cNvPr id="277" name="六边形 276"/>
            <p:cNvSpPr/>
            <p:nvPr/>
          </p:nvSpPr>
          <p:spPr>
            <a:xfrm>
              <a:off x="7288536" y="2947583"/>
              <a:ext cx="978664" cy="843370"/>
            </a:xfrm>
            <a:prstGeom prst="hexagon">
              <a:avLst/>
            </a:prstGeom>
            <a:solidFill>
              <a:schemeClr val="bg1">
                <a:lumMod val="85000"/>
              </a:schemeClr>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zh-CN" altLang="en-US" sz="1400" b="1" dirty="0">
                  <a:solidFill>
                    <a:srgbClr val="43ADD1"/>
                  </a:solidFill>
                  <a:latin typeface="微软雅黑" panose="020B0503020204020204" pitchFamily="34" charset="-122"/>
                  <a:ea typeface="微软雅黑" panose="020B0503020204020204" pitchFamily="34" charset="-122"/>
                </a:rPr>
                <a:t>展示会</a:t>
              </a:r>
              <a:endParaRPr lang="zh-CN" altLang="en-US" sz="1400" b="1" dirty="0">
                <a:solidFill>
                  <a:srgbClr val="43ADD1"/>
                </a:solidFill>
                <a:latin typeface="微软雅黑" panose="020B0503020204020204" pitchFamily="34" charset="-122"/>
                <a:ea typeface="微软雅黑" panose="020B0503020204020204" pitchFamily="34" charset="-122"/>
              </a:endParaRPr>
            </a:p>
          </p:txBody>
        </p:sp>
        <p:grpSp>
          <p:nvGrpSpPr>
            <p:cNvPr id="278" name="组合 277"/>
            <p:cNvGrpSpPr/>
            <p:nvPr/>
          </p:nvGrpSpPr>
          <p:grpSpPr>
            <a:xfrm>
              <a:off x="6323473" y="1867692"/>
              <a:ext cx="1011098" cy="843370"/>
              <a:chOff x="4228234" y="2679573"/>
              <a:chExt cx="1010966" cy="843565"/>
            </a:xfrm>
          </p:grpSpPr>
          <p:sp>
            <p:nvSpPr>
              <p:cNvPr id="279" name="六边形 278"/>
              <p:cNvSpPr/>
              <p:nvPr/>
            </p:nvSpPr>
            <p:spPr>
              <a:xfrm>
                <a:off x="4241852" y="2679573"/>
                <a:ext cx="978537" cy="843565"/>
              </a:xfrm>
              <a:prstGeom prst="hexagon">
                <a:avLst/>
              </a:prstGeom>
              <a:solidFill>
                <a:srgbClr val="43ADD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400" b="1">
                  <a:solidFill>
                    <a:prstClr val="white"/>
                  </a:solidFill>
                  <a:latin typeface="微软雅黑" panose="020B0503020204020204" pitchFamily="34" charset="-122"/>
                  <a:ea typeface="微软雅黑" panose="020B0503020204020204" pitchFamily="34" charset="-122"/>
                </a:endParaRPr>
              </a:p>
            </p:txBody>
          </p:sp>
          <p:sp>
            <p:nvSpPr>
              <p:cNvPr id="280" name="文本框 1"/>
              <p:cNvSpPr txBox="1"/>
              <p:nvPr/>
            </p:nvSpPr>
            <p:spPr>
              <a:xfrm>
                <a:off x="4228234" y="2842334"/>
                <a:ext cx="1010966" cy="307848"/>
              </a:xfrm>
              <a:prstGeom prst="rect">
                <a:avLst/>
              </a:prstGeom>
              <a:noFill/>
            </p:spPr>
            <p:txBody>
              <a:bodyPr wrap="square" rtlCol="0">
                <a:spAutoFit/>
              </a:bodyPr>
              <a:lstStyle/>
              <a:p>
                <a:pPr algn="ctr" defTabSz="457200"/>
                <a:r>
                  <a:rPr lang="zh-CN" altLang="en-US" sz="1400" b="1" dirty="0" smtClean="0">
                    <a:solidFill>
                      <a:prstClr val="white"/>
                    </a:solidFill>
                    <a:latin typeface="微软雅黑" panose="020B0503020204020204" pitchFamily="34" charset="-122"/>
                    <a:ea typeface="微软雅黑" panose="020B0503020204020204" pitchFamily="34" charset="-122"/>
                  </a:rPr>
                  <a:t>研讨会</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grpSp>
        <p:grpSp>
          <p:nvGrpSpPr>
            <p:cNvPr id="281" name="组合 280"/>
            <p:cNvGrpSpPr/>
            <p:nvPr/>
          </p:nvGrpSpPr>
          <p:grpSpPr>
            <a:xfrm>
              <a:off x="7256102" y="4440105"/>
              <a:ext cx="1011098" cy="843370"/>
              <a:chOff x="4228234" y="2679573"/>
              <a:chExt cx="1010966" cy="843565"/>
            </a:xfrm>
          </p:grpSpPr>
          <p:sp>
            <p:nvSpPr>
              <p:cNvPr id="282" name="六边形 281"/>
              <p:cNvSpPr/>
              <p:nvPr/>
            </p:nvSpPr>
            <p:spPr>
              <a:xfrm>
                <a:off x="4241852" y="2679573"/>
                <a:ext cx="978537" cy="843565"/>
              </a:xfrm>
              <a:prstGeom prst="hexagon">
                <a:avLst/>
              </a:prstGeom>
              <a:solidFill>
                <a:srgbClr val="43ADD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sz="1400" b="1">
                  <a:solidFill>
                    <a:prstClr val="white"/>
                  </a:solidFill>
                  <a:latin typeface="微软雅黑" panose="020B0503020204020204" pitchFamily="34" charset="-122"/>
                  <a:ea typeface="微软雅黑" panose="020B0503020204020204" pitchFamily="34" charset="-122"/>
                </a:endParaRPr>
              </a:p>
            </p:txBody>
          </p:sp>
          <p:sp>
            <p:nvSpPr>
              <p:cNvPr id="283" name="文本框 1"/>
              <p:cNvSpPr txBox="1"/>
              <p:nvPr/>
            </p:nvSpPr>
            <p:spPr>
              <a:xfrm>
                <a:off x="4228234" y="2842334"/>
                <a:ext cx="1010966" cy="307848"/>
              </a:xfrm>
              <a:prstGeom prst="rect">
                <a:avLst/>
              </a:prstGeom>
              <a:noFill/>
            </p:spPr>
            <p:txBody>
              <a:bodyPr wrap="square" rtlCol="0">
                <a:spAutoFit/>
              </a:bodyPr>
              <a:lstStyle/>
              <a:p>
                <a:pPr algn="ctr" defTabSz="457200"/>
                <a:r>
                  <a:rPr lang="en-US" altLang="zh-CN" sz="1400" b="1" dirty="0" smtClean="0">
                    <a:solidFill>
                      <a:prstClr val="white"/>
                    </a:solidFill>
                    <a:latin typeface="微软雅黑" panose="020B0503020204020204" pitchFamily="34" charset="-122"/>
                    <a:ea typeface="微软雅黑" panose="020B0503020204020204" pitchFamily="34" charset="-122"/>
                  </a:rPr>
                  <a:t>…….</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grpSp>
      </p:grpSp>
      <p:sp>
        <p:nvSpPr>
          <p:cNvPr id="285" name="矩形 284"/>
          <p:cNvSpPr/>
          <p:nvPr/>
        </p:nvSpPr>
        <p:spPr>
          <a:xfrm>
            <a:off x="7030454" y="1594767"/>
            <a:ext cx="4231554" cy="4888782"/>
          </a:xfrm>
          <a:prstGeom prst="rect">
            <a:avLst/>
          </a:prstGeom>
          <a:blipFill dpi="0" rotWithShape="1">
            <a:blip r:embed="rId1"/>
            <a:srcRect/>
            <a:tile tx="0" ty="0" sx="28000" sy="28000" flip="none" algn="ctr"/>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105" name="组合 104"/>
          <p:cNvGrpSpPr/>
          <p:nvPr/>
        </p:nvGrpSpPr>
        <p:grpSpPr>
          <a:xfrm>
            <a:off x="172643" y="281712"/>
            <a:ext cx="835151" cy="706819"/>
            <a:chOff x="1138351" y="-1804099"/>
            <a:chExt cx="2969965" cy="2513592"/>
          </a:xfrm>
        </p:grpSpPr>
        <p:pic>
          <p:nvPicPr>
            <p:cNvPr id="106" name="图片 105"/>
            <p:cNvPicPr>
              <a:picLocks noChangeAspect="1"/>
            </p:cNvPicPr>
            <p:nvPr/>
          </p:nvPicPr>
          <p:blipFill rotWithShape="1">
            <a:blip r:embed="rId2"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07" name="组合 106"/>
            <p:cNvGrpSpPr/>
            <p:nvPr/>
          </p:nvGrpSpPr>
          <p:grpSpPr>
            <a:xfrm rot="20693666">
              <a:off x="2289906" y="-901804"/>
              <a:ext cx="1818410" cy="1611297"/>
              <a:chOff x="181811" y="-159840"/>
              <a:chExt cx="1818410" cy="1611297"/>
            </a:xfrm>
          </p:grpSpPr>
          <p:sp>
            <p:nvSpPr>
              <p:cNvPr id="108" name="椭圆 107"/>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09" name="椭圆 108"/>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5"/>
                                        </p:tgtEl>
                                        <p:attrNameLst>
                                          <p:attrName>style.visibility</p:attrName>
                                        </p:attrNameLst>
                                      </p:cBhvr>
                                      <p:to>
                                        <p:strVal val="visible"/>
                                      </p:to>
                                    </p:set>
                                    <p:anim calcmode="lin" valueType="num">
                                      <p:cBhvr>
                                        <p:cTn id="7" dur="500" fill="hold"/>
                                        <p:tgtEl>
                                          <p:spTgt spid="285"/>
                                        </p:tgtEl>
                                        <p:attrNameLst>
                                          <p:attrName>ppt_w</p:attrName>
                                        </p:attrNameLst>
                                      </p:cBhvr>
                                      <p:tavLst>
                                        <p:tav tm="0">
                                          <p:val>
                                            <p:fltVal val="0"/>
                                          </p:val>
                                        </p:tav>
                                        <p:tav tm="100000">
                                          <p:val>
                                            <p:strVal val="#ppt_w"/>
                                          </p:val>
                                        </p:tav>
                                      </p:tavLst>
                                    </p:anim>
                                    <p:anim calcmode="lin" valueType="num">
                                      <p:cBhvr>
                                        <p:cTn id="8" dur="500" fill="hold"/>
                                        <p:tgtEl>
                                          <p:spTgt spid="285"/>
                                        </p:tgtEl>
                                        <p:attrNameLst>
                                          <p:attrName>ppt_h</p:attrName>
                                        </p:attrNameLst>
                                      </p:cBhvr>
                                      <p:tavLst>
                                        <p:tav tm="0">
                                          <p:val>
                                            <p:fltVal val="0"/>
                                          </p:val>
                                        </p:tav>
                                        <p:tav tm="100000">
                                          <p:val>
                                            <p:strVal val="#ppt_h"/>
                                          </p:val>
                                        </p:tav>
                                      </p:tavLst>
                                    </p:anim>
                                    <p:animEffect transition="in" filter="fade">
                                      <p:cBhvr>
                                        <p:cTn id="9" dur="5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016944" y="1743573"/>
            <a:ext cx="6011764" cy="2416754"/>
            <a:chOff x="5457715" y="3970582"/>
            <a:chExt cx="3483647" cy="1782305"/>
          </a:xfrm>
        </p:grpSpPr>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6308387" y="3119910"/>
              <a:ext cx="1629904" cy="3331247"/>
            </a:xfrm>
            <a:prstGeom prst="rect">
              <a:avLst/>
            </a:prstGeom>
          </p:spPr>
        </p:pic>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5400000">
              <a:off x="6460787" y="3272311"/>
              <a:ext cx="1629904" cy="3331247"/>
            </a:xfrm>
            <a:prstGeom prst="rect">
              <a:avLst/>
            </a:prstGeom>
            <a:ln>
              <a:noFill/>
            </a:ln>
            <a:effectLst>
              <a:softEdge rad="112500"/>
            </a:effectLst>
          </p:spPr>
        </p:pic>
      </p:grpSp>
      <p:sp>
        <p:nvSpPr>
          <p:cNvPr id="2" name="椭圆 1"/>
          <p:cNvSpPr/>
          <p:nvPr/>
        </p:nvSpPr>
        <p:spPr>
          <a:xfrm>
            <a:off x="628650" y="1133475"/>
            <a:ext cx="3981450" cy="3981450"/>
          </a:xfrm>
          <a:prstGeom prst="ellipse">
            <a:avLst/>
          </a:prstGeom>
          <a:noFill/>
          <a:ln w="63500">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 name="文本框 2"/>
          <p:cNvSpPr txBox="1"/>
          <p:nvPr/>
        </p:nvSpPr>
        <p:spPr>
          <a:xfrm flipH="1">
            <a:off x="853731" y="2628587"/>
            <a:ext cx="3531288" cy="1323439"/>
          </a:xfrm>
          <a:prstGeom prst="rect">
            <a:avLst/>
          </a:prstGeom>
          <a:noFill/>
        </p:spPr>
        <p:txBody>
          <a:bodyPr wrap="none" rtlCol="0">
            <a:spAutoFit/>
          </a:bodyPr>
          <a:lstStyle/>
          <a:p>
            <a:pPr algn="ctr" defTabSz="457200"/>
            <a:r>
              <a:rPr lang="en-US" altLang="zh-CN" sz="8000" b="1" dirty="0" smtClean="0">
                <a:solidFill>
                  <a:srgbClr val="404040"/>
                </a:solidFill>
                <a:latin typeface="微软雅黑" panose="020B0503020204020204" pitchFamily="34" charset="-122"/>
                <a:ea typeface="微软雅黑" panose="020B0503020204020204" pitchFamily="34" charset="-122"/>
              </a:rPr>
              <a:t>PART2</a:t>
            </a:r>
            <a:endParaRPr lang="zh-CN" altLang="en-US" sz="8000" b="1" dirty="0">
              <a:solidFill>
                <a:srgbClr val="404040"/>
              </a:solidFill>
              <a:latin typeface="微软雅黑" panose="020B0503020204020204" pitchFamily="34" charset="-122"/>
              <a:ea typeface="微软雅黑" panose="020B0503020204020204" pitchFamily="34" charset="-122"/>
            </a:endParaRPr>
          </a:p>
        </p:txBody>
      </p:sp>
      <p:sp>
        <p:nvSpPr>
          <p:cNvPr id="4" name="椭圆 3"/>
          <p:cNvSpPr/>
          <p:nvPr/>
        </p:nvSpPr>
        <p:spPr>
          <a:xfrm rot="6013526">
            <a:off x="1113790" y="4588990"/>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7" name="椭圆 6"/>
          <p:cNvSpPr/>
          <p:nvPr/>
        </p:nvSpPr>
        <p:spPr>
          <a:xfrm rot="6013526">
            <a:off x="3147106" y="1110083"/>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8" name="椭圆 7"/>
          <p:cNvSpPr/>
          <p:nvPr/>
        </p:nvSpPr>
        <p:spPr>
          <a:xfrm rot="6013526">
            <a:off x="11748256" y="360783"/>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 name="椭圆 10"/>
          <p:cNvSpPr/>
          <p:nvPr/>
        </p:nvSpPr>
        <p:spPr>
          <a:xfrm rot="6013526">
            <a:off x="5140169" y="1628602"/>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2" name="文本框 11"/>
          <p:cNvSpPr txBox="1"/>
          <p:nvPr/>
        </p:nvSpPr>
        <p:spPr>
          <a:xfrm>
            <a:off x="6457310" y="2222963"/>
            <a:ext cx="5032147" cy="1172629"/>
          </a:xfrm>
          <a:prstGeom prst="rect">
            <a:avLst/>
          </a:prstGeom>
          <a:noFill/>
        </p:spPr>
        <p:txBody>
          <a:bodyPr wrap="none" rtlCol="0">
            <a:spAutoFit/>
          </a:bodyPr>
          <a:lstStyle/>
          <a:p>
            <a:pPr>
              <a:lnSpc>
                <a:spcPct val="130000"/>
              </a:lnSpc>
              <a:defRPr/>
            </a:pPr>
            <a:r>
              <a:rPr lang="zh-CN" altLang="en-US" sz="5400" b="1" dirty="0">
                <a:solidFill>
                  <a:prstClr val="white"/>
                </a:solidFill>
                <a:latin typeface="微软雅黑" panose="020B0503020204020204" pitchFamily="82" charset="2"/>
                <a:ea typeface="微软雅黑" panose="020B0503020204020204" pitchFamily="82" charset="2"/>
                <a:cs typeface="+mn-ea"/>
                <a:sym typeface="+mn-lt"/>
              </a:rPr>
              <a:t>电话销售</a:t>
            </a:r>
            <a:r>
              <a:rPr lang="zh-CN" altLang="en-US" sz="5400" b="1" dirty="0" smtClean="0">
                <a:solidFill>
                  <a:prstClr val="white"/>
                </a:solidFill>
                <a:latin typeface="微软雅黑" panose="020B0503020204020204" pitchFamily="82" charset="2"/>
                <a:ea typeface="微软雅黑" panose="020B0503020204020204" pitchFamily="82" charset="2"/>
                <a:cs typeface="+mn-ea"/>
                <a:sym typeface="+mn-lt"/>
              </a:rPr>
              <a:t>的</a:t>
            </a:r>
            <a:r>
              <a:rPr lang="zh-CN" altLang="en-US" sz="5400" b="1" dirty="0">
                <a:solidFill>
                  <a:prstClr val="white"/>
                </a:solidFill>
                <a:latin typeface="微软雅黑" panose="020B0503020204020204" pitchFamily="82" charset="2"/>
                <a:ea typeface="微软雅黑" panose="020B0503020204020204" pitchFamily="82" charset="2"/>
                <a:cs typeface="+mn-ea"/>
                <a:sym typeface="+mn-lt"/>
              </a:rPr>
              <a:t>素质</a:t>
            </a:r>
            <a:endParaRPr lang="zh-CN" altLang="en-US" sz="5400" b="1" dirty="0">
              <a:solidFill>
                <a:prstClr val="white"/>
              </a:solidFill>
              <a:latin typeface="微软雅黑" panose="020B0503020204020204" pitchFamily="82" charset="2"/>
              <a:ea typeface="微软雅黑" panose="020B0503020204020204" pitchFamily="82" charset="2"/>
              <a:cs typeface="+mn-ea"/>
              <a:sym typeface="+mn-lt"/>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644046" y="3378445"/>
            <a:ext cx="5877137" cy="412421"/>
          </a:xfrm>
          <a:prstGeom prst="rect">
            <a:avLst/>
          </a:prstGeom>
        </p:spPr>
        <p:txBody>
          <a:bodyPr wrap="square">
            <a:spAutoFit/>
          </a:bodyPr>
          <a:lstStyle/>
          <a:p>
            <a:pPr>
              <a:lnSpc>
                <a:spcPct val="130000"/>
              </a:lnSpc>
              <a:defRPr/>
            </a:pPr>
            <a:r>
              <a:rPr lang="en-US" altLang="zh-CN" sz="1600" dirty="0">
                <a:solidFill>
                  <a:prstClr val="black"/>
                </a:solidFill>
                <a:cs typeface="+mn-ea"/>
                <a:sym typeface="+mn-lt"/>
              </a:rPr>
              <a:t>Lorem ipsum dolor sit </a:t>
            </a:r>
            <a:r>
              <a:rPr lang="en-US" altLang="zh-CN" sz="1600" dirty="0" err="1">
                <a:solidFill>
                  <a:prstClr val="black"/>
                </a:solidFill>
                <a:cs typeface="+mn-ea"/>
                <a:sym typeface="+mn-lt"/>
              </a:rPr>
              <a:t>amet</a:t>
            </a:r>
            <a:r>
              <a:rPr lang="en-US" altLang="zh-CN" sz="1600" dirty="0">
                <a:solidFill>
                  <a:prstClr val="black"/>
                </a:solidFill>
                <a:cs typeface="+mn-ea"/>
                <a:sym typeface="+mn-lt"/>
              </a:rPr>
              <a:t>, </a:t>
            </a:r>
            <a:r>
              <a:rPr lang="en-US" altLang="zh-CN" sz="1600" dirty="0" err="1">
                <a:solidFill>
                  <a:prstClr val="black"/>
                </a:solidFill>
                <a:cs typeface="+mn-ea"/>
                <a:sym typeface="+mn-lt"/>
              </a:rPr>
              <a:t>consectetur</a:t>
            </a:r>
            <a:r>
              <a:rPr lang="en-US" altLang="zh-CN" sz="1600" dirty="0">
                <a:solidFill>
                  <a:prstClr val="black"/>
                </a:solidFill>
                <a:cs typeface="+mn-ea"/>
                <a:sym typeface="+mn-lt"/>
              </a:rPr>
              <a:t> </a:t>
            </a:r>
            <a:r>
              <a:rPr lang="en-US" altLang="zh-CN" sz="1600" dirty="0" err="1">
                <a:solidFill>
                  <a:prstClr val="black"/>
                </a:solidFill>
                <a:cs typeface="+mn-ea"/>
                <a:sym typeface="+mn-lt"/>
              </a:rPr>
              <a:t>adipiscing</a:t>
            </a:r>
            <a:r>
              <a:rPr lang="en-US" altLang="zh-CN" sz="1600" dirty="0">
                <a:solidFill>
                  <a:prstClr val="black"/>
                </a:solidFill>
                <a:cs typeface="+mn-ea"/>
                <a:sym typeface="+mn-lt"/>
              </a:rPr>
              <a:t> </a:t>
            </a:r>
            <a:r>
              <a:rPr lang="en-US" altLang="zh-CN" sz="1600" dirty="0" err="1">
                <a:solidFill>
                  <a:prstClr val="black"/>
                </a:solidFill>
                <a:cs typeface="+mn-ea"/>
                <a:sym typeface="+mn-lt"/>
              </a:rPr>
              <a:t>elit</a:t>
            </a:r>
            <a:r>
              <a:rPr lang="en-US" altLang="zh-CN" sz="1600" dirty="0">
                <a:solidFill>
                  <a:prstClr val="black"/>
                </a:solidFill>
                <a:cs typeface="+mn-ea"/>
                <a:sym typeface="+mn-lt"/>
              </a:rPr>
              <a:t>. </a:t>
            </a:r>
            <a:endParaRPr lang="en-US" altLang="zh-CN" sz="1600" dirty="0">
              <a:solidFill>
                <a:prstClr val="black"/>
              </a:solidFill>
              <a:cs typeface="+mn-ea"/>
              <a:sym typeface="+mn-lt"/>
            </a:endParaRPr>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209775" y="41443"/>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3520619" y="3970581"/>
            <a:ext cx="1062713" cy="1097313"/>
          </a:xfrm>
          <a:prstGeom prst="donut">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sp>
        <p:nvSpPr>
          <p:cNvPr id="6" name="矩形 5"/>
          <p:cNvSpPr/>
          <p:nvPr/>
        </p:nvSpPr>
        <p:spPr>
          <a:xfrm>
            <a:off x="6332489" y="3665560"/>
            <a:ext cx="6096000" cy="3192145"/>
          </a:xfrm>
          <a:prstGeom prst="rect">
            <a:avLst/>
          </a:prstGeom>
        </p:spPr>
        <p:txBody>
          <a:bodyPr>
            <a:spAutoFit/>
          </a:bodyPr>
          <a:lstStyle/>
          <a:p>
            <a:pPr marL="285750" indent="-285750">
              <a:lnSpc>
                <a:spcPct val="180000"/>
              </a:lnSpc>
              <a:buFont typeface="Wingdings" panose="05000000000000000000" pitchFamily="2" charset="2"/>
              <a:buChar char="n"/>
            </a:pPr>
            <a:r>
              <a:rPr lang="zh-CN" altLang="en-US" sz="2800" dirty="0">
                <a:solidFill>
                  <a:srgbClr val="43ADD1"/>
                </a:solidFill>
                <a:latin typeface="微软雅黑" panose="020B0503020204020204" pitchFamily="34" charset="-122"/>
                <a:ea typeface="微软雅黑" panose="020B0503020204020204" pitchFamily="34" charset="-122"/>
              </a:rPr>
              <a:t>销售的态度</a:t>
            </a:r>
            <a:endParaRPr lang="zh-CN" altLang="en-US" sz="2800" dirty="0">
              <a:solidFill>
                <a:srgbClr val="43ADD1"/>
              </a:solidFill>
              <a:latin typeface="微软雅黑" panose="020B0503020204020204" pitchFamily="34" charset="-122"/>
              <a:ea typeface="微软雅黑" panose="020B0503020204020204" pitchFamily="34" charset="-122"/>
            </a:endParaRPr>
          </a:p>
          <a:p>
            <a:pPr marL="285750" indent="-285750">
              <a:lnSpc>
                <a:spcPct val="180000"/>
              </a:lnSpc>
              <a:buFont typeface="Wingdings" panose="05000000000000000000" pitchFamily="2" charset="2"/>
              <a:buChar char="n"/>
            </a:pPr>
            <a:r>
              <a:rPr lang="zh-CN" altLang="en-US" sz="2800" dirty="0">
                <a:solidFill>
                  <a:srgbClr val="43ADD1"/>
                </a:solidFill>
                <a:latin typeface="微软雅黑" panose="020B0503020204020204" pitchFamily="34" charset="-122"/>
                <a:ea typeface="微软雅黑" panose="020B0503020204020204" pitchFamily="34" charset="-122"/>
              </a:rPr>
              <a:t>电话销售必备信念</a:t>
            </a:r>
            <a:endParaRPr lang="zh-CN" altLang="en-US" sz="2800" dirty="0">
              <a:solidFill>
                <a:srgbClr val="43ADD1"/>
              </a:solidFill>
              <a:latin typeface="微软雅黑" panose="020B0503020204020204" pitchFamily="34" charset="-122"/>
              <a:ea typeface="微软雅黑" panose="020B0503020204020204" pitchFamily="34" charset="-122"/>
            </a:endParaRPr>
          </a:p>
          <a:p>
            <a:pPr marL="285750" indent="-285750">
              <a:lnSpc>
                <a:spcPct val="180000"/>
              </a:lnSpc>
              <a:buFont typeface="Wingdings" panose="05000000000000000000" pitchFamily="2" charset="2"/>
              <a:buChar char="n"/>
            </a:pPr>
            <a:r>
              <a:rPr lang="zh-CN" altLang="en-US" sz="2800" dirty="0">
                <a:solidFill>
                  <a:srgbClr val="43ADD1"/>
                </a:solidFill>
                <a:latin typeface="微软雅黑" panose="020B0503020204020204" pitchFamily="34" charset="-122"/>
                <a:ea typeface="微软雅黑" panose="020B0503020204020204" pitchFamily="34" charset="-122"/>
              </a:rPr>
              <a:t>销售冠军的习惯</a:t>
            </a:r>
            <a:endParaRPr lang="zh-CN" altLang="en-US" sz="2800" dirty="0">
              <a:solidFill>
                <a:srgbClr val="43ADD1"/>
              </a:solidFill>
              <a:latin typeface="微软雅黑" panose="020B0503020204020204" pitchFamily="34" charset="-122"/>
              <a:ea typeface="微软雅黑" panose="020B0503020204020204" pitchFamily="34" charset="-122"/>
            </a:endParaRPr>
          </a:p>
          <a:p>
            <a:pPr marL="285750" indent="-285750">
              <a:lnSpc>
                <a:spcPct val="180000"/>
              </a:lnSpc>
              <a:buFont typeface="Wingdings" panose="05000000000000000000" pitchFamily="2" charset="2"/>
              <a:buChar char="n"/>
            </a:pPr>
            <a:r>
              <a:rPr lang="zh-CN" altLang="en-US" sz="2800" dirty="0">
                <a:solidFill>
                  <a:srgbClr val="43ADD1"/>
                </a:solidFill>
                <a:latin typeface="微软雅黑" panose="020B0503020204020204" pitchFamily="34" charset="-122"/>
                <a:ea typeface="微软雅黑" panose="020B0503020204020204" pitchFamily="34" charset="-122"/>
              </a:rPr>
              <a:t>对成功的渴望（企图心）</a:t>
            </a:r>
            <a:endParaRPr lang="zh-CN" altLang="en-US" sz="2800" dirty="0">
              <a:solidFill>
                <a:srgbClr val="43ADD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900" decel="100000" fill="hold"/>
                                        <p:tgtEl>
                                          <p:spTgt spid="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1000" fill="hold"/>
                                        <p:tgtEl>
                                          <p:spTgt spid="12"/>
                                        </p:tgtEl>
                                        <p:attrNameLst>
                                          <p:attrName>ppt_w</p:attrName>
                                        </p:attrNameLst>
                                      </p:cBhvr>
                                      <p:tavLst>
                                        <p:tav tm="0">
                                          <p:val>
                                            <p:fltVal val="0"/>
                                          </p:val>
                                        </p:tav>
                                        <p:tav tm="100000">
                                          <p:val>
                                            <p:strVal val="#ppt_w"/>
                                          </p:val>
                                        </p:tav>
                                      </p:tavLst>
                                    </p:anim>
                                    <p:anim calcmode="lin" valueType="num">
                                      <p:cBhvr>
                                        <p:cTn id="45" dur="1000" fill="hold"/>
                                        <p:tgtEl>
                                          <p:spTgt spid="12"/>
                                        </p:tgtEl>
                                        <p:attrNameLst>
                                          <p:attrName>ppt_h</p:attrName>
                                        </p:attrNameLst>
                                      </p:cBhvr>
                                      <p:tavLst>
                                        <p:tav tm="0">
                                          <p:val>
                                            <p:fltVal val="0"/>
                                          </p:val>
                                        </p:tav>
                                        <p:tav tm="100000">
                                          <p:val>
                                            <p:strVal val="#ppt_h"/>
                                          </p:val>
                                        </p:tav>
                                      </p:tavLst>
                                    </p:anim>
                                    <p:anim calcmode="lin" valueType="num">
                                      <p:cBhvr>
                                        <p:cTn id="46" dur="1000" fill="hold"/>
                                        <p:tgtEl>
                                          <p:spTgt spid="12"/>
                                        </p:tgtEl>
                                        <p:attrNameLst>
                                          <p:attrName>style.rotation</p:attrName>
                                        </p:attrNameLst>
                                      </p:cBhvr>
                                      <p:tavLst>
                                        <p:tav tm="0">
                                          <p:val>
                                            <p:fltVal val="90"/>
                                          </p:val>
                                        </p:tav>
                                        <p:tav tm="100000">
                                          <p:val>
                                            <p:fltVal val="0"/>
                                          </p:val>
                                        </p:tav>
                                      </p:tavLst>
                                    </p:anim>
                                    <p:animEffect transition="in" filter="fade">
                                      <p:cBhvr>
                                        <p:cTn id="47" dur="1000"/>
                                        <p:tgtEl>
                                          <p:spTgt spid="12"/>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1000" fill="hold"/>
                                        <p:tgtEl>
                                          <p:spTgt spid="13"/>
                                        </p:tgtEl>
                                        <p:attrNameLst>
                                          <p:attrName>ppt_w</p:attrName>
                                        </p:attrNameLst>
                                      </p:cBhvr>
                                      <p:tavLst>
                                        <p:tav tm="0">
                                          <p:val>
                                            <p:fltVal val="0"/>
                                          </p:val>
                                        </p:tav>
                                        <p:tav tm="100000">
                                          <p:val>
                                            <p:strVal val="#ppt_w"/>
                                          </p:val>
                                        </p:tav>
                                      </p:tavLst>
                                    </p:anim>
                                    <p:anim calcmode="lin" valueType="num">
                                      <p:cBhvr>
                                        <p:cTn id="51" dur="1000" fill="hold"/>
                                        <p:tgtEl>
                                          <p:spTgt spid="13"/>
                                        </p:tgtEl>
                                        <p:attrNameLst>
                                          <p:attrName>ppt_h</p:attrName>
                                        </p:attrNameLst>
                                      </p:cBhvr>
                                      <p:tavLst>
                                        <p:tav tm="0">
                                          <p:val>
                                            <p:fltVal val="0"/>
                                          </p:val>
                                        </p:tav>
                                        <p:tav tm="100000">
                                          <p:val>
                                            <p:strVal val="#ppt_h"/>
                                          </p:val>
                                        </p:tav>
                                      </p:tavLst>
                                    </p:anim>
                                    <p:anim calcmode="lin" valueType="num">
                                      <p:cBhvr>
                                        <p:cTn id="52" dur="1000" fill="hold"/>
                                        <p:tgtEl>
                                          <p:spTgt spid="13"/>
                                        </p:tgtEl>
                                        <p:attrNameLst>
                                          <p:attrName>style.rotation</p:attrName>
                                        </p:attrNameLst>
                                      </p:cBhvr>
                                      <p:tavLst>
                                        <p:tav tm="0">
                                          <p:val>
                                            <p:fltVal val="90"/>
                                          </p:val>
                                        </p:tav>
                                        <p:tav tm="100000">
                                          <p:val>
                                            <p:fltVal val="0"/>
                                          </p:val>
                                        </p:tav>
                                      </p:tavLst>
                                    </p:anim>
                                    <p:animEffect transition="in" filter="fade">
                                      <p:cBhvr>
                                        <p:cTn id="53" dur="1000"/>
                                        <p:tgtEl>
                                          <p:spTgt spid="13"/>
                                        </p:tgtEl>
                                      </p:cBhvr>
                                    </p:animEffect>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ppt_x</p:attrName>
                                        </p:attrNameLst>
                                      </p:cBhvr>
                                      <p:tavLst>
                                        <p:tav tm="0">
                                          <p:val>
                                            <p:strVal val="#ppt_x"/>
                                          </p:val>
                                        </p:tav>
                                        <p:tav tm="100000">
                                          <p:val>
                                            <p:strVal val="#ppt_x"/>
                                          </p:val>
                                        </p:tav>
                                      </p:tavLst>
                                    </p:anim>
                                    <p:anim calcmode="lin" valueType="num">
                                      <p:cBhvr>
                                        <p:cTn id="5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7" grpId="0" animBg="1"/>
      <p:bldP spid="8" grpId="0" animBg="1"/>
      <p:bldP spid="11" grpId="0" animBg="1"/>
      <p:bldP spid="12" grpId="0"/>
      <p:bldP spid="13"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643" y="281712"/>
            <a:ext cx="835151" cy="706819"/>
            <a:chOff x="1138351" y="-1804099"/>
            <a:chExt cx="2969965" cy="2513592"/>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4" name="组合 3"/>
            <p:cNvGrpSpPr/>
            <p:nvPr/>
          </p:nvGrpSpPr>
          <p:grpSpPr>
            <a:xfrm rot="20693666">
              <a:off x="2289906" y="-901804"/>
              <a:ext cx="1818410" cy="1611297"/>
              <a:chOff x="181811" y="-159840"/>
              <a:chExt cx="1818410" cy="1611297"/>
            </a:xfrm>
          </p:grpSpPr>
          <p:sp>
            <p:nvSpPr>
              <p:cNvPr id="5" name="椭圆 4"/>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6" name="椭圆 5"/>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7" name="文本框 6"/>
          <p:cNvSpPr txBox="1"/>
          <p:nvPr/>
        </p:nvSpPr>
        <p:spPr>
          <a:xfrm>
            <a:off x="1209040" y="236220"/>
            <a:ext cx="3910330" cy="730885"/>
          </a:xfrm>
          <a:prstGeom prst="rect">
            <a:avLst/>
          </a:prstGeom>
          <a:noFill/>
        </p:spPr>
        <p:txBody>
          <a:bodyPr wrap="squar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电话销售的态度</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8" name="矩形 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64450"/>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sp>
        <p:nvSpPr>
          <p:cNvPr id="9" name="矩形 8"/>
          <p:cNvSpPr/>
          <p:nvPr/>
        </p:nvSpPr>
        <p:spPr>
          <a:xfrm>
            <a:off x="986914" y="2099979"/>
            <a:ext cx="4536677" cy="3170099"/>
          </a:xfrm>
          <a:prstGeom prst="rect">
            <a:avLst/>
          </a:prstGeom>
        </p:spPr>
        <p:txBody>
          <a:bodyPr wrap="square">
            <a:spAutoFit/>
          </a:bodyPr>
          <a:lstStyle/>
          <a:p>
            <a:pPr algn="dist"/>
            <a:r>
              <a:rPr lang="zh-CN" altLang="en-US" sz="4000" b="1" dirty="0">
                <a:solidFill>
                  <a:srgbClr val="43ADD1"/>
                </a:solidFill>
                <a:latin typeface="迷你简菱心" panose="02010609000101010101" pitchFamily="49" charset="-122"/>
                <a:ea typeface="迷你简菱心" panose="02010609000101010101" pitchFamily="49" charset="-122"/>
              </a:rPr>
              <a:t>希望就是绝望</a:t>
            </a:r>
            <a:endParaRPr lang="zh-CN" altLang="en-US" sz="4000" b="1" dirty="0">
              <a:solidFill>
                <a:srgbClr val="43ADD1"/>
              </a:solidFill>
              <a:latin typeface="迷你简菱心" panose="02010609000101010101" pitchFamily="49" charset="-122"/>
              <a:ea typeface="迷你简菱心" panose="02010609000101010101" pitchFamily="49" charset="-122"/>
            </a:endParaRPr>
          </a:p>
          <a:p>
            <a:pPr algn="dist"/>
            <a:endParaRPr lang="zh-CN" altLang="en-US" sz="4000" b="1" dirty="0">
              <a:solidFill>
                <a:srgbClr val="43ADD1"/>
              </a:solidFill>
              <a:latin typeface="迷你简菱心" panose="02010609000101010101" pitchFamily="49" charset="-122"/>
              <a:ea typeface="迷你简菱心" panose="02010609000101010101" pitchFamily="49" charset="-122"/>
            </a:endParaRPr>
          </a:p>
          <a:p>
            <a:pPr algn="dist"/>
            <a:r>
              <a:rPr lang="zh-CN" altLang="en-US" sz="4000" b="1" dirty="0">
                <a:solidFill>
                  <a:srgbClr val="43ADD1"/>
                </a:solidFill>
                <a:latin typeface="迷你简菱心" panose="02010609000101010101" pitchFamily="49" charset="-122"/>
                <a:ea typeface="迷你简菱心" panose="02010609000101010101" pitchFamily="49" charset="-122"/>
              </a:rPr>
              <a:t>想成功</a:t>
            </a:r>
            <a:r>
              <a:rPr lang="en-US" altLang="zh-CN" sz="4000" b="1" dirty="0">
                <a:solidFill>
                  <a:srgbClr val="43ADD1"/>
                </a:solidFill>
                <a:latin typeface="迷你简菱心" panose="02010609000101010101" pitchFamily="49" charset="-122"/>
                <a:ea typeface="迷你简菱心" panose="02010609000101010101" pitchFamily="49" charset="-122"/>
              </a:rPr>
              <a:t>=</a:t>
            </a:r>
            <a:r>
              <a:rPr lang="zh-CN" altLang="en-US" sz="4000" b="1" dirty="0">
                <a:solidFill>
                  <a:srgbClr val="43ADD1"/>
                </a:solidFill>
                <a:latin typeface="迷你简菱心" panose="02010609000101010101" pitchFamily="49" charset="-122"/>
                <a:ea typeface="迷你简菱心" panose="02010609000101010101" pitchFamily="49" charset="-122"/>
              </a:rPr>
              <a:t>不成功</a:t>
            </a:r>
            <a:endParaRPr lang="zh-CN" altLang="en-US" sz="4000" b="1" dirty="0">
              <a:solidFill>
                <a:srgbClr val="43ADD1"/>
              </a:solidFill>
              <a:latin typeface="迷你简菱心" panose="02010609000101010101" pitchFamily="49" charset="-122"/>
              <a:ea typeface="迷你简菱心" panose="02010609000101010101" pitchFamily="49" charset="-122"/>
            </a:endParaRPr>
          </a:p>
          <a:p>
            <a:pPr algn="dist"/>
            <a:endParaRPr lang="zh-CN" altLang="en-US" sz="4000" b="1" dirty="0">
              <a:solidFill>
                <a:srgbClr val="43ADD1"/>
              </a:solidFill>
              <a:latin typeface="迷你简菱心" panose="02010609000101010101" pitchFamily="49" charset="-122"/>
              <a:ea typeface="迷你简菱心" panose="02010609000101010101" pitchFamily="49" charset="-122"/>
            </a:endParaRPr>
          </a:p>
          <a:p>
            <a:pPr algn="dist"/>
            <a:r>
              <a:rPr lang="zh-CN" altLang="en-US" sz="4000" b="1" dirty="0">
                <a:solidFill>
                  <a:srgbClr val="43ADD1"/>
                </a:solidFill>
                <a:latin typeface="迷你简菱心" panose="02010609000101010101" pitchFamily="49" charset="-122"/>
                <a:ea typeface="迷你简菱心" panose="02010609000101010101" pitchFamily="49" charset="-122"/>
              </a:rPr>
              <a:t>一定要成功</a:t>
            </a:r>
            <a:r>
              <a:rPr lang="en-US" altLang="zh-CN" sz="4000" b="1" dirty="0">
                <a:solidFill>
                  <a:srgbClr val="43ADD1"/>
                </a:solidFill>
                <a:latin typeface="迷你简菱心" panose="02010609000101010101" pitchFamily="49" charset="-122"/>
                <a:ea typeface="迷你简菱心" panose="02010609000101010101" pitchFamily="49" charset="-122"/>
              </a:rPr>
              <a:t>=</a:t>
            </a:r>
            <a:r>
              <a:rPr lang="zh-CN" altLang="en-US" sz="4000" b="1" dirty="0">
                <a:solidFill>
                  <a:srgbClr val="43ADD1"/>
                </a:solidFill>
                <a:latin typeface="迷你简菱心" panose="02010609000101010101" pitchFamily="49" charset="-122"/>
                <a:ea typeface="迷你简菱心" panose="02010609000101010101" pitchFamily="49" charset="-122"/>
              </a:rPr>
              <a:t>成功</a:t>
            </a:r>
            <a:endParaRPr lang="zh-CN" altLang="en-US" sz="4000" b="1" dirty="0">
              <a:solidFill>
                <a:srgbClr val="43ADD1"/>
              </a:solidFill>
              <a:latin typeface="迷你简菱心" panose="02010609000101010101" pitchFamily="49" charset="-122"/>
              <a:ea typeface="迷你简菱心" panose="02010609000101010101" pitchFamily="49" charset="-122"/>
            </a:endParaRPr>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9464" y="1803840"/>
            <a:ext cx="5334000" cy="3762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164117" y="184845"/>
            <a:ext cx="3840480" cy="856869"/>
            <a:chOff x="1164117" y="184845"/>
            <a:chExt cx="3840480" cy="856869"/>
          </a:xfrm>
        </p:grpSpPr>
        <p:sp>
          <p:nvSpPr>
            <p:cNvPr id="8" name="文本框 7"/>
            <p:cNvSpPr txBox="1"/>
            <p:nvPr/>
          </p:nvSpPr>
          <p:spPr>
            <a:xfrm>
              <a:off x="1164117" y="184845"/>
              <a:ext cx="3840480" cy="730885"/>
            </a:xfrm>
            <a:prstGeom prst="rect">
              <a:avLst/>
            </a:prstGeom>
            <a:noFill/>
          </p:spPr>
          <p:txBody>
            <a:bodyPr wrap="none" rtlCol="0">
              <a:spAutoFit/>
            </a:bodyPr>
            <a:lstStyle/>
            <a:p>
              <a:pPr>
                <a:lnSpc>
                  <a:spcPct val="130000"/>
                </a:lnSpc>
                <a:defRPr/>
              </a:pPr>
              <a:r>
                <a:rPr lang="zh-CN" altLang="en-US" sz="3200" b="1" dirty="0" smtClean="0">
                  <a:latin typeface="微软雅黑" panose="020B0503020204020204" pitchFamily="82" charset="2"/>
                  <a:ea typeface="微软雅黑" panose="020B0503020204020204" pitchFamily="82" charset="2"/>
                  <a:cs typeface="+mn-ea"/>
                  <a:sym typeface="+mn-lt"/>
                </a:rPr>
                <a:t>电话销售的必备信念</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9" name="矩形 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sp>
        <p:nvSpPr>
          <p:cNvPr id="58" name="圆角矩形 7"/>
          <p:cNvSpPr/>
          <p:nvPr/>
        </p:nvSpPr>
        <p:spPr>
          <a:xfrm>
            <a:off x="6904745" y="4394276"/>
            <a:ext cx="84478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grpSp>
        <p:nvGrpSpPr>
          <p:cNvPr id="59" name="组合 58"/>
          <p:cNvGrpSpPr/>
          <p:nvPr/>
        </p:nvGrpSpPr>
        <p:grpSpPr>
          <a:xfrm>
            <a:off x="7084384" y="4600801"/>
            <a:ext cx="510376" cy="501319"/>
            <a:chOff x="5037571" y="856343"/>
            <a:chExt cx="715006" cy="702571"/>
          </a:xfrm>
          <a:solidFill>
            <a:srgbClr val="43ADD1"/>
          </a:solidFill>
        </p:grpSpPr>
        <p:sp>
          <p:nvSpPr>
            <p:cNvPr id="60"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sp>
          <p:nvSpPr>
            <p:cNvPr id="6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sp>
          <p:nvSpPr>
            <p:cNvPr id="62"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grpSp>
      <p:sp>
        <p:nvSpPr>
          <p:cNvPr id="63" name="圆角矩形 9"/>
          <p:cNvSpPr/>
          <p:nvPr/>
        </p:nvSpPr>
        <p:spPr>
          <a:xfrm>
            <a:off x="9403144" y="4394276"/>
            <a:ext cx="84478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grpSp>
        <p:nvGrpSpPr>
          <p:cNvPr id="64" name="组合 63"/>
          <p:cNvGrpSpPr/>
          <p:nvPr/>
        </p:nvGrpSpPr>
        <p:grpSpPr>
          <a:xfrm>
            <a:off x="9567320" y="4591970"/>
            <a:ext cx="507200" cy="478776"/>
            <a:chOff x="6460269" y="872801"/>
            <a:chExt cx="709154" cy="669655"/>
          </a:xfrm>
          <a:solidFill>
            <a:schemeClr val="bg1">
              <a:lumMod val="50000"/>
            </a:schemeClr>
          </a:solidFill>
        </p:grpSpPr>
        <p:sp>
          <p:nvSpPr>
            <p:cNvPr id="65"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sp>
          <p:nvSpPr>
            <p:cNvPr id="66"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grpSp>
      <p:sp>
        <p:nvSpPr>
          <p:cNvPr id="67" name="圆角矩形 8"/>
          <p:cNvSpPr/>
          <p:nvPr/>
        </p:nvSpPr>
        <p:spPr>
          <a:xfrm>
            <a:off x="4406345" y="4394276"/>
            <a:ext cx="84478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grpSp>
        <p:nvGrpSpPr>
          <p:cNvPr id="68" name="组合 67"/>
          <p:cNvGrpSpPr/>
          <p:nvPr/>
        </p:nvGrpSpPr>
        <p:grpSpPr>
          <a:xfrm>
            <a:off x="4585758" y="4585312"/>
            <a:ext cx="480216" cy="483288"/>
            <a:chOff x="5042691" y="2273920"/>
            <a:chExt cx="702937" cy="707692"/>
          </a:xfrm>
          <a:solidFill>
            <a:schemeClr val="bg1">
              <a:lumMod val="50000"/>
            </a:schemeClr>
          </a:solidFill>
        </p:grpSpPr>
        <p:sp>
          <p:nvSpPr>
            <p:cNvPr id="69"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sp>
          <p:nvSpPr>
            <p:cNvPr id="70"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grpSp>
      <p:sp>
        <p:nvSpPr>
          <p:cNvPr id="71" name="圆角矩形 6"/>
          <p:cNvSpPr/>
          <p:nvPr/>
        </p:nvSpPr>
        <p:spPr>
          <a:xfrm>
            <a:off x="1907945" y="4409119"/>
            <a:ext cx="84478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grpSp>
        <p:nvGrpSpPr>
          <p:cNvPr id="72" name="组合 71"/>
          <p:cNvGrpSpPr/>
          <p:nvPr/>
        </p:nvGrpSpPr>
        <p:grpSpPr>
          <a:xfrm>
            <a:off x="2118999" y="4620309"/>
            <a:ext cx="425107" cy="422099"/>
            <a:chOff x="6463926" y="2278309"/>
            <a:chExt cx="708057" cy="703302"/>
          </a:xfrm>
          <a:solidFill>
            <a:srgbClr val="43ADD1"/>
          </a:solidFill>
        </p:grpSpPr>
        <p:sp>
          <p:nvSpPr>
            <p:cNvPr id="7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sp>
          <p:nvSpPr>
            <p:cNvPr id="7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sp>
          <p:nvSpPr>
            <p:cNvPr id="75"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sp>
          <p:nvSpPr>
            <p:cNvPr id="7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p:spPr>
          <p:txBody>
            <a:bodyPr vert="horz" wrap="square" lIns="91440" tIns="45720" rIns="91440" bIns="45720" numCol="1" anchor="t" anchorCtr="0" compatLnSpc="1"/>
            <a:lstStyle/>
            <a:p>
              <a:pPr defTabSz="457200"/>
              <a:endParaRPr lang="zh-CN" altLang="en-US">
                <a:solidFill>
                  <a:prstClr val="black"/>
                </a:solidFill>
                <a:ea typeface="微软雅黑" panose="020B0503020204020204" pitchFamily="34" charset="-122"/>
              </a:endParaRPr>
            </a:p>
          </p:txBody>
        </p:sp>
      </p:grpSp>
      <p:grpSp>
        <p:nvGrpSpPr>
          <p:cNvPr id="77" name="组合 76"/>
          <p:cNvGrpSpPr/>
          <p:nvPr/>
        </p:nvGrpSpPr>
        <p:grpSpPr>
          <a:xfrm>
            <a:off x="1406746" y="2364653"/>
            <a:ext cx="1756962" cy="1756325"/>
            <a:chOff x="1405159" y="2364652"/>
            <a:chExt cx="1756962" cy="1756325"/>
          </a:xfrm>
        </p:grpSpPr>
        <p:sp>
          <p:nvSpPr>
            <p:cNvPr id="78" name="圆角矩形 2"/>
            <p:cNvSpPr/>
            <p:nvPr/>
          </p:nvSpPr>
          <p:spPr>
            <a:xfrm>
              <a:off x="1405159" y="2364652"/>
              <a:ext cx="1756962" cy="175632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50000"/>
                </a:lnSpc>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文本框 56"/>
            <p:cNvSpPr txBox="1"/>
            <p:nvPr/>
          </p:nvSpPr>
          <p:spPr>
            <a:xfrm>
              <a:off x="1727266" y="2699098"/>
              <a:ext cx="1128365" cy="418191"/>
            </a:xfrm>
            <a:prstGeom prst="rect">
              <a:avLst/>
            </a:prstGeom>
            <a:noFill/>
          </p:spPr>
          <p:txBody>
            <a:bodyPr wrap="square" rtlCol="0">
              <a:spAutoFit/>
            </a:bodyPr>
            <a:lstStyle/>
            <a:p>
              <a:pPr algn="ctr" defTabSz="457200">
                <a:lnSpc>
                  <a:spcPct val="150000"/>
                </a:lnSpc>
              </a:pPr>
              <a:r>
                <a:rPr lang="zh-CN" altLang="en-US" sz="1600" b="1" dirty="0" smtClean="0">
                  <a:solidFill>
                    <a:schemeClr val="tx1"/>
                  </a:solidFill>
                  <a:latin typeface="微软雅黑" panose="020B0503020204020204" pitchFamily="34" charset="-122"/>
                  <a:ea typeface="微软雅黑" panose="020B0503020204020204" pitchFamily="34" charset="-122"/>
                </a:rPr>
                <a:t>坚持</a:t>
              </a:r>
              <a:endParaRPr lang="zh-CN" altLang="en-US" sz="1600" b="1" dirty="0" smtClean="0">
                <a:solidFill>
                  <a:schemeClr val="tx1"/>
                </a:solidFill>
                <a:latin typeface="微软雅黑" panose="020B0503020204020204" pitchFamily="34" charset="-122"/>
                <a:ea typeface="微软雅黑" panose="020B0503020204020204" pitchFamily="34" charset="-122"/>
              </a:endParaRPr>
            </a:p>
          </p:txBody>
        </p:sp>
        <p:sp>
          <p:nvSpPr>
            <p:cNvPr id="80" name="文本框 149"/>
            <p:cNvSpPr txBox="1"/>
            <p:nvPr/>
          </p:nvSpPr>
          <p:spPr>
            <a:xfrm>
              <a:off x="1572785" y="3133806"/>
              <a:ext cx="1437327" cy="783590"/>
            </a:xfrm>
            <a:prstGeom prst="rect">
              <a:avLst/>
            </a:prstGeom>
            <a:noFill/>
          </p:spPr>
          <p:txBody>
            <a:bodyPr wrap="square" rtlCol="0">
              <a:spAutoFit/>
            </a:bodyPr>
            <a:lstStyle/>
            <a:p>
              <a:pPr algn="just" defTabSz="457200">
                <a:lnSpc>
                  <a:spcPct val="150000"/>
                </a:lnSpc>
              </a:pPr>
              <a:r>
                <a:rPr lang="zh-CN" altLang="en-US" sz="1000" dirty="0">
                  <a:solidFill>
                    <a:schemeClr val="tx1"/>
                  </a:solidFill>
                  <a:latin typeface="微软雅黑" panose="020B0503020204020204" pitchFamily="34" charset="-122"/>
                  <a:ea typeface="微软雅黑" panose="020B0503020204020204" pitchFamily="34" charset="-122"/>
                </a:rPr>
                <a:t>我一定要和任何跟我通电话、我确认要见面的、有趣的人会面</a:t>
              </a:r>
              <a:endParaRPr lang="zh-CN" altLang="en-US" sz="1000" dirty="0">
                <a:solidFill>
                  <a:schemeClr val="tx1"/>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3918284" y="2364651"/>
            <a:ext cx="1756962" cy="1756326"/>
            <a:chOff x="3916697" y="2364651"/>
            <a:chExt cx="1756962" cy="1756326"/>
          </a:xfrm>
        </p:grpSpPr>
        <p:sp>
          <p:nvSpPr>
            <p:cNvPr id="82" name="圆角矩形 4"/>
            <p:cNvSpPr/>
            <p:nvPr/>
          </p:nvSpPr>
          <p:spPr>
            <a:xfrm>
              <a:off x="3916697"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50000"/>
                </a:lnSpc>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文本框 59"/>
            <p:cNvSpPr txBox="1"/>
            <p:nvPr/>
          </p:nvSpPr>
          <p:spPr>
            <a:xfrm>
              <a:off x="4189407" y="2699098"/>
              <a:ext cx="1128365" cy="418191"/>
            </a:xfrm>
            <a:prstGeom prst="rect">
              <a:avLst/>
            </a:prstGeom>
            <a:noFill/>
          </p:spPr>
          <p:txBody>
            <a:bodyPr wrap="square" rtlCol="0">
              <a:spAutoFit/>
            </a:bodyPr>
            <a:lstStyle/>
            <a:p>
              <a:pPr algn="ctr" defTabSz="457200">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rPr>
                <a:t>耐性</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84" name="文本框 149"/>
            <p:cNvSpPr txBox="1"/>
            <p:nvPr/>
          </p:nvSpPr>
          <p:spPr>
            <a:xfrm>
              <a:off x="4076514" y="3133806"/>
              <a:ext cx="1437327" cy="783590"/>
            </a:xfrm>
            <a:prstGeom prst="rect">
              <a:avLst/>
            </a:prstGeom>
            <a:noFill/>
          </p:spPr>
          <p:txBody>
            <a:bodyPr wrap="square" rtlCol="0">
              <a:spAutoFit/>
            </a:bodyPr>
            <a:lstStyle/>
            <a:p>
              <a:pPr>
                <a:lnSpc>
                  <a:spcPct val="150000"/>
                </a:lnSpc>
              </a:pPr>
              <a:r>
                <a:rPr lang="zh-CN" altLang="en-US" sz="1000" dirty="0">
                  <a:solidFill>
                    <a:schemeClr val="tx1"/>
                  </a:solidFill>
                  <a:latin typeface="微软雅黑" panose="020B0503020204020204" pitchFamily="34" charset="-122"/>
                  <a:ea typeface="微软雅黑" panose="020B0503020204020204" pitchFamily="34" charset="-122"/>
                </a:rPr>
                <a:t>我所接听到的每一个电话都可能是一次宝贵的交易机会</a:t>
              </a:r>
              <a:endParaRPr lang="zh-CN" altLang="en-US" sz="1000" dirty="0">
                <a:solidFill>
                  <a:schemeClr val="tx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6429822" y="2364651"/>
            <a:ext cx="1756962" cy="1756326"/>
            <a:chOff x="6428235" y="2364651"/>
            <a:chExt cx="1756962" cy="1756326"/>
          </a:xfrm>
        </p:grpSpPr>
        <p:sp>
          <p:nvSpPr>
            <p:cNvPr id="86" name="圆角矩形 3"/>
            <p:cNvSpPr/>
            <p:nvPr/>
          </p:nvSpPr>
          <p:spPr>
            <a:xfrm>
              <a:off x="6428235"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50000"/>
                </a:lnSpc>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87" name="文本框 68"/>
            <p:cNvSpPr txBox="1"/>
            <p:nvPr/>
          </p:nvSpPr>
          <p:spPr>
            <a:xfrm>
              <a:off x="6750342" y="2699098"/>
              <a:ext cx="1128365" cy="418191"/>
            </a:xfrm>
            <a:prstGeom prst="rect">
              <a:avLst/>
            </a:prstGeom>
            <a:noFill/>
          </p:spPr>
          <p:txBody>
            <a:bodyPr wrap="square" rtlCol="0">
              <a:spAutoFit/>
            </a:bodyPr>
            <a:lstStyle/>
            <a:p>
              <a:pPr algn="ctr" defTabSz="457200">
                <a:lnSpc>
                  <a:spcPct val="150000"/>
                </a:lnSpc>
              </a:pPr>
              <a:r>
                <a:rPr lang="zh-CN" altLang="en-US" sz="1600" b="1" dirty="0" smtClean="0">
                  <a:solidFill>
                    <a:schemeClr val="tx1"/>
                  </a:solidFill>
                  <a:latin typeface="微软雅黑" panose="020B0503020204020204" pitchFamily="34" charset="-122"/>
                  <a:ea typeface="微软雅黑" panose="020B0503020204020204" pitchFamily="34" charset="-122"/>
                </a:rPr>
                <a:t>友好</a:t>
              </a:r>
              <a:endParaRPr lang="zh-CN" altLang="en-US" sz="1600" b="1" dirty="0" smtClean="0">
                <a:solidFill>
                  <a:schemeClr val="tx1"/>
                </a:solidFill>
                <a:latin typeface="微软雅黑" panose="020B0503020204020204" pitchFamily="34" charset="-122"/>
                <a:ea typeface="微软雅黑" panose="020B0503020204020204" pitchFamily="34" charset="-122"/>
              </a:endParaRPr>
            </a:p>
          </p:txBody>
        </p:sp>
        <p:sp>
          <p:nvSpPr>
            <p:cNvPr id="88" name="文本框 149"/>
            <p:cNvSpPr txBox="1"/>
            <p:nvPr/>
          </p:nvSpPr>
          <p:spPr>
            <a:xfrm>
              <a:off x="6595944" y="3133806"/>
              <a:ext cx="1437327" cy="553998"/>
            </a:xfrm>
            <a:prstGeom prst="rect">
              <a:avLst/>
            </a:prstGeom>
            <a:noFill/>
          </p:spPr>
          <p:txBody>
            <a:bodyPr wrap="square" rtlCol="0">
              <a:spAutoFit/>
            </a:bodyPr>
            <a:lstStyle/>
            <a:p>
              <a:pPr algn="just" defTabSz="457200">
                <a:lnSpc>
                  <a:spcPct val="150000"/>
                </a:lnSpc>
              </a:pPr>
              <a:r>
                <a:rPr lang="zh-CN" altLang="en-US" sz="1000" dirty="0">
                  <a:solidFill>
                    <a:schemeClr val="tx1"/>
                  </a:solidFill>
                  <a:latin typeface="微软雅黑" panose="020B0503020204020204" pitchFamily="34" charset="-122"/>
                  <a:ea typeface="微软雅黑" panose="020B0503020204020204" pitchFamily="34" charset="-122"/>
                </a:rPr>
                <a:t>我所拨出的每一通电话，都可能成为客户；</a:t>
              </a:r>
              <a:endParaRPr lang="zh-CN" altLang="en-US" sz="1000" dirty="0">
                <a:solidFill>
                  <a:schemeClr val="tx1"/>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8941360" y="2364651"/>
            <a:ext cx="1756962" cy="1784818"/>
            <a:chOff x="8939773" y="2364651"/>
            <a:chExt cx="1756962" cy="1784818"/>
          </a:xfrm>
        </p:grpSpPr>
        <p:sp>
          <p:nvSpPr>
            <p:cNvPr id="90" name="圆角矩形 5"/>
            <p:cNvSpPr/>
            <p:nvPr/>
          </p:nvSpPr>
          <p:spPr>
            <a:xfrm>
              <a:off x="8939773"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50000"/>
                </a:lnSpc>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91" name="文本框 65"/>
            <p:cNvSpPr txBox="1"/>
            <p:nvPr/>
          </p:nvSpPr>
          <p:spPr>
            <a:xfrm>
              <a:off x="9212483" y="2699098"/>
              <a:ext cx="1128365" cy="418191"/>
            </a:xfrm>
            <a:prstGeom prst="rect">
              <a:avLst/>
            </a:prstGeom>
            <a:noFill/>
          </p:spPr>
          <p:txBody>
            <a:bodyPr wrap="square" rtlCol="0">
              <a:spAutoFit/>
            </a:bodyPr>
            <a:lstStyle/>
            <a:p>
              <a:pPr algn="ctr" defTabSz="457200">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rPr>
                <a:t>信任</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92" name="文本框 149"/>
            <p:cNvSpPr txBox="1"/>
            <p:nvPr/>
          </p:nvSpPr>
          <p:spPr>
            <a:xfrm>
              <a:off x="9099673" y="3133806"/>
              <a:ext cx="1437327" cy="1015663"/>
            </a:xfrm>
            <a:prstGeom prst="rect">
              <a:avLst/>
            </a:prstGeom>
            <a:noFill/>
          </p:spPr>
          <p:txBody>
            <a:bodyPr wrap="square" rtlCol="0">
              <a:spAutoFit/>
            </a:bodyPr>
            <a:lstStyle/>
            <a:p>
              <a:pPr>
                <a:lnSpc>
                  <a:spcPct val="150000"/>
                </a:lnSpc>
              </a:pPr>
              <a:r>
                <a:rPr lang="zh-CN" altLang="en-US" sz="1000" dirty="0">
                  <a:solidFill>
                    <a:schemeClr val="tx1"/>
                  </a:solidFill>
                  <a:latin typeface="微软雅黑" panose="020B0503020204020204" pitchFamily="34" charset="-122"/>
                  <a:ea typeface="微软雅黑" panose="020B0503020204020204" pitchFamily="34" charset="-122"/>
                </a:rPr>
                <a:t>我的每一通电话不仅是要获得交流，更为了获得与客户见面的机会。</a:t>
              </a:r>
              <a:endParaRPr lang="zh-CN" altLang="en-US" sz="1000" dirty="0">
                <a:solidFill>
                  <a:schemeClr val="tx1"/>
                </a:solidFill>
                <a:latin typeface="微软雅黑" panose="020B0503020204020204" pitchFamily="34" charset="-122"/>
                <a:ea typeface="微软雅黑" panose="020B0503020204020204" pitchFamily="34" charset="-122"/>
              </a:endParaRPr>
            </a:p>
          </p:txBody>
        </p:sp>
      </p:grpSp>
      <p:sp>
        <p:nvSpPr>
          <p:cNvPr id="93" name="文本框 129"/>
          <p:cNvSpPr txBox="1"/>
          <p:nvPr/>
        </p:nvSpPr>
        <p:spPr>
          <a:xfrm>
            <a:off x="1406746" y="5612049"/>
            <a:ext cx="9530262" cy="553998"/>
          </a:xfrm>
          <a:prstGeom prst="rect">
            <a:avLst/>
          </a:prstGeom>
          <a:noFill/>
        </p:spPr>
        <p:txBody>
          <a:bodyPr wrap="square" rtlCol="0">
            <a:spAutoFit/>
          </a:bodyPr>
          <a:lstStyle/>
          <a:p>
            <a:pPr algn="ctr" defTabSz="457200">
              <a:lnSpc>
                <a:spcPct val="150000"/>
              </a:lnSpc>
            </a:pPr>
            <a:r>
              <a:rPr lang="zh-CN" altLang="en-US" sz="2000" b="1" dirty="0" smtClean="0">
                <a:solidFill>
                  <a:srgbClr val="43ADD1"/>
                </a:solidFill>
                <a:latin typeface="微软雅黑" panose="020B0503020204020204" pitchFamily="34" charset="-122"/>
                <a:ea typeface="微软雅黑" panose="020B0503020204020204" pitchFamily="34" charset="-122"/>
              </a:rPr>
              <a:t>坚持就是胜利</a:t>
            </a:r>
            <a:endParaRPr lang="zh-CN" altLang="en-US" sz="2000" b="1" dirty="0">
              <a:solidFill>
                <a:srgbClr val="43ADD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1789770" y="1459834"/>
            <a:ext cx="1016643" cy="1016276"/>
            <a:chOff x="2135898" y="1485578"/>
            <a:chExt cx="1016511" cy="1016511"/>
          </a:xfrm>
        </p:grpSpPr>
        <p:sp>
          <p:nvSpPr>
            <p:cNvPr id="95" name="椭圆 94"/>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96" name="椭圆 95"/>
            <p:cNvSpPr/>
            <p:nvPr/>
          </p:nvSpPr>
          <p:spPr>
            <a:xfrm>
              <a:off x="2288503" y="1638183"/>
              <a:ext cx="711301" cy="711301"/>
            </a:xfrm>
            <a:prstGeom prst="ellipse">
              <a:avLst/>
            </a:prstGeom>
            <a:solidFill>
              <a:srgbClr val="43ADD1"/>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97" name="文本框 17"/>
            <p:cNvSpPr txBox="1"/>
            <p:nvPr/>
          </p:nvSpPr>
          <p:spPr>
            <a:xfrm>
              <a:off x="2403079" y="1803865"/>
              <a:ext cx="482148" cy="400203"/>
            </a:xfrm>
            <a:prstGeom prst="rect">
              <a:avLst/>
            </a:prstGeom>
            <a:noFill/>
          </p:spPr>
          <p:txBody>
            <a:bodyPr wrap="square" rtlCol="0">
              <a:spAutoFit/>
            </a:bodyPr>
            <a:lstStyle/>
            <a:p>
              <a:pPr algn="ctr" defTabSz="457200"/>
              <a:r>
                <a:rPr lang="en-US" altLang="zh-CN" sz="2000" dirty="0">
                  <a:solidFill>
                    <a:prstClr val="white"/>
                  </a:solidFill>
                  <a:latin typeface="Impact" panose="020B0806030902050204" pitchFamily="34" charset="0"/>
                  <a:ea typeface="微软雅黑" panose="020B0503020204020204" pitchFamily="34" charset="-122"/>
                </a:rPr>
                <a:t>01</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98" name="组合 97"/>
          <p:cNvGrpSpPr/>
          <p:nvPr/>
        </p:nvGrpSpPr>
        <p:grpSpPr>
          <a:xfrm>
            <a:off x="6804942" y="1459834"/>
            <a:ext cx="1016643" cy="1016276"/>
            <a:chOff x="3881858" y="5509627"/>
            <a:chExt cx="1016511" cy="1016511"/>
          </a:xfrm>
        </p:grpSpPr>
        <p:sp>
          <p:nvSpPr>
            <p:cNvPr id="99" name="椭圆 98"/>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100" name="椭圆 99"/>
            <p:cNvSpPr/>
            <p:nvPr/>
          </p:nvSpPr>
          <p:spPr>
            <a:xfrm>
              <a:off x="4034463" y="5662232"/>
              <a:ext cx="711301" cy="711301"/>
            </a:xfrm>
            <a:prstGeom prst="ellipse">
              <a:avLst/>
            </a:prstGeom>
            <a:solidFill>
              <a:srgbClr val="43ADD1"/>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101" name="文本框 22"/>
            <p:cNvSpPr txBox="1"/>
            <p:nvPr/>
          </p:nvSpPr>
          <p:spPr>
            <a:xfrm>
              <a:off x="4149039" y="5822608"/>
              <a:ext cx="482148" cy="400203"/>
            </a:xfrm>
            <a:prstGeom prst="rect">
              <a:avLst/>
            </a:prstGeom>
            <a:noFill/>
          </p:spPr>
          <p:txBody>
            <a:bodyPr wrap="square" rtlCol="0">
              <a:spAutoFit/>
            </a:bodyPr>
            <a:lstStyle/>
            <a:p>
              <a:pPr algn="ctr" defTabSz="457200"/>
              <a:r>
                <a:rPr lang="en-US" altLang="zh-CN" sz="2000" dirty="0">
                  <a:solidFill>
                    <a:prstClr val="white"/>
                  </a:solidFill>
                  <a:latin typeface="Impact" panose="020B0806030902050204" pitchFamily="34" charset="0"/>
                  <a:ea typeface="微软雅黑" panose="020B0503020204020204" pitchFamily="34" charset="-122"/>
                </a:rPr>
                <a:t>03</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02" name="组合 101"/>
          <p:cNvGrpSpPr/>
          <p:nvPr/>
        </p:nvGrpSpPr>
        <p:grpSpPr>
          <a:xfrm>
            <a:off x="4297356" y="1459834"/>
            <a:ext cx="1016643" cy="1016276"/>
            <a:chOff x="6699927" y="981522"/>
            <a:chExt cx="1016511" cy="1016511"/>
          </a:xfrm>
        </p:grpSpPr>
        <p:sp>
          <p:nvSpPr>
            <p:cNvPr id="103" name="椭圆 102"/>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104" name="椭圆 103"/>
            <p:cNvSpPr/>
            <p:nvPr/>
          </p:nvSpPr>
          <p:spPr>
            <a:xfrm>
              <a:off x="6852532" y="1145215"/>
              <a:ext cx="711301" cy="711301"/>
            </a:xfrm>
            <a:prstGeom prst="ellipse">
              <a:avLst/>
            </a:prstGeom>
            <a:solidFill>
              <a:schemeClr val="bg1">
                <a:lumMod val="65000"/>
              </a:schemeClr>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105" name="文本框 23"/>
            <p:cNvSpPr txBox="1"/>
            <p:nvPr/>
          </p:nvSpPr>
          <p:spPr>
            <a:xfrm>
              <a:off x="6967108" y="1295081"/>
              <a:ext cx="482148" cy="400203"/>
            </a:xfrm>
            <a:prstGeom prst="rect">
              <a:avLst/>
            </a:prstGeom>
            <a:noFill/>
          </p:spPr>
          <p:txBody>
            <a:bodyPr wrap="square" rtlCol="0">
              <a:spAutoFit/>
            </a:bodyPr>
            <a:lstStyle/>
            <a:p>
              <a:pPr algn="ctr" defTabSz="457200"/>
              <a:r>
                <a:rPr lang="en-US" altLang="zh-CN" sz="2000" dirty="0">
                  <a:solidFill>
                    <a:prstClr val="white"/>
                  </a:solidFill>
                  <a:latin typeface="Impact" panose="020B0806030902050204" pitchFamily="34" charset="0"/>
                  <a:ea typeface="微软雅黑" panose="020B0503020204020204" pitchFamily="34" charset="-122"/>
                </a:rPr>
                <a:t>02</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06" name="组合 105"/>
          <p:cNvGrpSpPr/>
          <p:nvPr/>
        </p:nvGrpSpPr>
        <p:grpSpPr>
          <a:xfrm>
            <a:off x="9312528" y="1459834"/>
            <a:ext cx="1016643" cy="1016276"/>
            <a:chOff x="5201861" y="3625236"/>
            <a:chExt cx="1016511" cy="1016511"/>
          </a:xfrm>
        </p:grpSpPr>
        <p:sp>
          <p:nvSpPr>
            <p:cNvPr id="107" name="椭圆 106"/>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108" name="椭圆 107"/>
            <p:cNvSpPr/>
            <p:nvPr/>
          </p:nvSpPr>
          <p:spPr>
            <a:xfrm>
              <a:off x="5354466" y="3777840"/>
              <a:ext cx="711301" cy="711301"/>
            </a:xfrm>
            <a:prstGeom prst="ellipse">
              <a:avLst/>
            </a:prstGeom>
            <a:solidFill>
              <a:schemeClr val="bg1">
                <a:lumMod val="65000"/>
              </a:schemeClr>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sp>
          <p:nvSpPr>
            <p:cNvPr id="109" name="文本框 24"/>
            <p:cNvSpPr txBox="1"/>
            <p:nvPr/>
          </p:nvSpPr>
          <p:spPr>
            <a:xfrm>
              <a:off x="5469042" y="3943523"/>
              <a:ext cx="482148" cy="400203"/>
            </a:xfrm>
            <a:prstGeom prst="rect">
              <a:avLst/>
            </a:prstGeom>
            <a:noFill/>
          </p:spPr>
          <p:txBody>
            <a:bodyPr wrap="square" rtlCol="0">
              <a:spAutoFit/>
            </a:bodyPr>
            <a:lstStyle/>
            <a:p>
              <a:pPr algn="ctr" defTabSz="457200"/>
              <a:r>
                <a:rPr lang="en-US" altLang="zh-CN" sz="2000" dirty="0">
                  <a:solidFill>
                    <a:prstClr val="white"/>
                  </a:solidFill>
                  <a:latin typeface="Impact" panose="020B0806030902050204" pitchFamily="34" charset="0"/>
                  <a:ea typeface="微软雅黑" panose="020B0503020204020204" pitchFamily="34" charset="-122"/>
                </a:rPr>
                <a:t>04</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57" name="组合 56"/>
          <p:cNvGrpSpPr/>
          <p:nvPr/>
        </p:nvGrpSpPr>
        <p:grpSpPr>
          <a:xfrm>
            <a:off x="172643" y="281712"/>
            <a:ext cx="835151" cy="706819"/>
            <a:chOff x="1138351" y="-1804099"/>
            <a:chExt cx="2969965" cy="2513592"/>
          </a:xfrm>
        </p:grpSpPr>
        <p:pic>
          <p:nvPicPr>
            <p:cNvPr id="110" name="图片 109"/>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11" name="组合 110"/>
            <p:cNvGrpSpPr/>
            <p:nvPr/>
          </p:nvGrpSpPr>
          <p:grpSpPr>
            <a:xfrm rot="20693666">
              <a:off x="2289906" y="-901804"/>
              <a:ext cx="1818410" cy="1611297"/>
              <a:chOff x="181811" y="-159840"/>
              <a:chExt cx="1818410" cy="1611297"/>
            </a:xfrm>
          </p:grpSpPr>
          <p:sp>
            <p:nvSpPr>
              <p:cNvPr id="112" name="椭圆 111"/>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3" name="椭圆 112"/>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750"/>
                                        <p:tgtEl>
                                          <p:spTgt spid="77"/>
                                        </p:tgtEl>
                                      </p:cBhvr>
                                    </p:animEffect>
                                    <p:anim calcmode="lin" valueType="num">
                                      <p:cBhvr>
                                        <p:cTn id="8" dur="750" fill="hold"/>
                                        <p:tgtEl>
                                          <p:spTgt spid="77"/>
                                        </p:tgtEl>
                                        <p:attrNameLst>
                                          <p:attrName>ppt_x</p:attrName>
                                        </p:attrNameLst>
                                      </p:cBhvr>
                                      <p:tavLst>
                                        <p:tav tm="0">
                                          <p:val>
                                            <p:strVal val="#ppt_x"/>
                                          </p:val>
                                        </p:tav>
                                        <p:tav tm="100000">
                                          <p:val>
                                            <p:strVal val="#ppt_x"/>
                                          </p:val>
                                        </p:tav>
                                      </p:tavLst>
                                    </p:anim>
                                    <p:anim calcmode="lin" valueType="num">
                                      <p:cBhvr>
                                        <p:cTn id="9" dur="750" fill="hold"/>
                                        <p:tgtEl>
                                          <p:spTgt spid="7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fade">
                                      <p:cBhvr>
                                        <p:cTn id="13" dur="750"/>
                                        <p:tgtEl>
                                          <p:spTgt spid="81"/>
                                        </p:tgtEl>
                                      </p:cBhvr>
                                    </p:animEffect>
                                    <p:anim calcmode="lin" valueType="num">
                                      <p:cBhvr>
                                        <p:cTn id="14" dur="750" fill="hold"/>
                                        <p:tgtEl>
                                          <p:spTgt spid="81"/>
                                        </p:tgtEl>
                                        <p:attrNameLst>
                                          <p:attrName>ppt_x</p:attrName>
                                        </p:attrNameLst>
                                      </p:cBhvr>
                                      <p:tavLst>
                                        <p:tav tm="0">
                                          <p:val>
                                            <p:strVal val="#ppt_x"/>
                                          </p:val>
                                        </p:tav>
                                        <p:tav tm="100000">
                                          <p:val>
                                            <p:strVal val="#ppt_x"/>
                                          </p:val>
                                        </p:tav>
                                      </p:tavLst>
                                    </p:anim>
                                    <p:anim calcmode="lin" valueType="num">
                                      <p:cBhvr>
                                        <p:cTn id="15" dur="750" fill="hold"/>
                                        <p:tgtEl>
                                          <p:spTgt spid="8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750"/>
                                        <p:tgtEl>
                                          <p:spTgt spid="85"/>
                                        </p:tgtEl>
                                      </p:cBhvr>
                                    </p:animEffect>
                                    <p:anim calcmode="lin" valueType="num">
                                      <p:cBhvr>
                                        <p:cTn id="20" dur="750" fill="hold"/>
                                        <p:tgtEl>
                                          <p:spTgt spid="85"/>
                                        </p:tgtEl>
                                        <p:attrNameLst>
                                          <p:attrName>ppt_x</p:attrName>
                                        </p:attrNameLst>
                                      </p:cBhvr>
                                      <p:tavLst>
                                        <p:tav tm="0">
                                          <p:val>
                                            <p:strVal val="#ppt_x"/>
                                          </p:val>
                                        </p:tav>
                                        <p:tav tm="100000">
                                          <p:val>
                                            <p:strVal val="#ppt_x"/>
                                          </p:val>
                                        </p:tav>
                                      </p:tavLst>
                                    </p:anim>
                                    <p:anim calcmode="lin" valueType="num">
                                      <p:cBhvr>
                                        <p:cTn id="21" dur="750" fill="hold"/>
                                        <p:tgtEl>
                                          <p:spTgt spid="8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fade">
                                      <p:cBhvr>
                                        <p:cTn id="25" dur="750"/>
                                        <p:tgtEl>
                                          <p:spTgt spid="89"/>
                                        </p:tgtEl>
                                      </p:cBhvr>
                                    </p:animEffect>
                                    <p:anim calcmode="lin" valueType="num">
                                      <p:cBhvr>
                                        <p:cTn id="26" dur="750" fill="hold"/>
                                        <p:tgtEl>
                                          <p:spTgt spid="89"/>
                                        </p:tgtEl>
                                        <p:attrNameLst>
                                          <p:attrName>ppt_x</p:attrName>
                                        </p:attrNameLst>
                                      </p:cBhvr>
                                      <p:tavLst>
                                        <p:tav tm="0">
                                          <p:val>
                                            <p:strVal val="#ppt_x"/>
                                          </p:val>
                                        </p:tav>
                                        <p:tav tm="100000">
                                          <p:val>
                                            <p:strVal val="#ppt_x"/>
                                          </p:val>
                                        </p:tav>
                                      </p:tavLst>
                                    </p:anim>
                                    <p:anim calcmode="lin" valueType="num">
                                      <p:cBhvr>
                                        <p:cTn id="27" dur="750" fill="hold"/>
                                        <p:tgtEl>
                                          <p:spTgt spid="8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3" presetClass="entr" presetSubtype="32"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p:cTn id="31" dur="500" fill="hold"/>
                                        <p:tgtEl>
                                          <p:spTgt spid="94"/>
                                        </p:tgtEl>
                                        <p:attrNameLst>
                                          <p:attrName>ppt_w</p:attrName>
                                        </p:attrNameLst>
                                      </p:cBhvr>
                                      <p:tavLst>
                                        <p:tav tm="0">
                                          <p:val>
                                            <p:strVal val="4*#ppt_w"/>
                                          </p:val>
                                        </p:tav>
                                        <p:tav tm="100000">
                                          <p:val>
                                            <p:strVal val="#ppt_w"/>
                                          </p:val>
                                        </p:tav>
                                      </p:tavLst>
                                    </p:anim>
                                    <p:anim calcmode="lin" valueType="num">
                                      <p:cBhvr>
                                        <p:cTn id="32" dur="500" fill="hold"/>
                                        <p:tgtEl>
                                          <p:spTgt spid="94"/>
                                        </p:tgtEl>
                                        <p:attrNameLst>
                                          <p:attrName>ppt_h</p:attrName>
                                        </p:attrNameLst>
                                      </p:cBhvr>
                                      <p:tavLst>
                                        <p:tav tm="0">
                                          <p:val>
                                            <p:strVal val="4*#ppt_h"/>
                                          </p:val>
                                        </p:tav>
                                        <p:tav tm="100000">
                                          <p:val>
                                            <p:strVal val="#ppt_h"/>
                                          </p:val>
                                        </p:tav>
                                      </p:tavLst>
                                    </p:anim>
                                  </p:childTnLst>
                                </p:cTn>
                              </p:par>
                            </p:childTnLst>
                          </p:cTn>
                        </p:par>
                        <p:par>
                          <p:cTn id="33" fill="hold">
                            <p:stCondLst>
                              <p:cond delay="4500"/>
                            </p:stCondLst>
                            <p:childTnLst>
                              <p:par>
                                <p:cTn id="34" presetID="23" presetClass="entr" presetSubtype="32" fill="hold" nodeType="afterEffect">
                                  <p:stCondLst>
                                    <p:cond delay="0"/>
                                  </p:stCondLst>
                                  <p:childTnLst>
                                    <p:set>
                                      <p:cBhvr>
                                        <p:cTn id="35" dur="1" fill="hold">
                                          <p:stCondLst>
                                            <p:cond delay="0"/>
                                          </p:stCondLst>
                                        </p:cTn>
                                        <p:tgtEl>
                                          <p:spTgt spid="102"/>
                                        </p:tgtEl>
                                        <p:attrNameLst>
                                          <p:attrName>style.visibility</p:attrName>
                                        </p:attrNameLst>
                                      </p:cBhvr>
                                      <p:to>
                                        <p:strVal val="visible"/>
                                      </p:to>
                                    </p:set>
                                    <p:anim calcmode="lin" valueType="num">
                                      <p:cBhvr>
                                        <p:cTn id="36" dur="500" fill="hold"/>
                                        <p:tgtEl>
                                          <p:spTgt spid="102"/>
                                        </p:tgtEl>
                                        <p:attrNameLst>
                                          <p:attrName>ppt_w</p:attrName>
                                        </p:attrNameLst>
                                      </p:cBhvr>
                                      <p:tavLst>
                                        <p:tav tm="0">
                                          <p:val>
                                            <p:strVal val="4*#ppt_w"/>
                                          </p:val>
                                        </p:tav>
                                        <p:tav tm="100000">
                                          <p:val>
                                            <p:strVal val="#ppt_w"/>
                                          </p:val>
                                        </p:tav>
                                      </p:tavLst>
                                    </p:anim>
                                    <p:anim calcmode="lin" valueType="num">
                                      <p:cBhvr>
                                        <p:cTn id="37" dur="500" fill="hold"/>
                                        <p:tgtEl>
                                          <p:spTgt spid="102"/>
                                        </p:tgtEl>
                                        <p:attrNameLst>
                                          <p:attrName>ppt_h</p:attrName>
                                        </p:attrNameLst>
                                      </p:cBhvr>
                                      <p:tavLst>
                                        <p:tav tm="0">
                                          <p:val>
                                            <p:strVal val="4*#ppt_h"/>
                                          </p:val>
                                        </p:tav>
                                        <p:tav tm="100000">
                                          <p:val>
                                            <p:strVal val="#ppt_h"/>
                                          </p:val>
                                        </p:tav>
                                      </p:tavLst>
                                    </p:anim>
                                  </p:childTnLst>
                                </p:cTn>
                              </p:par>
                            </p:childTnLst>
                          </p:cTn>
                        </p:par>
                        <p:par>
                          <p:cTn id="38" fill="hold">
                            <p:stCondLst>
                              <p:cond delay="5000"/>
                            </p:stCondLst>
                            <p:childTnLst>
                              <p:par>
                                <p:cTn id="39" presetID="23" presetClass="entr" presetSubtype="32"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strVal val="4*#ppt_w"/>
                                          </p:val>
                                        </p:tav>
                                        <p:tav tm="100000">
                                          <p:val>
                                            <p:strVal val="#ppt_w"/>
                                          </p:val>
                                        </p:tav>
                                      </p:tavLst>
                                    </p:anim>
                                    <p:anim calcmode="lin" valueType="num">
                                      <p:cBhvr>
                                        <p:cTn id="42" dur="500" fill="hold"/>
                                        <p:tgtEl>
                                          <p:spTgt spid="98"/>
                                        </p:tgtEl>
                                        <p:attrNameLst>
                                          <p:attrName>ppt_h</p:attrName>
                                        </p:attrNameLst>
                                      </p:cBhvr>
                                      <p:tavLst>
                                        <p:tav tm="0">
                                          <p:val>
                                            <p:strVal val="4*#ppt_h"/>
                                          </p:val>
                                        </p:tav>
                                        <p:tav tm="100000">
                                          <p:val>
                                            <p:strVal val="#ppt_h"/>
                                          </p:val>
                                        </p:tav>
                                      </p:tavLst>
                                    </p:anim>
                                  </p:childTnLst>
                                </p:cTn>
                              </p:par>
                            </p:childTnLst>
                          </p:cTn>
                        </p:par>
                        <p:par>
                          <p:cTn id="43" fill="hold">
                            <p:stCondLst>
                              <p:cond delay="5500"/>
                            </p:stCondLst>
                            <p:childTnLst>
                              <p:par>
                                <p:cTn id="44" presetID="23" presetClass="entr" presetSubtype="32" fill="hold" nodeType="afterEffect">
                                  <p:stCondLst>
                                    <p:cond delay="0"/>
                                  </p:stCondLst>
                                  <p:childTnLst>
                                    <p:set>
                                      <p:cBhvr>
                                        <p:cTn id="45" dur="1" fill="hold">
                                          <p:stCondLst>
                                            <p:cond delay="0"/>
                                          </p:stCondLst>
                                        </p:cTn>
                                        <p:tgtEl>
                                          <p:spTgt spid="106"/>
                                        </p:tgtEl>
                                        <p:attrNameLst>
                                          <p:attrName>style.visibility</p:attrName>
                                        </p:attrNameLst>
                                      </p:cBhvr>
                                      <p:to>
                                        <p:strVal val="visible"/>
                                      </p:to>
                                    </p:set>
                                    <p:anim calcmode="lin" valueType="num">
                                      <p:cBhvr>
                                        <p:cTn id="46" dur="500" fill="hold"/>
                                        <p:tgtEl>
                                          <p:spTgt spid="106"/>
                                        </p:tgtEl>
                                        <p:attrNameLst>
                                          <p:attrName>ppt_w</p:attrName>
                                        </p:attrNameLst>
                                      </p:cBhvr>
                                      <p:tavLst>
                                        <p:tav tm="0">
                                          <p:val>
                                            <p:strVal val="4*#ppt_w"/>
                                          </p:val>
                                        </p:tav>
                                        <p:tav tm="100000">
                                          <p:val>
                                            <p:strVal val="#ppt_w"/>
                                          </p:val>
                                        </p:tav>
                                      </p:tavLst>
                                    </p:anim>
                                    <p:anim calcmode="lin" valueType="num">
                                      <p:cBhvr>
                                        <p:cTn id="47" dur="500" fill="hold"/>
                                        <p:tgtEl>
                                          <p:spTgt spid="106"/>
                                        </p:tgtEl>
                                        <p:attrNameLst>
                                          <p:attrName>ppt_h</p:attrName>
                                        </p:attrNameLst>
                                      </p:cBhvr>
                                      <p:tavLst>
                                        <p:tav tm="0">
                                          <p:val>
                                            <p:strVal val="4*#ppt_h"/>
                                          </p:val>
                                        </p:tav>
                                        <p:tav tm="100000">
                                          <p:val>
                                            <p:strVal val="#ppt_h"/>
                                          </p:val>
                                        </p:tav>
                                      </p:tavLst>
                                    </p:anim>
                                  </p:childTnLst>
                                </p:cTn>
                              </p:par>
                            </p:childTnLst>
                          </p:cTn>
                        </p:par>
                        <p:par>
                          <p:cTn id="48" fill="hold">
                            <p:stCondLst>
                              <p:cond delay="6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93"/>
                                        </p:tgtEl>
                                        <p:attrNameLst>
                                          <p:attrName>style.visibility</p:attrName>
                                        </p:attrNameLst>
                                      </p:cBhvr>
                                      <p:to>
                                        <p:strVal val="visible"/>
                                      </p:to>
                                    </p:set>
                                    <p:anim calcmode="lin" valueType="num">
                                      <p:cBhvr>
                                        <p:cTn id="51" dur="250" fill="hold"/>
                                        <p:tgtEl>
                                          <p:spTgt spid="93"/>
                                        </p:tgtEl>
                                        <p:attrNameLst>
                                          <p:attrName>ppt_x</p:attrName>
                                        </p:attrNameLst>
                                      </p:cBhvr>
                                      <p:tavLst>
                                        <p:tav tm="0">
                                          <p:val>
                                            <p:strVal val="#ppt_x"/>
                                          </p:val>
                                        </p:tav>
                                        <p:tav tm="50000">
                                          <p:val>
                                            <p:strVal val="#ppt_x+.1"/>
                                          </p:val>
                                        </p:tav>
                                        <p:tav tm="100000">
                                          <p:val>
                                            <p:strVal val="#ppt_x"/>
                                          </p:val>
                                        </p:tav>
                                      </p:tavLst>
                                    </p:anim>
                                    <p:anim calcmode="lin" valueType="num">
                                      <p:cBhvr>
                                        <p:cTn id="52" dur="250" fill="hold"/>
                                        <p:tgtEl>
                                          <p:spTgt spid="93"/>
                                        </p:tgtEl>
                                        <p:attrNameLst>
                                          <p:attrName>ppt_y</p:attrName>
                                        </p:attrNameLst>
                                      </p:cBhvr>
                                      <p:tavLst>
                                        <p:tav tm="0">
                                          <p:val>
                                            <p:strVal val="#ppt_y"/>
                                          </p:val>
                                        </p:tav>
                                        <p:tav tm="100000">
                                          <p:val>
                                            <p:strVal val="#ppt_y"/>
                                          </p:val>
                                        </p:tav>
                                      </p:tavLst>
                                    </p:anim>
                                    <p:anim calcmode="lin" valueType="num">
                                      <p:cBhvr>
                                        <p:cTn id="53" dur="250" fill="hold"/>
                                        <p:tgtEl>
                                          <p:spTgt spid="93"/>
                                        </p:tgtEl>
                                        <p:attrNameLst>
                                          <p:attrName>ppt_h</p:attrName>
                                        </p:attrNameLst>
                                      </p:cBhvr>
                                      <p:tavLst>
                                        <p:tav tm="0">
                                          <p:val>
                                            <p:strVal val="#ppt_h/10"/>
                                          </p:val>
                                        </p:tav>
                                        <p:tav tm="50000">
                                          <p:val>
                                            <p:strVal val="#ppt_h+.01"/>
                                          </p:val>
                                        </p:tav>
                                        <p:tav tm="100000">
                                          <p:val>
                                            <p:strVal val="#ppt_h"/>
                                          </p:val>
                                        </p:tav>
                                      </p:tavLst>
                                    </p:anim>
                                    <p:anim calcmode="lin" valueType="num">
                                      <p:cBhvr>
                                        <p:cTn id="54" dur="250" fill="hold"/>
                                        <p:tgtEl>
                                          <p:spTgt spid="93"/>
                                        </p:tgtEl>
                                        <p:attrNameLst>
                                          <p:attrName>ppt_w</p:attrName>
                                        </p:attrNameLst>
                                      </p:cBhvr>
                                      <p:tavLst>
                                        <p:tav tm="0">
                                          <p:val>
                                            <p:strVal val="#ppt_w/10"/>
                                          </p:val>
                                        </p:tav>
                                        <p:tav tm="50000">
                                          <p:val>
                                            <p:strVal val="#ppt_w+.01"/>
                                          </p:val>
                                        </p:tav>
                                        <p:tav tm="100000">
                                          <p:val>
                                            <p:strVal val="#ppt_w"/>
                                          </p:val>
                                        </p:tav>
                                      </p:tavLst>
                                    </p:anim>
                                    <p:animEffect transition="in" filter="fade">
                                      <p:cBhvr>
                                        <p:cTn id="55" dur="250" tmFilter="0,0; .5, 1; 1, 1"/>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164117" y="242630"/>
            <a:ext cx="3441290" cy="799084"/>
            <a:chOff x="1164117" y="242630"/>
            <a:chExt cx="3441290" cy="799084"/>
          </a:xfrm>
        </p:grpSpPr>
        <p:sp>
          <p:nvSpPr>
            <p:cNvPr id="8" name="文本框 7"/>
            <p:cNvSpPr txBox="1"/>
            <p:nvPr/>
          </p:nvSpPr>
          <p:spPr>
            <a:xfrm>
              <a:off x="1164117" y="242630"/>
              <a:ext cx="30276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销售冠军的习惯</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9" name="矩形 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10" name="组合 9"/>
          <p:cNvGrpSpPr/>
          <p:nvPr/>
        </p:nvGrpSpPr>
        <p:grpSpPr>
          <a:xfrm>
            <a:off x="4251124" y="1844824"/>
            <a:ext cx="3743044" cy="3743044"/>
            <a:chOff x="4574308" y="2169595"/>
            <a:chExt cx="3093502" cy="3093502"/>
          </a:xfrm>
        </p:grpSpPr>
        <p:sp>
          <p:nvSpPr>
            <p:cNvPr id="11" name="椭圆 10"/>
            <p:cNvSpPr/>
            <p:nvPr/>
          </p:nvSpPr>
          <p:spPr>
            <a:xfrm>
              <a:off x="4574308" y="2169595"/>
              <a:ext cx="3093502" cy="3093502"/>
            </a:xfrm>
            <a:prstGeom prst="ellipse">
              <a:avLst/>
            </a:prstGeom>
            <a:solidFill>
              <a:srgbClr val="43ADD1"/>
            </a:solidFill>
            <a:ln w="19050">
              <a:solidFill>
                <a:srgbClr val="43ADD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2" name="椭圆 11"/>
            <p:cNvSpPr/>
            <p:nvPr/>
          </p:nvSpPr>
          <p:spPr>
            <a:xfrm>
              <a:off x="4649955" y="2245243"/>
              <a:ext cx="2942210" cy="2942208"/>
            </a:xfrm>
            <a:prstGeom prst="ellipse">
              <a:avLst/>
            </a:prstGeom>
            <a:gradFill flip="none" rotWithShape="1">
              <a:gsLst>
                <a:gs pos="1000">
                  <a:srgbClr val="DEDEDE"/>
                </a:gs>
                <a:gs pos="93000">
                  <a:schemeClr val="bg1"/>
                </a:gs>
              </a:gsLst>
              <a:lin ang="13500000" scaled="1"/>
              <a:tileRect/>
            </a:gradFill>
            <a:ln w="19050">
              <a:solidFill>
                <a:srgbClr val="43ADD1"/>
              </a:solid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3" name="椭圆 12"/>
            <p:cNvSpPr/>
            <p:nvPr/>
          </p:nvSpPr>
          <p:spPr>
            <a:xfrm>
              <a:off x="4833174" y="2428460"/>
              <a:ext cx="2575772" cy="2575772"/>
            </a:xfrm>
            <a:prstGeom prst="ellipse">
              <a:avLst/>
            </a:prstGeom>
            <a:blipFill dpi="0" rotWithShape="1">
              <a:blip r:embed="rId1" cstate="screen">
                <a:extLst>
                  <a:ext uri="{BEBA8EAE-BF5A-486C-A8C5-ECC9F3942E4B}">
                    <a14:imgProps xmlns:a14="http://schemas.microsoft.com/office/drawing/2010/main">
                      <a14:imgLayer r:embed="rId2">
                        <a14:imgEffect>
                          <a14:brightnessContrast bright="12000"/>
                        </a14:imgEffect>
                        <a14:imgEffect>
                          <a14:saturation sat="70000"/>
                        </a14:imgEffect>
                      </a14:imgLayer>
                    </a14:imgProps>
                  </a:ext>
                </a:extLst>
              </a:blip>
              <a:srcRect/>
              <a:stretch>
                <a:fillRect/>
              </a:stretch>
            </a:blipFill>
            <a:ln>
              <a:solidFill>
                <a:srgbClr val="43ADD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grpSp>
      <p:grpSp>
        <p:nvGrpSpPr>
          <p:cNvPr id="14" name="组合 13"/>
          <p:cNvGrpSpPr/>
          <p:nvPr/>
        </p:nvGrpSpPr>
        <p:grpSpPr>
          <a:xfrm>
            <a:off x="5290977" y="2884679"/>
            <a:ext cx="1663336" cy="1663336"/>
            <a:chOff x="5289390" y="2884679"/>
            <a:chExt cx="1663336" cy="1663336"/>
          </a:xfrm>
        </p:grpSpPr>
        <p:grpSp>
          <p:nvGrpSpPr>
            <p:cNvPr id="15" name="组合 14"/>
            <p:cNvGrpSpPr/>
            <p:nvPr/>
          </p:nvGrpSpPr>
          <p:grpSpPr>
            <a:xfrm>
              <a:off x="5289390" y="2884679"/>
              <a:ext cx="1663336" cy="1663336"/>
              <a:chOff x="372609" y="2524616"/>
              <a:chExt cx="2739344" cy="2739344"/>
            </a:xfrm>
          </p:grpSpPr>
          <p:sp>
            <p:nvSpPr>
              <p:cNvPr id="17" name="椭圆 16"/>
              <p:cNvSpPr/>
              <p:nvPr/>
            </p:nvSpPr>
            <p:spPr>
              <a:xfrm>
                <a:off x="372609" y="2524616"/>
                <a:ext cx="2739344" cy="2739344"/>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8" name="椭圆 17"/>
              <p:cNvSpPr/>
              <p:nvPr/>
            </p:nvSpPr>
            <p:spPr>
              <a:xfrm rot="10800000">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16" name="TextBox 42"/>
            <p:cNvSpPr txBox="1"/>
            <p:nvPr/>
          </p:nvSpPr>
          <p:spPr>
            <a:xfrm>
              <a:off x="5616372" y="3358792"/>
              <a:ext cx="995680" cy="730885"/>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pPr defTabSz="457200">
                <a:lnSpc>
                  <a:spcPct val="130000"/>
                </a:lnSpc>
              </a:pPr>
              <a:r>
                <a:rPr lang="zh-CN" altLang="en-US" sz="3200" dirty="0" smtClean="0">
                  <a:solidFill>
                    <a:srgbClr val="43ADD1"/>
                  </a:solidFill>
                  <a:effectLst>
                    <a:outerShdw blurRad="50800" dist="50800" dir="13500000" algn="tl" rotWithShape="0">
                      <a:prstClr val="white">
                        <a:alpha val="70000"/>
                      </a:prstClr>
                    </a:outerShdw>
                  </a:effectLst>
                </a:rPr>
                <a:t>习惯</a:t>
              </a:r>
              <a:endParaRPr lang="zh-CN" altLang="en-US" sz="3200" dirty="0" smtClean="0">
                <a:solidFill>
                  <a:srgbClr val="43ADD1"/>
                </a:solidFill>
                <a:effectLst>
                  <a:outerShdw blurRad="50800" dist="50800" dir="13500000" algn="tl" rotWithShape="0">
                    <a:prstClr val="white">
                      <a:alpha val="70000"/>
                    </a:prstClr>
                  </a:outerShdw>
                </a:effectLst>
              </a:endParaRPr>
            </a:p>
          </p:txBody>
        </p:sp>
      </p:grpSp>
      <p:grpSp>
        <p:nvGrpSpPr>
          <p:cNvPr id="19" name="组合 18"/>
          <p:cNvGrpSpPr/>
          <p:nvPr/>
        </p:nvGrpSpPr>
        <p:grpSpPr>
          <a:xfrm>
            <a:off x="1292856" y="1430345"/>
            <a:ext cx="3946078" cy="1172194"/>
            <a:chOff x="1291269" y="1430345"/>
            <a:chExt cx="3946078" cy="1172194"/>
          </a:xfrm>
        </p:grpSpPr>
        <p:grpSp>
          <p:nvGrpSpPr>
            <p:cNvPr id="20" name="组合 19"/>
            <p:cNvGrpSpPr/>
            <p:nvPr/>
          </p:nvGrpSpPr>
          <p:grpSpPr>
            <a:xfrm>
              <a:off x="1291269" y="1467637"/>
              <a:ext cx="3946078" cy="1134902"/>
              <a:chOff x="4143851" y="532568"/>
              <a:chExt cx="4142700" cy="584449"/>
            </a:xfrm>
          </p:grpSpPr>
          <p:sp>
            <p:nvSpPr>
              <p:cNvPr id="23" name="圆角矩形 31"/>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sp>
            <p:nvSpPr>
              <p:cNvPr id="24" name="圆角矩形 32"/>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grpSp>
        <p:sp>
          <p:nvSpPr>
            <p:cNvPr id="21" name="TextBox 37"/>
            <p:cNvSpPr txBox="1"/>
            <p:nvPr/>
          </p:nvSpPr>
          <p:spPr>
            <a:xfrm>
              <a:off x="1853893" y="1861519"/>
              <a:ext cx="2749927" cy="700576"/>
            </a:xfrm>
            <a:prstGeom prst="rect">
              <a:avLst/>
            </a:prstGeom>
            <a:noFill/>
          </p:spPr>
          <p:txBody>
            <a:bodyPr wrap="square" rtlCol="0">
              <a:spAutoFit/>
            </a:bodyPr>
            <a:lstStyle/>
            <a:p>
              <a:pPr algn="just" defTabSz="457200">
                <a:lnSpc>
                  <a:spcPct val="150000"/>
                </a:lnSpc>
              </a:pPr>
              <a:r>
                <a:rPr lang="zh-CN" altLang="en-US" sz="1400" dirty="0">
                  <a:solidFill>
                    <a:srgbClr val="43ADD1"/>
                  </a:solidFill>
                  <a:latin typeface="微软雅黑" panose="020B0503020204020204" pitchFamily="34" charset="-122"/>
                  <a:ea typeface="微软雅黑" panose="020B0503020204020204" pitchFamily="34" charset="-122"/>
                </a:rPr>
                <a:t>重拳出击，比要求的做的更多。积极但不要心急，准确地思维。</a:t>
              </a:r>
              <a:endParaRPr lang="zh-CN" altLang="en-US" sz="1400" dirty="0">
                <a:solidFill>
                  <a:srgbClr val="43ADD1"/>
                </a:solidFill>
                <a:latin typeface="微软雅黑" panose="020B0503020204020204" pitchFamily="34" charset="-122"/>
                <a:ea typeface="微软雅黑" panose="020B0503020204020204" pitchFamily="34" charset="-122"/>
              </a:endParaRPr>
            </a:p>
          </p:txBody>
        </p:sp>
        <p:sp>
          <p:nvSpPr>
            <p:cNvPr id="22" name="TextBox 39"/>
            <p:cNvSpPr txBox="1"/>
            <p:nvPr/>
          </p:nvSpPr>
          <p:spPr>
            <a:xfrm>
              <a:off x="1810116" y="1430345"/>
              <a:ext cx="2064329" cy="499624"/>
            </a:xfrm>
            <a:prstGeom prst="rect">
              <a:avLst/>
            </a:prstGeom>
            <a:noFill/>
          </p:spPr>
          <p:txBody>
            <a:bodyPr wrap="square" rtlCol="0">
              <a:spAutoFit/>
            </a:bodyPr>
            <a:lstStyle/>
            <a:p>
              <a:pPr defTabSz="457200">
                <a:lnSpc>
                  <a:spcPct val="150000"/>
                </a:lnSpc>
              </a:pPr>
              <a:r>
                <a:rPr lang="en-US" altLang="zh-CN" sz="2000" b="1" dirty="0" smtClean="0">
                  <a:solidFill>
                    <a:schemeClr val="bg1">
                      <a:lumMod val="65000"/>
                    </a:schemeClr>
                  </a:solidFill>
                  <a:latin typeface="微软雅黑" panose="020B0503020204020204" pitchFamily="34" charset="-122"/>
                  <a:ea typeface="微软雅黑" panose="020B0503020204020204" pitchFamily="34" charset="-122"/>
                </a:rPr>
                <a:t>01</a:t>
              </a:r>
              <a:endParaRPr lang="zh-CN" altLang="en-US" sz="2000" b="1"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022695" y="1383009"/>
            <a:ext cx="3977842" cy="1219530"/>
            <a:chOff x="7021108" y="1383009"/>
            <a:chExt cx="3977842" cy="1219530"/>
          </a:xfrm>
        </p:grpSpPr>
        <p:grpSp>
          <p:nvGrpSpPr>
            <p:cNvPr id="26" name="组合 25"/>
            <p:cNvGrpSpPr/>
            <p:nvPr/>
          </p:nvGrpSpPr>
          <p:grpSpPr>
            <a:xfrm>
              <a:off x="7021108" y="1467637"/>
              <a:ext cx="3946078" cy="1134902"/>
              <a:chOff x="4143851" y="532568"/>
              <a:chExt cx="4142700" cy="584449"/>
            </a:xfrm>
          </p:grpSpPr>
          <p:sp>
            <p:nvSpPr>
              <p:cNvPr id="29" name="圆角矩形 5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sp>
            <p:nvSpPr>
              <p:cNvPr id="30" name="圆角矩形 56"/>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grpSp>
        <p:sp>
          <p:nvSpPr>
            <p:cNvPr id="27" name="TextBox 57"/>
            <p:cNvSpPr txBox="1"/>
            <p:nvPr/>
          </p:nvSpPr>
          <p:spPr>
            <a:xfrm>
              <a:off x="7530326" y="1788711"/>
              <a:ext cx="3468624" cy="738664"/>
            </a:xfrm>
            <a:prstGeom prst="rect">
              <a:avLst/>
            </a:prstGeom>
            <a:noFill/>
          </p:spPr>
          <p:txBody>
            <a:bodyPr wrap="square" rtlCol="0">
              <a:spAutoFit/>
            </a:bodyPr>
            <a:lstStyle/>
            <a:p>
              <a:pPr algn="just" defTabSz="457200">
                <a:lnSpc>
                  <a:spcPct val="150000"/>
                </a:lnSpc>
              </a:pPr>
              <a:r>
                <a:rPr lang="zh-CN" altLang="en-US" sz="1400" dirty="0">
                  <a:solidFill>
                    <a:srgbClr val="43ADD1"/>
                  </a:solidFill>
                  <a:latin typeface="微软雅黑" panose="020B0503020204020204" pitchFamily="34" charset="-122"/>
                  <a:ea typeface="微软雅黑" panose="020B0503020204020204" pitchFamily="34" charset="-122"/>
                </a:rPr>
                <a:t>重信用，守承诺。一马当先，乘胜追击。从每天打</a:t>
              </a:r>
              <a:r>
                <a:rPr lang="en-US" altLang="zh-CN" sz="1400" dirty="0">
                  <a:solidFill>
                    <a:srgbClr val="43ADD1"/>
                  </a:solidFill>
                  <a:latin typeface="微软雅黑" panose="020B0503020204020204" pitchFamily="34" charset="-122"/>
                  <a:ea typeface="微软雅黑" panose="020B0503020204020204" pitchFamily="34" charset="-122"/>
                </a:rPr>
                <a:t>100</a:t>
              </a:r>
              <a:r>
                <a:rPr lang="zh-CN" altLang="en-US" sz="1400" dirty="0">
                  <a:solidFill>
                    <a:srgbClr val="43ADD1"/>
                  </a:solidFill>
                  <a:latin typeface="微软雅黑" panose="020B0503020204020204" pitchFamily="34" charset="-122"/>
                  <a:ea typeface="微软雅黑" panose="020B0503020204020204" pitchFamily="34" charset="-122"/>
                </a:rPr>
                <a:t>个电话开始。</a:t>
              </a:r>
              <a:endParaRPr lang="zh-CN" altLang="en-US" sz="1400" dirty="0">
                <a:solidFill>
                  <a:srgbClr val="43ADD1"/>
                </a:solidFill>
                <a:latin typeface="微软雅黑" panose="020B0503020204020204" pitchFamily="34" charset="-122"/>
                <a:ea typeface="微软雅黑" panose="020B0503020204020204" pitchFamily="34" charset="-122"/>
              </a:endParaRPr>
            </a:p>
          </p:txBody>
        </p:sp>
        <p:sp>
          <p:nvSpPr>
            <p:cNvPr id="28" name="TextBox 58"/>
            <p:cNvSpPr txBox="1"/>
            <p:nvPr/>
          </p:nvSpPr>
          <p:spPr>
            <a:xfrm>
              <a:off x="7588284" y="1383009"/>
              <a:ext cx="2064329" cy="499624"/>
            </a:xfrm>
            <a:prstGeom prst="rect">
              <a:avLst/>
            </a:prstGeom>
            <a:noFill/>
          </p:spPr>
          <p:txBody>
            <a:bodyPr wrap="square" rtlCol="0">
              <a:spAutoFit/>
            </a:bodyPr>
            <a:lstStyle/>
            <a:p>
              <a:pPr defTabSz="457200">
                <a:lnSpc>
                  <a:spcPct val="150000"/>
                </a:lnSpc>
              </a:pPr>
              <a:r>
                <a:rPr lang="en-US" altLang="zh-CN" sz="2000" b="1" dirty="0" smtClean="0">
                  <a:solidFill>
                    <a:schemeClr val="bg1">
                      <a:lumMod val="65000"/>
                    </a:schemeClr>
                  </a:solidFill>
                  <a:latin typeface="微软雅黑" panose="020B0503020204020204" pitchFamily="34" charset="-122"/>
                  <a:ea typeface="微软雅黑" panose="020B0503020204020204" pitchFamily="34" charset="-122"/>
                </a:rPr>
                <a:t>04</a:t>
              </a:r>
              <a:endParaRPr lang="zh-CN" altLang="en-US" sz="2000" b="1"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7404670" y="3125172"/>
            <a:ext cx="3970391" cy="1150698"/>
            <a:chOff x="7403083" y="3125172"/>
            <a:chExt cx="3970391" cy="1150698"/>
          </a:xfrm>
        </p:grpSpPr>
        <p:grpSp>
          <p:nvGrpSpPr>
            <p:cNvPr id="32" name="组合 31"/>
            <p:cNvGrpSpPr/>
            <p:nvPr/>
          </p:nvGrpSpPr>
          <p:grpSpPr>
            <a:xfrm>
              <a:off x="7403083" y="3140968"/>
              <a:ext cx="3946078" cy="1134902"/>
              <a:chOff x="4143851" y="532568"/>
              <a:chExt cx="4142700" cy="584449"/>
            </a:xfrm>
          </p:grpSpPr>
          <p:sp>
            <p:nvSpPr>
              <p:cNvPr id="35" name="圆角矩形 65"/>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sp>
            <p:nvSpPr>
              <p:cNvPr id="36" name="圆角矩形 66"/>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grpSp>
        <p:sp>
          <p:nvSpPr>
            <p:cNvPr id="33" name="TextBox 67"/>
            <p:cNvSpPr txBox="1"/>
            <p:nvPr/>
          </p:nvSpPr>
          <p:spPr>
            <a:xfrm>
              <a:off x="7968269" y="3524912"/>
              <a:ext cx="3405205" cy="738664"/>
            </a:xfrm>
            <a:prstGeom prst="rect">
              <a:avLst/>
            </a:prstGeom>
            <a:noFill/>
          </p:spPr>
          <p:txBody>
            <a:bodyPr wrap="square" rtlCol="0">
              <a:spAutoFit/>
            </a:bodyPr>
            <a:lstStyle/>
            <a:p>
              <a:pPr algn="just" defTabSz="457200">
                <a:lnSpc>
                  <a:spcPct val="150000"/>
                </a:lnSpc>
              </a:pPr>
              <a:r>
                <a:rPr lang="zh-CN" altLang="en-US" sz="1400" dirty="0">
                  <a:solidFill>
                    <a:srgbClr val="43ADD1"/>
                  </a:solidFill>
                  <a:latin typeface="微软雅黑" panose="020B0503020204020204" pitchFamily="34" charset="-122"/>
                  <a:ea typeface="微软雅黑" panose="020B0503020204020204" pitchFamily="34" charset="-122"/>
                </a:rPr>
                <a:t>绝对不低估竞争对手。连续成功冠军才是真正的伟大冠军</a:t>
              </a:r>
              <a:endParaRPr lang="zh-CN" altLang="en-US" sz="1400" dirty="0">
                <a:solidFill>
                  <a:srgbClr val="43ADD1"/>
                </a:solidFill>
                <a:latin typeface="微软雅黑" panose="020B0503020204020204" pitchFamily="34" charset="-122"/>
                <a:ea typeface="微软雅黑" panose="020B0503020204020204" pitchFamily="34" charset="-122"/>
              </a:endParaRPr>
            </a:p>
          </p:txBody>
        </p:sp>
        <p:sp>
          <p:nvSpPr>
            <p:cNvPr id="34" name="TextBox 68"/>
            <p:cNvSpPr txBox="1"/>
            <p:nvPr/>
          </p:nvSpPr>
          <p:spPr>
            <a:xfrm>
              <a:off x="7975719" y="3125172"/>
              <a:ext cx="2064329" cy="499624"/>
            </a:xfrm>
            <a:prstGeom prst="rect">
              <a:avLst/>
            </a:prstGeom>
            <a:noFill/>
          </p:spPr>
          <p:txBody>
            <a:bodyPr wrap="square" rtlCol="0">
              <a:spAutoFit/>
            </a:bodyPr>
            <a:lstStyle/>
            <a:p>
              <a:pPr defTabSz="457200">
                <a:lnSpc>
                  <a:spcPct val="150000"/>
                </a:lnSpc>
              </a:pPr>
              <a:r>
                <a:rPr lang="en-US" altLang="zh-CN" sz="2000" b="1" dirty="0" smtClean="0">
                  <a:solidFill>
                    <a:schemeClr val="bg1">
                      <a:lumMod val="65000"/>
                    </a:schemeClr>
                  </a:solidFill>
                  <a:latin typeface="微软雅黑" panose="020B0503020204020204" pitchFamily="34" charset="-122"/>
                  <a:ea typeface="微软雅黑" panose="020B0503020204020204" pitchFamily="34" charset="-122"/>
                </a:rPr>
                <a:t>05</a:t>
              </a:r>
              <a:endParaRPr lang="zh-CN" altLang="en-US" sz="2000" b="1"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292856" y="4748375"/>
            <a:ext cx="3946078" cy="1183679"/>
            <a:chOff x="1291269" y="4748375"/>
            <a:chExt cx="3946078" cy="1183679"/>
          </a:xfrm>
        </p:grpSpPr>
        <p:grpSp>
          <p:nvGrpSpPr>
            <p:cNvPr id="38" name="组合 37"/>
            <p:cNvGrpSpPr/>
            <p:nvPr/>
          </p:nvGrpSpPr>
          <p:grpSpPr>
            <a:xfrm>
              <a:off x="1291269" y="4797152"/>
              <a:ext cx="3946078" cy="1134902"/>
              <a:chOff x="4143851" y="532568"/>
              <a:chExt cx="4142700" cy="584449"/>
            </a:xfrm>
          </p:grpSpPr>
          <p:sp>
            <p:nvSpPr>
              <p:cNvPr id="41" name="圆角矩形 7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sp>
            <p:nvSpPr>
              <p:cNvPr id="42" name="圆角矩形 71"/>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grpSp>
        <p:sp>
          <p:nvSpPr>
            <p:cNvPr id="39" name="TextBox 72"/>
            <p:cNvSpPr txBox="1"/>
            <p:nvPr/>
          </p:nvSpPr>
          <p:spPr>
            <a:xfrm>
              <a:off x="1739954" y="5093458"/>
              <a:ext cx="3458994" cy="738664"/>
            </a:xfrm>
            <a:prstGeom prst="rect">
              <a:avLst/>
            </a:prstGeom>
            <a:noFill/>
          </p:spPr>
          <p:txBody>
            <a:bodyPr wrap="square" rtlCol="0">
              <a:spAutoFit/>
            </a:bodyPr>
            <a:lstStyle/>
            <a:p>
              <a:pPr algn="just" defTabSz="457200">
                <a:lnSpc>
                  <a:spcPct val="150000"/>
                </a:lnSpc>
              </a:pPr>
              <a:r>
                <a:rPr lang="zh-CN" altLang="en-US" sz="1400" dirty="0">
                  <a:solidFill>
                    <a:srgbClr val="43ADD1"/>
                  </a:solidFill>
                  <a:latin typeface="微软雅黑" panose="020B0503020204020204" pitchFamily="34" charset="-122"/>
                  <a:ea typeface="微软雅黑" panose="020B0503020204020204" pitchFamily="34" charset="-122"/>
                </a:rPr>
                <a:t>大成就是小成绩的累积。成功是每一个环节都成功，冠军对每件事情要求非常严格。</a:t>
              </a:r>
              <a:endParaRPr lang="zh-CN" altLang="en-US" sz="1400" dirty="0">
                <a:solidFill>
                  <a:srgbClr val="43ADD1"/>
                </a:solidFill>
                <a:latin typeface="微软雅黑" panose="020B0503020204020204" pitchFamily="34" charset="-122"/>
                <a:ea typeface="微软雅黑" panose="020B0503020204020204" pitchFamily="34" charset="-122"/>
              </a:endParaRPr>
            </a:p>
          </p:txBody>
        </p:sp>
        <p:sp>
          <p:nvSpPr>
            <p:cNvPr id="40" name="TextBox 73"/>
            <p:cNvSpPr txBox="1"/>
            <p:nvPr/>
          </p:nvSpPr>
          <p:spPr>
            <a:xfrm>
              <a:off x="1754120" y="4748375"/>
              <a:ext cx="2064329" cy="499624"/>
            </a:xfrm>
            <a:prstGeom prst="rect">
              <a:avLst/>
            </a:prstGeom>
            <a:noFill/>
          </p:spPr>
          <p:txBody>
            <a:bodyPr wrap="square" rtlCol="0">
              <a:spAutoFit/>
            </a:bodyPr>
            <a:lstStyle/>
            <a:p>
              <a:pPr defTabSz="457200">
                <a:lnSpc>
                  <a:spcPct val="150000"/>
                </a:lnSpc>
              </a:pPr>
              <a:r>
                <a:rPr lang="en-US" altLang="zh-CN" sz="2000" b="1" dirty="0" smtClean="0">
                  <a:solidFill>
                    <a:schemeClr val="bg1">
                      <a:lumMod val="65000"/>
                    </a:schemeClr>
                  </a:solidFill>
                  <a:latin typeface="微软雅黑" panose="020B0503020204020204" pitchFamily="34" charset="-122"/>
                  <a:ea typeface="微软雅黑" panose="020B0503020204020204" pitchFamily="34" charset="-122"/>
                </a:rPr>
                <a:t>03</a:t>
              </a:r>
              <a:endParaRPr lang="zh-CN" altLang="en-US" sz="2000" b="1"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7022695" y="4681531"/>
            <a:ext cx="3946078" cy="1351870"/>
            <a:chOff x="7021108" y="4681531"/>
            <a:chExt cx="3946078" cy="1351870"/>
          </a:xfrm>
        </p:grpSpPr>
        <p:grpSp>
          <p:nvGrpSpPr>
            <p:cNvPr id="44" name="组合 43"/>
            <p:cNvGrpSpPr/>
            <p:nvPr/>
          </p:nvGrpSpPr>
          <p:grpSpPr>
            <a:xfrm>
              <a:off x="7021108" y="4797152"/>
              <a:ext cx="3946078" cy="1134902"/>
              <a:chOff x="4143851" y="532568"/>
              <a:chExt cx="4142700" cy="584449"/>
            </a:xfrm>
          </p:grpSpPr>
          <p:sp>
            <p:nvSpPr>
              <p:cNvPr id="47" name="圆角矩形 75"/>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sp>
            <p:nvSpPr>
              <p:cNvPr id="48" name="圆角矩形 76"/>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grpSp>
        <p:sp>
          <p:nvSpPr>
            <p:cNvPr id="45" name="TextBox 77"/>
            <p:cNvSpPr txBox="1"/>
            <p:nvPr/>
          </p:nvSpPr>
          <p:spPr>
            <a:xfrm>
              <a:off x="7530326" y="4971572"/>
              <a:ext cx="3272911" cy="1061829"/>
            </a:xfrm>
            <a:prstGeom prst="rect">
              <a:avLst/>
            </a:prstGeom>
            <a:noFill/>
          </p:spPr>
          <p:txBody>
            <a:bodyPr wrap="square" rtlCol="0">
              <a:spAutoFit/>
            </a:bodyPr>
            <a:lstStyle/>
            <a:p>
              <a:pPr>
                <a:lnSpc>
                  <a:spcPct val="150000"/>
                </a:lnSpc>
              </a:pPr>
              <a:r>
                <a:rPr lang="zh-CN" altLang="en-US" sz="1400" dirty="0">
                  <a:solidFill>
                    <a:srgbClr val="43ADD1"/>
                  </a:solidFill>
                  <a:latin typeface="微软雅黑" panose="020B0503020204020204" pitchFamily="34" charset="-122"/>
                  <a:ea typeface="微软雅黑" panose="020B0503020204020204" pitchFamily="34" charset="-122"/>
                </a:rPr>
                <a:t>不要把身边的人作为对手，而要把世界冠军做为对手面对压力才会成长，冠军主动挑战压力。</a:t>
              </a:r>
              <a:endParaRPr lang="zh-CN" altLang="en-US" sz="1400" dirty="0">
                <a:solidFill>
                  <a:srgbClr val="43ADD1"/>
                </a:solidFill>
                <a:latin typeface="微软雅黑" panose="020B0503020204020204" pitchFamily="34" charset="-122"/>
                <a:ea typeface="微软雅黑" panose="020B0503020204020204" pitchFamily="34" charset="-122"/>
              </a:endParaRPr>
            </a:p>
          </p:txBody>
        </p:sp>
        <p:sp>
          <p:nvSpPr>
            <p:cNvPr id="46" name="TextBox 78"/>
            <p:cNvSpPr txBox="1"/>
            <p:nvPr/>
          </p:nvSpPr>
          <p:spPr>
            <a:xfrm>
              <a:off x="7606541" y="4681531"/>
              <a:ext cx="2064329" cy="499624"/>
            </a:xfrm>
            <a:prstGeom prst="rect">
              <a:avLst/>
            </a:prstGeom>
            <a:noFill/>
          </p:spPr>
          <p:txBody>
            <a:bodyPr wrap="square" rtlCol="0">
              <a:spAutoFit/>
            </a:bodyPr>
            <a:lstStyle/>
            <a:p>
              <a:pPr defTabSz="457200">
                <a:lnSpc>
                  <a:spcPct val="150000"/>
                </a:lnSpc>
              </a:pPr>
              <a:r>
                <a:rPr lang="en-US" altLang="zh-CN" sz="2000" b="1" dirty="0" smtClean="0">
                  <a:solidFill>
                    <a:schemeClr val="bg1">
                      <a:lumMod val="65000"/>
                    </a:schemeClr>
                  </a:solidFill>
                  <a:latin typeface="微软雅黑" panose="020B0503020204020204" pitchFamily="34" charset="-122"/>
                  <a:ea typeface="微软雅黑" panose="020B0503020204020204" pitchFamily="34" charset="-122"/>
                </a:rPr>
                <a:t>06</a:t>
              </a:r>
              <a:endParaRPr lang="zh-CN" altLang="en-US" sz="2000" b="1"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910881" y="3069332"/>
            <a:ext cx="3946078" cy="1206538"/>
            <a:chOff x="909294" y="3069332"/>
            <a:chExt cx="3946078" cy="1206538"/>
          </a:xfrm>
        </p:grpSpPr>
        <p:grpSp>
          <p:nvGrpSpPr>
            <p:cNvPr id="50" name="组合 49"/>
            <p:cNvGrpSpPr/>
            <p:nvPr/>
          </p:nvGrpSpPr>
          <p:grpSpPr>
            <a:xfrm>
              <a:off x="909294" y="3140968"/>
              <a:ext cx="3946078" cy="1134902"/>
              <a:chOff x="4143851" y="532568"/>
              <a:chExt cx="4142700" cy="584449"/>
            </a:xfrm>
          </p:grpSpPr>
          <p:sp>
            <p:nvSpPr>
              <p:cNvPr id="53" name="圆角矩形 6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sp>
            <p:nvSpPr>
              <p:cNvPr id="54" name="圆角矩形 61"/>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lnSpc>
                    <a:spcPct val="150000"/>
                  </a:lnSpc>
                </a:pPr>
                <a:endParaRPr lang="zh-CN" altLang="en-US">
                  <a:solidFill>
                    <a:srgbClr val="43ADD1"/>
                  </a:solidFill>
                  <a:latin typeface="微软雅黑" panose="020B0503020204020204" pitchFamily="34" charset="-122"/>
                  <a:ea typeface="微软雅黑" panose="020B0503020204020204" pitchFamily="34" charset="-122"/>
                </a:endParaRPr>
              </a:p>
            </p:txBody>
          </p:sp>
        </p:grpSp>
        <p:sp>
          <p:nvSpPr>
            <p:cNvPr id="51" name="TextBox 62"/>
            <p:cNvSpPr txBox="1"/>
            <p:nvPr/>
          </p:nvSpPr>
          <p:spPr>
            <a:xfrm>
              <a:off x="1438881" y="3429532"/>
              <a:ext cx="3262900" cy="738664"/>
            </a:xfrm>
            <a:prstGeom prst="rect">
              <a:avLst/>
            </a:prstGeom>
            <a:noFill/>
          </p:spPr>
          <p:txBody>
            <a:bodyPr wrap="square" rtlCol="0">
              <a:spAutoFit/>
            </a:bodyPr>
            <a:lstStyle/>
            <a:p>
              <a:pPr algn="just" defTabSz="457200">
                <a:lnSpc>
                  <a:spcPct val="150000"/>
                </a:lnSpc>
              </a:pPr>
              <a:r>
                <a:rPr lang="zh-CN" altLang="en-US" sz="1400" dirty="0">
                  <a:solidFill>
                    <a:srgbClr val="43ADD1"/>
                  </a:solidFill>
                  <a:latin typeface="微软雅黑" panose="020B0503020204020204" pitchFamily="34" charset="-122"/>
                  <a:ea typeface="微软雅黑" panose="020B0503020204020204" pitchFamily="34" charset="-122"/>
                </a:rPr>
                <a:t>要每天问自己两个问题：我今天学习了什么？我明天如何能做得更好？</a:t>
              </a:r>
              <a:endParaRPr lang="zh-CN" altLang="en-US" sz="1400" dirty="0">
                <a:solidFill>
                  <a:srgbClr val="43ADD1"/>
                </a:solidFill>
                <a:latin typeface="微软雅黑" panose="020B0503020204020204" pitchFamily="34" charset="-122"/>
                <a:ea typeface="微软雅黑" panose="020B0503020204020204" pitchFamily="34" charset="-122"/>
              </a:endParaRPr>
            </a:p>
          </p:txBody>
        </p:sp>
        <p:sp>
          <p:nvSpPr>
            <p:cNvPr id="52" name="TextBox 63"/>
            <p:cNvSpPr txBox="1"/>
            <p:nvPr/>
          </p:nvSpPr>
          <p:spPr>
            <a:xfrm>
              <a:off x="1428142" y="3069332"/>
              <a:ext cx="2064329" cy="499624"/>
            </a:xfrm>
            <a:prstGeom prst="rect">
              <a:avLst/>
            </a:prstGeom>
            <a:noFill/>
          </p:spPr>
          <p:txBody>
            <a:bodyPr wrap="square" rtlCol="0">
              <a:spAutoFit/>
            </a:bodyPr>
            <a:lstStyle/>
            <a:p>
              <a:pPr defTabSz="457200">
                <a:lnSpc>
                  <a:spcPct val="150000"/>
                </a:lnSpc>
              </a:pPr>
              <a:r>
                <a:rPr lang="en-US" altLang="zh-CN" sz="2000" b="1" dirty="0" smtClean="0">
                  <a:solidFill>
                    <a:schemeClr val="bg1">
                      <a:lumMod val="65000"/>
                    </a:schemeClr>
                  </a:solidFill>
                  <a:latin typeface="微软雅黑" panose="020B0503020204020204" pitchFamily="34" charset="-122"/>
                  <a:ea typeface="微软雅黑" panose="020B0503020204020204" pitchFamily="34" charset="-122"/>
                </a:rPr>
                <a:t>02</a:t>
              </a:r>
              <a:endParaRPr lang="zh-CN" altLang="en-US" sz="2000" b="1"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172643" y="281712"/>
            <a:ext cx="835151" cy="706819"/>
            <a:chOff x="1138351" y="-1804099"/>
            <a:chExt cx="2969965" cy="2513592"/>
          </a:xfrm>
        </p:grpSpPr>
        <p:pic>
          <p:nvPicPr>
            <p:cNvPr id="56" name="图片 55"/>
            <p:cNvPicPr>
              <a:picLocks noChangeAspect="1"/>
            </p:cNvPicPr>
            <p:nvPr/>
          </p:nvPicPr>
          <p:blipFill rotWithShape="1">
            <a:blip r:embed="rId3"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57" name="组合 56"/>
            <p:cNvGrpSpPr/>
            <p:nvPr/>
          </p:nvGrpSpPr>
          <p:grpSpPr>
            <a:xfrm rot="20693666">
              <a:off x="2289906" y="-901804"/>
              <a:ext cx="1818410" cy="1611297"/>
              <a:chOff x="181811" y="-159840"/>
              <a:chExt cx="1818410" cy="1611297"/>
            </a:xfrm>
          </p:grpSpPr>
          <p:sp>
            <p:nvSpPr>
              <p:cNvPr id="58" name="椭圆 57"/>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9" name="椭圆 58"/>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1000"/>
                            </p:stCondLst>
                            <p:childTnLst>
                              <p:par>
                                <p:cTn id="13" presetID="2" presetClass="entr" presetSubtype="8" decel="10000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0-#ppt_w/2"/>
                                          </p:val>
                                        </p:tav>
                                        <p:tav tm="100000">
                                          <p:val>
                                            <p:strVal val="#ppt_x"/>
                                          </p:val>
                                        </p:tav>
                                      </p:tavLst>
                                    </p:anim>
                                    <p:anim calcmode="lin" valueType="num">
                                      <p:cBhvr additive="base">
                                        <p:cTn id="16" dur="1000" fill="hold"/>
                                        <p:tgtEl>
                                          <p:spTgt spid="14"/>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childTnLst>
                                </p:cTn>
                              </p:par>
                            </p:childTnLst>
                          </p:cTn>
                        </p:par>
                        <p:par>
                          <p:cTn id="20" fill="hold">
                            <p:stCondLst>
                              <p:cond delay="2000"/>
                            </p:stCondLst>
                            <p:childTnLst>
                              <p:par>
                                <p:cTn id="21" presetID="2" presetClass="entr" presetSubtype="1" decel="100000"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1000" fill="hold"/>
                                        <p:tgtEl>
                                          <p:spTgt spid="37"/>
                                        </p:tgtEl>
                                        <p:attrNameLst>
                                          <p:attrName>ppt_x</p:attrName>
                                        </p:attrNameLst>
                                      </p:cBhvr>
                                      <p:tavLst>
                                        <p:tav tm="0">
                                          <p:val>
                                            <p:strVal val="#ppt_x"/>
                                          </p:val>
                                        </p:tav>
                                        <p:tav tm="100000">
                                          <p:val>
                                            <p:strVal val="#ppt_x"/>
                                          </p:val>
                                        </p:tav>
                                      </p:tavLst>
                                    </p:anim>
                                    <p:anim calcmode="lin" valueType="num">
                                      <p:cBhvr additive="base">
                                        <p:cTn id="24" dur="1000" fill="hold"/>
                                        <p:tgtEl>
                                          <p:spTgt spid="37"/>
                                        </p:tgtEl>
                                        <p:attrNameLst>
                                          <p:attrName>ppt_y</p:attrName>
                                        </p:attrNameLst>
                                      </p:cBhvr>
                                      <p:tavLst>
                                        <p:tav tm="0">
                                          <p:val>
                                            <p:strVal val="0-#ppt_h/2"/>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childTnLst>
                                </p:cTn>
                              </p:par>
                              <p:par>
                                <p:cTn id="28" presetID="2" presetClass="entr" presetSubtype="8" decel="10000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1000" fill="hold"/>
                                        <p:tgtEl>
                                          <p:spTgt spid="31"/>
                                        </p:tgtEl>
                                        <p:attrNameLst>
                                          <p:attrName>ppt_x</p:attrName>
                                        </p:attrNameLst>
                                      </p:cBhvr>
                                      <p:tavLst>
                                        <p:tav tm="0">
                                          <p:val>
                                            <p:strVal val="0-#ppt_w/2"/>
                                          </p:val>
                                        </p:tav>
                                        <p:tav tm="100000">
                                          <p:val>
                                            <p:strVal val="#ppt_x"/>
                                          </p:val>
                                        </p:tav>
                                      </p:tavLst>
                                    </p:anim>
                                    <p:anim calcmode="lin" valueType="num">
                                      <p:cBhvr additive="base">
                                        <p:cTn id="31" dur="1000" fill="hold"/>
                                        <p:tgtEl>
                                          <p:spTgt spid="31"/>
                                        </p:tgtEl>
                                        <p:attrNameLst>
                                          <p:attrName>ppt_y</p:attrName>
                                        </p:attrNameLst>
                                      </p:cBhvr>
                                      <p:tavLst>
                                        <p:tav tm="0">
                                          <p:val>
                                            <p:strVal val="#ppt_y"/>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childTnLst>
                                </p:cTn>
                              </p:par>
                            </p:childTnLst>
                          </p:cTn>
                        </p:par>
                        <p:par>
                          <p:cTn id="35" fill="hold">
                            <p:stCondLst>
                              <p:cond delay="3000"/>
                            </p:stCondLst>
                            <p:childTnLst>
                              <p:par>
                                <p:cTn id="36" presetID="2" presetClass="entr" presetSubtype="2" decel="10000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1000" fill="hold"/>
                                        <p:tgtEl>
                                          <p:spTgt spid="19"/>
                                        </p:tgtEl>
                                        <p:attrNameLst>
                                          <p:attrName>ppt_x</p:attrName>
                                        </p:attrNameLst>
                                      </p:cBhvr>
                                      <p:tavLst>
                                        <p:tav tm="0">
                                          <p:val>
                                            <p:strVal val="1+#ppt_w/2"/>
                                          </p:val>
                                        </p:tav>
                                        <p:tav tm="100000">
                                          <p:val>
                                            <p:strVal val="#ppt_x"/>
                                          </p:val>
                                        </p:tav>
                                      </p:tavLst>
                                    </p:anim>
                                    <p:anim calcmode="lin" valueType="num">
                                      <p:cBhvr additive="base">
                                        <p:cTn id="39" dur="1000" fill="hold"/>
                                        <p:tgtEl>
                                          <p:spTgt spid="19"/>
                                        </p:tgtEl>
                                        <p:attrNameLst>
                                          <p:attrName>ppt_y</p:attrName>
                                        </p:attrNameLst>
                                      </p:cBhvr>
                                      <p:tavLst>
                                        <p:tav tm="0">
                                          <p:val>
                                            <p:strVal val="#ppt_y"/>
                                          </p:val>
                                        </p:tav>
                                        <p:tav tm="100000">
                                          <p:val>
                                            <p:strVal val="#ppt_y"/>
                                          </p:val>
                                        </p:tav>
                                      </p:tavLst>
                                    </p:anim>
                                  </p:childTnLst>
                                </p:cTn>
                              </p:par>
                              <p:par>
                                <p:cTn id="40" presetID="10"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childTnLst>
                                </p:cTn>
                              </p:par>
                              <p:par>
                                <p:cTn id="43" presetID="2" presetClass="entr" presetSubtype="4" decel="10000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1000" fill="hold"/>
                                        <p:tgtEl>
                                          <p:spTgt spid="25"/>
                                        </p:tgtEl>
                                        <p:attrNameLst>
                                          <p:attrName>ppt_x</p:attrName>
                                        </p:attrNameLst>
                                      </p:cBhvr>
                                      <p:tavLst>
                                        <p:tav tm="0">
                                          <p:val>
                                            <p:strVal val="#ppt_x"/>
                                          </p:val>
                                        </p:tav>
                                        <p:tav tm="100000">
                                          <p:val>
                                            <p:strVal val="#ppt_x"/>
                                          </p:val>
                                        </p:tav>
                                      </p:tavLst>
                                    </p:anim>
                                    <p:anim calcmode="lin" valueType="num">
                                      <p:cBhvr additive="base">
                                        <p:cTn id="46" dur="1000" fill="hold"/>
                                        <p:tgtEl>
                                          <p:spTgt spid="25"/>
                                        </p:tgtEl>
                                        <p:attrNameLst>
                                          <p:attrName>ppt_y</p:attrName>
                                        </p:attrNameLst>
                                      </p:cBhvr>
                                      <p:tavLst>
                                        <p:tav tm="0">
                                          <p:val>
                                            <p:strVal val="1+#ppt_h/2"/>
                                          </p:val>
                                        </p:tav>
                                        <p:tav tm="100000">
                                          <p:val>
                                            <p:strVal val="#ppt_y"/>
                                          </p:val>
                                        </p:tav>
                                      </p:tavLst>
                                    </p:anim>
                                  </p:childTnLst>
                                </p:cTn>
                              </p:par>
                              <p:par>
                                <p:cTn id="47" presetID="10" presetClass="entr" presetSubtype="0"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childTnLst>
                                </p:cTn>
                              </p:par>
                            </p:childTnLst>
                          </p:cTn>
                        </p:par>
                        <p:par>
                          <p:cTn id="50" fill="hold">
                            <p:stCondLst>
                              <p:cond delay="4000"/>
                            </p:stCondLst>
                            <p:childTnLst>
                              <p:par>
                                <p:cTn id="51" presetID="2" presetClass="entr" presetSubtype="2" decel="100000" fill="hold" nodeType="after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1000" fill="hold"/>
                                        <p:tgtEl>
                                          <p:spTgt spid="49"/>
                                        </p:tgtEl>
                                        <p:attrNameLst>
                                          <p:attrName>ppt_x</p:attrName>
                                        </p:attrNameLst>
                                      </p:cBhvr>
                                      <p:tavLst>
                                        <p:tav tm="0">
                                          <p:val>
                                            <p:strVal val="1+#ppt_w/2"/>
                                          </p:val>
                                        </p:tav>
                                        <p:tav tm="100000">
                                          <p:val>
                                            <p:strVal val="#ppt_x"/>
                                          </p:val>
                                        </p:tav>
                                      </p:tavLst>
                                    </p:anim>
                                    <p:anim calcmode="lin" valueType="num">
                                      <p:cBhvr additive="base">
                                        <p:cTn id="54" dur="1000" fill="hold"/>
                                        <p:tgtEl>
                                          <p:spTgt spid="49"/>
                                        </p:tgtEl>
                                        <p:attrNameLst>
                                          <p:attrName>ppt_y</p:attrName>
                                        </p:attrNameLst>
                                      </p:cBhvr>
                                      <p:tavLst>
                                        <p:tav tm="0">
                                          <p:val>
                                            <p:strVal val="#ppt_y"/>
                                          </p:val>
                                        </p:tav>
                                        <p:tav tm="100000">
                                          <p:val>
                                            <p:strVal val="#ppt_y"/>
                                          </p:val>
                                        </p:tav>
                                      </p:tavLst>
                                    </p:anim>
                                  </p:childTnLst>
                                </p:cTn>
                              </p:par>
                              <p:par>
                                <p:cTn id="55" presetID="10" presetClass="entr" presetSubtype="0" fill="hold"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1000"/>
                                        <p:tgtEl>
                                          <p:spTgt spid="49"/>
                                        </p:tgtEl>
                                      </p:cBhvr>
                                    </p:animEffect>
                                  </p:childTnLst>
                                </p:cTn>
                              </p:par>
                              <p:par>
                                <p:cTn id="58" presetID="2" presetClass="entr" presetSubtype="8" decel="100000" fill="hold" nodeType="with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1000" fill="hold"/>
                                        <p:tgtEl>
                                          <p:spTgt spid="43"/>
                                        </p:tgtEl>
                                        <p:attrNameLst>
                                          <p:attrName>ppt_x</p:attrName>
                                        </p:attrNameLst>
                                      </p:cBhvr>
                                      <p:tavLst>
                                        <p:tav tm="0">
                                          <p:val>
                                            <p:strVal val="0-#ppt_w/2"/>
                                          </p:val>
                                        </p:tav>
                                        <p:tav tm="100000">
                                          <p:val>
                                            <p:strVal val="#ppt_x"/>
                                          </p:val>
                                        </p:tav>
                                      </p:tavLst>
                                    </p:anim>
                                    <p:anim calcmode="lin" valueType="num">
                                      <p:cBhvr additive="base">
                                        <p:cTn id="61" dur="1000" fill="hold"/>
                                        <p:tgtEl>
                                          <p:spTgt spid="43"/>
                                        </p:tgtEl>
                                        <p:attrNameLst>
                                          <p:attrName>ppt_y</p:attrName>
                                        </p:attrNameLst>
                                      </p:cBhvr>
                                      <p:tavLst>
                                        <p:tav tm="0">
                                          <p:val>
                                            <p:strVal val="#ppt_y"/>
                                          </p:val>
                                        </p:tav>
                                        <p:tav tm="100000">
                                          <p:val>
                                            <p:strVal val="#ppt_y"/>
                                          </p:val>
                                        </p:tav>
                                      </p:tavLst>
                                    </p:anim>
                                  </p:childTnLst>
                                </p:cTn>
                              </p:par>
                              <p:par>
                                <p:cTn id="62" presetID="10" presetClass="entr" presetSubtype="0" fill="hold"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64117" y="236280"/>
            <a:ext cx="3441290" cy="805434"/>
            <a:chOff x="1164117" y="236280"/>
            <a:chExt cx="3441290" cy="805434"/>
          </a:xfrm>
        </p:grpSpPr>
        <p:sp>
          <p:nvSpPr>
            <p:cNvPr id="3" name="文本框 2"/>
            <p:cNvSpPr txBox="1"/>
            <p:nvPr/>
          </p:nvSpPr>
          <p:spPr>
            <a:xfrm>
              <a:off x="1164117" y="236280"/>
              <a:ext cx="2621280" cy="730885"/>
            </a:xfrm>
            <a:prstGeom prst="rect">
              <a:avLst/>
            </a:prstGeom>
            <a:noFill/>
          </p:spPr>
          <p:txBody>
            <a:bodyPr wrap="none" rtlCol="0">
              <a:spAutoFit/>
            </a:bodyPr>
            <a:lstStyle/>
            <a:p>
              <a:pPr>
                <a:lnSpc>
                  <a:spcPct val="130000"/>
                </a:lnSpc>
                <a:defRPr/>
              </a:pPr>
              <a:r>
                <a:rPr lang="zh-CN" altLang="en-US" sz="3200" b="1" dirty="0" smtClean="0">
                  <a:latin typeface="微软雅黑" panose="020B0503020204020204" pitchFamily="82" charset="2"/>
                  <a:ea typeface="微软雅黑" panose="020B0503020204020204" pitchFamily="82" charset="2"/>
                  <a:cs typeface="+mn-ea"/>
                  <a:sym typeface="+mn-lt"/>
                </a:rPr>
                <a:t>对成功的渴望</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4" name="矩形 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5" name="组合 4"/>
          <p:cNvGrpSpPr/>
          <p:nvPr/>
        </p:nvGrpSpPr>
        <p:grpSpPr>
          <a:xfrm>
            <a:off x="172643" y="281712"/>
            <a:ext cx="835151" cy="706819"/>
            <a:chOff x="1138351" y="-1804099"/>
            <a:chExt cx="2969965" cy="2513592"/>
          </a:xfrm>
        </p:grpSpPr>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7" name="组合 6"/>
            <p:cNvGrpSpPr/>
            <p:nvPr/>
          </p:nvGrpSpPr>
          <p:grpSpPr>
            <a:xfrm rot="20693666">
              <a:off x="2289906" y="-901804"/>
              <a:ext cx="1818410" cy="1611297"/>
              <a:chOff x="181811" y="-159840"/>
              <a:chExt cx="1818410" cy="1611297"/>
            </a:xfrm>
          </p:grpSpPr>
          <p:sp>
            <p:nvSpPr>
              <p:cNvPr id="8" name="椭圆 7"/>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9" name="椭圆 8"/>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10" name="Rectangle 3"/>
          <p:cNvSpPr txBox="1">
            <a:spLocks noChangeArrowheads="1"/>
          </p:cNvSpPr>
          <p:nvPr/>
        </p:nvSpPr>
        <p:spPr>
          <a:xfrm>
            <a:off x="836659" y="1652753"/>
            <a:ext cx="9453389" cy="1151408"/>
          </a:xfrm>
          <a:prstGeom prst="rect">
            <a:avLst/>
          </a:prstGeom>
        </p:spPr>
        <p:txBody>
          <a:bodyPr/>
          <a:lst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buFont typeface="Wingdings" panose="05000000000000000000" pitchFamily="2" charset="2"/>
              <a:buNone/>
            </a:pPr>
            <a:endParaRPr lang="en-US" altLang="zh-CN" sz="1600" dirty="0" smtClean="0">
              <a:latin typeface="微软雅黑" panose="020B0503020204020204" pitchFamily="34" charset="-122"/>
              <a:ea typeface="微软雅黑" panose="020B0503020204020204" pitchFamily="34" charset="-122"/>
            </a:endParaRPr>
          </a:p>
        </p:txBody>
      </p:sp>
      <p:sp>
        <p:nvSpPr>
          <p:cNvPr id="11" name="矩形 10"/>
          <p:cNvSpPr/>
          <p:nvPr/>
        </p:nvSpPr>
        <p:spPr>
          <a:xfrm>
            <a:off x="1164117" y="1727120"/>
            <a:ext cx="5511422" cy="4154984"/>
          </a:xfrm>
          <a:prstGeom prst="rect">
            <a:avLst/>
          </a:prstGeom>
        </p:spPr>
        <p:txBody>
          <a:bodyPr wrap="square">
            <a:spAutoFit/>
          </a:bodyPr>
          <a:lstStyle/>
          <a:p>
            <a:pPr>
              <a:lnSpc>
                <a:spcPct val="20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陈安之以前怎么样进入阿宾机构的，他以前面试的时候有</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85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人面试，他</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21</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岁，他口袋只有不到</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块美金，他是经验最差的，英文讲得最差的，其余</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84</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个都是老美，老板跟他面试的时候，问他工作经历，他说，卖过菜，做过油货，批发过巧克力，卖过皮货，折价券，老板说很好很好，明天再决定，陈说，经理你搞错了，今天我来这里面试，我就下定决心我一定要被录取，所以我今天不被录取，我明天还会来找你，经理说那你就明天，陈说，明天不录取我后天后再来找你，经理说后天我不录取你，陈说你公司在圣地亚哥，我住圣地亚哥我会继续找你，所以，总经理，为了节省你的时间，为了节省你的体力，现在还是先录取我吧！经理一直说很好很好，陈反复讲了四十分钟。对不起经理，你公司谁是第一名，你告诉，他说就是那个，一定要超越他。陈讲完没有半秒钟，总经理手伸出来，恭喜你，你被录取了！</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644294" y="5882104"/>
            <a:ext cx="10717405" cy="830997"/>
          </a:xfrm>
          <a:prstGeom prst="rect">
            <a:avLst/>
          </a:prstGeom>
        </p:spPr>
        <p:txBody>
          <a:bodyPr wrap="square">
            <a:spAutoFit/>
          </a:bodyPr>
          <a:lstStyle/>
          <a:p>
            <a:pPr>
              <a:lnSpc>
                <a:spcPct val="200000"/>
              </a:lnSpc>
            </a:pPr>
            <a:r>
              <a:rPr lang="zh-CN" altLang="en-US" sz="2400" dirty="0">
                <a:solidFill>
                  <a:srgbClr val="43ADD1"/>
                </a:solidFill>
                <a:latin typeface="迷你简菱心" panose="02010609000101010101" pitchFamily="49" charset="-122"/>
                <a:ea typeface="迷你简菱心" panose="02010609000101010101" pitchFamily="49" charset="-122"/>
              </a:rPr>
              <a:t>要想成为顶尖的销售，必须具备强烈的企图心，没有企图心的人不必培训他</a:t>
            </a:r>
            <a:endParaRPr lang="zh-CN" altLang="en-US" sz="2400" dirty="0">
              <a:solidFill>
                <a:srgbClr val="43ADD1"/>
              </a:solidFill>
              <a:latin typeface="迷你简菱心" panose="02010609000101010101" pitchFamily="49" charset="-122"/>
              <a:ea typeface="迷你简菱心" panose="02010609000101010101" pitchFamily="49" charset="-122"/>
            </a:endParaRPr>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3680" y="1971255"/>
            <a:ext cx="5258452" cy="344218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180236" y="1818523"/>
            <a:ext cx="5586293" cy="2416754"/>
            <a:chOff x="5457715" y="3970582"/>
            <a:chExt cx="3483647" cy="1782305"/>
          </a:xfrm>
        </p:grpSpPr>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6308387" y="3119910"/>
              <a:ext cx="1629904" cy="3331247"/>
            </a:xfrm>
            <a:prstGeom prst="rect">
              <a:avLst/>
            </a:prstGeom>
          </p:spPr>
        </p:pic>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5400000">
              <a:off x="6460787" y="3272311"/>
              <a:ext cx="1629904" cy="3331247"/>
            </a:xfrm>
            <a:prstGeom prst="rect">
              <a:avLst/>
            </a:prstGeom>
            <a:ln>
              <a:noFill/>
            </a:ln>
            <a:effectLst>
              <a:softEdge rad="112500"/>
            </a:effectLst>
          </p:spPr>
        </p:pic>
      </p:grpSp>
      <p:sp>
        <p:nvSpPr>
          <p:cNvPr id="2" name="椭圆 1"/>
          <p:cNvSpPr/>
          <p:nvPr/>
        </p:nvSpPr>
        <p:spPr>
          <a:xfrm>
            <a:off x="628650" y="1133475"/>
            <a:ext cx="3981450" cy="3981450"/>
          </a:xfrm>
          <a:prstGeom prst="ellipse">
            <a:avLst/>
          </a:prstGeom>
          <a:noFill/>
          <a:ln w="63500">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 name="文本框 2"/>
          <p:cNvSpPr txBox="1"/>
          <p:nvPr/>
        </p:nvSpPr>
        <p:spPr>
          <a:xfrm flipH="1">
            <a:off x="853731" y="2628587"/>
            <a:ext cx="3531288" cy="1323439"/>
          </a:xfrm>
          <a:prstGeom prst="rect">
            <a:avLst/>
          </a:prstGeom>
          <a:noFill/>
        </p:spPr>
        <p:txBody>
          <a:bodyPr wrap="none" rtlCol="0">
            <a:spAutoFit/>
          </a:bodyPr>
          <a:lstStyle/>
          <a:p>
            <a:pPr algn="ctr" defTabSz="457200"/>
            <a:r>
              <a:rPr lang="en-US" altLang="zh-CN" sz="8000" b="1" dirty="0" smtClean="0">
                <a:solidFill>
                  <a:srgbClr val="404040"/>
                </a:solidFill>
                <a:latin typeface="微软雅黑" panose="020B0503020204020204" pitchFamily="34" charset="-122"/>
                <a:ea typeface="微软雅黑" panose="020B0503020204020204" pitchFamily="34" charset="-122"/>
              </a:rPr>
              <a:t>PART3</a:t>
            </a:r>
            <a:endParaRPr lang="zh-CN" altLang="en-US" sz="8000" b="1" dirty="0">
              <a:solidFill>
                <a:srgbClr val="404040"/>
              </a:solidFill>
              <a:latin typeface="微软雅黑" panose="020B0503020204020204" pitchFamily="34" charset="-122"/>
              <a:ea typeface="微软雅黑" panose="020B0503020204020204" pitchFamily="34" charset="-122"/>
            </a:endParaRPr>
          </a:p>
        </p:txBody>
      </p:sp>
      <p:sp>
        <p:nvSpPr>
          <p:cNvPr id="4" name="椭圆 3"/>
          <p:cNvSpPr/>
          <p:nvPr/>
        </p:nvSpPr>
        <p:spPr>
          <a:xfrm rot="6013526">
            <a:off x="1113790" y="4588990"/>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7" name="椭圆 6"/>
          <p:cNvSpPr/>
          <p:nvPr/>
        </p:nvSpPr>
        <p:spPr>
          <a:xfrm rot="6013526">
            <a:off x="3147106" y="1110083"/>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8" name="椭圆 7"/>
          <p:cNvSpPr/>
          <p:nvPr/>
        </p:nvSpPr>
        <p:spPr>
          <a:xfrm rot="6013526">
            <a:off x="11748256" y="360783"/>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 name="椭圆 10"/>
          <p:cNvSpPr/>
          <p:nvPr/>
        </p:nvSpPr>
        <p:spPr>
          <a:xfrm rot="6013526">
            <a:off x="5140169" y="1628602"/>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2" name="文本框 11"/>
          <p:cNvSpPr txBox="1"/>
          <p:nvPr/>
        </p:nvSpPr>
        <p:spPr>
          <a:xfrm>
            <a:off x="5988868" y="2324070"/>
            <a:ext cx="5724644" cy="1172629"/>
          </a:xfrm>
          <a:prstGeom prst="rect">
            <a:avLst/>
          </a:prstGeom>
          <a:noFill/>
        </p:spPr>
        <p:txBody>
          <a:bodyPr wrap="none" rtlCol="0">
            <a:spAutoFit/>
          </a:bodyPr>
          <a:lstStyle/>
          <a:p>
            <a:pPr>
              <a:lnSpc>
                <a:spcPct val="130000"/>
              </a:lnSpc>
              <a:defRPr/>
            </a:pPr>
            <a:r>
              <a:rPr lang="zh-CN" altLang="en-US" sz="5400" b="1" dirty="0">
                <a:solidFill>
                  <a:prstClr val="white"/>
                </a:solidFill>
                <a:latin typeface="微软雅黑" panose="020B0503020204020204" pitchFamily="82" charset="2"/>
                <a:ea typeface="微软雅黑" panose="020B0503020204020204" pitchFamily="82" charset="2"/>
                <a:cs typeface="+mn-ea"/>
                <a:sym typeface="+mn-lt"/>
              </a:rPr>
              <a:t>电话</a:t>
            </a:r>
            <a:r>
              <a:rPr lang="zh-CN" altLang="en-US" sz="5400" b="1" dirty="0" smtClean="0">
                <a:solidFill>
                  <a:prstClr val="white"/>
                </a:solidFill>
                <a:latin typeface="微软雅黑" panose="020B0503020204020204" pitchFamily="82" charset="2"/>
                <a:ea typeface="微软雅黑" panose="020B0503020204020204" pitchFamily="82" charset="2"/>
                <a:cs typeface="+mn-ea"/>
                <a:sym typeface="+mn-lt"/>
              </a:rPr>
              <a:t>销售常见问题</a:t>
            </a:r>
            <a:endParaRPr lang="zh-CN" altLang="en-US" sz="5400" b="1" dirty="0">
              <a:solidFill>
                <a:prstClr val="white"/>
              </a:solidFill>
              <a:latin typeface="微软雅黑" panose="020B0503020204020204" pitchFamily="82" charset="2"/>
              <a:ea typeface="微软雅黑" panose="020B0503020204020204" pitchFamily="82" charset="2"/>
              <a:cs typeface="+mn-ea"/>
              <a:sym typeface="+mn-lt"/>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644046" y="3378445"/>
            <a:ext cx="5877137" cy="412421"/>
          </a:xfrm>
          <a:prstGeom prst="rect">
            <a:avLst/>
          </a:prstGeom>
        </p:spPr>
        <p:txBody>
          <a:bodyPr wrap="square">
            <a:spAutoFit/>
          </a:bodyPr>
          <a:lstStyle/>
          <a:p>
            <a:pPr>
              <a:lnSpc>
                <a:spcPct val="130000"/>
              </a:lnSpc>
              <a:defRPr/>
            </a:pPr>
            <a:r>
              <a:rPr lang="en-US" altLang="zh-CN" sz="1600" dirty="0">
                <a:solidFill>
                  <a:prstClr val="black"/>
                </a:solidFill>
                <a:cs typeface="+mn-ea"/>
                <a:sym typeface="+mn-lt"/>
              </a:rPr>
              <a:t>Lorem ipsum dolor sit </a:t>
            </a:r>
            <a:r>
              <a:rPr lang="en-US" altLang="zh-CN" sz="1600" dirty="0" err="1">
                <a:solidFill>
                  <a:prstClr val="black"/>
                </a:solidFill>
                <a:cs typeface="+mn-ea"/>
                <a:sym typeface="+mn-lt"/>
              </a:rPr>
              <a:t>amet</a:t>
            </a:r>
            <a:r>
              <a:rPr lang="en-US" altLang="zh-CN" sz="1600" dirty="0">
                <a:solidFill>
                  <a:prstClr val="black"/>
                </a:solidFill>
                <a:cs typeface="+mn-ea"/>
                <a:sym typeface="+mn-lt"/>
              </a:rPr>
              <a:t>, </a:t>
            </a:r>
            <a:r>
              <a:rPr lang="en-US" altLang="zh-CN" sz="1600" dirty="0" err="1">
                <a:solidFill>
                  <a:prstClr val="black"/>
                </a:solidFill>
                <a:cs typeface="+mn-ea"/>
                <a:sym typeface="+mn-lt"/>
              </a:rPr>
              <a:t>consectetur</a:t>
            </a:r>
            <a:r>
              <a:rPr lang="en-US" altLang="zh-CN" sz="1600" dirty="0">
                <a:solidFill>
                  <a:prstClr val="black"/>
                </a:solidFill>
                <a:cs typeface="+mn-ea"/>
                <a:sym typeface="+mn-lt"/>
              </a:rPr>
              <a:t> </a:t>
            </a:r>
            <a:r>
              <a:rPr lang="en-US" altLang="zh-CN" sz="1600" dirty="0" err="1">
                <a:solidFill>
                  <a:prstClr val="black"/>
                </a:solidFill>
                <a:cs typeface="+mn-ea"/>
                <a:sym typeface="+mn-lt"/>
              </a:rPr>
              <a:t>adipiscing</a:t>
            </a:r>
            <a:r>
              <a:rPr lang="en-US" altLang="zh-CN" sz="1600" dirty="0">
                <a:solidFill>
                  <a:prstClr val="black"/>
                </a:solidFill>
                <a:cs typeface="+mn-ea"/>
                <a:sym typeface="+mn-lt"/>
              </a:rPr>
              <a:t> </a:t>
            </a:r>
            <a:r>
              <a:rPr lang="en-US" altLang="zh-CN" sz="1600" dirty="0" err="1">
                <a:solidFill>
                  <a:prstClr val="black"/>
                </a:solidFill>
                <a:cs typeface="+mn-ea"/>
                <a:sym typeface="+mn-lt"/>
              </a:rPr>
              <a:t>elit</a:t>
            </a:r>
            <a:r>
              <a:rPr lang="en-US" altLang="zh-CN" sz="1600" dirty="0">
                <a:solidFill>
                  <a:prstClr val="black"/>
                </a:solidFill>
                <a:cs typeface="+mn-ea"/>
                <a:sym typeface="+mn-lt"/>
              </a:rPr>
              <a:t>. </a:t>
            </a:r>
            <a:endParaRPr lang="en-US" altLang="zh-CN" sz="1600" dirty="0">
              <a:solidFill>
                <a:prstClr val="black"/>
              </a:solidFill>
              <a:cs typeface="+mn-ea"/>
              <a:sym typeface="+mn-lt"/>
            </a:endParaRPr>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209775" y="41443"/>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3520619" y="3970581"/>
            <a:ext cx="1062713" cy="1097313"/>
          </a:xfrm>
          <a:prstGeom prst="donut">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sp>
        <p:nvSpPr>
          <p:cNvPr id="18" name="矩形 17"/>
          <p:cNvSpPr/>
          <p:nvPr/>
        </p:nvSpPr>
        <p:spPr>
          <a:xfrm>
            <a:off x="6740794" y="3909400"/>
            <a:ext cx="6096000" cy="2062103"/>
          </a:xfrm>
          <a:prstGeom prst="rect">
            <a:avLst/>
          </a:prstGeom>
        </p:spPr>
        <p:txBody>
          <a:bodyPr>
            <a:spAutoFit/>
          </a:bodyPr>
          <a:lstStyle/>
          <a:p>
            <a:pPr marL="285750" indent="-285750">
              <a:lnSpc>
                <a:spcPct val="200000"/>
              </a:lnSpc>
              <a:buFont typeface="Wingdings" panose="05000000000000000000" pitchFamily="2" charset="2"/>
              <a:buChar char="n"/>
            </a:pPr>
            <a:r>
              <a:rPr lang="zh-CN" altLang="en-US" sz="1600" dirty="0" smtClean="0">
                <a:solidFill>
                  <a:srgbClr val="43ADD1"/>
                </a:solidFill>
                <a:latin typeface="微软雅黑" panose="020B0503020204020204" pitchFamily="34" charset="-122"/>
                <a:ea typeface="微软雅黑" panose="020B0503020204020204" pitchFamily="34" charset="-122"/>
              </a:rPr>
              <a:t>常见问题与对策</a:t>
            </a:r>
            <a:endParaRPr lang="en-US" altLang="zh-CN" sz="1600" dirty="0" smtClean="0">
              <a:solidFill>
                <a:srgbClr val="43ADD1"/>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n"/>
            </a:pPr>
            <a:r>
              <a:rPr lang="zh-CN" altLang="en-US" sz="1600" dirty="0" smtClean="0">
                <a:solidFill>
                  <a:srgbClr val="43ADD1"/>
                </a:solidFill>
                <a:latin typeface="微软雅黑" panose="020B0503020204020204" pitchFamily="34" charset="-122"/>
                <a:ea typeface="微软雅黑" panose="020B0503020204020204" pitchFamily="34" charset="-122"/>
              </a:rPr>
              <a:t>电话销售流程</a:t>
            </a:r>
            <a:endParaRPr lang="en-US" altLang="zh-CN" sz="1600" dirty="0" smtClean="0">
              <a:solidFill>
                <a:srgbClr val="43ADD1"/>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n"/>
            </a:pPr>
            <a:r>
              <a:rPr lang="zh-CN" altLang="en-US" sz="1600" dirty="0" smtClean="0">
                <a:solidFill>
                  <a:srgbClr val="43ADD1"/>
                </a:solidFill>
                <a:latin typeface="微软雅黑" panose="020B0503020204020204" pitchFamily="34" charset="-122"/>
                <a:ea typeface="微软雅黑" panose="020B0503020204020204" pitchFamily="34" charset="-122"/>
              </a:rPr>
              <a:t>漏斗客户管理</a:t>
            </a:r>
            <a:endParaRPr lang="en-US" altLang="zh-CN" sz="1600" dirty="0" smtClean="0">
              <a:solidFill>
                <a:srgbClr val="43ADD1"/>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n"/>
            </a:pPr>
            <a:r>
              <a:rPr lang="zh-CN" altLang="en-US" sz="1600" dirty="0" smtClean="0">
                <a:solidFill>
                  <a:srgbClr val="43ADD1"/>
                </a:solidFill>
                <a:latin typeface="微软雅黑" panose="020B0503020204020204" pitchFamily="34" charset="-122"/>
                <a:ea typeface="微软雅黑" panose="020B0503020204020204" pitchFamily="34" charset="-122"/>
              </a:rPr>
              <a:t>制定电话销售工作记录及目标</a:t>
            </a:r>
            <a:endParaRPr lang="zh-CN" altLang="en-US" sz="1600" dirty="0">
              <a:solidFill>
                <a:srgbClr val="43ADD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900" decel="100000" fill="hold"/>
                                        <p:tgtEl>
                                          <p:spTgt spid="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1000" fill="hold"/>
                                        <p:tgtEl>
                                          <p:spTgt spid="12"/>
                                        </p:tgtEl>
                                        <p:attrNameLst>
                                          <p:attrName>ppt_w</p:attrName>
                                        </p:attrNameLst>
                                      </p:cBhvr>
                                      <p:tavLst>
                                        <p:tav tm="0">
                                          <p:val>
                                            <p:fltVal val="0"/>
                                          </p:val>
                                        </p:tav>
                                        <p:tav tm="100000">
                                          <p:val>
                                            <p:strVal val="#ppt_w"/>
                                          </p:val>
                                        </p:tav>
                                      </p:tavLst>
                                    </p:anim>
                                    <p:anim calcmode="lin" valueType="num">
                                      <p:cBhvr>
                                        <p:cTn id="45" dur="1000" fill="hold"/>
                                        <p:tgtEl>
                                          <p:spTgt spid="12"/>
                                        </p:tgtEl>
                                        <p:attrNameLst>
                                          <p:attrName>ppt_h</p:attrName>
                                        </p:attrNameLst>
                                      </p:cBhvr>
                                      <p:tavLst>
                                        <p:tav tm="0">
                                          <p:val>
                                            <p:fltVal val="0"/>
                                          </p:val>
                                        </p:tav>
                                        <p:tav tm="100000">
                                          <p:val>
                                            <p:strVal val="#ppt_h"/>
                                          </p:val>
                                        </p:tav>
                                      </p:tavLst>
                                    </p:anim>
                                    <p:anim calcmode="lin" valueType="num">
                                      <p:cBhvr>
                                        <p:cTn id="46" dur="1000" fill="hold"/>
                                        <p:tgtEl>
                                          <p:spTgt spid="12"/>
                                        </p:tgtEl>
                                        <p:attrNameLst>
                                          <p:attrName>style.rotation</p:attrName>
                                        </p:attrNameLst>
                                      </p:cBhvr>
                                      <p:tavLst>
                                        <p:tav tm="0">
                                          <p:val>
                                            <p:fltVal val="90"/>
                                          </p:val>
                                        </p:tav>
                                        <p:tav tm="100000">
                                          <p:val>
                                            <p:fltVal val="0"/>
                                          </p:val>
                                        </p:tav>
                                      </p:tavLst>
                                    </p:anim>
                                    <p:animEffect transition="in" filter="fade">
                                      <p:cBhvr>
                                        <p:cTn id="47" dur="1000"/>
                                        <p:tgtEl>
                                          <p:spTgt spid="12"/>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1000" fill="hold"/>
                                        <p:tgtEl>
                                          <p:spTgt spid="13"/>
                                        </p:tgtEl>
                                        <p:attrNameLst>
                                          <p:attrName>ppt_w</p:attrName>
                                        </p:attrNameLst>
                                      </p:cBhvr>
                                      <p:tavLst>
                                        <p:tav tm="0">
                                          <p:val>
                                            <p:fltVal val="0"/>
                                          </p:val>
                                        </p:tav>
                                        <p:tav tm="100000">
                                          <p:val>
                                            <p:strVal val="#ppt_w"/>
                                          </p:val>
                                        </p:tav>
                                      </p:tavLst>
                                    </p:anim>
                                    <p:anim calcmode="lin" valueType="num">
                                      <p:cBhvr>
                                        <p:cTn id="51" dur="1000" fill="hold"/>
                                        <p:tgtEl>
                                          <p:spTgt spid="13"/>
                                        </p:tgtEl>
                                        <p:attrNameLst>
                                          <p:attrName>ppt_h</p:attrName>
                                        </p:attrNameLst>
                                      </p:cBhvr>
                                      <p:tavLst>
                                        <p:tav tm="0">
                                          <p:val>
                                            <p:fltVal val="0"/>
                                          </p:val>
                                        </p:tav>
                                        <p:tav tm="100000">
                                          <p:val>
                                            <p:strVal val="#ppt_h"/>
                                          </p:val>
                                        </p:tav>
                                      </p:tavLst>
                                    </p:anim>
                                    <p:anim calcmode="lin" valueType="num">
                                      <p:cBhvr>
                                        <p:cTn id="52" dur="1000" fill="hold"/>
                                        <p:tgtEl>
                                          <p:spTgt spid="13"/>
                                        </p:tgtEl>
                                        <p:attrNameLst>
                                          <p:attrName>style.rotation</p:attrName>
                                        </p:attrNameLst>
                                      </p:cBhvr>
                                      <p:tavLst>
                                        <p:tav tm="0">
                                          <p:val>
                                            <p:fltVal val="90"/>
                                          </p:val>
                                        </p:tav>
                                        <p:tav tm="100000">
                                          <p:val>
                                            <p:fltVal val="0"/>
                                          </p:val>
                                        </p:tav>
                                      </p:tavLst>
                                    </p:anim>
                                    <p:animEffect transition="in" filter="fade">
                                      <p:cBhvr>
                                        <p:cTn id="53" dur="1000"/>
                                        <p:tgtEl>
                                          <p:spTgt spid="13"/>
                                        </p:tgtEl>
                                      </p:cBhvr>
                                    </p:animEffect>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7" grpId="0" animBg="1"/>
      <p:bldP spid="8" grpId="0" animBg="1"/>
      <p:bldP spid="11" grpId="0" animBg="1"/>
      <p:bldP spid="12" grpId="0"/>
      <p:bldP spid="13"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120575" y="194370"/>
            <a:ext cx="3441290" cy="847344"/>
            <a:chOff x="1164117" y="194370"/>
            <a:chExt cx="3441290" cy="847344"/>
          </a:xfrm>
        </p:grpSpPr>
        <p:sp>
          <p:nvSpPr>
            <p:cNvPr id="8" name="文本框 7"/>
            <p:cNvSpPr txBox="1"/>
            <p:nvPr/>
          </p:nvSpPr>
          <p:spPr>
            <a:xfrm>
              <a:off x="1164117" y="194370"/>
              <a:ext cx="3027680" cy="730885"/>
            </a:xfrm>
            <a:prstGeom prst="rect">
              <a:avLst/>
            </a:prstGeom>
            <a:noFill/>
          </p:spPr>
          <p:txBody>
            <a:bodyPr wrap="none" rtlCol="0">
              <a:spAutoFit/>
            </a:bodyPr>
            <a:lstStyle/>
            <a:p>
              <a:pPr>
                <a:lnSpc>
                  <a:spcPct val="130000"/>
                </a:lnSpc>
                <a:defRPr/>
              </a:pPr>
              <a:r>
                <a:rPr lang="zh-CN" altLang="en-US" sz="3200" b="1" dirty="0" smtClean="0">
                  <a:latin typeface="微软雅黑" panose="020B0503020204020204" pitchFamily="82" charset="2"/>
                  <a:ea typeface="微软雅黑" panose="020B0503020204020204" pitchFamily="82" charset="2"/>
                  <a:cs typeface="+mn-ea"/>
                  <a:sym typeface="+mn-lt"/>
                </a:rPr>
                <a:t>常见问题及对策</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9" name="矩形 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sp>
        <p:nvSpPr>
          <p:cNvPr id="10" name="矩形 9"/>
          <p:cNvSpPr/>
          <p:nvPr/>
        </p:nvSpPr>
        <p:spPr>
          <a:xfrm>
            <a:off x="2570244" y="2054334"/>
            <a:ext cx="8452324" cy="1662295"/>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grpSp>
        <p:nvGrpSpPr>
          <p:cNvPr id="11" name="组合 10"/>
          <p:cNvGrpSpPr/>
          <p:nvPr/>
        </p:nvGrpSpPr>
        <p:grpSpPr>
          <a:xfrm>
            <a:off x="1136883" y="1936131"/>
            <a:ext cx="2106321" cy="1866815"/>
            <a:chOff x="1159676" y="1587174"/>
            <a:chExt cx="2106321" cy="1866815"/>
          </a:xfrm>
        </p:grpSpPr>
        <p:sp>
          <p:nvSpPr>
            <p:cNvPr id="12" name="Freeform 5"/>
            <p:cNvSpPr/>
            <p:nvPr/>
          </p:nvSpPr>
          <p:spPr bwMode="auto">
            <a:xfrm>
              <a:off x="1159676" y="1587174"/>
              <a:ext cx="2106321" cy="186681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pPr defTabSz="457200"/>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5"/>
            <p:cNvSpPr/>
            <p:nvPr/>
          </p:nvSpPr>
          <p:spPr bwMode="auto">
            <a:xfrm>
              <a:off x="1296073" y="1705377"/>
              <a:ext cx="1829558" cy="162152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43ADD1"/>
            </a:solidFill>
            <a:ln w="19050">
              <a:noFill/>
            </a:ln>
            <a:effectLst>
              <a:softEdge rad="0"/>
            </a:effectLst>
          </p:spPr>
          <p:txBody>
            <a:bodyPr vert="horz" wrap="square" lIns="91440" tIns="45720" rIns="91440" bIns="45720" numCol="1" anchor="t" anchorCtr="0" compatLnSpc="1"/>
            <a:lstStyle/>
            <a:p>
              <a:pPr defTabSz="457200"/>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71"/>
            <p:cNvSpPr txBox="1"/>
            <p:nvPr/>
          </p:nvSpPr>
          <p:spPr>
            <a:xfrm>
              <a:off x="1638380" y="2045435"/>
              <a:ext cx="1300309" cy="369332"/>
            </a:xfrm>
            <a:prstGeom prst="rect">
              <a:avLst/>
            </a:prstGeom>
            <a:noFill/>
          </p:spPr>
          <p:txBody>
            <a:bodyPr wrap="square" rtlCol="0">
              <a:spAutoFit/>
            </a:bodyPr>
            <a:lstStyle/>
            <a:p>
              <a:pPr algn="ctr" defTabSz="457200"/>
              <a:endParaRPr lang="zh-CN" altLang="en-US" b="1" dirty="0">
                <a:solidFill>
                  <a:prstClr val="white"/>
                </a:solidFill>
                <a:latin typeface="微软雅黑" panose="020B0503020204020204" pitchFamily="34" charset="-122"/>
                <a:ea typeface="微软雅黑" panose="020B0503020204020204" pitchFamily="34" charset="-122"/>
              </a:endParaRPr>
            </a:p>
          </p:txBody>
        </p:sp>
      </p:grpSp>
      <p:sp>
        <p:nvSpPr>
          <p:cNvPr id="16" name="矩形 47"/>
          <p:cNvSpPr>
            <a:spLocks noChangeArrowheads="1"/>
          </p:cNvSpPr>
          <p:nvPr/>
        </p:nvSpPr>
        <p:spPr bwMode="auto">
          <a:xfrm>
            <a:off x="3204291" y="2294822"/>
            <a:ext cx="3096584" cy="1177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marL="171450" indent="-171450" defTabSz="457200">
              <a:lnSpc>
                <a:spcPct val="150000"/>
              </a:lnSpc>
              <a:spcBef>
                <a:spcPct val="0"/>
              </a:spcBef>
              <a:buFont typeface="Wingdings" panose="05000000000000000000" pitchFamily="2" charset="2"/>
              <a:buChar char="n"/>
            </a:pPr>
            <a:r>
              <a:rPr lang="zh-CN" altLang="en-US" sz="1200" dirty="0" smtClean="0">
                <a:solidFill>
                  <a:srgbClr val="43ADD1"/>
                </a:solidFill>
                <a:latin typeface="微软雅黑" panose="020B0503020204020204" pitchFamily="34" charset="-122"/>
                <a:ea typeface="微软雅黑" panose="020B0503020204020204" pitchFamily="34" charset="-122"/>
              </a:rPr>
              <a:t>不要</a:t>
            </a:r>
            <a:r>
              <a:rPr lang="zh-CN" altLang="en-US" sz="1200" dirty="0">
                <a:solidFill>
                  <a:srgbClr val="43ADD1"/>
                </a:solidFill>
                <a:latin typeface="微软雅黑" panose="020B0503020204020204" pitchFamily="34" charset="-122"/>
                <a:ea typeface="微软雅黑" panose="020B0503020204020204" pitchFamily="34" charset="-122"/>
              </a:rPr>
              <a:t>把客户的否定异议认为是针对个人的</a:t>
            </a:r>
            <a:endParaRPr lang="zh-CN" altLang="en-US" sz="1200" dirty="0">
              <a:solidFill>
                <a:srgbClr val="43ADD1"/>
              </a:solidFill>
              <a:latin typeface="微软雅黑" panose="020B0503020204020204" pitchFamily="34" charset="-122"/>
              <a:ea typeface="微软雅黑" panose="020B0503020204020204" pitchFamily="34" charset="-122"/>
            </a:endParaRPr>
          </a:p>
          <a:p>
            <a:pPr marL="171450" indent="-171450" defTabSz="457200">
              <a:lnSpc>
                <a:spcPct val="150000"/>
              </a:lnSpc>
              <a:spcBef>
                <a:spcPct val="0"/>
              </a:spcBef>
              <a:buFont typeface="Wingdings" panose="05000000000000000000" pitchFamily="2" charset="2"/>
              <a:buChar char="n"/>
            </a:pPr>
            <a:r>
              <a:rPr lang="zh-CN" altLang="en-US" sz="1200" dirty="0" smtClean="0">
                <a:solidFill>
                  <a:srgbClr val="43ADD1"/>
                </a:solidFill>
                <a:latin typeface="微软雅黑" panose="020B0503020204020204" pitchFamily="34" charset="-122"/>
                <a:ea typeface="微软雅黑" panose="020B0503020204020204" pitchFamily="34" charset="-122"/>
              </a:rPr>
              <a:t>花</a:t>
            </a:r>
            <a:r>
              <a:rPr lang="zh-CN" altLang="en-US" sz="1200" dirty="0">
                <a:solidFill>
                  <a:srgbClr val="43ADD1"/>
                </a:solidFill>
                <a:latin typeface="微软雅黑" panose="020B0503020204020204" pitchFamily="34" charset="-122"/>
                <a:ea typeface="微软雅黑" panose="020B0503020204020204" pitchFamily="34" charset="-122"/>
              </a:rPr>
              <a:t>点时间与之建立良好的关系</a:t>
            </a:r>
            <a:endParaRPr lang="zh-CN" altLang="en-US" sz="1200" dirty="0">
              <a:solidFill>
                <a:srgbClr val="43ADD1"/>
              </a:solidFill>
              <a:latin typeface="微软雅黑" panose="020B0503020204020204" pitchFamily="34" charset="-122"/>
              <a:ea typeface="微软雅黑" panose="020B0503020204020204" pitchFamily="34" charset="-122"/>
            </a:endParaRPr>
          </a:p>
          <a:p>
            <a:pPr marL="171450" indent="-171450" defTabSz="457200">
              <a:lnSpc>
                <a:spcPct val="150000"/>
              </a:lnSpc>
              <a:spcBef>
                <a:spcPct val="0"/>
              </a:spcBef>
              <a:buFont typeface="Wingdings" panose="05000000000000000000" pitchFamily="2" charset="2"/>
              <a:buChar char="n"/>
            </a:pPr>
            <a:r>
              <a:rPr lang="zh-CN" altLang="en-US" sz="1200" dirty="0" smtClean="0">
                <a:solidFill>
                  <a:srgbClr val="43ADD1"/>
                </a:solidFill>
                <a:latin typeface="微软雅黑" panose="020B0503020204020204" pitchFamily="34" charset="-122"/>
                <a:ea typeface="微软雅黑" panose="020B0503020204020204" pitchFamily="34" charset="-122"/>
              </a:rPr>
              <a:t>让</a:t>
            </a:r>
            <a:r>
              <a:rPr lang="zh-CN" altLang="en-US" sz="1200" dirty="0">
                <a:solidFill>
                  <a:srgbClr val="43ADD1"/>
                </a:solidFill>
                <a:latin typeface="微软雅黑" panose="020B0503020204020204" pitchFamily="34" charset="-122"/>
                <a:ea typeface="微软雅黑" panose="020B0503020204020204" pitchFamily="34" charset="-122"/>
              </a:rPr>
              <a:t>客户看到好处</a:t>
            </a:r>
            <a:endParaRPr lang="zh-CN" altLang="en-US" sz="1200" dirty="0">
              <a:solidFill>
                <a:srgbClr val="43ADD1"/>
              </a:solidFill>
              <a:latin typeface="微软雅黑" panose="020B0503020204020204" pitchFamily="34" charset="-122"/>
              <a:ea typeface="微软雅黑" panose="020B0503020204020204" pitchFamily="34" charset="-122"/>
            </a:endParaRPr>
          </a:p>
          <a:p>
            <a:pPr marL="171450" indent="-171450" defTabSz="457200">
              <a:lnSpc>
                <a:spcPct val="150000"/>
              </a:lnSpc>
              <a:spcBef>
                <a:spcPct val="0"/>
              </a:spcBef>
              <a:buFont typeface="Wingdings" panose="05000000000000000000" pitchFamily="2" charset="2"/>
              <a:buChar char="n"/>
            </a:pPr>
            <a:r>
              <a:rPr lang="zh-CN" altLang="en-US" sz="1200" dirty="0" smtClean="0">
                <a:solidFill>
                  <a:srgbClr val="43ADD1"/>
                </a:solidFill>
                <a:latin typeface="微软雅黑" panose="020B0503020204020204" pitchFamily="34" charset="-122"/>
                <a:ea typeface="微软雅黑" panose="020B0503020204020204" pitchFamily="34" charset="-122"/>
              </a:rPr>
              <a:t>对</a:t>
            </a:r>
            <a:r>
              <a:rPr lang="zh-CN" altLang="en-US" sz="1200" dirty="0">
                <a:solidFill>
                  <a:srgbClr val="43ADD1"/>
                </a:solidFill>
                <a:latin typeface="微软雅黑" panose="020B0503020204020204" pitchFamily="34" charset="-122"/>
                <a:ea typeface="微软雅黑" panose="020B0503020204020204" pitchFamily="34" charset="-122"/>
              </a:rPr>
              <a:t>异议作好心理准备，运用异议解决模式</a:t>
            </a:r>
            <a:endParaRPr lang="zh-CN" altLang="en-US" sz="1200" dirty="0">
              <a:solidFill>
                <a:srgbClr val="43ADD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149583" y="1739083"/>
            <a:ext cx="917071" cy="687086"/>
            <a:chOff x="596877" y="3077091"/>
            <a:chExt cx="1000117" cy="749305"/>
          </a:xfrm>
        </p:grpSpPr>
        <p:sp>
          <p:nvSpPr>
            <p:cNvPr id="18" name="Freeform 5"/>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pPr defTabSz="457200"/>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59"/>
            <p:cNvSpPr txBox="1"/>
            <p:nvPr/>
          </p:nvSpPr>
          <p:spPr>
            <a:xfrm>
              <a:off x="596877" y="3145288"/>
              <a:ext cx="1000117" cy="637729"/>
            </a:xfrm>
            <a:prstGeom prst="rect">
              <a:avLst/>
            </a:prstGeom>
            <a:noFill/>
          </p:spPr>
          <p:txBody>
            <a:bodyPr wrap="square" rtlCol="0">
              <a:spAutoFit/>
            </a:bodyPr>
            <a:lstStyle/>
            <a:p>
              <a:pPr algn="ctr" defTabSz="457200"/>
              <a:r>
                <a:rPr lang="en-US" altLang="zh-CN" sz="3200" dirty="0">
                  <a:solidFill>
                    <a:prstClr val="black">
                      <a:lumMod val="65000"/>
                      <a:lumOff val="35000"/>
                    </a:prstClr>
                  </a:solidFill>
                  <a:latin typeface="Impact" panose="020B0806030902050204" pitchFamily="34" charset="0"/>
                  <a:ea typeface="微软雅黑" panose="020B0503020204020204" pitchFamily="34" charset="-122"/>
                </a:rPr>
                <a:t>01</a:t>
              </a:r>
              <a:endParaRPr lang="zh-CN" altLang="en-US" sz="3200" dirty="0">
                <a:solidFill>
                  <a:prstClr val="black">
                    <a:lumMod val="65000"/>
                    <a:lumOff val="35000"/>
                  </a:prstClr>
                </a:solidFill>
                <a:latin typeface="Impact" panose="020B0806030902050204" pitchFamily="34" charset="0"/>
                <a:ea typeface="微软雅黑" panose="020B0503020204020204" pitchFamily="34" charset="-122"/>
              </a:endParaRPr>
            </a:p>
          </p:txBody>
        </p:sp>
      </p:grpSp>
      <p:sp>
        <p:nvSpPr>
          <p:cNvPr id="20" name="矩形 19"/>
          <p:cNvSpPr/>
          <p:nvPr/>
        </p:nvSpPr>
        <p:spPr>
          <a:xfrm>
            <a:off x="2570244" y="4626546"/>
            <a:ext cx="8452324" cy="1662295"/>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a typeface="微软雅黑" panose="020B0503020204020204" pitchFamily="34" charset="-122"/>
            </a:endParaRPr>
          </a:p>
        </p:txBody>
      </p:sp>
      <p:grpSp>
        <p:nvGrpSpPr>
          <p:cNvPr id="21" name="组合 20"/>
          <p:cNvGrpSpPr/>
          <p:nvPr/>
        </p:nvGrpSpPr>
        <p:grpSpPr>
          <a:xfrm>
            <a:off x="6018713" y="1936131"/>
            <a:ext cx="2106321" cy="1866815"/>
            <a:chOff x="6041506" y="1587174"/>
            <a:chExt cx="2106321" cy="1866815"/>
          </a:xfrm>
        </p:grpSpPr>
        <p:grpSp>
          <p:nvGrpSpPr>
            <p:cNvPr id="22" name="组合 21"/>
            <p:cNvGrpSpPr/>
            <p:nvPr/>
          </p:nvGrpSpPr>
          <p:grpSpPr>
            <a:xfrm>
              <a:off x="6041506" y="1587174"/>
              <a:ext cx="2106321" cy="1866815"/>
              <a:chOff x="1529861" y="1829264"/>
              <a:chExt cx="2452453" cy="2173589"/>
            </a:xfrm>
          </p:grpSpPr>
          <p:sp>
            <p:nvSpPr>
              <p:cNvPr id="25" name="Freeform 5"/>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pPr defTabSz="457200"/>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5"/>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43ADD1"/>
              </a:solidFill>
              <a:ln w="19050">
                <a:noFill/>
              </a:ln>
              <a:effectLst>
                <a:softEdge rad="0"/>
              </a:effectLst>
            </p:spPr>
            <p:txBody>
              <a:bodyPr vert="horz" wrap="square" lIns="91440" tIns="45720" rIns="91440" bIns="45720" numCol="1" anchor="t" anchorCtr="0" compatLnSpc="1"/>
              <a:lstStyle/>
              <a:p>
                <a:pPr defTabSz="457200"/>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82"/>
            <p:cNvSpPr txBox="1"/>
            <p:nvPr/>
          </p:nvSpPr>
          <p:spPr>
            <a:xfrm>
              <a:off x="6432158" y="2233703"/>
              <a:ext cx="1321048" cy="553998"/>
            </a:xfrm>
            <a:prstGeom prst="rect">
              <a:avLst/>
            </a:prstGeom>
            <a:noFill/>
          </p:spPr>
          <p:txBody>
            <a:bodyPr wrap="square" rtlCol="0">
              <a:spAutoFit/>
            </a:bodyPr>
            <a:lstStyle/>
            <a:p>
              <a:pPr lvl="0" algn="ctr" fontAlgn="base">
                <a:lnSpc>
                  <a:spcPct val="150000"/>
                </a:lnSpc>
                <a:spcBef>
                  <a:spcPct val="20000"/>
                </a:spcBef>
                <a:spcAft>
                  <a:spcPct val="0"/>
                </a:spcAft>
                <a:buClr>
                  <a:schemeClr val="folHlink"/>
                </a:buClr>
                <a:buSzPct val="60000"/>
              </a:pPr>
              <a:r>
                <a:rPr lang="zh-CN" altLang="en-US" sz="2000" b="1" dirty="0">
                  <a:solidFill>
                    <a:schemeClr val="bg1"/>
                  </a:solidFill>
                  <a:latin typeface="微软雅黑" panose="020B0503020204020204" pitchFamily="34" charset="-122"/>
                  <a:ea typeface="微软雅黑" panose="020B0503020204020204" pitchFamily="34" charset="-122"/>
                </a:rPr>
                <a:t>时间有限</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136883" y="4508343"/>
            <a:ext cx="2106321" cy="1866815"/>
            <a:chOff x="1159676" y="4159386"/>
            <a:chExt cx="2106321" cy="1866815"/>
          </a:xfrm>
        </p:grpSpPr>
        <p:sp>
          <p:nvSpPr>
            <p:cNvPr id="28" name="Freeform 5"/>
            <p:cNvSpPr/>
            <p:nvPr/>
          </p:nvSpPr>
          <p:spPr bwMode="auto">
            <a:xfrm>
              <a:off x="1159676" y="4159386"/>
              <a:ext cx="2106321" cy="186681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pPr defTabSz="457200"/>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5"/>
            <p:cNvSpPr/>
            <p:nvPr/>
          </p:nvSpPr>
          <p:spPr bwMode="auto">
            <a:xfrm>
              <a:off x="1296073" y="4277589"/>
              <a:ext cx="1829558" cy="162152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65000"/>
              </a:schemeClr>
            </a:solidFill>
            <a:ln w="19050">
              <a:noFill/>
            </a:ln>
            <a:effectLst>
              <a:softEdge rad="0"/>
            </a:effectLst>
          </p:spPr>
          <p:txBody>
            <a:bodyPr vert="horz" wrap="square" lIns="91440" tIns="45720" rIns="91440" bIns="45720" numCol="1" anchor="t" anchorCtr="0" compatLnSpc="1"/>
            <a:lstStyle/>
            <a:p>
              <a:pPr defTabSz="457200"/>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p:cNvSpPr txBox="1"/>
            <p:nvPr/>
          </p:nvSpPr>
          <p:spPr>
            <a:xfrm>
              <a:off x="1630911" y="4712485"/>
              <a:ext cx="1300309" cy="700576"/>
            </a:xfrm>
            <a:prstGeom prst="rect">
              <a:avLst/>
            </a:prstGeom>
            <a:noFill/>
          </p:spPr>
          <p:txBody>
            <a:bodyPr wrap="square" rtlCol="0">
              <a:spAutoFit/>
            </a:bodyPr>
            <a:lstStyle/>
            <a:p>
              <a:pPr lvl="0" algn="ctr" fontAlgn="base">
                <a:lnSpc>
                  <a:spcPct val="150000"/>
                </a:lnSpc>
                <a:spcBef>
                  <a:spcPct val="20000"/>
                </a:spcBef>
                <a:spcAft>
                  <a:spcPct val="0"/>
                </a:spcAft>
                <a:buClr>
                  <a:schemeClr val="folHlink"/>
                </a:buClr>
                <a:buSzPct val="60000"/>
              </a:pPr>
              <a:r>
                <a:rPr lang="zh-CN" altLang="en-US" sz="1400" b="1" dirty="0">
                  <a:solidFill>
                    <a:schemeClr val="bg1"/>
                  </a:solidFill>
                  <a:latin typeface="微软雅黑" panose="020B0503020204020204" pitchFamily="34" charset="-122"/>
                  <a:ea typeface="微软雅黑" panose="020B0503020204020204" pitchFamily="34" charset="-122"/>
                </a:rPr>
                <a:t>没有目光接触和身体语言</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018713" y="4508343"/>
            <a:ext cx="2106321" cy="1866815"/>
            <a:chOff x="6041506" y="4159386"/>
            <a:chExt cx="2106321" cy="1866815"/>
          </a:xfrm>
        </p:grpSpPr>
        <p:grpSp>
          <p:nvGrpSpPr>
            <p:cNvPr id="33" name="组合 32"/>
            <p:cNvGrpSpPr/>
            <p:nvPr/>
          </p:nvGrpSpPr>
          <p:grpSpPr>
            <a:xfrm>
              <a:off x="6041506" y="4159386"/>
              <a:ext cx="2106321" cy="1866815"/>
              <a:chOff x="1529861" y="1829264"/>
              <a:chExt cx="2452453" cy="2173589"/>
            </a:xfrm>
          </p:grpSpPr>
          <p:sp>
            <p:nvSpPr>
              <p:cNvPr id="36" name="Freeform 5"/>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pPr defTabSz="457200"/>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5"/>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65000"/>
                </a:schemeClr>
              </a:solidFill>
              <a:ln w="19050">
                <a:noFill/>
              </a:ln>
              <a:effectLst>
                <a:softEdge rad="0"/>
              </a:effectLst>
            </p:spPr>
            <p:txBody>
              <a:bodyPr vert="horz" wrap="square" lIns="91440" tIns="45720" rIns="91440" bIns="45720" numCol="1" anchor="t" anchorCtr="0" compatLnSpc="1"/>
              <a:lstStyle/>
              <a:p>
                <a:pPr defTabSz="457200"/>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文本框 82"/>
            <p:cNvSpPr txBox="1"/>
            <p:nvPr/>
          </p:nvSpPr>
          <p:spPr>
            <a:xfrm>
              <a:off x="6432158" y="4766951"/>
              <a:ext cx="1321048" cy="700576"/>
            </a:xfrm>
            <a:prstGeom prst="rect">
              <a:avLst/>
            </a:prstGeom>
            <a:noFill/>
          </p:spPr>
          <p:txBody>
            <a:bodyPr wrap="square" rtlCol="0">
              <a:spAutoFit/>
            </a:bodyPr>
            <a:lstStyle/>
            <a:p>
              <a:pPr lvl="0" algn="ctr" fontAlgn="base">
                <a:lnSpc>
                  <a:spcPct val="150000"/>
                </a:lnSpc>
                <a:spcBef>
                  <a:spcPct val="20000"/>
                </a:spcBef>
                <a:spcAft>
                  <a:spcPct val="0"/>
                </a:spcAft>
                <a:buClr>
                  <a:schemeClr val="folHlink"/>
                </a:buClr>
                <a:buSzPct val="60000"/>
              </a:pPr>
              <a:r>
                <a:rPr lang="zh-CN" altLang="en-US" sz="1400" b="1" dirty="0">
                  <a:solidFill>
                    <a:schemeClr val="bg1"/>
                  </a:solidFill>
                  <a:latin typeface="微软雅黑" panose="020B0503020204020204" pitchFamily="34" charset="-122"/>
                  <a:ea typeface="微软雅黑" panose="020B0503020204020204" pitchFamily="34" charset="-122"/>
                </a:rPr>
                <a:t>不容易建立信任度</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38" name="矩形 47"/>
          <p:cNvSpPr>
            <a:spLocks noChangeArrowheads="1"/>
          </p:cNvSpPr>
          <p:nvPr/>
        </p:nvSpPr>
        <p:spPr bwMode="auto">
          <a:xfrm>
            <a:off x="8233524" y="2579058"/>
            <a:ext cx="3087835"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marL="171450" indent="-171450" defTabSz="457200">
              <a:lnSpc>
                <a:spcPct val="150000"/>
              </a:lnSpc>
              <a:spcBef>
                <a:spcPct val="0"/>
              </a:spcBef>
              <a:buClr>
                <a:srgbClr val="43ADD1"/>
              </a:buClr>
              <a:buFont typeface="Wingdings" panose="05000000000000000000" pitchFamily="2" charset="2"/>
              <a:buChar char="n"/>
            </a:pPr>
            <a:r>
              <a:rPr lang="zh-CN" altLang="en-US" sz="1200" dirty="0">
                <a:solidFill>
                  <a:srgbClr val="43ADD1"/>
                </a:solidFill>
                <a:latin typeface="微软雅黑" panose="020B0503020204020204" pitchFamily="34" charset="-122"/>
                <a:ea typeface="微软雅黑" panose="020B0503020204020204" pitchFamily="34" charset="-122"/>
              </a:rPr>
              <a:t>作好组织和准备</a:t>
            </a:r>
            <a:endParaRPr lang="zh-CN" altLang="en-US" sz="1200" dirty="0">
              <a:solidFill>
                <a:srgbClr val="43ADD1"/>
              </a:solidFill>
              <a:latin typeface="微软雅黑" panose="020B0503020204020204" pitchFamily="34" charset="-122"/>
              <a:ea typeface="微软雅黑" panose="020B0503020204020204" pitchFamily="34" charset="-122"/>
            </a:endParaRPr>
          </a:p>
          <a:p>
            <a:pPr marL="171450" indent="-171450" defTabSz="457200">
              <a:lnSpc>
                <a:spcPct val="150000"/>
              </a:lnSpc>
              <a:spcBef>
                <a:spcPct val="0"/>
              </a:spcBef>
              <a:buClr>
                <a:srgbClr val="43ADD1"/>
              </a:buClr>
              <a:buFont typeface="Wingdings" panose="05000000000000000000" pitchFamily="2" charset="2"/>
              <a:buChar char="n"/>
            </a:pPr>
            <a:r>
              <a:rPr lang="zh-CN" altLang="en-US" sz="1200" dirty="0">
                <a:solidFill>
                  <a:srgbClr val="43ADD1"/>
                </a:solidFill>
                <a:latin typeface="微软雅黑" panose="020B0503020204020204" pitchFamily="34" charset="-122"/>
                <a:ea typeface="微软雅黑" panose="020B0503020204020204" pitchFamily="34" charset="-122"/>
              </a:rPr>
              <a:t> </a:t>
            </a:r>
            <a:r>
              <a:rPr lang="zh-CN" altLang="en-US" sz="1200" dirty="0" smtClean="0">
                <a:solidFill>
                  <a:srgbClr val="43ADD1"/>
                </a:solidFill>
                <a:latin typeface="微软雅黑" panose="020B0503020204020204" pitchFamily="34" charset="-122"/>
                <a:ea typeface="微软雅黑" panose="020B0503020204020204" pitchFamily="34" charset="-122"/>
              </a:rPr>
              <a:t>询问</a:t>
            </a:r>
            <a:r>
              <a:rPr lang="zh-CN" altLang="en-US" sz="1200" dirty="0">
                <a:solidFill>
                  <a:srgbClr val="43ADD1"/>
                </a:solidFill>
                <a:latin typeface="微软雅黑" panose="020B0503020204020204" pitchFamily="34" charset="-122"/>
                <a:ea typeface="微软雅黑" panose="020B0503020204020204" pitchFamily="34" charset="-122"/>
              </a:rPr>
              <a:t>客户目前是否有时间接电话</a:t>
            </a:r>
            <a:endParaRPr lang="zh-CN" altLang="en-US" sz="1200" dirty="0">
              <a:solidFill>
                <a:srgbClr val="43ADD1"/>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3185421" y="4929131"/>
            <a:ext cx="2943720" cy="1177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marL="171450" indent="-171450" defTabSz="457200">
              <a:lnSpc>
                <a:spcPct val="150000"/>
              </a:lnSpc>
              <a:spcBef>
                <a:spcPct val="0"/>
              </a:spcBef>
              <a:buFont typeface="Wingdings" panose="05000000000000000000" pitchFamily="2" charset="2"/>
              <a:buChar char="n"/>
            </a:pPr>
            <a:r>
              <a:rPr lang="zh-CN" altLang="en-US" sz="1200" dirty="0" smtClean="0">
                <a:solidFill>
                  <a:srgbClr val="43ADD1"/>
                </a:solidFill>
                <a:latin typeface="微软雅黑" panose="020B0503020204020204" pitchFamily="34" charset="-122"/>
                <a:ea typeface="微软雅黑" panose="020B0503020204020204" pitchFamily="34" charset="-122"/>
              </a:rPr>
              <a:t>运用</a:t>
            </a:r>
            <a:r>
              <a:rPr lang="zh-CN" altLang="en-US" sz="1200" dirty="0">
                <a:solidFill>
                  <a:srgbClr val="43ADD1"/>
                </a:solidFill>
                <a:latin typeface="微软雅黑" panose="020B0503020204020204" pitchFamily="34" charset="-122"/>
                <a:ea typeface="微软雅黑" panose="020B0503020204020204" pitchFamily="34" charset="-122"/>
              </a:rPr>
              <a:t>你的语言，语调来显示对客户感兴趣</a:t>
            </a:r>
            <a:r>
              <a:rPr lang="zh-CN" altLang="en-US" sz="1200" dirty="0" smtClean="0">
                <a:solidFill>
                  <a:srgbClr val="43ADD1"/>
                </a:solidFill>
                <a:latin typeface="微软雅黑" panose="020B0503020204020204" pitchFamily="34" charset="-122"/>
                <a:ea typeface="微软雅黑" panose="020B0503020204020204" pitchFamily="34" charset="-122"/>
              </a:rPr>
              <a:t>和     </a:t>
            </a:r>
            <a:endParaRPr lang="zh-CN" altLang="en-US" sz="1200" dirty="0">
              <a:solidFill>
                <a:srgbClr val="43ADD1"/>
              </a:solidFill>
              <a:latin typeface="微软雅黑" panose="020B0503020204020204" pitchFamily="34" charset="-122"/>
              <a:ea typeface="微软雅黑" panose="020B0503020204020204" pitchFamily="34" charset="-122"/>
            </a:endParaRPr>
          </a:p>
          <a:p>
            <a:pPr marL="171450" indent="-171450" defTabSz="457200">
              <a:lnSpc>
                <a:spcPct val="150000"/>
              </a:lnSpc>
              <a:spcBef>
                <a:spcPct val="0"/>
              </a:spcBef>
              <a:buFont typeface="Wingdings" panose="05000000000000000000" pitchFamily="2" charset="2"/>
              <a:buChar char="n"/>
            </a:pPr>
            <a:r>
              <a:rPr lang="zh-CN" altLang="en-US" sz="1200" dirty="0" smtClean="0">
                <a:solidFill>
                  <a:srgbClr val="43ADD1"/>
                </a:solidFill>
                <a:latin typeface="微软雅黑" panose="020B0503020204020204" pitchFamily="34" charset="-122"/>
                <a:ea typeface="微软雅黑" panose="020B0503020204020204" pitchFamily="34" charset="-122"/>
              </a:rPr>
              <a:t>关心</a:t>
            </a:r>
            <a:r>
              <a:rPr lang="zh-CN" altLang="en-US" sz="1200" dirty="0">
                <a:solidFill>
                  <a:srgbClr val="43ADD1"/>
                </a:solidFill>
                <a:latin typeface="微软雅黑" panose="020B0503020204020204" pitchFamily="34" charset="-122"/>
                <a:ea typeface="微软雅黑" panose="020B0503020204020204" pitchFamily="34" charset="-122"/>
              </a:rPr>
              <a:t>，将你的热情传达给</a:t>
            </a:r>
            <a:r>
              <a:rPr lang="zh-CN" altLang="en-US" sz="1200" dirty="0" smtClean="0">
                <a:solidFill>
                  <a:srgbClr val="43ADD1"/>
                </a:solidFill>
                <a:latin typeface="微软雅黑" panose="020B0503020204020204" pitchFamily="34" charset="-122"/>
                <a:ea typeface="微软雅黑" panose="020B0503020204020204" pitchFamily="34" charset="-122"/>
              </a:rPr>
              <a:t>客户</a:t>
            </a:r>
            <a:endParaRPr lang="zh-CN" altLang="en-US" sz="1200" dirty="0">
              <a:solidFill>
                <a:srgbClr val="43ADD1"/>
              </a:solidFill>
              <a:latin typeface="微软雅黑" panose="020B0503020204020204" pitchFamily="34" charset="-122"/>
              <a:ea typeface="微软雅黑" panose="020B0503020204020204" pitchFamily="34" charset="-122"/>
            </a:endParaRPr>
          </a:p>
          <a:p>
            <a:pPr marL="171450" indent="-171450" defTabSz="457200">
              <a:lnSpc>
                <a:spcPct val="150000"/>
              </a:lnSpc>
              <a:spcBef>
                <a:spcPct val="0"/>
              </a:spcBef>
              <a:buFont typeface="Wingdings" panose="05000000000000000000" pitchFamily="2" charset="2"/>
              <a:buChar char="n"/>
            </a:pPr>
            <a:r>
              <a:rPr lang="zh-CN" altLang="en-US" sz="1200" dirty="0" smtClean="0">
                <a:solidFill>
                  <a:srgbClr val="43ADD1"/>
                </a:solidFill>
                <a:latin typeface="微软雅黑" panose="020B0503020204020204" pitchFamily="34" charset="-122"/>
                <a:ea typeface="微软雅黑" panose="020B0503020204020204" pitchFamily="34" charset="-122"/>
              </a:rPr>
              <a:t>核查</a:t>
            </a:r>
            <a:r>
              <a:rPr lang="en-US" altLang="zh-CN" sz="1200" dirty="0">
                <a:solidFill>
                  <a:srgbClr val="43ADD1"/>
                </a:solidFill>
                <a:latin typeface="微软雅黑" panose="020B0503020204020204" pitchFamily="34" charset="-122"/>
                <a:ea typeface="微软雅黑" panose="020B0503020204020204" pitchFamily="34" charset="-122"/>
              </a:rPr>
              <a:t>-</a:t>
            </a:r>
            <a:r>
              <a:rPr lang="zh-CN" altLang="en-US" sz="1200" dirty="0">
                <a:solidFill>
                  <a:srgbClr val="43ADD1"/>
                </a:solidFill>
                <a:latin typeface="微软雅黑" panose="020B0503020204020204" pitchFamily="34" charset="-122"/>
                <a:ea typeface="微软雅黑" panose="020B0503020204020204" pitchFamily="34" charset="-122"/>
              </a:rPr>
              <a:t>得到反馈</a:t>
            </a:r>
            <a:endParaRPr lang="zh-CN" altLang="en-US" sz="1200" dirty="0">
              <a:solidFill>
                <a:srgbClr val="43ADD1"/>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8527343" y="4845552"/>
            <a:ext cx="2562055" cy="1177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marL="171450" indent="-171450" defTabSz="457200">
              <a:lnSpc>
                <a:spcPct val="150000"/>
              </a:lnSpc>
              <a:spcBef>
                <a:spcPct val="0"/>
              </a:spcBef>
              <a:buFont typeface="Wingdings" panose="05000000000000000000" pitchFamily="2" charset="2"/>
              <a:buChar char="n"/>
            </a:pPr>
            <a:r>
              <a:rPr lang="zh-CN" altLang="en-US" sz="1200" dirty="0">
                <a:solidFill>
                  <a:srgbClr val="43ADD1"/>
                </a:solidFill>
                <a:latin typeface="微软雅黑" panose="020B0503020204020204" pitchFamily="34" charset="-122"/>
                <a:ea typeface="微软雅黑" panose="020B0503020204020204" pitchFamily="34" charset="-122"/>
              </a:rPr>
              <a:t> </a:t>
            </a:r>
            <a:r>
              <a:rPr lang="zh-CN" altLang="en-US" sz="1200" dirty="0" smtClean="0">
                <a:solidFill>
                  <a:srgbClr val="43ADD1"/>
                </a:solidFill>
                <a:latin typeface="微软雅黑" panose="020B0503020204020204" pitchFamily="34" charset="-122"/>
                <a:ea typeface="微软雅黑" panose="020B0503020204020204" pitchFamily="34" charset="-122"/>
              </a:rPr>
              <a:t>准备好</a:t>
            </a:r>
            <a:r>
              <a:rPr lang="zh-CN" altLang="en-US" sz="1200" dirty="0">
                <a:solidFill>
                  <a:srgbClr val="43ADD1"/>
                </a:solidFill>
                <a:latin typeface="微软雅黑" panose="020B0503020204020204" pitchFamily="34" charset="-122"/>
                <a:ea typeface="微软雅黑" panose="020B0503020204020204" pitchFamily="34" charset="-122"/>
              </a:rPr>
              <a:t>实例     </a:t>
            </a:r>
            <a:endParaRPr lang="en-US" altLang="zh-CN" sz="1200" dirty="0" smtClean="0">
              <a:solidFill>
                <a:srgbClr val="43ADD1"/>
              </a:solidFill>
              <a:latin typeface="微软雅黑" panose="020B0503020204020204" pitchFamily="34" charset="-122"/>
              <a:ea typeface="微软雅黑" panose="020B0503020204020204" pitchFamily="34" charset="-122"/>
            </a:endParaRPr>
          </a:p>
          <a:p>
            <a:pPr marL="171450" indent="-171450" defTabSz="457200">
              <a:lnSpc>
                <a:spcPct val="150000"/>
              </a:lnSpc>
              <a:spcBef>
                <a:spcPct val="0"/>
              </a:spcBef>
              <a:buFont typeface="Wingdings" panose="05000000000000000000" pitchFamily="2" charset="2"/>
              <a:buChar char="n"/>
            </a:pPr>
            <a:r>
              <a:rPr lang="zh-CN" altLang="en-US" sz="1200" dirty="0" smtClean="0">
                <a:solidFill>
                  <a:srgbClr val="43ADD1"/>
                </a:solidFill>
                <a:latin typeface="微软雅黑" panose="020B0503020204020204" pitchFamily="34" charset="-122"/>
                <a:ea typeface="微软雅黑" panose="020B0503020204020204" pitchFamily="34" charset="-122"/>
              </a:rPr>
              <a:t>证明</a:t>
            </a:r>
            <a:r>
              <a:rPr lang="zh-CN" altLang="en-US" sz="1200" dirty="0">
                <a:solidFill>
                  <a:srgbClr val="43ADD1"/>
                </a:solidFill>
                <a:latin typeface="微软雅黑" panose="020B0503020204020204" pitchFamily="34" charset="-122"/>
                <a:ea typeface="微软雅黑" panose="020B0503020204020204" pitchFamily="34" charset="-122"/>
              </a:rPr>
              <a:t>你所说的话</a:t>
            </a:r>
            <a:endParaRPr lang="zh-CN" altLang="en-US" sz="1200" dirty="0">
              <a:solidFill>
                <a:srgbClr val="43ADD1"/>
              </a:solidFill>
              <a:latin typeface="微软雅黑" panose="020B0503020204020204" pitchFamily="34" charset="-122"/>
              <a:ea typeface="微软雅黑" panose="020B0503020204020204" pitchFamily="34" charset="-122"/>
            </a:endParaRPr>
          </a:p>
          <a:p>
            <a:pPr marL="171450" indent="-171450" defTabSz="457200">
              <a:lnSpc>
                <a:spcPct val="150000"/>
              </a:lnSpc>
              <a:spcBef>
                <a:spcPct val="0"/>
              </a:spcBef>
              <a:buFont typeface="Wingdings" panose="05000000000000000000" pitchFamily="2" charset="2"/>
              <a:buChar char="n"/>
            </a:pPr>
            <a:r>
              <a:rPr lang="zh-CN" altLang="en-US" sz="1200" dirty="0">
                <a:solidFill>
                  <a:srgbClr val="43ADD1"/>
                </a:solidFill>
                <a:latin typeface="微软雅黑" panose="020B0503020204020204" pitchFamily="34" charset="-122"/>
                <a:ea typeface="微软雅黑" panose="020B0503020204020204" pitchFamily="34" charset="-122"/>
              </a:rPr>
              <a:t> </a:t>
            </a:r>
            <a:r>
              <a:rPr lang="zh-CN" altLang="en-US" sz="1200" dirty="0" smtClean="0">
                <a:solidFill>
                  <a:srgbClr val="43ADD1"/>
                </a:solidFill>
                <a:latin typeface="微软雅黑" panose="020B0503020204020204" pitchFamily="34" charset="-122"/>
                <a:ea typeface="微软雅黑" panose="020B0503020204020204" pitchFamily="34" charset="-122"/>
              </a:rPr>
              <a:t>准确</a:t>
            </a:r>
            <a:r>
              <a:rPr lang="en-US" altLang="zh-CN" sz="1200" dirty="0">
                <a:solidFill>
                  <a:srgbClr val="43ADD1"/>
                </a:solidFill>
                <a:latin typeface="微软雅黑" panose="020B0503020204020204" pitchFamily="34" charset="-122"/>
                <a:ea typeface="微软雅黑" panose="020B0503020204020204" pitchFamily="34" charset="-122"/>
              </a:rPr>
              <a:t>/</a:t>
            </a:r>
            <a:r>
              <a:rPr lang="zh-CN" altLang="en-US" sz="1200" dirty="0">
                <a:solidFill>
                  <a:srgbClr val="43ADD1"/>
                </a:solidFill>
                <a:latin typeface="微软雅黑" panose="020B0503020204020204" pitchFamily="34" charset="-122"/>
                <a:ea typeface="微软雅黑" panose="020B0503020204020204" pitchFamily="34" charset="-122"/>
              </a:rPr>
              <a:t>精确</a:t>
            </a:r>
            <a:endParaRPr lang="zh-CN" altLang="en-US" sz="1200" dirty="0">
              <a:solidFill>
                <a:srgbClr val="43ADD1"/>
              </a:solidFill>
              <a:latin typeface="微软雅黑" panose="020B0503020204020204" pitchFamily="34" charset="-122"/>
              <a:ea typeface="微软雅黑" panose="020B0503020204020204" pitchFamily="34" charset="-122"/>
            </a:endParaRPr>
          </a:p>
          <a:p>
            <a:pPr marL="171450" indent="-171450" defTabSz="457200">
              <a:lnSpc>
                <a:spcPct val="150000"/>
              </a:lnSpc>
              <a:spcBef>
                <a:spcPct val="0"/>
              </a:spcBef>
              <a:buFont typeface="Wingdings" panose="05000000000000000000" pitchFamily="2" charset="2"/>
              <a:buChar char="n"/>
            </a:pPr>
            <a:r>
              <a:rPr lang="zh-CN" altLang="en-US" sz="1200" dirty="0" smtClean="0">
                <a:solidFill>
                  <a:srgbClr val="43ADD1"/>
                </a:solidFill>
                <a:latin typeface="微软雅黑" panose="020B0503020204020204" pitchFamily="34" charset="-122"/>
                <a:ea typeface="微软雅黑" panose="020B0503020204020204" pitchFamily="34" charset="-122"/>
              </a:rPr>
              <a:t>倾听 专注 做</a:t>
            </a:r>
            <a:r>
              <a:rPr lang="zh-CN" altLang="en-US" sz="1200" dirty="0">
                <a:solidFill>
                  <a:srgbClr val="43ADD1"/>
                </a:solidFill>
                <a:latin typeface="微软雅黑" panose="020B0503020204020204" pitchFamily="34" charset="-122"/>
                <a:ea typeface="微软雅黑" panose="020B0503020204020204" pitchFamily="34" charset="-122"/>
              </a:rPr>
              <a:t>笔记</a:t>
            </a:r>
            <a:endParaRPr lang="en-US" altLang="zh-CN" sz="1200" dirty="0">
              <a:solidFill>
                <a:srgbClr val="43ADD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1" name="组合 40"/>
          <p:cNvGrpSpPr/>
          <p:nvPr/>
        </p:nvGrpSpPr>
        <p:grpSpPr>
          <a:xfrm>
            <a:off x="7252189" y="1669890"/>
            <a:ext cx="917071" cy="687086"/>
            <a:chOff x="7686996" y="1219336"/>
            <a:chExt cx="1000117" cy="749305"/>
          </a:xfrm>
        </p:grpSpPr>
        <p:sp>
          <p:nvSpPr>
            <p:cNvPr id="42" name="Freeform 5"/>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pPr defTabSz="457200"/>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文本框 65"/>
            <p:cNvSpPr txBox="1"/>
            <p:nvPr/>
          </p:nvSpPr>
          <p:spPr>
            <a:xfrm>
              <a:off x="7686996" y="1278358"/>
              <a:ext cx="1000117" cy="637729"/>
            </a:xfrm>
            <a:prstGeom prst="rect">
              <a:avLst/>
            </a:prstGeom>
            <a:noFill/>
          </p:spPr>
          <p:txBody>
            <a:bodyPr wrap="square" rtlCol="0">
              <a:spAutoFit/>
            </a:bodyPr>
            <a:lstStyle/>
            <a:p>
              <a:pPr algn="ctr" defTabSz="457200"/>
              <a:r>
                <a:rPr lang="en-US" altLang="zh-CN" sz="3200" dirty="0">
                  <a:solidFill>
                    <a:prstClr val="black">
                      <a:lumMod val="65000"/>
                      <a:lumOff val="35000"/>
                    </a:prstClr>
                  </a:solidFill>
                  <a:latin typeface="Impact" panose="020B0806030902050204" pitchFamily="34" charset="0"/>
                  <a:ea typeface="微软雅黑" panose="020B0503020204020204" pitchFamily="34" charset="-122"/>
                </a:rPr>
                <a:t>02</a:t>
              </a:r>
              <a:endParaRPr lang="zh-CN" altLang="en-US" sz="3200" dirty="0">
                <a:solidFill>
                  <a:prstClr val="black">
                    <a:lumMod val="65000"/>
                    <a:lumOff val="35000"/>
                  </a:prstClr>
                </a:solidFill>
                <a:latin typeface="Impact" panose="020B0806030902050204" pitchFamily="34" charset="0"/>
                <a:ea typeface="微软雅黑" panose="020B0503020204020204" pitchFamily="34" charset="-122"/>
              </a:endParaRPr>
            </a:p>
          </p:txBody>
        </p:sp>
      </p:grpSp>
      <p:grpSp>
        <p:nvGrpSpPr>
          <p:cNvPr id="44" name="组合 43"/>
          <p:cNvGrpSpPr/>
          <p:nvPr/>
        </p:nvGrpSpPr>
        <p:grpSpPr>
          <a:xfrm>
            <a:off x="1149583" y="4311295"/>
            <a:ext cx="917071" cy="687086"/>
            <a:chOff x="596877" y="3077091"/>
            <a:chExt cx="1000117" cy="749305"/>
          </a:xfrm>
        </p:grpSpPr>
        <p:sp>
          <p:nvSpPr>
            <p:cNvPr id="45" name="Freeform 5"/>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pPr defTabSz="457200"/>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59"/>
            <p:cNvSpPr txBox="1"/>
            <p:nvPr/>
          </p:nvSpPr>
          <p:spPr>
            <a:xfrm>
              <a:off x="596877" y="3117588"/>
              <a:ext cx="1000117" cy="637729"/>
            </a:xfrm>
            <a:prstGeom prst="rect">
              <a:avLst/>
            </a:prstGeom>
            <a:noFill/>
          </p:spPr>
          <p:txBody>
            <a:bodyPr wrap="square" rtlCol="0">
              <a:spAutoFit/>
            </a:bodyPr>
            <a:lstStyle/>
            <a:p>
              <a:pPr algn="ctr" defTabSz="457200"/>
              <a:r>
                <a:rPr lang="en-US" altLang="zh-CN" sz="3200" dirty="0">
                  <a:solidFill>
                    <a:prstClr val="black">
                      <a:lumMod val="65000"/>
                      <a:lumOff val="35000"/>
                    </a:prstClr>
                  </a:solidFill>
                  <a:latin typeface="Impact" panose="020B0806030902050204" pitchFamily="34" charset="0"/>
                  <a:ea typeface="微软雅黑" panose="020B0503020204020204" pitchFamily="34" charset="-122"/>
                </a:rPr>
                <a:t>03</a:t>
              </a:r>
              <a:endParaRPr lang="zh-CN" altLang="en-US" sz="3200" dirty="0">
                <a:solidFill>
                  <a:prstClr val="black">
                    <a:lumMod val="65000"/>
                    <a:lumOff val="35000"/>
                  </a:prstClr>
                </a:solidFill>
                <a:latin typeface="Impact" panose="020B0806030902050204" pitchFamily="34" charset="0"/>
                <a:ea typeface="微软雅黑" panose="020B0503020204020204" pitchFamily="34" charset="-122"/>
              </a:endParaRPr>
            </a:p>
          </p:txBody>
        </p:sp>
      </p:grpSp>
      <p:grpSp>
        <p:nvGrpSpPr>
          <p:cNvPr id="47" name="组合 46"/>
          <p:cNvGrpSpPr/>
          <p:nvPr/>
        </p:nvGrpSpPr>
        <p:grpSpPr>
          <a:xfrm>
            <a:off x="7226789" y="4242102"/>
            <a:ext cx="917071" cy="687086"/>
            <a:chOff x="7659296" y="1219336"/>
            <a:chExt cx="1000117" cy="749305"/>
          </a:xfrm>
        </p:grpSpPr>
        <p:sp>
          <p:nvSpPr>
            <p:cNvPr id="48" name="Freeform 5"/>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pPr defTabSz="457200"/>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65"/>
            <p:cNvSpPr txBox="1"/>
            <p:nvPr/>
          </p:nvSpPr>
          <p:spPr>
            <a:xfrm>
              <a:off x="7659296" y="1306058"/>
              <a:ext cx="1000117" cy="637729"/>
            </a:xfrm>
            <a:prstGeom prst="rect">
              <a:avLst/>
            </a:prstGeom>
            <a:noFill/>
          </p:spPr>
          <p:txBody>
            <a:bodyPr wrap="square" rtlCol="0">
              <a:spAutoFit/>
            </a:bodyPr>
            <a:lstStyle/>
            <a:p>
              <a:pPr algn="ctr" defTabSz="457200"/>
              <a:r>
                <a:rPr lang="en-US" altLang="zh-CN" sz="3200" dirty="0">
                  <a:solidFill>
                    <a:prstClr val="black">
                      <a:lumMod val="65000"/>
                      <a:lumOff val="35000"/>
                    </a:prstClr>
                  </a:solidFill>
                  <a:latin typeface="Impact" panose="020B0806030902050204" pitchFamily="34" charset="0"/>
                  <a:ea typeface="微软雅黑" panose="020B0503020204020204" pitchFamily="34" charset="-122"/>
                </a:rPr>
                <a:t>04</a:t>
              </a:r>
              <a:endParaRPr lang="zh-CN" altLang="en-US" sz="3200" dirty="0">
                <a:solidFill>
                  <a:prstClr val="black">
                    <a:lumMod val="65000"/>
                    <a:lumOff val="35000"/>
                  </a:prstClr>
                </a:solidFill>
                <a:latin typeface="Impact" panose="020B0806030902050204" pitchFamily="34" charset="0"/>
                <a:ea typeface="微软雅黑" panose="020B0503020204020204" pitchFamily="34" charset="-122"/>
              </a:endParaRPr>
            </a:p>
          </p:txBody>
        </p:sp>
      </p:grpSp>
      <p:sp>
        <p:nvSpPr>
          <p:cNvPr id="50" name="矩形 49"/>
          <p:cNvSpPr/>
          <p:nvPr/>
        </p:nvSpPr>
        <p:spPr>
          <a:xfrm>
            <a:off x="-823751" y="2343256"/>
            <a:ext cx="6096000" cy="1061829"/>
          </a:xfrm>
          <a:prstGeom prst="rect">
            <a:avLst/>
          </a:prstGeom>
        </p:spPr>
        <p:txBody>
          <a:bodyPr>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客户容易</a:t>
            </a:r>
            <a:endParaRPr lang="zh-CN" altLang="en-US" sz="1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rPr>
              <a:t>挂电话</a:t>
            </a:r>
            <a:r>
              <a:rPr lang="en-US" altLang="zh-CN" sz="1400" b="1" dirty="0" smtClean="0">
                <a:solidFill>
                  <a:schemeClr val="bg1"/>
                </a:solidFill>
                <a:latin typeface="微软雅黑" panose="020B0503020204020204" pitchFamily="34" charset="-122"/>
                <a:ea typeface="微软雅黑" panose="020B0503020204020204" pitchFamily="34" charset="-122"/>
              </a:rPr>
              <a:t>/</a:t>
            </a:r>
            <a:r>
              <a:rPr lang="zh-CN" altLang="en-US" sz="1400" b="1" dirty="0" smtClean="0">
                <a:solidFill>
                  <a:schemeClr val="bg1"/>
                </a:solidFill>
                <a:latin typeface="微软雅黑" panose="020B0503020204020204" pitchFamily="34" charset="-122"/>
                <a:ea typeface="微软雅黑" panose="020B0503020204020204" pitchFamily="34" charset="-122"/>
              </a:rPr>
              <a:t>说</a:t>
            </a:r>
            <a:r>
              <a:rPr lang="zh-CN" altLang="en-US" sz="1400" b="1" dirty="0">
                <a:solidFill>
                  <a:schemeClr val="bg1"/>
                </a:solidFill>
                <a:latin typeface="微软雅黑" panose="020B0503020204020204" pitchFamily="34" charset="-122"/>
                <a:ea typeface="微软雅黑" panose="020B0503020204020204" pitchFamily="34" charset="-122"/>
              </a:rPr>
              <a:t>“不”</a:t>
            </a:r>
            <a:endParaRPr lang="zh-CN" altLang="en-US" sz="1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smtClean="0">
                <a:solidFill>
                  <a:schemeClr val="bg1"/>
                </a:solidFill>
                <a:latin typeface="微软雅黑" panose="020B0503020204020204" pitchFamily="34" charset="-122"/>
                <a:ea typeface="微软雅黑" panose="020B0503020204020204" pitchFamily="34" charset="-122"/>
              </a:rPr>
              <a:t>/</a:t>
            </a:r>
            <a:r>
              <a:rPr lang="zh-CN" altLang="en-US" sz="1400" b="1" dirty="0" smtClean="0">
                <a:solidFill>
                  <a:schemeClr val="bg1"/>
                </a:solidFill>
                <a:latin typeface="微软雅黑" panose="020B0503020204020204" pitchFamily="34" charset="-122"/>
                <a:ea typeface="微软雅黑" panose="020B0503020204020204" pitchFamily="34" charset="-122"/>
              </a:rPr>
              <a:t>态度</a:t>
            </a:r>
            <a:r>
              <a:rPr lang="zh-CN" altLang="en-US" sz="1400" b="1" dirty="0">
                <a:solidFill>
                  <a:schemeClr val="bg1"/>
                </a:solidFill>
                <a:latin typeface="微软雅黑" panose="020B0503020204020204" pitchFamily="34" charset="-122"/>
                <a:ea typeface="微软雅黑" panose="020B0503020204020204" pitchFamily="34" charset="-122"/>
              </a:rPr>
              <a:t>粗鲁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51" name="组合 50"/>
          <p:cNvGrpSpPr/>
          <p:nvPr/>
        </p:nvGrpSpPr>
        <p:grpSpPr>
          <a:xfrm>
            <a:off x="172643" y="281712"/>
            <a:ext cx="835151" cy="706819"/>
            <a:chOff x="1138351" y="-1804099"/>
            <a:chExt cx="2969965" cy="2513592"/>
          </a:xfrm>
        </p:grpSpPr>
        <p:pic>
          <p:nvPicPr>
            <p:cNvPr id="52" name="图片 51"/>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53" name="组合 52"/>
            <p:cNvGrpSpPr/>
            <p:nvPr/>
          </p:nvGrpSpPr>
          <p:grpSpPr>
            <a:xfrm rot="20693666">
              <a:off x="2289906" y="-901804"/>
              <a:ext cx="1818410" cy="1611297"/>
              <a:chOff x="181811" y="-159840"/>
              <a:chExt cx="1818410" cy="1611297"/>
            </a:xfrm>
          </p:grpSpPr>
          <p:sp>
            <p:nvSpPr>
              <p:cNvPr id="54" name="椭圆 53"/>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5" name="椭圆 54"/>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500"/>
                            </p:stCondLst>
                            <p:childTnLst>
                              <p:par>
                                <p:cTn id="15" presetID="23" presetClass="entr" presetSubtype="3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strVal val="4*#ppt_w"/>
                                          </p:val>
                                        </p:tav>
                                        <p:tav tm="100000">
                                          <p:val>
                                            <p:strVal val="#ppt_w"/>
                                          </p:val>
                                        </p:tav>
                                      </p:tavLst>
                                    </p:anim>
                                    <p:anim calcmode="lin" valueType="num">
                                      <p:cBhvr>
                                        <p:cTn id="18" dur="500" fill="hold"/>
                                        <p:tgtEl>
                                          <p:spTgt spid="17"/>
                                        </p:tgtEl>
                                        <p:attrNameLst>
                                          <p:attrName>ppt_h</p:attrName>
                                        </p:attrNameLst>
                                      </p:cBhvr>
                                      <p:tavLst>
                                        <p:tav tm="0">
                                          <p:val>
                                            <p:strVal val="4*#ppt_h"/>
                                          </p:val>
                                        </p:tav>
                                        <p:tav tm="100000">
                                          <p:val>
                                            <p:strVal val="#ppt_h"/>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par>
                          <p:cTn id="23" fill="hold">
                            <p:stCondLst>
                              <p:cond delay="2500"/>
                            </p:stCondLst>
                            <p:childTnLst>
                              <p:par>
                                <p:cTn id="24" presetID="2" presetClass="entr" presetSubtype="8" accel="50000" decel="5000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0-#ppt_w/2"/>
                                          </p:val>
                                        </p:tav>
                                        <p:tav tm="100000">
                                          <p:val>
                                            <p:strVal val="#ppt_x"/>
                                          </p:val>
                                        </p:tav>
                                      </p:tavLst>
                                    </p:anim>
                                    <p:anim calcmode="lin" valueType="num">
                                      <p:cBhvr additive="base">
                                        <p:cTn id="27" dur="100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3" presetClass="entr" presetSubtype="32"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strVal val="4*#ppt_w"/>
                                          </p:val>
                                        </p:tav>
                                        <p:tav tm="100000">
                                          <p:val>
                                            <p:strVal val="#ppt_w"/>
                                          </p:val>
                                        </p:tav>
                                      </p:tavLst>
                                    </p:anim>
                                    <p:anim calcmode="lin" valueType="num">
                                      <p:cBhvr>
                                        <p:cTn id="32" dur="500" fill="hold"/>
                                        <p:tgtEl>
                                          <p:spTgt spid="41"/>
                                        </p:tgtEl>
                                        <p:attrNameLst>
                                          <p:attrName>ppt_h</p:attrName>
                                        </p:attrNameLst>
                                      </p:cBhvr>
                                      <p:tavLst>
                                        <p:tav tm="0">
                                          <p:val>
                                            <p:strVal val="4*#ppt_h"/>
                                          </p:val>
                                        </p:tav>
                                        <p:tav tm="100000">
                                          <p:val>
                                            <p:strVal val="#ppt_h"/>
                                          </p:val>
                                        </p:tav>
                                      </p:tavLst>
                                    </p:anim>
                                  </p:childTnLst>
                                </p:cTn>
                              </p:par>
                            </p:childTnLst>
                          </p:cTn>
                        </p:par>
                        <p:par>
                          <p:cTn id="33" fill="hold">
                            <p:stCondLst>
                              <p:cond delay="4000"/>
                            </p:stCondLst>
                            <p:childTnLst>
                              <p:par>
                                <p:cTn id="34" presetID="14" presetClass="entr" presetSubtype="10"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randombar(horizontal)">
                                      <p:cBhvr>
                                        <p:cTn id="36" dur="500"/>
                                        <p:tgtEl>
                                          <p:spTgt spid="38"/>
                                        </p:tgtEl>
                                      </p:cBhvr>
                                    </p:animEffect>
                                  </p:childTnLst>
                                </p:cTn>
                              </p:par>
                            </p:childTnLst>
                          </p:cTn>
                        </p:par>
                        <p:par>
                          <p:cTn id="37" fill="hold">
                            <p:stCondLst>
                              <p:cond delay="4500"/>
                            </p:stCondLst>
                            <p:childTnLst>
                              <p:par>
                                <p:cTn id="38" presetID="2" presetClass="entr" presetSubtype="8" accel="50000" decel="5000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1000" fill="hold"/>
                                        <p:tgtEl>
                                          <p:spTgt spid="27"/>
                                        </p:tgtEl>
                                        <p:attrNameLst>
                                          <p:attrName>ppt_x</p:attrName>
                                        </p:attrNameLst>
                                      </p:cBhvr>
                                      <p:tavLst>
                                        <p:tav tm="0">
                                          <p:val>
                                            <p:strVal val="0-#ppt_w/2"/>
                                          </p:val>
                                        </p:tav>
                                        <p:tav tm="100000">
                                          <p:val>
                                            <p:strVal val="#ppt_x"/>
                                          </p:val>
                                        </p:tav>
                                      </p:tavLst>
                                    </p:anim>
                                    <p:anim calcmode="lin" valueType="num">
                                      <p:cBhvr additive="base">
                                        <p:cTn id="41" dur="1000" fill="hold"/>
                                        <p:tgtEl>
                                          <p:spTgt spid="27"/>
                                        </p:tgtEl>
                                        <p:attrNameLst>
                                          <p:attrName>ppt_y</p:attrName>
                                        </p:attrNameLst>
                                      </p:cBhvr>
                                      <p:tavLst>
                                        <p:tav tm="0">
                                          <p:val>
                                            <p:strVal val="#ppt_y"/>
                                          </p:val>
                                        </p:tav>
                                        <p:tav tm="100000">
                                          <p:val>
                                            <p:strVal val="#ppt_y"/>
                                          </p:val>
                                        </p:tav>
                                      </p:tavLst>
                                    </p:anim>
                                  </p:childTnLst>
                                </p:cTn>
                              </p:par>
                            </p:childTnLst>
                          </p:cTn>
                        </p:par>
                        <p:par>
                          <p:cTn id="42" fill="hold">
                            <p:stCondLst>
                              <p:cond delay="5500"/>
                            </p:stCondLst>
                            <p:childTnLst>
                              <p:par>
                                <p:cTn id="43" presetID="12" presetClass="entr" presetSubtype="8"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p:tgtEl>
                                          <p:spTgt spid="20"/>
                                        </p:tgtEl>
                                        <p:attrNameLst>
                                          <p:attrName>ppt_x</p:attrName>
                                        </p:attrNameLst>
                                      </p:cBhvr>
                                      <p:tavLst>
                                        <p:tav tm="0">
                                          <p:val>
                                            <p:strVal val="#ppt_x-#ppt_w*1.125000"/>
                                          </p:val>
                                        </p:tav>
                                        <p:tav tm="100000">
                                          <p:val>
                                            <p:strVal val="#ppt_x"/>
                                          </p:val>
                                        </p:tav>
                                      </p:tavLst>
                                    </p:anim>
                                    <p:animEffect transition="in" filter="wipe(right)">
                                      <p:cBhvr>
                                        <p:cTn id="46" dur="500"/>
                                        <p:tgtEl>
                                          <p:spTgt spid="20"/>
                                        </p:tgtEl>
                                      </p:cBhvr>
                                    </p:animEffect>
                                  </p:childTnLst>
                                </p:cTn>
                              </p:par>
                            </p:childTnLst>
                          </p:cTn>
                        </p:par>
                        <p:par>
                          <p:cTn id="47" fill="hold">
                            <p:stCondLst>
                              <p:cond delay="6000"/>
                            </p:stCondLst>
                            <p:childTnLst>
                              <p:par>
                                <p:cTn id="48" presetID="23" presetClass="entr" presetSubtype="32"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500" fill="hold"/>
                                        <p:tgtEl>
                                          <p:spTgt spid="44"/>
                                        </p:tgtEl>
                                        <p:attrNameLst>
                                          <p:attrName>ppt_w</p:attrName>
                                        </p:attrNameLst>
                                      </p:cBhvr>
                                      <p:tavLst>
                                        <p:tav tm="0">
                                          <p:val>
                                            <p:strVal val="4*#ppt_w"/>
                                          </p:val>
                                        </p:tav>
                                        <p:tav tm="100000">
                                          <p:val>
                                            <p:strVal val="#ppt_w"/>
                                          </p:val>
                                        </p:tav>
                                      </p:tavLst>
                                    </p:anim>
                                    <p:anim calcmode="lin" valueType="num">
                                      <p:cBhvr>
                                        <p:cTn id="51" dur="500" fill="hold"/>
                                        <p:tgtEl>
                                          <p:spTgt spid="44"/>
                                        </p:tgtEl>
                                        <p:attrNameLst>
                                          <p:attrName>ppt_h</p:attrName>
                                        </p:attrNameLst>
                                      </p:cBhvr>
                                      <p:tavLst>
                                        <p:tav tm="0">
                                          <p:val>
                                            <p:strVal val="4*#ppt_h"/>
                                          </p:val>
                                        </p:tav>
                                        <p:tav tm="100000">
                                          <p:val>
                                            <p:strVal val="#ppt_h"/>
                                          </p:val>
                                        </p:tav>
                                      </p:tavLst>
                                    </p:anim>
                                  </p:childTnLst>
                                </p:cTn>
                              </p:par>
                            </p:childTnLst>
                          </p:cTn>
                        </p:par>
                        <p:par>
                          <p:cTn id="52" fill="hold">
                            <p:stCondLst>
                              <p:cond delay="6500"/>
                            </p:stCondLst>
                            <p:childTnLst>
                              <p:par>
                                <p:cTn id="53" presetID="14" presetClass="entr" presetSubtype="10"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randombar(horizontal)">
                                      <p:cBhvr>
                                        <p:cTn id="55" dur="500"/>
                                        <p:tgtEl>
                                          <p:spTgt spid="39"/>
                                        </p:tgtEl>
                                      </p:cBhvr>
                                    </p:animEffect>
                                  </p:childTnLst>
                                </p:cTn>
                              </p:par>
                            </p:childTnLst>
                          </p:cTn>
                        </p:par>
                        <p:par>
                          <p:cTn id="56" fill="hold">
                            <p:stCondLst>
                              <p:cond delay="7000"/>
                            </p:stCondLst>
                            <p:childTnLst>
                              <p:par>
                                <p:cTn id="57" presetID="2" presetClass="entr" presetSubtype="8" accel="50000" decel="50000"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1000" fill="hold"/>
                                        <p:tgtEl>
                                          <p:spTgt spid="32"/>
                                        </p:tgtEl>
                                        <p:attrNameLst>
                                          <p:attrName>ppt_x</p:attrName>
                                        </p:attrNameLst>
                                      </p:cBhvr>
                                      <p:tavLst>
                                        <p:tav tm="0">
                                          <p:val>
                                            <p:strVal val="0-#ppt_w/2"/>
                                          </p:val>
                                        </p:tav>
                                        <p:tav tm="100000">
                                          <p:val>
                                            <p:strVal val="#ppt_x"/>
                                          </p:val>
                                        </p:tav>
                                      </p:tavLst>
                                    </p:anim>
                                    <p:anim calcmode="lin" valueType="num">
                                      <p:cBhvr additive="base">
                                        <p:cTn id="60" dur="1000" fill="hold"/>
                                        <p:tgtEl>
                                          <p:spTgt spid="32"/>
                                        </p:tgtEl>
                                        <p:attrNameLst>
                                          <p:attrName>ppt_y</p:attrName>
                                        </p:attrNameLst>
                                      </p:cBhvr>
                                      <p:tavLst>
                                        <p:tav tm="0">
                                          <p:val>
                                            <p:strVal val="#ppt_y"/>
                                          </p:val>
                                        </p:tav>
                                        <p:tav tm="100000">
                                          <p:val>
                                            <p:strVal val="#ppt_y"/>
                                          </p:val>
                                        </p:tav>
                                      </p:tavLst>
                                    </p:anim>
                                  </p:childTnLst>
                                </p:cTn>
                              </p:par>
                            </p:childTnLst>
                          </p:cTn>
                        </p:par>
                        <p:par>
                          <p:cTn id="61" fill="hold">
                            <p:stCondLst>
                              <p:cond delay="8000"/>
                            </p:stCondLst>
                            <p:childTnLst>
                              <p:par>
                                <p:cTn id="62" presetID="23" presetClass="entr" presetSubtype="32" fill="hold" nodeType="afterEffect">
                                  <p:stCondLst>
                                    <p:cond delay="0"/>
                                  </p:stCondLst>
                                  <p:childTnLst>
                                    <p:set>
                                      <p:cBhvr>
                                        <p:cTn id="63" dur="1" fill="hold">
                                          <p:stCondLst>
                                            <p:cond delay="0"/>
                                          </p:stCondLst>
                                        </p:cTn>
                                        <p:tgtEl>
                                          <p:spTgt spid="47"/>
                                        </p:tgtEl>
                                        <p:attrNameLst>
                                          <p:attrName>style.visibility</p:attrName>
                                        </p:attrNameLst>
                                      </p:cBhvr>
                                      <p:to>
                                        <p:strVal val="visible"/>
                                      </p:to>
                                    </p:set>
                                    <p:anim calcmode="lin" valueType="num">
                                      <p:cBhvr>
                                        <p:cTn id="64" dur="500" fill="hold"/>
                                        <p:tgtEl>
                                          <p:spTgt spid="47"/>
                                        </p:tgtEl>
                                        <p:attrNameLst>
                                          <p:attrName>ppt_w</p:attrName>
                                        </p:attrNameLst>
                                      </p:cBhvr>
                                      <p:tavLst>
                                        <p:tav tm="0">
                                          <p:val>
                                            <p:strVal val="4*#ppt_w"/>
                                          </p:val>
                                        </p:tav>
                                        <p:tav tm="100000">
                                          <p:val>
                                            <p:strVal val="#ppt_w"/>
                                          </p:val>
                                        </p:tav>
                                      </p:tavLst>
                                    </p:anim>
                                    <p:anim calcmode="lin" valueType="num">
                                      <p:cBhvr>
                                        <p:cTn id="65" dur="500" fill="hold"/>
                                        <p:tgtEl>
                                          <p:spTgt spid="47"/>
                                        </p:tgtEl>
                                        <p:attrNameLst>
                                          <p:attrName>ppt_h</p:attrName>
                                        </p:attrNameLst>
                                      </p:cBhvr>
                                      <p:tavLst>
                                        <p:tav tm="0">
                                          <p:val>
                                            <p:strVal val="4*#ppt_h"/>
                                          </p:val>
                                        </p:tav>
                                        <p:tav tm="100000">
                                          <p:val>
                                            <p:strVal val="#ppt_h"/>
                                          </p:val>
                                        </p:tav>
                                      </p:tavLst>
                                    </p:anim>
                                  </p:childTnLst>
                                </p:cTn>
                              </p:par>
                            </p:childTnLst>
                          </p:cTn>
                        </p:par>
                        <p:par>
                          <p:cTn id="66" fill="hold">
                            <p:stCondLst>
                              <p:cond delay="8500"/>
                            </p:stCondLst>
                            <p:childTnLst>
                              <p:par>
                                <p:cTn id="67" presetID="14" presetClass="entr" presetSubtype="10"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randombar(horizontal)">
                                      <p:cBhvr>
                                        <p:cTn id="6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p:bldP spid="20" grpId="0" animBg="1"/>
      <p:bldP spid="38"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4"/>
          <p:cNvSpPr txBox="1">
            <a:spLocks noChangeArrowheads="1"/>
          </p:cNvSpPr>
          <p:nvPr/>
        </p:nvSpPr>
        <p:spPr bwMode="auto">
          <a:xfrm>
            <a:off x="2512397" y="1703268"/>
            <a:ext cx="1800225" cy="382588"/>
          </a:xfrm>
          <a:prstGeom prst="rect">
            <a:avLst/>
          </a:prstGeom>
          <a:solidFill>
            <a:srgbClr val="43ADD1"/>
          </a:solidFill>
          <a:ln w="15875" algn="ctr">
            <a:noFill/>
            <a:miter lim="800000"/>
          </a:ln>
        </p:spPr>
        <p:txBody>
          <a:bodyPr>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buFont typeface="Wingdings" panose="05000000000000000000" pitchFamily="2" charset="2"/>
              <a:buNone/>
            </a:pPr>
            <a:r>
              <a:rPr lang="zh-CN" altLang="en-US" sz="1800" b="1" dirty="0">
                <a:solidFill>
                  <a:schemeClr val="bg1"/>
                </a:solidFill>
                <a:latin typeface="微软雅黑" panose="020B0503020204020204" pitchFamily="34" charset="-122"/>
                <a:ea typeface="微软雅黑" panose="020B0503020204020204" pitchFamily="34" charset="-122"/>
              </a:rPr>
              <a:t>电话销售</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4340" name="Text Box 5"/>
          <p:cNvSpPr txBox="1">
            <a:spLocks noChangeArrowheads="1"/>
          </p:cNvSpPr>
          <p:nvPr/>
        </p:nvSpPr>
        <p:spPr bwMode="auto">
          <a:xfrm>
            <a:off x="2512397" y="2350968"/>
            <a:ext cx="1800225" cy="382588"/>
          </a:xfrm>
          <a:prstGeom prst="rect">
            <a:avLst/>
          </a:prstGeom>
          <a:solidFill>
            <a:schemeClr val="bg1">
              <a:lumMod val="75000"/>
            </a:schemeClr>
          </a:solidFill>
          <a:ln w="15875" algn="ctr">
            <a:noFill/>
            <a:miter lim="800000"/>
          </a:ln>
        </p:spPr>
        <p:txBody>
          <a:bodyPr>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buFont typeface="Wingdings" panose="05000000000000000000" pitchFamily="2" charset="2"/>
              <a:buNone/>
            </a:pPr>
            <a:r>
              <a:rPr lang="zh-CN" altLang="en-US" sz="1800" b="1">
                <a:solidFill>
                  <a:schemeClr val="bg1"/>
                </a:solidFill>
                <a:latin typeface="微软雅黑" panose="020B0503020204020204" pitchFamily="34" charset="-122"/>
                <a:ea typeface="微软雅黑" panose="020B0503020204020204" pitchFamily="34" charset="-122"/>
              </a:rPr>
              <a:t>日程安排</a:t>
            </a: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4341" name="Text Box 6"/>
          <p:cNvSpPr txBox="1">
            <a:spLocks noChangeArrowheads="1"/>
          </p:cNvSpPr>
          <p:nvPr/>
        </p:nvSpPr>
        <p:spPr bwMode="auto">
          <a:xfrm>
            <a:off x="2512397" y="3000257"/>
            <a:ext cx="1800225" cy="382587"/>
          </a:xfrm>
          <a:prstGeom prst="rect">
            <a:avLst/>
          </a:prstGeom>
          <a:solidFill>
            <a:srgbClr val="43ADD1"/>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dirty="0">
                <a:solidFill>
                  <a:schemeClr val="bg1"/>
                </a:solidFill>
              </a:rPr>
              <a:t>设定目标</a:t>
            </a:r>
            <a:endParaRPr lang="zh-CN" altLang="en-US" b="1" dirty="0">
              <a:solidFill>
                <a:schemeClr val="bg1"/>
              </a:solidFill>
            </a:endParaRPr>
          </a:p>
        </p:txBody>
      </p:sp>
      <p:sp>
        <p:nvSpPr>
          <p:cNvPr id="14342" name="Text Box 7"/>
          <p:cNvSpPr txBox="1">
            <a:spLocks noChangeArrowheads="1"/>
          </p:cNvSpPr>
          <p:nvPr/>
        </p:nvSpPr>
        <p:spPr bwMode="auto">
          <a:xfrm>
            <a:off x="2512397" y="3719393"/>
            <a:ext cx="1800225" cy="382588"/>
          </a:xfrm>
          <a:prstGeom prst="rect">
            <a:avLst/>
          </a:prstGeom>
          <a:solidFill>
            <a:schemeClr val="bg1">
              <a:lumMod val="75000"/>
            </a:schemeClr>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dirty="0">
                <a:solidFill>
                  <a:schemeClr val="bg1"/>
                </a:solidFill>
              </a:rPr>
              <a:t>工作计划</a:t>
            </a:r>
            <a:endParaRPr lang="zh-CN" altLang="en-US" b="1" dirty="0">
              <a:solidFill>
                <a:schemeClr val="bg1"/>
              </a:solidFill>
            </a:endParaRPr>
          </a:p>
        </p:txBody>
      </p:sp>
      <p:sp>
        <p:nvSpPr>
          <p:cNvPr id="14343" name="Text Box 8"/>
          <p:cNvSpPr txBox="1">
            <a:spLocks noChangeArrowheads="1"/>
          </p:cNvSpPr>
          <p:nvPr/>
        </p:nvSpPr>
        <p:spPr bwMode="auto">
          <a:xfrm>
            <a:off x="2512397" y="4368682"/>
            <a:ext cx="1800225" cy="382587"/>
          </a:xfrm>
          <a:prstGeom prst="rect">
            <a:avLst/>
          </a:prstGeom>
          <a:solidFill>
            <a:srgbClr val="43ADD1"/>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dirty="0">
                <a:solidFill>
                  <a:schemeClr val="bg1"/>
                </a:solidFill>
              </a:rPr>
              <a:t>漏斗管理系统</a:t>
            </a:r>
            <a:endParaRPr lang="zh-CN" altLang="en-US" b="1" dirty="0">
              <a:solidFill>
                <a:schemeClr val="bg1"/>
              </a:solidFill>
            </a:endParaRPr>
          </a:p>
        </p:txBody>
      </p:sp>
      <p:sp>
        <p:nvSpPr>
          <p:cNvPr id="14344" name="Text Box 9"/>
          <p:cNvSpPr txBox="1">
            <a:spLocks noChangeArrowheads="1"/>
          </p:cNvSpPr>
          <p:nvPr/>
        </p:nvSpPr>
        <p:spPr bwMode="auto">
          <a:xfrm>
            <a:off x="2512397" y="5016382"/>
            <a:ext cx="1800225" cy="382587"/>
          </a:xfrm>
          <a:prstGeom prst="rect">
            <a:avLst/>
          </a:prstGeom>
          <a:solidFill>
            <a:schemeClr val="bg1">
              <a:lumMod val="75000"/>
            </a:schemeClr>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dirty="0">
                <a:solidFill>
                  <a:schemeClr val="bg1"/>
                </a:solidFill>
              </a:rPr>
              <a:t>合格销售机会</a:t>
            </a:r>
            <a:endParaRPr lang="zh-CN" altLang="en-US" b="1" dirty="0">
              <a:solidFill>
                <a:schemeClr val="bg1"/>
              </a:solidFill>
            </a:endParaRPr>
          </a:p>
        </p:txBody>
      </p:sp>
      <p:sp>
        <p:nvSpPr>
          <p:cNvPr id="14345" name="Text Box 10"/>
          <p:cNvSpPr txBox="1">
            <a:spLocks noChangeArrowheads="1"/>
          </p:cNvSpPr>
          <p:nvPr/>
        </p:nvSpPr>
        <p:spPr bwMode="auto">
          <a:xfrm>
            <a:off x="2512397" y="5735518"/>
            <a:ext cx="1800225" cy="382588"/>
          </a:xfrm>
          <a:prstGeom prst="rect">
            <a:avLst/>
          </a:prstGeom>
          <a:solidFill>
            <a:srgbClr val="43ADD1"/>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dirty="0">
                <a:solidFill>
                  <a:schemeClr val="bg1"/>
                </a:solidFill>
              </a:rPr>
              <a:t>销售信息</a:t>
            </a:r>
            <a:endParaRPr lang="zh-CN" altLang="en-US" b="1" dirty="0">
              <a:solidFill>
                <a:schemeClr val="bg1"/>
              </a:solidFill>
            </a:endParaRPr>
          </a:p>
        </p:txBody>
      </p:sp>
      <p:sp>
        <p:nvSpPr>
          <p:cNvPr id="14346" name="Line 11"/>
          <p:cNvSpPr>
            <a:spLocks noChangeShapeType="1"/>
          </p:cNvSpPr>
          <p:nvPr/>
        </p:nvSpPr>
        <p:spPr bwMode="auto">
          <a:xfrm flipV="1">
            <a:off x="3377583" y="5376744"/>
            <a:ext cx="0" cy="358775"/>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47" name="Line 12"/>
          <p:cNvSpPr>
            <a:spLocks noChangeShapeType="1"/>
          </p:cNvSpPr>
          <p:nvPr/>
        </p:nvSpPr>
        <p:spPr bwMode="auto">
          <a:xfrm flipV="1">
            <a:off x="3377583" y="4727457"/>
            <a:ext cx="0" cy="288925"/>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48" name="Line 13"/>
          <p:cNvSpPr>
            <a:spLocks noChangeShapeType="1"/>
          </p:cNvSpPr>
          <p:nvPr/>
        </p:nvSpPr>
        <p:spPr bwMode="auto">
          <a:xfrm flipV="1">
            <a:off x="3377583" y="4081343"/>
            <a:ext cx="0" cy="287338"/>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49" name="Line 14"/>
          <p:cNvSpPr>
            <a:spLocks noChangeShapeType="1"/>
          </p:cNvSpPr>
          <p:nvPr/>
        </p:nvSpPr>
        <p:spPr bwMode="auto">
          <a:xfrm flipV="1">
            <a:off x="3377583" y="3360619"/>
            <a:ext cx="0" cy="358775"/>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50" name="Line 15"/>
          <p:cNvSpPr>
            <a:spLocks noChangeShapeType="1"/>
          </p:cNvSpPr>
          <p:nvPr/>
        </p:nvSpPr>
        <p:spPr bwMode="auto">
          <a:xfrm flipV="1">
            <a:off x="3377583" y="2711332"/>
            <a:ext cx="0" cy="288925"/>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51" name="Line 16"/>
          <p:cNvSpPr>
            <a:spLocks noChangeShapeType="1"/>
          </p:cNvSpPr>
          <p:nvPr/>
        </p:nvSpPr>
        <p:spPr bwMode="auto">
          <a:xfrm flipV="1">
            <a:off x="3377583" y="2063632"/>
            <a:ext cx="0" cy="287337"/>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52" name="Text Box 17"/>
          <p:cNvSpPr txBox="1">
            <a:spLocks noChangeArrowheads="1"/>
          </p:cNvSpPr>
          <p:nvPr/>
        </p:nvSpPr>
        <p:spPr bwMode="auto">
          <a:xfrm>
            <a:off x="5033347" y="1703268"/>
            <a:ext cx="1800225" cy="382588"/>
          </a:xfrm>
          <a:prstGeom prst="rect">
            <a:avLst/>
          </a:prstGeom>
          <a:solidFill>
            <a:schemeClr val="bg1">
              <a:lumMod val="75000"/>
            </a:schemeClr>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dirty="0">
                <a:solidFill>
                  <a:schemeClr val="bg1"/>
                </a:solidFill>
              </a:rPr>
              <a:t>开场白</a:t>
            </a:r>
            <a:endParaRPr lang="zh-CN" altLang="en-US" b="1" dirty="0">
              <a:solidFill>
                <a:schemeClr val="bg1"/>
              </a:solidFill>
            </a:endParaRPr>
          </a:p>
        </p:txBody>
      </p:sp>
      <p:sp>
        <p:nvSpPr>
          <p:cNvPr id="14353" name="Line 18"/>
          <p:cNvSpPr>
            <a:spLocks noChangeShapeType="1"/>
          </p:cNvSpPr>
          <p:nvPr/>
        </p:nvSpPr>
        <p:spPr bwMode="auto">
          <a:xfrm>
            <a:off x="4312622" y="1847731"/>
            <a:ext cx="720725" cy="0"/>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54" name="Text Box 19"/>
          <p:cNvSpPr txBox="1">
            <a:spLocks noChangeArrowheads="1"/>
          </p:cNvSpPr>
          <p:nvPr/>
        </p:nvSpPr>
        <p:spPr bwMode="auto">
          <a:xfrm>
            <a:off x="7770197" y="1703268"/>
            <a:ext cx="1800225" cy="382588"/>
          </a:xfrm>
          <a:prstGeom prst="rect">
            <a:avLst/>
          </a:prstGeom>
          <a:solidFill>
            <a:schemeClr val="bg1">
              <a:lumMod val="75000"/>
            </a:schemeClr>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dirty="0">
                <a:solidFill>
                  <a:schemeClr val="bg1"/>
                </a:solidFill>
              </a:rPr>
              <a:t>探寻需求</a:t>
            </a:r>
            <a:endParaRPr lang="zh-CN" altLang="en-US" b="1" dirty="0">
              <a:solidFill>
                <a:schemeClr val="bg1"/>
              </a:solidFill>
            </a:endParaRPr>
          </a:p>
        </p:txBody>
      </p:sp>
      <p:sp>
        <p:nvSpPr>
          <p:cNvPr id="14355" name="Line 20"/>
          <p:cNvSpPr>
            <a:spLocks noChangeShapeType="1"/>
          </p:cNvSpPr>
          <p:nvPr/>
        </p:nvSpPr>
        <p:spPr bwMode="auto">
          <a:xfrm>
            <a:off x="6833572" y="1847731"/>
            <a:ext cx="936625" cy="0"/>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56" name="Text Box 21"/>
          <p:cNvSpPr txBox="1">
            <a:spLocks noChangeArrowheads="1"/>
          </p:cNvSpPr>
          <p:nvPr/>
        </p:nvSpPr>
        <p:spPr bwMode="auto">
          <a:xfrm>
            <a:off x="7770197" y="2350968"/>
            <a:ext cx="1800225" cy="382588"/>
          </a:xfrm>
          <a:prstGeom prst="rect">
            <a:avLst/>
          </a:prstGeom>
          <a:solidFill>
            <a:srgbClr val="43ADD1"/>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dirty="0">
                <a:solidFill>
                  <a:schemeClr val="bg1"/>
                </a:solidFill>
              </a:rPr>
              <a:t>确定需求</a:t>
            </a:r>
            <a:endParaRPr lang="zh-CN" altLang="en-US" b="1" dirty="0">
              <a:solidFill>
                <a:schemeClr val="bg1"/>
              </a:solidFill>
            </a:endParaRPr>
          </a:p>
        </p:txBody>
      </p:sp>
      <p:sp>
        <p:nvSpPr>
          <p:cNvPr id="14357" name="Text Box 22"/>
          <p:cNvSpPr txBox="1">
            <a:spLocks noChangeArrowheads="1"/>
          </p:cNvSpPr>
          <p:nvPr/>
        </p:nvSpPr>
        <p:spPr bwMode="auto">
          <a:xfrm>
            <a:off x="7770197" y="3000257"/>
            <a:ext cx="1800225" cy="382587"/>
          </a:xfrm>
          <a:prstGeom prst="rect">
            <a:avLst/>
          </a:prstGeom>
          <a:solidFill>
            <a:schemeClr val="bg1">
              <a:lumMod val="75000"/>
            </a:schemeClr>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dirty="0">
                <a:solidFill>
                  <a:schemeClr val="bg1"/>
                </a:solidFill>
              </a:rPr>
              <a:t>推荐产品</a:t>
            </a:r>
            <a:endParaRPr lang="zh-CN" altLang="en-US" b="1" dirty="0">
              <a:solidFill>
                <a:schemeClr val="bg1"/>
              </a:solidFill>
            </a:endParaRPr>
          </a:p>
        </p:txBody>
      </p:sp>
      <p:sp>
        <p:nvSpPr>
          <p:cNvPr id="14358" name="Text Box 23"/>
          <p:cNvSpPr txBox="1">
            <a:spLocks noChangeArrowheads="1"/>
          </p:cNvSpPr>
          <p:nvPr/>
        </p:nvSpPr>
        <p:spPr bwMode="auto">
          <a:xfrm>
            <a:off x="7770197" y="3719393"/>
            <a:ext cx="1800225" cy="382588"/>
          </a:xfrm>
          <a:prstGeom prst="rect">
            <a:avLst/>
          </a:prstGeom>
          <a:solidFill>
            <a:srgbClr val="43ADD1"/>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a:solidFill>
                  <a:schemeClr val="bg1"/>
                </a:solidFill>
              </a:rPr>
              <a:t>成交</a:t>
            </a:r>
            <a:endParaRPr lang="zh-CN" altLang="en-US" b="1">
              <a:solidFill>
                <a:schemeClr val="bg1"/>
              </a:solidFill>
            </a:endParaRPr>
          </a:p>
        </p:txBody>
      </p:sp>
      <p:sp>
        <p:nvSpPr>
          <p:cNvPr id="14359" name="Text Box 24"/>
          <p:cNvSpPr txBox="1">
            <a:spLocks noChangeArrowheads="1"/>
          </p:cNvSpPr>
          <p:nvPr/>
        </p:nvSpPr>
        <p:spPr bwMode="auto">
          <a:xfrm>
            <a:off x="7770197" y="4368682"/>
            <a:ext cx="1800225" cy="382587"/>
          </a:xfrm>
          <a:prstGeom prst="rect">
            <a:avLst/>
          </a:prstGeom>
          <a:solidFill>
            <a:schemeClr val="bg1">
              <a:lumMod val="75000"/>
            </a:schemeClr>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a:solidFill>
                  <a:schemeClr val="bg1"/>
                </a:solidFill>
              </a:rPr>
              <a:t>订单</a:t>
            </a:r>
            <a:endParaRPr lang="zh-CN" altLang="en-US" b="1">
              <a:solidFill>
                <a:schemeClr val="bg1"/>
              </a:solidFill>
            </a:endParaRPr>
          </a:p>
        </p:txBody>
      </p:sp>
      <p:sp>
        <p:nvSpPr>
          <p:cNvPr id="14360" name="Text Box 25"/>
          <p:cNvSpPr txBox="1">
            <a:spLocks noChangeArrowheads="1"/>
          </p:cNvSpPr>
          <p:nvPr/>
        </p:nvSpPr>
        <p:spPr bwMode="auto">
          <a:xfrm>
            <a:off x="7770197" y="5016382"/>
            <a:ext cx="1800225" cy="382587"/>
          </a:xfrm>
          <a:prstGeom prst="rect">
            <a:avLst/>
          </a:prstGeom>
          <a:solidFill>
            <a:srgbClr val="43ADD1"/>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a:solidFill>
                  <a:schemeClr val="bg1"/>
                </a:solidFill>
              </a:rPr>
              <a:t>执行</a:t>
            </a:r>
            <a:endParaRPr lang="zh-CN" altLang="en-US" b="1">
              <a:solidFill>
                <a:schemeClr val="bg1"/>
              </a:solidFill>
            </a:endParaRPr>
          </a:p>
        </p:txBody>
      </p:sp>
      <p:sp>
        <p:nvSpPr>
          <p:cNvPr id="14361" name="Line 32"/>
          <p:cNvSpPr>
            <a:spLocks noChangeShapeType="1"/>
          </p:cNvSpPr>
          <p:nvPr/>
        </p:nvSpPr>
        <p:spPr bwMode="auto">
          <a:xfrm>
            <a:off x="8705233" y="2063632"/>
            <a:ext cx="0" cy="287337"/>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62" name="Line 33"/>
          <p:cNvSpPr>
            <a:spLocks noChangeShapeType="1"/>
          </p:cNvSpPr>
          <p:nvPr/>
        </p:nvSpPr>
        <p:spPr bwMode="auto">
          <a:xfrm>
            <a:off x="8705233" y="2712918"/>
            <a:ext cx="0" cy="287338"/>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63" name="Line 34"/>
          <p:cNvSpPr>
            <a:spLocks noChangeShapeType="1"/>
          </p:cNvSpPr>
          <p:nvPr/>
        </p:nvSpPr>
        <p:spPr bwMode="auto">
          <a:xfrm>
            <a:off x="8705233" y="3432057"/>
            <a:ext cx="0" cy="287337"/>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64" name="Line 35"/>
          <p:cNvSpPr>
            <a:spLocks noChangeShapeType="1"/>
          </p:cNvSpPr>
          <p:nvPr/>
        </p:nvSpPr>
        <p:spPr bwMode="auto">
          <a:xfrm>
            <a:off x="8705233" y="4081343"/>
            <a:ext cx="0" cy="287338"/>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65" name="Line 36"/>
          <p:cNvSpPr>
            <a:spLocks noChangeShapeType="1"/>
          </p:cNvSpPr>
          <p:nvPr/>
        </p:nvSpPr>
        <p:spPr bwMode="auto">
          <a:xfrm>
            <a:off x="8705233" y="4729043"/>
            <a:ext cx="0" cy="287338"/>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66" name="Text Box 37"/>
          <p:cNvSpPr txBox="1">
            <a:spLocks noChangeArrowheads="1"/>
          </p:cNvSpPr>
          <p:nvPr/>
        </p:nvSpPr>
        <p:spPr bwMode="auto">
          <a:xfrm>
            <a:off x="5033347" y="4368682"/>
            <a:ext cx="1800225" cy="382587"/>
          </a:xfrm>
          <a:prstGeom prst="rect">
            <a:avLst/>
          </a:prstGeom>
          <a:solidFill>
            <a:srgbClr val="43ADD1"/>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a:solidFill>
                  <a:schemeClr val="bg1"/>
                </a:solidFill>
              </a:rPr>
              <a:t>跟进</a:t>
            </a:r>
            <a:endParaRPr lang="zh-CN" altLang="en-US" b="1">
              <a:solidFill>
                <a:schemeClr val="bg1"/>
              </a:solidFill>
            </a:endParaRPr>
          </a:p>
        </p:txBody>
      </p:sp>
      <p:sp>
        <p:nvSpPr>
          <p:cNvPr id="14367" name="Text Box 38"/>
          <p:cNvSpPr txBox="1">
            <a:spLocks noChangeArrowheads="1"/>
          </p:cNvSpPr>
          <p:nvPr/>
        </p:nvSpPr>
        <p:spPr bwMode="auto">
          <a:xfrm>
            <a:off x="5033347" y="5016382"/>
            <a:ext cx="1800225" cy="382587"/>
          </a:xfrm>
          <a:prstGeom prst="rect">
            <a:avLst/>
          </a:prstGeom>
          <a:solidFill>
            <a:schemeClr val="bg1">
              <a:lumMod val="75000"/>
            </a:schemeClr>
          </a:solidFill>
          <a:ln w="15875" algn="ctr">
            <a:noFill/>
            <a:miter lim="800000"/>
          </a:ln>
        </p:spPr>
        <p:txBody>
          <a:bodyPr>
            <a:spAutoFit/>
          </a:bodyPr>
          <a:lstStyle>
            <a:defPPr>
              <a:defRPr lang="zh-CN"/>
            </a:defPPr>
            <a:lvl1pPr marL="342900" indent="-342900" algn="ctr">
              <a:spcBef>
                <a:spcPct val="50000"/>
              </a:spcBef>
              <a:buClr>
                <a:schemeClr val="folHlink"/>
              </a:buClr>
              <a:buSzPct val="60000"/>
              <a:buFont typeface="Wingdings" panose="05000000000000000000" pitchFamily="2" charset="2"/>
              <a:buNone/>
              <a:defRPr>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r>
              <a:rPr lang="zh-CN" altLang="en-US" b="1" dirty="0">
                <a:solidFill>
                  <a:schemeClr val="bg1"/>
                </a:solidFill>
              </a:rPr>
              <a:t>巩固关系</a:t>
            </a:r>
            <a:endParaRPr lang="zh-CN" altLang="en-US" b="1" dirty="0">
              <a:solidFill>
                <a:schemeClr val="bg1"/>
              </a:solidFill>
            </a:endParaRPr>
          </a:p>
        </p:txBody>
      </p:sp>
      <p:sp>
        <p:nvSpPr>
          <p:cNvPr id="14368" name="Line 39"/>
          <p:cNvSpPr>
            <a:spLocks noChangeShapeType="1"/>
          </p:cNvSpPr>
          <p:nvPr/>
        </p:nvSpPr>
        <p:spPr bwMode="auto">
          <a:xfrm flipH="1">
            <a:off x="6833572" y="5232281"/>
            <a:ext cx="936625" cy="0"/>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69" name="Line 40"/>
          <p:cNvSpPr>
            <a:spLocks noChangeShapeType="1"/>
          </p:cNvSpPr>
          <p:nvPr/>
        </p:nvSpPr>
        <p:spPr bwMode="auto">
          <a:xfrm flipH="1">
            <a:off x="4312622" y="4511556"/>
            <a:ext cx="720725" cy="0"/>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70" name="Line 41"/>
          <p:cNvSpPr>
            <a:spLocks noChangeShapeType="1"/>
          </p:cNvSpPr>
          <p:nvPr/>
        </p:nvSpPr>
        <p:spPr bwMode="auto">
          <a:xfrm flipH="1">
            <a:off x="4746008" y="5232281"/>
            <a:ext cx="287338" cy="0"/>
          </a:xfrm>
          <a:prstGeom prst="line">
            <a:avLst/>
          </a:prstGeom>
          <a:noFill/>
          <a:ln w="158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71" name="Line 42"/>
          <p:cNvSpPr>
            <a:spLocks noChangeShapeType="1"/>
          </p:cNvSpPr>
          <p:nvPr/>
        </p:nvSpPr>
        <p:spPr bwMode="auto">
          <a:xfrm flipV="1">
            <a:off x="4746008" y="4511557"/>
            <a:ext cx="0" cy="720725"/>
          </a:xfrm>
          <a:prstGeom prst="line">
            <a:avLst/>
          </a:prstGeom>
          <a:noFill/>
          <a:ln w="158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72" name="Line 43"/>
          <p:cNvSpPr>
            <a:spLocks noChangeShapeType="1"/>
          </p:cNvSpPr>
          <p:nvPr/>
        </p:nvSpPr>
        <p:spPr bwMode="auto">
          <a:xfrm flipH="1">
            <a:off x="5896947" y="2855793"/>
            <a:ext cx="2808287" cy="0"/>
          </a:xfrm>
          <a:prstGeom prst="line">
            <a:avLst/>
          </a:prstGeom>
          <a:noFill/>
          <a:ln w="158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73" name="Line 44"/>
          <p:cNvSpPr>
            <a:spLocks noChangeShapeType="1"/>
          </p:cNvSpPr>
          <p:nvPr/>
        </p:nvSpPr>
        <p:spPr bwMode="auto">
          <a:xfrm>
            <a:off x="5896946" y="2855793"/>
            <a:ext cx="0" cy="1512888"/>
          </a:xfrm>
          <a:prstGeom prst="line">
            <a:avLst/>
          </a:prstGeom>
          <a:noFill/>
          <a:ln w="15875">
            <a:solidFill>
              <a:schemeClr val="tx1"/>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74" name="Line 45"/>
          <p:cNvSpPr>
            <a:spLocks noChangeShapeType="1"/>
          </p:cNvSpPr>
          <p:nvPr/>
        </p:nvSpPr>
        <p:spPr bwMode="auto">
          <a:xfrm>
            <a:off x="3377584" y="5592643"/>
            <a:ext cx="6767513" cy="0"/>
          </a:xfrm>
          <a:prstGeom prst="line">
            <a:avLst/>
          </a:prstGeom>
          <a:noFill/>
          <a:ln w="158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75" name="Line 46"/>
          <p:cNvSpPr>
            <a:spLocks noChangeShapeType="1"/>
          </p:cNvSpPr>
          <p:nvPr/>
        </p:nvSpPr>
        <p:spPr bwMode="auto">
          <a:xfrm>
            <a:off x="9570422" y="2495431"/>
            <a:ext cx="574675" cy="0"/>
          </a:xfrm>
          <a:prstGeom prst="line">
            <a:avLst/>
          </a:prstGeom>
          <a:noFill/>
          <a:ln w="158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76" name="Line 47"/>
          <p:cNvSpPr>
            <a:spLocks noChangeShapeType="1"/>
          </p:cNvSpPr>
          <p:nvPr/>
        </p:nvSpPr>
        <p:spPr bwMode="auto">
          <a:xfrm>
            <a:off x="10145096" y="2495431"/>
            <a:ext cx="0" cy="3097212"/>
          </a:xfrm>
          <a:prstGeom prst="line">
            <a:avLst/>
          </a:prstGeom>
          <a:noFill/>
          <a:ln w="158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77" name="Text Box 48"/>
          <p:cNvSpPr txBox="1">
            <a:spLocks noChangeArrowheads="1"/>
          </p:cNvSpPr>
          <p:nvPr/>
        </p:nvSpPr>
        <p:spPr bwMode="auto">
          <a:xfrm>
            <a:off x="9713296" y="2063631"/>
            <a:ext cx="43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buFont typeface="Wingdings" panose="05000000000000000000" pitchFamily="2" charset="2"/>
              <a:buNone/>
            </a:pPr>
            <a:r>
              <a:rPr lang="en-US" altLang="zh-CN" sz="1800" b="1">
                <a:solidFill>
                  <a:srgbClr val="404040"/>
                </a:solidFill>
                <a:latin typeface="微软雅黑" panose="020B0503020204020204" pitchFamily="34" charset="-122"/>
                <a:ea typeface="微软雅黑" panose="020B0503020204020204" pitchFamily="34" charset="-122"/>
              </a:rPr>
              <a:t>N</a:t>
            </a:r>
            <a:endParaRPr lang="en-US" altLang="zh-CN" sz="1800" b="1">
              <a:solidFill>
                <a:srgbClr val="404040"/>
              </a:solidFill>
              <a:latin typeface="微软雅黑" panose="020B0503020204020204" pitchFamily="34" charset="-122"/>
              <a:ea typeface="微软雅黑" panose="020B0503020204020204" pitchFamily="34" charset="-122"/>
            </a:endParaRPr>
          </a:p>
        </p:txBody>
      </p:sp>
      <p:sp>
        <p:nvSpPr>
          <p:cNvPr id="14378" name="Text Box 49"/>
          <p:cNvSpPr txBox="1">
            <a:spLocks noChangeArrowheads="1"/>
          </p:cNvSpPr>
          <p:nvPr/>
        </p:nvSpPr>
        <p:spPr bwMode="auto">
          <a:xfrm>
            <a:off x="8921133" y="2704981"/>
            <a:ext cx="43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buFont typeface="Wingdings" panose="05000000000000000000" pitchFamily="2" charset="2"/>
              <a:buNone/>
            </a:pPr>
            <a:r>
              <a:rPr lang="en-US" altLang="zh-CN" sz="1800" b="1">
                <a:solidFill>
                  <a:schemeClr val="bg1"/>
                </a:solidFill>
                <a:latin typeface="微软雅黑" panose="020B0503020204020204" pitchFamily="34" charset="-122"/>
                <a:ea typeface="微软雅黑" panose="020B0503020204020204" pitchFamily="34" charset="-122"/>
              </a:rPr>
              <a:t>Y</a:t>
            </a:r>
            <a:endParaRPr lang="en-US" altLang="zh-CN" sz="1800" b="1">
              <a:solidFill>
                <a:schemeClr val="bg1"/>
              </a:solidFill>
              <a:latin typeface="微软雅黑" panose="020B0503020204020204" pitchFamily="34" charset="-122"/>
              <a:ea typeface="微软雅黑" panose="020B0503020204020204" pitchFamily="34" charset="-122"/>
            </a:endParaRPr>
          </a:p>
        </p:txBody>
      </p:sp>
      <p:sp>
        <p:nvSpPr>
          <p:cNvPr id="14379" name="Text Box 50"/>
          <p:cNvSpPr txBox="1">
            <a:spLocks noChangeArrowheads="1"/>
          </p:cNvSpPr>
          <p:nvPr/>
        </p:nvSpPr>
        <p:spPr bwMode="auto">
          <a:xfrm>
            <a:off x="6978033" y="3432056"/>
            <a:ext cx="43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buFont typeface="Wingdings" panose="05000000000000000000" pitchFamily="2" charset="2"/>
              <a:buNone/>
            </a:pPr>
            <a:r>
              <a:rPr lang="en-US" altLang="zh-CN" sz="1800" b="1">
                <a:solidFill>
                  <a:srgbClr val="404040"/>
                </a:solidFill>
                <a:latin typeface="微软雅黑" panose="020B0503020204020204" pitchFamily="34" charset="-122"/>
                <a:ea typeface="微软雅黑" panose="020B0503020204020204" pitchFamily="34" charset="-122"/>
              </a:rPr>
              <a:t>N</a:t>
            </a:r>
            <a:endParaRPr lang="en-US" altLang="zh-CN" sz="1800" b="1">
              <a:solidFill>
                <a:srgbClr val="404040"/>
              </a:solidFill>
              <a:latin typeface="微软雅黑" panose="020B0503020204020204" pitchFamily="34" charset="-122"/>
              <a:ea typeface="微软雅黑" panose="020B0503020204020204" pitchFamily="34" charset="-122"/>
            </a:endParaRPr>
          </a:p>
        </p:txBody>
      </p:sp>
      <p:sp>
        <p:nvSpPr>
          <p:cNvPr id="14380" name="Line 51"/>
          <p:cNvSpPr>
            <a:spLocks noChangeShapeType="1"/>
          </p:cNvSpPr>
          <p:nvPr/>
        </p:nvSpPr>
        <p:spPr bwMode="auto">
          <a:xfrm>
            <a:off x="5896946" y="3863856"/>
            <a:ext cx="1873250" cy="0"/>
          </a:xfrm>
          <a:prstGeom prst="line">
            <a:avLst/>
          </a:prstGeom>
          <a:noFill/>
          <a:ln w="158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4381" name="Text Box 52"/>
          <p:cNvSpPr txBox="1">
            <a:spLocks noChangeArrowheads="1"/>
          </p:cNvSpPr>
          <p:nvPr/>
        </p:nvSpPr>
        <p:spPr bwMode="auto">
          <a:xfrm>
            <a:off x="8921133" y="4073406"/>
            <a:ext cx="43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gn="ctr" eaLnBrk="1" hangingPunct="1">
              <a:spcBef>
                <a:spcPct val="50000"/>
              </a:spcBef>
              <a:buFont typeface="Wingdings" panose="05000000000000000000" pitchFamily="2" charset="2"/>
              <a:buNone/>
            </a:pPr>
            <a:r>
              <a:rPr lang="en-US" altLang="zh-CN" sz="1800" b="1">
                <a:solidFill>
                  <a:schemeClr val="bg1"/>
                </a:solidFill>
                <a:latin typeface="微软雅黑" panose="020B0503020204020204" pitchFamily="34" charset="-122"/>
                <a:ea typeface="微软雅黑" panose="020B0503020204020204" pitchFamily="34" charset="-122"/>
              </a:rPr>
              <a:t>Y</a:t>
            </a:r>
            <a:endParaRPr lang="en-US" altLang="zh-CN" sz="1800" b="1">
              <a:solidFill>
                <a:schemeClr val="bg1"/>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1120575" y="191195"/>
            <a:ext cx="3441290" cy="850519"/>
            <a:chOff x="1164117" y="191195"/>
            <a:chExt cx="3441290" cy="850519"/>
          </a:xfrm>
        </p:grpSpPr>
        <p:sp>
          <p:nvSpPr>
            <p:cNvPr id="47" name="文本框 46"/>
            <p:cNvSpPr txBox="1"/>
            <p:nvPr/>
          </p:nvSpPr>
          <p:spPr>
            <a:xfrm>
              <a:off x="1164117" y="191195"/>
              <a:ext cx="26212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电话销售流程</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48" name="矩形 4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49" name="组合 48"/>
          <p:cNvGrpSpPr/>
          <p:nvPr/>
        </p:nvGrpSpPr>
        <p:grpSpPr>
          <a:xfrm>
            <a:off x="172643" y="281712"/>
            <a:ext cx="835151" cy="706819"/>
            <a:chOff x="1138351" y="-1804099"/>
            <a:chExt cx="2969965" cy="2513592"/>
          </a:xfrm>
        </p:grpSpPr>
        <p:pic>
          <p:nvPicPr>
            <p:cNvPr id="50" name="图片 49"/>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51" name="组合 50"/>
            <p:cNvGrpSpPr/>
            <p:nvPr/>
          </p:nvGrpSpPr>
          <p:grpSpPr>
            <a:xfrm rot="20693666">
              <a:off x="2289906" y="-901804"/>
              <a:ext cx="1818410" cy="1611297"/>
              <a:chOff x="181811" y="-159840"/>
              <a:chExt cx="1818410" cy="1611297"/>
            </a:xfrm>
          </p:grpSpPr>
          <p:sp>
            <p:nvSpPr>
              <p:cNvPr id="52" name="椭圆 51"/>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3" name="椭圆 52"/>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4" descr="电话销售的漏斗客户管理"/>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16736" y="1262608"/>
            <a:ext cx="9875520" cy="5101457"/>
          </a:xfrm>
          <a:prstGeom prst="rect">
            <a:avLst/>
          </a:prstGeom>
          <a:noFill/>
          <a:ln w="76200">
            <a:solidFill>
              <a:srgbClr val="43ADD1"/>
            </a:solidFill>
            <a:miter lim="800000"/>
            <a:headEnd/>
            <a:tailEnd/>
          </a:ln>
          <a:extLst>
            <a:ext uri="{909E8E84-426E-40DD-AFC4-6F175D3DCCD1}">
              <a14:hiddenFill xmlns:a14="http://schemas.microsoft.com/office/drawing/2010/main">
                <a:solidFill>
                  <a:srgbClr val="FFFFFF"/>
                </a:solidFill>
              </a14:hiddenFill>
            </a:ext>
          </a:extLst>
        </p:spPr>
      </p:pic>
      <p:grpSp>
        <p:nvGrpSpPr>
          <p:cNvPr id="4" name="组合 3"/>
          <p:cNvGrpSpPr/>
          <p:nvPr/>
        </p:nvGrpSpPr>
        <p:grpSpPr>
          <a:xfrm>
            <a:off x="1120575" y="194370"/>
            <a:ext cx="4246880" cy="847344"/>
            <a:chOff x="1164117" y="194370"/>
            <a:chExt cx="4246880" cy="847344"/>
          </a:xfrm>
        </p:grpSpPr>
        <p:sp>
          <p:nvSpPr>
            <p:cNvPr id="5" name="文本框 4"/>
            <p:cNvSpPr txBox="1"/>
            <p:nvPr/>
          </p:nvSpPr>
          <p:spPr>
            <a:xfrm>
              <a:off x="1164117" y="194370"/>
              <a:ext cx="42468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电话销售漏斗客户管理</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6" name="矩形 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7" name="组合 6"/>
          <p:cNvGrpSpPr/>
          <p:nvPr/>
        </p:nvGrpSpPr>
        <p:grpSpPr>
          <a:xfrm>
            <a:off x="172643" y="281712"/>
            <a:ext cx="835151" cy="706819"/>
            <a:chOff x="1138351" y="-1804099"/>
            <a:chExt cx="2969965" cy="2513592"/>
          </a:xfrm>
        </p:grpSpPr>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9" name="组合 8"/>
            <p:cNvGrpSpPr/>
            <p:nvPr/>
          </p:nvGrpSpPr>
          <p:grpSpPr>
            <a:xfrm rot="20693666">
              <a:off x="2289906" y="-901804"/>
              <a:ext cx="1818410" cy="1611297"/>
              <a:chOff x="181811" y="-159840"/>
              <a:chExt cx="1818410" cy="1611297"/>
            </a:xfrm>
          </p:grpSpPr>
          <p:sp>
            <p:nvSpPr>
              <p:cNvPr id="10" name="椭圆 9"/>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 name="椭圆 10"/>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sz="half" idx="1"/>
          </p:nvPr>
        </p:nvSpPr>
        <p:spPr>
          <a:xfrm>
            <a:off x="498975" y="1780775"/>
            <a:ext cx="5080000" cy="1421552"/>
          </a:xfrm>
        </p:spPr>
        <p:txBody>
          <a:bodyPr/>
          <a:lstStyle/>
          <a:p>
            <a:pPr marL="0" indent="0" eaLnBrk="1" hangingPunct="1">
              <a:lnSpc>
                <a:spcPct val="100000"/>
              </a:lnSpc>
              <a:buNone/>
            </a:pPr>
            <a:r>
              <a:rPr lang="zh-CN" altLang="en-US" sz="1600" b="1" dirty="0" smtClean="0">
                <a:solidFill>
                  <a:srgbClr val="43ADD1"/>
                </a:solidFill>
                <a:latin typeface="微软雅黑" panose="020B0503020204020204" pitchFamily="34" charset="-122"/>
                <a:ea typeface="微软雅黑" panose="020B0503020204020204" pitchFamily="34" charset="-122"/>
              </a:rPr>
              <a:t>打给谁</a:t>
            </a:r>
            <a:endParaRPr lang="zh-CN" altLang="en-US" sz="1600" b="1" dirty="0" smtClean="0">
              <a:solidFill>
                <a:srgbClr val="43ADD1"/>
              </a:solidFill>
              <a:latin typeface="微软雅黑" panose="020B0503020204020204" pitchFamily="34" charset="-122"/>
              <a:ea typeface="微软雅黑" panose="020B0503020204020204" pitchFamily="34" charset="-122"/>
            </a:endParaRPr>
          </a:p>
          <a:p>
            <a:pPr eaLnBrk="1" hangingPunct="1">
              <a:lnSpc>
                <a:spcPct val="100000"/>
              </a:lnSpc>
              <a:buClr>
                <a:schemeClr val="tx1"/>
              </a:buClr>
              <a:buFont typeface="Wingdings" panose="05000000000000000000" pitchFamily="2" charset="2"/>
              <a:buChar char="u"/>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老客户</a:t>
            </a: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lnSpc>
                <a:spcPct val="100000"/>
              </a:lnSpc>
              <a:buClr>
                <a:schemeClr val="tx1"/>
              </a:buClr>
              <a:buFont typeface="Wingdings" panose="05000000000000000000" pitchFamily="2" charset="2"/>
              <a:buChar char="u"/>
            </a:pPr>
            <a:r>
              <a:rPr lang="zh-CN" altLang="en-US" sz="1400" dirty="0" smtClean="0">
                <a:solidFill>
                  <a:schemeClr val="tx1"/>
                </a:solidFill>
                <a:latin typeface="微软雅黑" panose="020B0503020204020204" pitchFamily="34" charset="-122"/>
                <a:ea typeface="微软雅黑" panose="020B0503020204020204" pitchFamily="34" charset="-122"/>
              </a:rPr>
              <a:t>有联系的潜在客户</a:t>
            </a:r>
            <a:endParaRPr lang="zh-CN" altLang="en-US" sz="1400" dirty="0" smtClean="0">
              <a:solidFill>
                <a:schemeClr val="tx1"/>
              </a:solidFill>
              <a:latin typeface="微软雅黑" panose="020B0503020204020204" pitchFamily="34" charset="-122"/>
              <a:ea typeface="微软雅黑" panose="020B0503020204020204" pitchFamily="34" charset="-122"/>
            </a:endParaRPr>
          </a:p>
          <a:p>
            <a:pPr eaLnBrk="1" hangingPunct="1">
              <a:lnSpc>
                <a:spcPct val="100000"/>
              </a:lnSpc>
              <a:buClr>
                <a:schemeClr val="tx1"/>
              </a:buClr>
              <a:buFont typeface="Wingdings" panose="05000000000000000000" pitchFamily="2" charset="2"/>
              <a:buChar char="u"/>
            </a:pPr>
            <a:r>
              <a:rPr lang="zh-CN" altLang="en-US" sz="1400" dirty="0" smtClean="0">
                <a:solidFill>
                  <a:schemeClr val="tx1"/>
                </a:solidFill>
                <a:latin typeface="微软雅黑" panose="020B0503020204020204" pitchFamily="34" charset="-122"/>
                <a:ea typeface="微软雅黑" panose="020B0503020204020204" pitchFamily="34" charset="-122"/>
              </a:rPr>
              <a:t>完全没有接触过的潜在客户</a:t>
            </a:r>
            <a:endParaRPr lang="zh-CN" altLang="en-US" sz="1400" dirty="0" smtClean="0">
              <a:solidFill>
                <a:schemeClr val="tx1"/>
              </a:solidFill>
              <a:latin typeface="微软雅黑" panose="020B0503020204020204" pitchFamily="34" charset="-122"/>
              <a:ea typeface="微软雅黑" panose="020B0503020204020204" pitchFamily="34" charset="-122"/>
            </a:endParaRPr>
          </a:p>
        </p:txBody>
      </p:sp>
      <p:sp>
        <p:nvSpPr>
          <p:cNvPr id="16388" name="Text Box 4"/>
          <p:cNvSpPr txBox="1">
            <a:spLocks noChangeArrowheads="1"/>
          </p:cNvSpPr>
          <p:nvPr/>
        </p:nvSpPr>
        <p:spPr bwMode="auto">
          <a:xfrm>
            <a:off x="8479130" y="2319463"/>
            <a:ext cx="3671887"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marL="0" indent="0" algn="ctr" eaLnBrk="1" hangingPunct="1">
              <a:lnSpc>
                <a:spcPct val="150000"/>
              </a:lnSpc>
              <a:spcBef>
                <a:spcPct val="50000"/>
              </a:spcBef>
              <a:buNone/>
            </a:pPr>
            <a:r>
              <a:rPr lang="zh-CN" altLang="en-US" sz="1800" dirty="0" smtClean="0">
                <a:solidFill>
                  <a:srgbClr val="43ADD1"/>
                </a:solidFill>
                <a:latin typeface="微软雅黑" panose="020B0503020204020204" pitchFamily="34" charset="-122"/>
                <a:ea typeface="微软雅黑" panose="020B0503020204020204" pitchFamily="34" charset="-122"/>
              </a:rPr>
              <a:t>每天打出数量</a:t>
            </a:r>
            <a:endParaRPr lang="en-US" altLang="zh-CN" sz="1800" dirty="0" smtClean="0">
              <a:solidFill>
                <a:srgbClr val="43ADD1"/>
              </a:solidFill>
              <a:latin typeface="微软雅黑" panose="020B0503020204020204" pitchFamily="34" charset="-122"/>
              <a:ea typeface="微软雅黑" panose="020B0503020204020204" pitchFamily="34" charset="-122"/>
            </a:endParaRPr>
          </a:p>
          <a:p>
            <a:pPr marL="0" indent="0" algn="ctr" eaLnBrk="1" hangingPunct="1">
              <a:lnSpc>
                <a:spcPct val="150000"/>
              </a:lnSpc>
              <a:spcBef>
                <a:spcPct val="50000"/>
              </a:spcBef>
              <a:buNone/>
            </a:pPr>
            <a:r>
              <a:rPr lang="zh-CN" altLang="en-US" sz="1800" dirty="0" smtClean="0">
                <a:solidFill>
                  <a:srgbClr val="43ADD1"/>
                </a:solidFill>
                <a:latin typeface="微软雅黑" panose="020B0503020204020204" pitchFamily="34" charset="-122"/>
                <a:ea typeface="微软雅黑" panose="020B0503020204020204" pitchFamily="34" charset="-122"/>
              </a:rPr>
              <a:t>接通数量</a:t>
            </a:r>
            <a:endParaRPr lang="en-US" altLang="zh-CN" sz="1800" dirty="0" smtClean="0">
              <a:solidFill>
                <a:srgbClr val="43ADD1"/>
              </a:solidFill>
              <a:latin typeface="微软雅黑" panose="020B0503020204020204" pitchFamily="34" charset="-122"/>
              <a:ea typeface="微软雅黑" panose="020B0503020204020204" pitchFamily="34" charset="-122"/>
            </a:endParaRPr>
          </a:p>
          <a:p>
            <a:pPr marL="0" indent="0" algn="ctr" eaLnBrk="1" hangingPunct="1">
              <a:lnSpc>
                <a:spcPct val="150000"/>
              </a:lnSpc>
              <a:spcBef>
                <a:spcPct val="50000"/>
              </a:spcBef>
              <a:buNone/>
            </a:pPr>
            <a:r>
              <a:rPr lang="zh-CN" altLang="en-US" sz="1800" dirty="0" smtClean="0">
                <a:solidFill>
                  <a:srgbClr val="43ADD1"/>
                </a:solidFill>
                <a:latin typeface="微软雅黑" panose="020B0503020204020204" pitchFamily="34" charset="-122"/>
                <a:ea typeface="微软雅黑" panose="020B0503020204020204" pitchFamily="34" charset="-122"/>
              </a:rPr>
              <a:t>商谈数量</a:t>
            </a:r>
            <a:endParaRPr lang="en-US" altLang="zh-CN" sz="1800" dirty="0" smtClean="0">
              <a:solidFill>
                <a:srgbClr val="43ADD1"/>
              </a:solidFill>
              <a:latin typeface="微软雅黑" panose="020B0503020204020204" pitchFamily="34" charset="-122"/>
              <a:ea typeface="微软雅黑" panose="020B0503020204020204" pitchFamily="34" charset="-122"/>
            </a:endParaRPr>
          </a:p>
          <a:p>
            <a:pPr marL="0" indent="0" algn="ctr" eaLnBrk="1" hangingPunct="1">
              <a:lnSpc>
                <a:spcPct val="150000"/>
              </a:lnSpc>
              <a:spcBef>
                <a:spcPct val="50000"/>
              </a:spcBef>
              <a:buNone/>
            </a:pPr>
            <a:r>
              <a:rPr lang="zh-CN" altLang="en-US" sz="1800" dirty="0" smtClean="0">
                <a:solidFill>
                  <a:srgbClr val="43ADD1"/>
                </a:solidFill>
                <a:latin typeface="微软雅黑" panose="020B0503020204020204" pitchFamily="34" charset="-122"/>
                <a:ea typeface="微软雅黑" panose="020B0503020204020204" pitchFamily="34" charset="-122"/>
              </a:rPr>
              <a:t>达到目标数量</a:t>
            </a:r>
            <a:endParaRPr lang="en-US" altLang="zh-CN" sz="1800" dirty="0" smtClean="0">
              <a:solidFill>
                <a:srgbClr val="43ADD1"/>
              </a:solidFill>
              <a:latin typeface="微软雅黑" panose="020B0503020204020204" pitchFamily="34" charset="-122"/>
              <a:ea typeface="微软雅黑" panose="020B0503020204020204" pitchFamily="34" charset="-122"/>
            </a:endParaRPr>
          </a:p>
          <a:p>
            <a:pPr marL="0" indent="0" algn="ctr" eaLnBrk="1" hangingPunct="1">
              <a:lnSpc>
                <a:spcPct val="150000"/>
              </a:lnSpc>
              <a:spcBef>
                <a:spcPct val="50000"/>
              </a:spcBef>
              <a:buNone/>
            </a:pPr>
            <a:r>
              <a:rPr lang="zh-CN" altLang="en-US" sz="1800" dirty="0" smtClean="0">
                <a:solidFill>
                  <a:srgbClr val="43ADD1"/>
                </a:solidFill>
                <a:latin typeface="微软雅黑" panose="020B0503020204020204" pitchFamily="34" charset="-122"/>
                <a:ea typeface="微软雅黑" panose="020B0503020204020204" pitchFamily="34" charset="-122"/>
              </a:rPr>
              <a:t>成交数量</a:t>
            </a:r>
            <a:endParaRPr lang="zh-CN" altLang="zh-CN" sz="1800" dirty="0">
              <a:solidFill>
                <a:srgbClr val="43ADD1"/>
              </a:solidFill>
              <a:latin typeface="微软雅黑" panose="020B0503020204020204" pitchFamily="34" charset="-122"/>
              <a:ea typeface="微软雅黑" panose="020B0503020204020204" pitchFamily="34" charset="-122"/>
            </a:endParaRPr>
          </a:p>
        </p:txBody>
      </p:sp>
      <p:graphicFrame>
        <p:nvGraphicFramePr>
          <p:cNvPr id="65738" name="Group 202"/>
          <p:cNvGraphicFramePr>
            <a:graphicFrameLocks noGrp="1"/>
          </p:cNvGraphicFramePr>
          <p:nvPr>
            <p:ph sz="half" idx="2"/>
          </p:nvPr>
        </p:nvGraphicFramePr>
        <p:xfrm>
          <a:off x="376847" y="5224235"/>
          <a:ext cx="5234957" cy="708298"/>
        </p:xfrm>
        <a:graphic>
          <a:graphicData uri="http://schemas.openxmlformats.org/drawingml/2006/table">
            <a:tbl>
              <a:tblPr/>
              <a:tblGrid>
                <a:gridCol w="890313"/>
                <a:gridCol w="767048"/>
                <a:gridCol w="782240"/>
                <a:gridCol w="793743"/>
                <a:gridCol w="862764"/>
                <a:gridCol w="1138849"/>
              </a:tblGrid>
              <a:tr h="37302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rPr>
                        <a:t>客户</a:t>
                      </a:r>
                      <a:endPar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rPr>
                        <a:t>星期一</a:t>
                      </a:r>
                      <a:endPar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rPr>
                        <a:t>星期二</a:t>
                      </a:r>
                      <a:endPar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rPr>
                        <a:t>星期三</a:t>
                      </a:r>
                      <a:endPar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rPr>
                        <a:t>星期四</a:t>
                      </a:r>
                      <a:endPar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rPr>
                        <a:t>星期五</a:t>
                      </a:r>
                      <a:endParaRPr kumimoji="0" lang="zh-CN" altLang="en-US" sz="14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3ADD1"/>
                    </a:solidFill>
                  </a:tcPr>
                </a:tc>
              </a:tr>
              <a:tr h="335257">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zh-CN" altLang="zh-CN" sz="16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zh-CN" altLang="zh-CN" sz="1600" b="0" i="0" u="none" strike="noStrike" cap="none" normalizeH="0" baseline="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zh-CN" altLang="zh-CN" sz="1600" b="0" i="0" u="none" strike="noStrike" cap="none" normalizeH="0" baseline="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zh-CN" altLang="zh-CN" sz="1600" b="0" i="0" u="none" strike="noStrike" cap="none" normalizeH="0" baseline="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zh-CN" altLang="zh-CN" sz="1600" b="0" i="0" u="none" strike="noStrike" cap="none" normalizeH="0" baseline="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endParaRPr kumimoji="0" lang="zh-CN" altLang="zh-CN" sz="1600" b="0" i="0" u="none" strike="noStrike" cap="none" normalizeH="0" baseline="0" dirty="0" smtClean="0">
                        <a:ln>
                          <a:noFill/>
                        </a:ln>
                        <a:solidFill>
                          <a:schemeClr val="bg1"/>
                        </a:solidFill>
                        <a:effectLst/>
                        <a:latin typeface="Tahoma" panose="020B0604030504040204" pitchFamily="34" charset="0"/>
                        <a:ea typeface="宋体" panose="02010600030101010101" pitchFamily="2" charset="-122"/>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Rectangle 2"/>
          <p:cNvSpPr txBox="1">
            <a:spLocks noChangeArrowheads="1"/>
          </p:cNvSpPr>
          <p:nvPr/>
        </p:nvSpPr>
        <p:spPr>
          <a:xfrm>
            <a:off x="3754439" y="523802"/>
            <a:ext cx="6373812" cy="911225"/>
          </a:xfrm>
          <a:prstGeom prst="rect">
            <a:avLst/>
          </a:prstGeom>
        </p:spPr>
        <p:txBody>
          <a:bodyPr/>
          <a:lstStyle>
            <a:lvl1pPr algn="l" defTabSz="913765"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3200" dirty="0"/>
          </a:p>
        </p:txBody>
      </p:sp>
      <p:grpSp>
        <p:nvGrpSpPr>
          <p:cNvPr id="9" name="组合 8"/>
          <p:cNvGrpSpPr/>
          <p:nvPr/>
        </p:nvGrpSpPr>
        <p:grpSpPr>
          <a:xfrm>
            <a:off x="1120575" y="178495"/>
            <a:ext cx="5466080" cy="863219"/>
            <a:chOff x="1164117" y="178495"/>
            <a:chExt cx="5466080" cy="863219"/>
          </a:xfrm>
        </p:grpSpPr>
        <p:sp>
          <p:nvSpPr>
            <p:cNvPr id="10" name="文本框 9"/>
            <p:cNvSpPr txBox="1"/>
            <p:nvPr/>
          </p:nvSpPr>
          <p:spPr>
            <a:xfrm>
              <a:off x="1164117" y="178495"/>
              <a:ext cx="5466080" cy="730885"/>
            </a:xfrm>
            <a:prstGeom prst="rect">
              <a:avLst/>
            </a:prstGeom>
            <a:noFill/>
          </p:spPr>
          <p:txBody>
            <a:bodyPr wrap="none" rtlCol="0">
              <a:spAutoFit/>
            </a:bodyPr>
            <a:lstStyle/>
            <a:p>
              <a:pPr>
                <a:lnSpc>
                  <a:spcPct val="130000"/>
                </a:lnSpc>
                <a:defRPr/>
              </a:pPr>
              <a:r>
                <a:rPr lang="zh-CN" altLang="en-US" sz="3200" b="1" dirty="0" smtClean="0">
                  <a:latin typeface="微软雅黑" panose="020B0503020204020204" pitchFamily="82" charset="2"/>
                  <a:ea typeface="微软雅黑" panose="020B0503020204020204" pitchFamily="82" charset="2"/>
                  <a:cs typeface="+mn-ea"/>
                  <a:sym typeface="+mn-lt"/>
                </a:rPr>
                <a:t>制定电话销售工作记录及目标</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12" name="组合 11"/>
          <p:cNvGrpSpPr/>
          <p:nvPr/>
        </p:nvGrpSpPr>
        <p:grpSpPr>
          <a:xfrm>
            <a:off x="172643" y="281712"/>
            <a:ext cx="835151" cy="706819"/>
            <a:chOff x="1138351" y="-1804099"/>
            <a:chExt cx="2969965" cy="2513592"/>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4" name="组合 13"/>
            <p:cNvGrpSpPr/>
            <p:nvPr/>
          </p:nvGrpSpPr>
          <p:grpSpPr>
            <a:xfrm rot="20693666">
              <a:off x="2289906" y="-901804"/>
              <a:ext cx="1818410" cy="1611297"/>
              <a:chOff x="181811" y="-159840"/>
              <a:chExt cx="1818410" cy="1611297"/>
            </a:xfrm>
          </p:grpSpPr>
          <p:sp>
            <p:nvSpPr>
              <p:cNvPr id="15" name="椭圆 14"/>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6" name="椭圆 15"/>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3" name="矩形 2"/>
          <p:cNvSpPr/>
          <p:nvPr/>
        </p:nvSpPr>
        <p:spPr>
          <a:xfrm>
            <a:off x="535284" y="3334978"/>
            <a:ext cx="6096000" cy="1590179"/>
          </a:xfrm>
          <a:prstGeom prst="rect">
            <a:avLst/>
          </a:prstGeom>
        </p:spPr>
        <p:txBody>
          <a:bodyPr>
            <a:spAutoFit/>
          </a:bodyPr>
          <a:lstStyle/>
          <a:p>
            <a:pPr defTabSz="913765">
              <a:spcBef>
                <a:spcPts val="1000"/>
              </a:spcBef>
            </a:pPr>
            <a:r>
              <a:rPr lang="zh-CN" altLang="en-US" sz="1600" b="1" dirty="0">
                <a:solidFill>
                  <a:srgbClr val="43ADD1"/>
                </a:solidFill>
                <a:latin typeface="微软雅黑" panose="020B0503020204020204" pitchFamily="34" charset="-122"/>
                <a:ea typeface="微软雅黑" panose="020B0503020204020204" pitchFamily="34" charset="-122"/>
              </a:rPr>
              <a:t>打电话的要点</a:t>
            </a:r>
            <a:endParaRPr lang="zh-CN" altLang="en-US" sz="1600" b="1" dirty="0">
              <a:solidFill>
                <a:srgbClr val="43ADD1"/>
              </a:solidFill>
              <a:latin typeface="微软雅黑" panose="020B0503020204020204" pitchFamily="34" charset="-122"/>
              <a:ea typeface="微软雅黑" panose="020B0503020204020204" pitchFamily="34" charset="-122"/>
            </a:endParaRPr>
          </a:p>
          <a:p>
            <a:pPr marL="171450" indent="-171450" defTabSz="913765">
              <a:spcBef>
                <a:spcPts val="1000"/>
              </a:spcBef>
              <a:buFont typeface="Wingdings" panose="05000000000000000000" pitchFamily="2" charset="2"/>
              <a:buChar char="u"/>
            </a:pPr>
            <a:r>
              <a:rPr lang="zh-CN" altLang="en-US" sz="1200" dirty="0">
                <a:solidFill>
                  <a:schemeClr val="tx1"/>
                </a:solidFill>
                <a:latin typeface="微软雅黑" panose="020B0503020204020204" pitchFamily="34" charset="-122"/>
                <a:ea typeface="微软雅黑" panose="020B0503020204020204" pitchFamily="34" charset="-122"/>
              </a:rPr>
              <a:t>每天定时打电话</a:t>
            </a:r>
            <a:endParaRPr lang="zh-CN" altLang="en-US" sz="1200" dirty="0">
              <a:solidFill>
                <a:schemeClr val="tx1"/>
              </a:solidFill>
              <a:latin typeface="微软雅黑" panose="020B0503020204020204" pitchFamily="34" charset="-122"/>
              <a:ea typeface="微软雅黑" panose="020B0503020204020204" pitchFamily="34" charset="-122"/>
            </a:endParaRPr>
          </a:p>
          <a:p>
            <a:pPr marL="171450" indent="-171450" defTabSz="913765">
              <a:spcBef>
                <a:spcPts val="1000"/>
              </a:spcBef>
              <a:buFont typeface="Wingdings" panose="05000000000000000000" pitchFamily="2" charset="2"/>
              <a:buChar char="u"/>
            </a:pPr>
            <a:r>
              <a:rPr lang="zh-CN" altLang="en-US" sz="1200" dirty="0">
                <a:solidFill>
                  <a:schemeClr val="tx1"/>
                </a:solidFill>
                <a:latin typeface="微软雅黑" panose="020B0503020204020204" pitchFamily="34" charset="-122"/>
                <a:ea typeface="微软雅黑" panose="020B0503020204020204" pitchFamily="34" charset="-122"/>
              </a:rPr>
              <a:t>尽可能多打电话</a:t>
            </a:r>
            <a:endParaRPr lang="zh-CN" altLang="en-US" sz="1200" dirty="0">
              <a:solidFill>
                <a:schemeClr val="tx1"/>
              </a:solidFill>
              <a:latin typeface="微软雅黑" panose="020B0503020204020204" pitchFamily="34" charset="-122"/>
              <a:ea typeface="微软雅黑" panose="020B0503020204020204" pitchFamily="34" charset="-122"/>
            </a:endParaRPr>
          </a:p>
          <a:p>
            <a:pPr marL="171450" indent="-171450" defTabSz="913765">
              <a:spcBef>
                <a:spcPts val="1000"/>
              </a:spcBef>
              <a:buFont typeface="Wingdings" panose="05000000000000000000" pitchFamily="2" charset="2"/>
              <a:buChar char="u"/>
            </a:pPr>
            <a:r>
              <a:rPr lang="zh-CN" altLang="en-US" sz="1200" dirty="0">
                <a:solidFill>
                  <a:schemeClr val="tx1"/>
                </a:solidFill>
                <a:latin typeface="微软雅黑" panose="020B0503020204020204" pitchFamily="34" charset="-122"/>
                <a:ea typeface="微软雅黑" panose="020B0503020204020204" pitchFamily="34" charset="-122"/>
              </a:rPr>
              <a:t>电话内容务必简要</a:t>
            </a:r>
            <a:endParaRPr lang="zh-CN" altLang="en-US" sz="1200" dirty="0">
              <a:solidFill>
                <a:schemeClr val="tx1"/>
              </a:solidFill>
              <a:latin typeface="微软雅黑" panose="020B0503020204020204" pitchFamily="34" charset="-122"/>
              <a:ea typeface="微软雅黑" panose="020B0503020204020204" pitchFamily="34" charset="-122"/>
            </a:endParaRPr>
          </a:p>
          <a:p>
            <a:pPr marL="171450" indent="-171450" defTabSz="913765">
              <a:spcBef>
                <a:spcPts val="1000"/>
              </a:spcBef>
              <a:buFont typeface="Wingdings" panose="05000000000000000000" pitchFamily="2" charset="2"/>
              <a:buChar char="u"/>
            </a:pPr>
            <a:r>
              <a:rPr lang="zh-CN" altLang="en-US" sz="1200" dirty="0">
                <a:solidFill>
                  <a:schemeClr val="tx1"/>
                </a:solidFill>
                <a:latin typeface="微软雅黑" panose="020B0503020204020204" pitchFamily="34" charset="-122"/>
                <a:ea typeface="微软雅黑" panose="020B0503020204020204" pitchFamily="34" charset="-122"/>
              </a:rPr>
              <a:t>打电话前务必准备好客户</a:t>
            </a:r>
            <a:r>
              <a:rPr lang="zh-CN" altLang="en-US" sz="1200" dirty="0" smtClean="0">
                <a:solidFill>
                  <a:schemeClr val="tx1"/>
                </a:solidFill>
                <a:latin typeface="微软雅黑" panose="020B0503020204020204" pitchFamily="34" charset="-122"/>
                <a:ea typeface="微软雅黑" panose="020B0503020204020204" pitchFamily="34" charset="-122"/>
              </a:rPr>
              <a:t>清单</a:t>
            </a:r>
            <a:endParaRPr lang="zh-CN" altLang="en-US" sz="1200" dirty="0" smtClean="0">
              <a:solidFill>
                <a:schemeClr val="tx1"/>
              </a:solidFill>
              <a:latin typeface="微软雅黑" panose="020B0503020204020204" pitchFamily="34" charset="-122"/>
              <a:ea typeface="微软雅黑" panose="020B0503020204020204" pitchFamily="34" charset="-122"/>
            </a:endParaRPr>
          </a:p>
        </p:txBody>
      </p:sp>
      <p:sp>
        <p:nvSpPr>
          <p:cNvPr id="4" name="矩形 3"/>
          <p:cNvSpPr/>
          <p:nvPr/>
        </p:nvSpPr>
        <p:spPr>
          <a:xfrm>
            <a:off x="3088426" y="3681375"/>
            <a:ext cx="6096000" cy="1215717"/>
          </a:xfrm>
          <a:prstGeom prst="rect">
            <a:avLst/>
          </a:prstGeom>
        </p:spPr>
        <p:txBody>
          <a:bodyPr>
            <a:spAutoFit/>
          </a:bodyPr>
          <a:lstStyle/>
          <a:p>
            <a:pPr marL="171450" indent="-171450" defTabSz="913765">
              <a:spcBef>
                <a:spcPts val="1000"/>
              </a:spcBef>
              <a:buFont typeface="Wingdings" panose="05000000000000000000" pitchFamily="2" charset="2"/>
              <a:buChar char="u"/>
            </a:pPr>
            <a:r>
              <a:rPr lang="zh-CN" altLang="en-US" sz="1200" dirty="0">
                <a:solidFill>
                  <a:schemeClr val="tx1"/>
                </a:solidFill>
                <a:latin typeface="微软雅黑" panose="020B0503020204020204" pitchFamily="34" charset="-122"/>
                <a:ea typeface="微软雅黑" panose="020B0503020204020204" pitchFamily="34" charset="-122"/>
              </a:rPr>
              <a:t>工作时别中断</a:t>
            </a:r>
            <a:endParaRPr lang="zh-CN" altLang="en-US" sz="1200" dirty="0">
              <a:solidFill>
                <a:schemeClr val="tx1"/>
              </a:solidFill>
              <a:latin typeface="微软雅黑" panose="020B0503020204020204" pitchFamily="34" charset="-122"/>
              <a:ea typeface="微软雅黑" panose="020B0503020204020204" pitchFamily="34" charset="-122"/>
            </a:endParaRPr>
          </a:p>
          <a:p>
            <a:pPr marL="171450" indent="-171450" defTabSz="913765">
              <a:spcBef>
                <a:spcPts val="1000"/>
              </a:spcBef>
              <a:buFont typeface="Wingdings" panose="05000000000000000000" pitchFamily="2" charset="2"/>
              <a:buChar char="u"/>
            </a:pPr>
            <a:r>
              <a:rPr lang="zh-CN" altLang="en-US" sz="1200" dirty="0">
                <a:solidFill>
                  <a:schemeClr val="tx1"/>
                </a:solidFill>
                <a:latin typeface="微软雅黑" panose="020B0503020204020204" pitchFamily="34" charset="-122"/>
                <a:ea typeface="微软雅黑" panose="020B0503020204020204" pitchFamily="34" charset="-122"/>
              </a:rPr>
              <a:t>运用客户管理软件</a:t>
            </a:r>
            <a:endParaRPr lang="zh-CN" altLang="en-US" sz="1200" dirty="0">
              <a:solidFill>
                <a:schemeClr val="tx1"/>
              </a:solidFill>
              <a:latin typeface="微软雅黑" panose="020B0503020204020204" pitchFamily="34" charset="-122"/>
              <a:ea typeface="微软雅黑" panose="020B0503020204020204" pitchFamily="34" charset="-122"/>
            </a:endParaRPr>
          </a:p>
          <a:p>
            <a:pPr marL="171450" indent="-171450" defTabSz="913765">
              <a:spcBef>
                <a:spcPts val="1000"/>
              </a:spcBef>
              <a:buFont typeface="Wingdings" panose="05000000000000000000" pitchFamily="2" charset="2"/>
              <a:buChar char="u"/>
            </a:pPr>
            <a:r>
              <a:rPr lang="zh-CN" altLang="en-US" sz="1200" dirty="0">
                <a:solidFill>
                  <a:schemeClr val="tx1"/>
                </a:solidFill>
                <a:latin typeface="微软雅黑" panose="020B0503020204020204" pitchFamily="34" charset="-122"/>
                <a:ea typeface="微软雅黑" panose="020B0503020204020204" pitchFamily="34" charset="-122"/>
              </a:rPr>
              <a:t>预知电话结果</a:t>
            </a:r>
            <a:endParaRPr lang="zh-CN" altLang="en-US" sz="1200" dirty="0">
              <a:solidFill>
                <a:schemeClr val="tx1"/>
              </a:solidFill>
              <a:latin typeface="微软雅黑" panose="020B0503020204020204" pitchFamily="34" charset="-122"/>
              <a:ea typeface="微软雅黑" panose="020B0503020204020204" pitchFamily="34" charset="-122"/>
            </a:endParaRPr>
          </a:p>
          <a:p>
            <a:pPr marL="171450" indent="-171450" defTabSz="913765">
              <a:spcBef>
                <a:spcPts val="1000"/>
              </a:spcBef>
              <a:buFont typeface="Wingdings" panose="05000000000000000000" pitchFamily="2" charset="2"/>
              <a:buChar char="u"/>
            </a:pPr>
            <a:r>
              <a:rPr lang="zh-CN" altLang="en-US" sz="1200" dirty="0">
                <a:solidFill>
                  <a:schemeClr val="tx1"/>
                </a:solidFill>
                <a:latin typeface="微软雅黑" panose="020B0503020204020204" pitchFamily="34" charset="-122"/>
                <a:ea typeface="微软雅黑" panose="020B0503020204020204" pitchFamily="34" charset="-122"/>
              </a:rPr>
              <a:t>坚持不懈</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5" name="矩形 4"/>
          <p:cNvSpPr/>
          <p:nvPr/>
        </p:nvSpPr>
        <p:spPr>
          <a:xfrm flipH="1">
            <a:off x="5657128" y="2122084"/>
            <a:ext cx="51652" cy="3810449"/>
          </a:xfrm>
          <a:prstGeom prst="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6001095" y="2119898"/>
            <a:ext cx="2350094" cy="742394"/>
          </a:xfrm>
          <a:prstGeom prst="round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日计划</a:t>
            </a:r>
            <a:endParaRPr lang="zh-CN" altLang="en-US" sz="2800" b="1" dirty="0">
              <a:latin typeface="微软雅黑" panose="020B0503020204020204" pitchFamily="34" charset="-122"/>
              <a:ea typeface="微软雅黑" panose="020B0503020204020204" pitchFamily="34" charset="-122"/>
            </a:endParaRPr>
          </a:p>
        </p:txBody>
      </p:sp>
      <p:sp>
        <p:nvSpPr>
          <p:cNvPr id="21" name="圆角矩形 20"/>
          <p:cNvSpPr/>
          <p:nvPr/>
        </p:nvSpPr>
        <p:spPr>
          <a:xfrm>
            <a:off x="6001095" y="3241339"/>
            <a:ext cx="2350094" cy="742394"/>
          </a:xfrm>
          <a:prstGeom prst="round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客户量</a:t>
            </a:r>
            <a:endParaRPr lang="zh-CN" altLang="en-US" sz="2800" b="1" dirty="0">
              <a:latin typeface="微软雅黑" panose="020B0503020204020204" pitchFamily="34" charset="-122"/>
              <a:ea typeface="微软雅黑" panose="020B0503020204020204" pitchFamily="34" charset="-122"/>
            </a:endParaRPr>
          </a:p>
        </p:txBody>
      </p:sp>
      <p:sp>
        <p:nvSpPr>
          <p:cNvPr id="22" name="圆角矩形 21"/>
          <p:cNvSpPr/>
          <p:nvPr/>
        </p:nvSpPr>
        <p:spPr>
          <a:xfrm>
            <a:off x="6001095" y="4481841"/>
            <a:ext cx="2350094" cy="742394"/>
          </a:xfrm>
          <a:prstGeom prst="round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销售额</a:t>
            </a:r>
            <a:endParaRPr lang="zh-CN" altLang="en-US" sz="2800" b="1" dirty="0">
              <a:latin typeface="微软雅黑" panose="020B0503020204020204" pitchFamily="34" charset="-122"/>
              <a:ea typeface="微软雅黑" panose="020B0503020204020204" pitchFamily="34" charset="-122"/>
            </a:endParaRPr>
          </a:p>
        </p:txBody>
      </p:sp>
      <p:grpSp>
        <p:nvGrpSpPr>
          <p:cNvPr id="16384" name="组合 16383"/>
          <p:cNvGrpSpPr/>
          <p:nvPr/>
        </p:nvGrpSpPr>
        <p:grpSpPr>
          <a:xfrm>
            <a:off x="8403017" y="2234800"/>
            <a:ext cx="3788983" cy="3400534"/>
            <a:chOff x="8403017" y="2129434"/>
            <a:chExt cx="3788983" cy="3400534"/>
          </a:xfrm>
        </p:grpSpPr>
        <p:sp>
          <p:nvSpPr>
            <p:cNvPr id="19" name="等腰三角形 18"/>
            <p:cNvSpPr/>
            <p:nvPr/>
          </p:nvSpPr>
          <p:spPr>
            <a:xfrm rot="10800000">
              <a:off x="8403017" y="2129434"/>
              <a:ext cx="3788983" cy="3400534"/>
            </a:xfrm>
            <a:prstGeom prst="triangle">
              <a:avLst/>
            </a:prstGeom>
            <a:no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a:off x="8791074" y="2711116"/>
              <a:ext cx="3048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9063789" y="3334978"/>
              <a:ext cx="24704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9384632" y="3829700"/>
              <a:ext cx="1860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9625264" y="4321317"/>
              <a:ext cx="1347537"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733734" y="1782237"/>
            <a:ext cx="6340947" cy="2416754"/>
            <a:chOff x="5457715" y="3970582"/>
            <a:chExt cx="3483647" cy="1782305"/>
          </a:xfrm>
        </p:grpSpPr>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6308387" y="3119910"/>
              <a:ext cx="1629904" cy="3331247"/>
            </a:xfrm>
            <a:prstGeom prst="rect">
              <a:avLst/>
            </a:prstGeom>
          </p:spPr>
        </p:pic>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5400000">
              <a:off x="6460787" y="3272311"/>
              <a:ext cx="1629904" cy="3331247"/>
            </a:xfrm>
            <a:prstGeom prst="rect">
              <a:avLst/>
            </a:prstGeom>
            <a:ln>
              <a:noFill/>
            </a:ln>
            <a:effectLst>
              <a:softEdge rad="112500"/>
            </a:effectLst>
          </p:spPr>
        </p:pic>
      </p:grpSp>
      <p:sp>
        <p:nvSpPr>
          <p:cNvPr id="2" name="椭圆 1"/>
          <p:cNvSpPr/>
          <p:nvPr/>
        </p:nvSpPr>
        <p:spPr>
          <a:xfrm>
            <a:off x="628650" y="1133475"/>
            <a:ext cx="3981450" cy="3981450"/>
          </a:xfrm>
          <a:prstGeom prst="ellipse">
            <a:avLst/>
          </a:prstGeom>
          <a:noFill/>
          <a:ln w="63500">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 name="文本框 2"/>
          <p:cNvSpPr txBox="1"/>
          <p:nvPr/>
        </p:nvSpPr>
        <p:spPr>
          <a:xfrm flipH="1">
            <a:off x="853731" y="2628587"/>
            <a:ext cx="3531288" cy="1323439"/>
          </a:xfrm>
          <a:prstGeom prst="rect">
            <a:avLst/>
          </a:prstGeom>
          <a:noFill/>
        </p:spPr>
        <p:txBody>
          <a:bodyPr wrap="none" rtlCol="0">
            <a:spAutoFit/>
          </a:bodyPr>
          <a:lstStyle/>
          <a:p>
            <a:pPr algn="ctr" defTabSz="457200"/>
            <a:r>
              <a:rPr lang="en-US" altLang="zh-CN" sz="8000" b="1" dirty="0" smtClean="0">
                <a:solidFill>
                  <a:srgbClr val="404040"/>
                </a:solidFill>
                <a:latin typeface="微软雅黑" panose="020B0503020204020204" pitchFamily="34" charset="-122"/>
                <a:ea typeface="微软雅黑" panose="020B0503020204020204" pitchFamily="34" charset="-122"/>
              </a:rPr>
              <a:t>PART4</a:t>
            </a:r>
            <a:endParaRPr lang="zh-CN" altLang="en-US" sz="8000" b="1" dirty="0">
              <a:solidFill>
                <a:srgbClr val="404040"/>
              </a:solidFill>
              <a:latin typeface="微软雅黑" panose="020B0503020204020204" pitchFamily="34" charset="-122"/>
              <a:ea typeface="微软雅黑" panose="020B0503020204020204" pitchFamily="34" charset="-122"/>
            </a:endParaRPr>
          </a:p>
        </p:txBody>
      </p:sp>
      <p:sp>
        <p:nvSpPr>
          <p:cNvPr id="4" name="椭圆 3"/>
          <p:cNvSpPr/>
          <p:nvPr/>
        </p:nvSpPr>
        <p:spPr>
          <a:xfrm rot="6013526">
            <a:off x="1113790" y="4588990"/>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7" name="椭圆 6"/>
          <p:cNvSpPr/>
          <p:nvPr/>
        </p:nvSpPr>
        <p:spPr>
          <a:xfrm rot="6013526">
            <a:off x="3147106" y="1110083"/>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8" name="椭圆 7"/>
          <p:cNvSpPr/>
          <p:nvPr/>
        </p:nvSpPr>
        <p:spPr>
          <a:xfrm rot="6013526">
            <a:off x="11748256" y="360783"/>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 name="椭圆 10"/>
          <p:cNvSpPr/>
          <p:nvPr/>
        </p:nvSpPr>
        <p:spPr>
          <a:xfrm rot="6013526">
            <a:off x="5140169" y="1628602"/>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2" name="文本框 11"/>
          <p:cNvSpPr txBox="1"/>
          <p:nvPr/>
        </p:nvSpPr>
        <p:spPr>
          <a:xfrm>
            <a:off x="6041886" y="2388563"/>
            <a:ext cx="5724644" cy="1172629"/>
          </a:xfrm>
          <a:prstGeom prst="rect">
            <a:avLst/>
          </a:prstGeom>
          <a:noFill/>
        </p:spPr>
        <p:txBody>
          <a:bodyPr wrap="none" rtlCol="0">
            <a:spAutoFit/>
          </a:bodyPr>
          <a:lstStyle/>
          <a:p>
            <a:pPr>
              <a:lnSpc>
                <a:spcPct val="130000"/>
              </a:lnSpc>
              <a:defRPr/>
            </a:pPr>
            <a:r>
              <a:rPr lang="zh-CN" altLang="en-US" sz="5400" b="1" dirty="0" smtClean="0">
                <a:solidFill>
                  <a:prstClr val="white"/>
                </a:solidFill>
                <a:latin typeface="微软雅黑" panose="020B0503020204020204" pitchFamily="82" charset="2"/>
                <a:ea typeface="微软雅黑" panose="020B0503020204020204" pitchFamily="82" charset="2"/>
                <a:cs typeface="+mn-ea"/>
                <a:sym typeface="+mn-lt"/>
              </a:rPr>
              <a:t>怎样做好电话销售</a:t>
            </a:r>
            <a:endParaRPr lang="zh-CN" altLang="en-US" sz="5400" b="1" dirty="0">
              <a:solidFill>
                <a:prstClr val="white"/>
              </a:solidFill>
              <a:latin typeface="微软雅黑" panose="020B0503020204020204" pitchFamily="82" charset="2"/>
              <a:ea typeface="微软雅黑" panose="020B0503020204020204" pitchFamily="82" charset="2"/>
              <a:cs typeface="+mn-ea"/>
              <a:sym typeface="+mn-lt"/>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644046" y="3378445"/>
            <a:ext cx="5877137" cy="412421"/>
          </a:xfrm>
          <a:prstGeom prst="rect">
            <a:avLst/>
          </a:prstGeom>
        </p:spPr>
        <p:txBody>
          <a:bodyPr wrap="square">
            <a:spAutoFit/>
          </a:bodyPr>
          <a:lstStyle/>
          <a:p>
            <a:pPr>
              <a:lnSpc>
                <a:spcPct val="130000"/>
              </a:lnSpc>
              <a:defRPr/>
            </a:pPr>
            <a:r>
              <a:rPr lang="en-US" altLang="zh-CN" sz="1600" dirty="0">
                <a:solidFill>
                  <a:prstClr val="black"/>
                </a:solidFill>
                <a:cs typeface="+mn-ea"/>
                <a:sym typeface="+mn-lt"/>
              </a:rPr>
              <a:t>Lorem ipsum dolor sit </a:t>
            </a:r>
            <a:r>
              <a:rPr lang="en-US" altLang="zh-CN" sz="1600" dirty="0" err="1">
                <a:solidFill>
                  <a:prstClr val="black"/>
                </a:solidFill>
                <a:cs typeface="+mn-ea"/>
                <a:sym typeface="+mn-lt"/>
              </a:rPr>
              <a:t>amet</a:t>
            </a:r>
            <a:r>
              <a:rPr lang="en-US" altLang="zh-CN" sz="1600" dirty="0">
                <a:solidFill>
                  <a:prstClr val="black"/>
                </a:solidFill>
                <a:cs typeface="+mn-ea"/>
                <a:sym typeface="+mn-lt"/>
              </a:rPr>
              <a:t>, </a:t>
            </a:r>
            <a:r>
              <a:rPr lang="en-US" altLang="zh-CN" sz="1600" dirty="0" err="1">
                <a:solidFill>
                  <a:prstClr val="black"/>
                </a:solidFill>
                <a:cs typeface="+mn-ea"/>
                <a:sym typeface="+mn-lt"/>
              </a:rPr>
              <a:t>consectetur</a:t>
            </a:r>
            <a:r>
              <a:rPr lang="en-US" altLang="zh-CN" sz="1600" dirty="0">
                <a:solidFill>
                  <a:prstClr val="black"/>
                </a:solidFill>
                <a:cs typeface="+mn-ea"/>
                <a:sym typeface="+mn-lt"/>
              </a:rPr>
              <a:t> </a:t>
            </a:r>
            <a:r>
              <a:rPr lang="en-US" altLang="zh-CN" sz="1600" dirty="0" err="1">
                <a:solidFill>
                  <a:prstClr val="black"/>
                </a:solidFill>
                <a:cs typeface="+mn-ea"/>
                <a:sym typeface="+mn-lt"/>
              </a:rPr>
              <a:t>adipiscing</a:t>
            </a:r>
            <a:r>
              <a:rPr lang="en-US" altLang="zh-CN" sz="1600" dirty="0">
                <a:solidFill>
                  <a:prstClr val="black"/>
                </a:solidFill>
                <a:cs typeface="+mn-ea"/>
                <a:sym typeface="+mn-lt"/>
              </a:rPr>
              <a:t> </a:t>
            </a:r>
            <a:r>
              <a:rPr lang="en-US" altLang="zh-CN" sz="1600" dirty="0" err="1">
                <a:solidFill>
                  <a:prstClr val="black"/>
                </a:solidFill>
                <a:cs typeface="+mn-ea"/>
                <a:sym typeface="+mn-lt"/>
              </a:rPr>
              <a:t>elit</a:t>
            </a:r>
            <a:r>
              <a:rPr lang="en-US" altLang="zh-CN" sz="1600" dirty="0">
                <a:solidFill>
                  <a:prstClr val="black"/>
                </a:solidFill>
                <a:cs typeface="+mn-ea"/>
                <a:sym typeface="+mn-lt"/>
              </a:rPr>
              <a:t>. </a:t>
            </a:r>
            <a:endParaRPr lang="en-US" altLang="zh-CN" sz="1600" dirty="0">
              <a:solidFill>
                <a:prstClr val="black"/>
              </a:solidFill>
              <a:cs typeface="+mn-ea"/>
              <a:sym typeface="+mn-lt"/>
            </a:endParaRPr>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209775" y="41443"/>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3520619" y="3970581"/>
            <a:ext cx="1062713" cy="1097313"/>
          </a:xfrm>
          <a:prstGeom prst="donut">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sp>
        <p:nvSpPr>
          <p:cNvPr id="18" name="矩形 17"/>
          <p:cNvSpPr/>
          <p:nvPr/>
        </p:nvSpPr>
        <p:spPr>
          <a:xfrm>
            <a:off x="6386464" y="3790655"/>
            <a:ext cx="6096000" cy="2897505"/>
          </a:xfrm>
          <a:prstGeom prst="rect">
            <a:avLst/>
          </a:prstGeom>
        </p:spPr>
        <p:txBody>
          <a:bodyPr>
            <a:spAutoFit/>
          </a:bodyPr>
          <a:lstStyle/>
          <a:p>
            <a:pPr marL="285750" indent="-285750">
              <a:lnSpc>
                <a:spcPct val="190000"/>
              </a:lnSpc>
              <a:buFont typeface="Wingdings" panose="05000000000000000000" pitchFamily="2" charset="2"/>
              <a:buChar char="n"/>
            </a:pPr>
            <a:r>
              <a:rPr lang="zh-CN" altLang="en-US" sz="3200" dirty="0" smtClean="0">
                <a:solidFill>
                  <a:srgbClr val="43ADD1"/>
                </a:solidFill>
                <a:latin typeface="微软雅黑" panose="020B0503020204020204" pitchFamily="34" charset="-122"/>
                <a:ea typeface="微软雅黑" panose="020B0503020204020204" pitchFamily="34" charset="-122"/>
              </a:rPr>
              <a:t>打电话前准备</a:t>
            </a:r>
            <a:endParaRPr lang="en-US" altLang="zh-CN" sz="3200" dirty="0" smtClean="0">
              <a:solidFill>
                <a:srgbClr val="43ADD1"/>
              </a:solidFill>
              <a:latin typeface="微软雅黑" panose="020B0503020204020204" pitchFamily="34" charset="-122"/>
              <a:ea typeface="微软雅黑" panose="020B0503020204020204" pitchFamily="34" charset="-122"/>
            </a:endParaRPr>
          </a:p>
          <a:p>
            <a:pPr marL="285750" indent="-285750">
              <a:lnSpc>
                <a:spcPct val="190000"/>
              </a:lnSpc>
              <a:buFont typeface="Wingdings" panose="05000000000000000000" pitchFamily="2" charset="2"/>
              <a:buChar char="n"/>
            </a:pPr>
            <a:r>
              <a:rPr lang="zh-CN" altLang="en-US" sz="3200" dirty="0" smtClean="0">
                <a:solidFill>
                  <a:srgbClr val="43ADD1"/>
                </a:solidFill>
                <a:latin typeface="微软雅黑" panose="020B0503020204020204" pitchFamily="34" charset="-122"/>
                <a:ea typeface="微软雅黑" panose="020B0503020204020204" pitchFamily="34" charset="-122"/>
              </a:rPr>
              <a:t>电话销售自我情绪调动</a:t>
            </a:r>
            <a:endParaRPr lang="en-US" altLang="zh-CN" sz="3200" dirty="0" smtClean="0">
              <a:solidFill>
                <a:srgbClr val="43ADD1"/>
              </a:solidFill>
              <a:latin typeface="微软雅黑" panose="020B0503020204020204" pitchFamily="34" charset="-122"/>
              <a:ea typeface="微软雅黑" panose="020B0503020204020204" pitchFamily="34" charset="-122"/>
            </a:endParaRPr>
          </a:p>
          <a:p>
            <a:pPr marL="285750" indent="-285750">
              <a:lnSpc>
                <a:spcPct val="190000"/>
              </a:lnSpc>
              <a:buFont typeface="Wingdings" panose="05000000000000000000" pitchFamily="2" charset="2"/>
              <a:buChar char="n"/>
            </a:pPr>
            <a:r>
              <a:rPr lang="zh-CN" altLang="en-US" sz="3200" dirty="0" smtClean="0">
                <a:solidFill>
                  <a:srgbClr val="43ADD1"/>
                </a:solidFill>
                <a:latin typeface="微软雅黑" panose="020B0503020204020204" pitchFamily="34" charset="-122"/>
                <a:ea typeface="微软雅黑" panose="020B0503020204020204" pitchFamily="34" charset="-122"/>
              </a:rPr>
              <a:t>电话销售客户情绪调动</a:t>
            </a:r>
            <a:endParaRPr lang="zh-CN" altLang="en-US" sz="3200" dirty="0" smtClean="0">
              <a:solidFill>
                <a:srgbClr val="43ADD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900" decel="100000" fill="hold"/>
                                        <p:tgtEl>
                                          <p:spTgt spid="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1000" fill="hold"/>
                                        <p:tgtEl>
                                          <p:spTgt spid="12"/>
                                        </p:tgtEl>
                                        <p:attrNameLst>
                                          <p:attrName>ppt_w</p:attrName>
                                        </p:attrNameLst>
                                      </p:cBhvr>
                                      <p:tavLst>
                                        <p:tav tm="0">
                                          <p:val>
                                            <p:fltVal val="0"/>
                                          </p:val>
                                        </p:tav>
                                        <p:tav tm="100000">
                                          <p:val>
                                            <p:strVal val="#ppt_w"/>
                                          </p:val>
                                        </p:tav>
                                      </p:tavLst>
                                    </p:anim>
                                    <p:anim calcmode="lin" valueType="num">
                                      <p:cBhvr>
                                        <p:cTn id="45" dur="1000" fill="hold"/>
                                        <p:tgtEl>
                                          <p:spTgt spid="12"/>
                                        </p:tgtEl>
                                        <p:attrNameLst>
                                          <p:attrName>ppt_h</p:attrName>
                                        </p:attrNameLst>
                                      </p:cBhvr>
                                      <p:tavLst>
                                        <p:tav tm="0">
                                          <p:val>
                                            <p:fltVal val="0"/>
                                          </p:val>
                                        </p:tav>
                                        <p:tav tm="100000">
                                          <p:val>
                                            <p:strVal val="#ppt_h"/>
                                          </p:val>
                                        </p:tav>
                                      </p:tavLst>
                                    </p:anim>
                                    <p:anim calcmode="lin" valueType="num">
                                      <p:cBhvr>
                                        <p:cTn id="46" dur="1000" fill="hold"/>
                                        <p:tgtEl>
                                          <p:spTgt spid="12"/>
                                        </p:tgtEl>
                                        <p:attrNameLst>
                                          <p:attrName>style.rotation</p:attrName>
                                        </p:attrNameLst>
                                      </p:cBhvr>
                                      <p:tavLst>
                                        <p:tav tm="0">
                                          <p:val>
                                            <p:fltVal val="90"/>
                                          </p:val>
                                        </p:tav>
                                        <p:tav tm="100000">
                                          <p:val>
                                            <p:fltVal val="0"/>
                                          </p:val>
                                        </p:tav>
                                      </p:tavLst>
                                    </p:anim>
                                    <p:animEffect transition="in" filter="fade">
                                      <p:cBhvr>
                                        <p:cTn id="47" dur="1000"/>
                                        <p:tgtEl>
                                          <p:spTgt spid="12"/>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1000" fill="hold"/>
                                        <p:tgtEl>
                                          <p:spTgt spid="13"/>
                                        </p:tgtEl>
                                        <p:attrNameLst>
                                          <p:attrName>ppt_w</p:attrName>
                                        </p:attrNameLst>
                                      </p:cBhvr>
                                      <p:tavLst>
                                        <p:tav tm="0">
                                          <p:val>
                                            <p:fltVal val="0"/>
                                          </p:val>
                                        </p:tav>
                                        <p:tav tm="100000">
                                          <p:val>
                                            <p:strVal val="#ppt_w"/>
                                          </p:val>
                                        </p:tav>
                                      </p:tavLst>
                                    </p:anim>
                                    <p:anim calcmode="lin" valueType="num">
                                      <p:cBhvr>
                                        <p:cTn id="51" dur="1000" fill="hold"/>
                                        <p:tgtEl>
                                          <p:spTgt spid="13"/>
                                        </p:tgtEl>
                                        <p:attrNameLst>
                                          <p:attrName>ppt_h</p:attrName>
                                        </p:attrNameLst>
                                      </p:cBhvr>
                                      <p:tavLst>
                                        <p:tav tm="0">
                                          <p:val>
                                            <p:fltVal val="0"/>
                                          </p:val>
                                        </p:tav>
                                        <p:tav tm="100000">
                                          <p:val>
                                            <p:strVal val="#ppt_h"/>
                                          </p:val>
                                        </p:tav>
                                      </p:tavLst>
                                    </p:anim>
                                    <p:anim calcmode="lin" valueType="num">
                                      <p:cBhvr>
                                        <p:cTn id="52" dur="1000" fill="hold"/>
                                        <p:tgtEl>
                                          <p:spTgt spid="13"/>
                                        </p:tgtEl>
                                        <p:attrNameLst>
                                          <p:attrName>style.rotation</p:attrName>
                                        </p:attrNameLst>
                                      </p:cBhvr>
                                      <p:tavLst>
                                        <p:tav tm="0">
                                          <p:val>
                                            <p:fltVal val="90"/>
                                          </p:val>
                                        </p:tav>
                                        <p:tav tm="100000">
                                          <p:val>
                                            <p:fltVal val="0"/>
                                          </p:val>
                                        </p:tav>
                                      </p:tavLst>
                                    </p:anim>
                                    <p:animEffect transition="in" filter="fade">
                                      <p:cBhvr>
                                        <p:cTn id="53" dur="1000"/>
                                        <p:tgtEl>
                                          <p:spTgt spid="13"/>
                                        </p:tgtEl>
                                      </p:cBhvr>
                                    </p:animEffect>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7" grpId="0" animBg="1"/>
      <p:bldP spid="8" grpId="0" animBg="1"/>
      <p:bldP spid="11" grpId="0" animBg="1"/>
      <p:bldP spid="12" grpId="0"/>
      <p:bldP spid="13"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120575" y="196910"/>
            <a:ext cx="3441290" cy="844804"/>
            <a:chOff x="1164117" y="196910"/>
            <a:chExt cx="3441290" cy="844804"/>
          </a:xfrm>
        </p:grpSpPr>
        <p:sp>
          <p:nvSpPr>
            <p:cNvPr id="8" name="文本框 7"/>
            <p:cNvSpPr txBox="1"/>
            <p:nvPr/>
          </p:nvSpPr>
          <p:spPr>
            <a:xfrm>
              <a:off x="1164117" y="196910"/>
              <a:ext cx="2621280" cy="730885"/>
            </a:xfrm>
            <a:prstGeom prst="rect">
              <a:avLst/>
            </a:prstGeom>
            <a:noFill/>
          </p:spPr>
          <p:txBody>
            <a:bodyPr wrap="none" rtlCol="0">
              <a:spAutoFit/>
            </a:bodyPr>
            <a:lstStyle/>
            <a:p>
              <a:pPr>
                <a:lnSpc>
                  <a:spcPct val="130000"/>
                </a:lnSpc>
                <a:defRPr/>
              </a:pPr>
              <a:r>
                <a:rPr lang="zh-CN" altLang="en-US" sz="3200" b="1" dirty="0" smtClean="0">
                  <a:latin typeface="微软雅黑" panose="020B0503020204020204" pitchFamily="82" charset="2"/>
                  <a:ea typeface="微软雅黑" panose="020B0503020204020204" pitchFamily="82" charset="2"/>
                  <a:cs typeface="+mn-ea"/>
                  <a:sym typeface="+mn-lt"/>
                </a:rPr>
                <a:t>打电话前准备</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9" name="矩形 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10" name="组合 9"/>
          <p:cNvGrpSpPr/>
          <p:nvPr/>
        </p:nvGrpSpPr>
        <p:grpSpPr>
          <a:xfrm>
            <a:off x="7821358" y="2039819"/>
            <a:ext cx="4297490" cy="1598299"/>
            <a:chOff x="8112222" y="1700808"/>
            <a:chExt cx="4568760" cy="1598299"/>
          </a:xfrm>
        </p:grpSpPr>
        <p:cxnSp>
          <p:nvCxnSpPr>
            <p:cNvPr id="11" name="直接连接符 10"/>
            <p:cNvCxnSpPr/>
            <p:nvPr/>
          </p:nvCxnSpPr>
          <p:spPr>
            <a:xfrm flipH="1">
              <a:off x="8112224" y="1700808"/>
              <a:ext cx="4568758"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8112222" y="3299107"/>
              <a:ext cx="4568760"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597222" y="4822830"/>
            <a:ext cx="5521626" cy="1598299"/>
            <a:chOff x="6888086" y="4206012"/>
            <a:chExt cx="5521626" cy="1598299"/>
          </a:xfrm>
        </p:grpSpPr>
        <p:cxnSp>
          <p:nvCxnSpPr>
            <p:cNvPr id="14" name="直接连接符 13"/>
            <p:cNvCxnSpPr/>
            <p:nvPr/>
          </p:nvCxnSpPr>
          <p:spPr>
            <a:xfrm flipH="1">
              <a:off x="6888088" y="4206012"/>
              <a:ext cx="5521624"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6888086" y="5804311"/>
              <a:ext cx="5521626"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421493" y="2525989"/>
            <a:ext cx="4924695" cy="1598299"/>
            <a:chOff x="-130629" y="2222262"/>
            <a:chExt cx="4924695" cy="1598299"/>
          </a:xfrm>
        </p:grpSpPr>
        <p:cxnSp>
          <p:nvCxnSpPr>
            <p:cNvPr id="17" name="直接连接符 16"/>
            <p:cNvCxnSpPr/>
            <p:nvPr/>
          </p:nvCxnSpPr>
          <p:spPr>
            <a:xfrm flipH="1">
              <a:off x="-130629" y="2222262"/>
              <a:ext cx="4852687"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130629" y="3820561"/>
              <a:ext cx="4924695"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3859233" y="2311901"/>
            <a:ext cx="2026472" cy="2026472"/>
            <a:chOff x="4150097" y="1970954"/>
            <a:chExt cx="2026472" cy="2026472"/>
          </a:xfrm>
        </p:grpSpPr>
        <p:grpSp>
          <p:nvGrpSpPr>
            <p:cNvPr id="20" name="组合 19"/>
            <p:cNvGrpSpPr/>
            <p:nvPr/>
          </p:nvGrpSpPr>
          <p:grpSpPr>
            <a:xfrm>
              <a:off x="4150097" y="1970954"/>
              <a:ext cx="2026472" cy="2026472"/>
              <a:chOff x="3719736" y="2420888"/>
              <a:chExt cx="2026472" cy="2026472"/>
            </a:xfrm>
          </p:grpSpPr>
          <p:sp>
            <p:nvSpPr>
              <p:cNvPr id="23" name="椭圆 22"/>
              <p:cNvSpPr/>
              <p:nvPr/>
            </p:nvSpPr>
            <p:spPr>
              <a:xfrm>
                <a:off x="3719736" y="2420888"/>
                <a:ext cx="2026472" cy="2026472"/>
              </a:xfrm>
              <a:prstGeom prst="ellipse">
                <a:avLst/>
              </a:prstGeom>
              <a:solidFill>
                <a:srgbClr val="43ADD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801991" y="2503143"/>
                <a:ext cx="1861962" cy="1861962"/>
                <a:chOff x="372609" y="2524616"/>
                <a:chExt cx="2739344" cy="2739343"/>
              </a:xfrm>
            </p:grpSpPr>
            <p:sp>
              <p:nvSpPr>
                <p:cNvPr id="25" name="椭圆 24"/>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6" name="椭圆 25"/>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grpSp>
        <p:sp>
          <p:nvSpPr>
            <p:cNvPr id="21" name="TextBox 89"/>
            <p:cNvSpPr txBox="1"/>
            <p:nvPr/>
          </p:nvSpPr>
          <p:spPr>
            <a:xfrm>
              <a:off x="4258458" y="3094465"/>
              <a:ext cx="1789256" cy="525657"/>
            </a:xfrm>
            <a:prstGeom prst="rect">
              <a:avLst/>
            </a:prstGeom>
            <a:noFill/>
          </p:spPr>
          <p:txBody>
            <a:bodyPr wrap="square" rtlCol="0">
              <a:spAutoFit/>
            </a:bodyPr>
            <a:lstStyle/>
            <a:p>
              <a:pPr algn="ctr" defTabSz="457200">
                <a:lnSpc>
                  <a:spcPct val="130000"/>
                </a:lnSpc>
              </a:pPr>
              <a:r>
                <a:rPr lang="zh-CN" altLang="en-US" sz="2400" b="1" dirty="0">
                  <a:solidFill>
                    <a:schemeClr val="tx1"/>
                  </a:solidFill>
                  <a:latin typeface="微软雅黑" panose="020B0503020204020204" pitchFamily="34" charset="-122"/>
                  <a:ea typeface="微软雅黑" panose="020B0503020204020204" pitchFamily="34" charset="-122"/>
                </a:rPr>
                <a:t>明确目的</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22" name="Freeform 8"/>
            <p:cNvSpPr>
              <a:spLocks noEditPoints="1"/>
            </p:cNvSpPr>
            <p:nvPr/>
          </p:nvSpPr>
          <p:spPr bwMode="auto">
            <a:xfrm>
              <a:off x="4828638" y="2403002"/>
              <a:ext cx="648895" cy="639211"/>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rgbClr val="43ADD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046342" y="4608742"/>
            <a:ext cx="2026472" cy="2026472"/>
            <a:chOff x="5337206" y="3995041"/>
            <a:chExt cx="2026472" cy="2026472"/>
          </a:xfrm>
        </p:grpSpPr>
        <p:grpSp>
          <p:nvGrpSpPr>
            <p:cNvPr id="28" name="组合 27"/>
            <p:cNvGrpSpPr/>
            <p:nvPr/>
          </p:nvGrpSpPr>
          <p:grpSpPr>
            <a:xfrm>
              <a:off x="5337206" y="3995041"/>
              <a:ext cx="2026472" cy="2026472"/>
              <a:chOff x="5221657" y="4082125"/>
              <a:chExt cx="2026472" cy="2026472"/>
            </a:xfrm>
          </p:grpSpPr>
          <p:sp>
            <p:nvSpPr>
              <p:cNvPr id="31" name="椭圆 30"/>
              <p:cNvSpPr/>
              <p:nvPr/>
            </p:nvSpPr>
            <p:spPr>
              <a:xfrm>
                <a:off x="5221657" y="4082125"/>
                <a:ext cx="2026472" cy="2026472"/>
              </a:xfrm>
              <a:prstGeom prst="ellipse">
                <a:avLst/>
              </a:prstGeom>
              <a:solidFill>
                <a:srgbClr val="43ADD1"/>
              </a:solidFill>
              <a:ln w="19050">
                <a:solidFill>
                  <a:srgbClr val="43ADD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5303912" y="4164380"/>
                <a:ext cx="1861962" cy="1861962"/>
                <a:chOff x="372609" y="2524616"/>
                <a:chExt cx="2739344" cy="2739343"/>
              </a:xfrm>
            </p:grpSpPr>
            <p:sp>
              <p:nvSpPr>
                <p:cNvPr id="33" name="椭圆 32"/>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4" name="椭圆 33"/>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grpSp>
        <p:sp>
          <p:nvSpPr>
            <p:cNvPr id="29" name="TextBox 22"/>
            <p:cNvSpPr txBox="1"/>
            <p:nvPr/>
          </p:nvSpPr>
          <p:spPr>
            <a:xfrm>
              <a:off x="5455814" y="5033770"/>
              <a:ext cx="1789256" cy="812530"/>
            </a:xfrm>
            <a:prstGeom prst="rect">
              <a:avLst/>
            </a:prstGeom>
            <a:noFill/>
          </p:spPr>
          <p:txBody>
            <a:bodyPr wrap="square" rtlCol="0">
              <a:spAutoFit/>
            </a:bodyPr>
            <a:lstStyle/>
            <a:p>
              <a:pPr algn="ctr" defTabSz="457200">
                <a:lnSpc>
                  <a:spcPct val="130000"/>
                </a:lnSpc>
              </a:pPr>
              <a:r>
                <a:rPr lang="zh-CN" altLang="en-US" b="1" dirty="0">
                  <a:solidFill>
                    <a:schemeClr val="tx1"/>
                  </a:solidFill>
                  <a:latin typeface="微软雅黑" panose="020B0503020204020204" pitchFamily="34" charset="-122"/>
                  <a:ea typeface="微软雅黑" panose="020B0503020204020204" pitchFamily="34" charset="-122"/>
                </a:rPr>
                <a:t>设想</a:t>
              </a:r>
              <a:r>
                <a:rPr lang="zh-CN" altLang="en-US" b="1" dirty="0" smtClean="0">
                  <a:solidFill>
                    <a:schemeClr val="tx1"/>
                  </a:solidFill>
                  <a:latin typeface="微软雅黑" panose="020B0503020204020204" pitchFamily="34" charset="-122"/>
                  <a:ea typeface="微软雅黑" panose="020B0503020204020204" pitchFamily="34" charset="-122"/>
                </a:rPr>
                <a:t>客户问题</a:t>
              </a:r>
              <a:r>
                <a:rPr lang="zh-CN" altLang="en-US" b="1" dirty="0">
                  <a:solidFill>
                    <a:schemeClr val="tx1"/>
                  </a:solidFill>
                  <a:latin typeface="微软雅黑" panose="020B0503020204020204" pitchFamily="34" charset="-122"/>
                  <a:ea typeface="微软雅黑" panose="020B0503020204020204" pitchFamily="34" charset="-122"/>
                </a:rPr>
                <a:t>并做好准备</a:t>
              </a:r>
              <a:endParaRPr lang="zh-CN" altLang="en-US" b="1" dirty="0">
                <a:solidFill>
                  <a:schemeClr val="tx1"/>
                </a:solidFill>
                <a:latin typeface="微软雅黑" panose="020B0503020204020204" pitchFamily="34" charset="-122"/>
                <a:ea typeface="微软雅黑" panose="020B0503020204020204" pitchFamily="34" charset="-122"/>
              </a:endParaRPr>
            </a:p>
          </p:txBody>
        </p:sp>
        <p:sp>
          <p:nvSpPr>
            <p:cNvPr id="30" name="Freeform 41"/>
            <p:cNvSpPr>
              <a:spLocks noEditPoints="1"/>
            </p:cNvSpPr>
            <p:nvPr/>
          </p:nvSpPr>
          <p:spPr bwMode="auto">
            <a:xfrm>
              <a:off x="6045249" y="4474428"/>
              <a:ext cx="610386" cy="58681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rgbClr val="43ADD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280725" y="1825731"/>
            <a:ext cx="2026472" cy="2026472"/>
            <a:chOff x="6571589" y="1484784"/>
            <a:chExt cx="2026472" cy="2026472"/>
          </a:xfrm>
        </p:grpSpPr>
        <p:grpSp>
          <p:nvGrpSpPr>
            <p:cNvPr id="39" name="组合 38"/>
            <p:cNvGrpSpPr/>
            <p:nvPr/>
          </p:nvGrpSpPr>
          <p:grpSpPr>
            <a:xfrm>
              <a:off x="6571589" y="1484784"/>
              <a:ext cx="2026472" cy="2026472"/>
              <a:chOff x="5879976" y="1484784"/>
              <a:chExt cx="2026472" cy="2026472"/>
            </a:xfrm>
          </p:grpSpPr>
          <p:sp>
            <p:nvSpPr>
              <p:cNvPr id="42" name="椭圆 41"/>
              <p:cNvSpPr/>
              <p:nvPr/>
            </p:nvSpPr>
            <p:spPr>
              <a:xfrm>
                <a:off x="5879976" y="1484784"/>
                <a:ext cx="2026472" cy="2026472"/>
              </a:xfrm>
              <a:prstGeom prst="ellipse">
                <a:avLst/>
              </a:prstGeom>
              <a:solidFill>
                <a:srgbClr val="43ADD1"/>
              </a:solidFill>
              <a:ln w="19050">
                <a:solidFill>
                  <a:srgbClr val="43ADD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5962231" y="1567039"/>
                <a:ext cx="1861962" cy="1861962"/>
                <a:chOff x="372609" y="2524616"/>
                <a:chExt cx="2739344" cy="2739343"/>
              </a:xfrm>
            </p:grpSpPr>
            <p:sp>
              <p:nvSpPr>
                <p:cNvPr id="44" name="椭圆 4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sp>
              <p:nvSpPr>
                <p:cNvPr id="45" name="椭圆 4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grpSp>
        <p:sp>
          <p:nvSpPr>
            <p:cNvPr id="40" name="TextBox 17"/>
            <p:cNvSpPr txBox="1"/>
            <p:nvPr/>
          </p:nvSpPr>
          <p:spPr>
            <a:xfrm>
              <a:off x="6679950" y="2608295"/>
              <a:ext cx="1789256" cy="453457"/>
            </a:xfrm>
            <a:prstGeom prst="rect">
              <a:avLst/>
            </a:prstGeom>
            <a:noFill/>
          </p:spPr>
          <p:txBody>
            <a:bodyPr wrap="square" rtlCol="0">
              <a:spAutoFit/>
            </a:bodyPr>
            <a:lstStyle/>
            <a:p>
              <a:pPr algn="ctr" defTabSz="457200">
                <a:lnSpc>
                  <a:spcPct val="130000"/>
                </a:lnSpc>
              </a:pPr>
              <a:r>
                <a:rPr lang="zh-CN" altLang="en-US" sz="2000" b="1" dirty="0">
                  <a:solidFill>
                    <a:schemeClr val="tx1"/>
                  </a:solidFill>
                  <a:latin typeface="微软雅黑" panose="020B0503020204020204" pitchFamily="34" charset="-122"/>
                  <a:ea typeface="微软雅黑" panose="020B0503020204020204" pitchFamily="34" charset="-122"/>
                </a:rPr>
                <a:t>明确目标</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sp>
          <p:nvSpPr>
            <p:cNvPr id="41" name="Freeform 23"/>
            <p:cNvSpPr>
              <a:spLocks noEditPoints="1"/>
            </p:cNvSpPr>
            <p:nvPr/>
          </p:nvSpPr>
          <p:spPr bwMode="auto">
            <a:xfrm>
              <a:off x="7209415" y="1968463"/>
              <a:ext cx="730326" cy="553060"/>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43ADD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id-ID">
                <a:solidFill>
                  <a:prstClr val="white"/>
                </a:solidFill>
                <a:latin typeface="微软雅黑" panose="020B0503020204020204" pitchFamily="34" charset="-122"/>
                <a:ea typeface="微软雅黑" panose="020B0503020204020204" pitchFamily="34" charset="-122"/>
              </a:endParaRPr>
            </a:p>
          </p:txBody>
        </p:sp>
      </p:grpSp>
      <p:sp>
        <p:nvSpPr>
          <p:cNvPr id="47" name="矩形 46"/>
          <p:cNvSpPr/>
          <p:nvPr/>
        </p:nvSpPr>
        <p:spPr>
          <a:xfrm>
            <a:off x="8325541" y="2253908"/>
            <a:ext cx="3729396" cy="1061829"/>
          </a:xfrm>
          <a:prstGeom prst="rect">
            <a:avLst/>
          </a:prstGeom>
        </p:spPr>
        <p:txBody>
          <a:bodyPr wrap="square">
            <a:spAutoFit/>
            <a:scene3d>
              <a:camera prst="orthographicFront"/>
              <a:lightRig rig="threePt" dir="t"/>
            </a:scene3d>
            <a:sp3d contourW="12700"/>
          </a:bodyPr>
          <a:lstStyle/>
          <a:p>
            <a:pPr algn="just" defTabSz="457200">
              <a:lnSpc>
                <a:spcPct val="15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目标是什么呢？目标是电话结束以后的效果。目的和目标是有关联的，一定要清楚打电话的目的和目标，这是两个重要的方面。</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7155068" y="5088129"/>
            <a:ext cx="4963779" cy="1061829"/>
          </a:xfrm>
          <a:prstGeom prst="rect">
            <a:avLst/>
          </a:prstGeom>
        </p:spPr>
        <p:txBody>
          <a:bodyPr wrap="square">
            <a:spAutoFit/>
            <a:scene3d>
              <a:camera prst="orthographicFront"/>
              <a:lightRig rig="threePt" dir="t"/>
            </a:scene3d>
            <a:sp3d contourW="12700"/>
          </a:bodyPr>
          <a:lstStyle/>
          <a:p>
            <a:pPr algn="just" defTabSz="457200">
              <a:lnSpc>
                <a:spcPct val="15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你打电话过去时，客户也会向你提问一些问题。如果客户向你提问的问题你不是很清楚，你要花时间找一些资料，你要明确客户可能提什么问题，应该事先就知道怎么去回答。</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47582" y="2639479"/>
            <a:ext cx="3729396" cy="1384995"/>
          </a:xfrm>
          <a:prstGeom prst="rect">
            <a:avLst/>
          </a:prstGeom>
        </p:spPr>
        <p:txBody>
          <a:bodyPr wrap="square">
            <a:spAutoFit/>
            <a:scene3d>
              <a:camera prst="orthographicFront"/>
              <a:lightRig rig="threePt" dir="t"/>
            </a:scene3d>
            <a:sp3d contourW="12700"/>
          </a:bodyPr>
          <a:lstStyle/>
          <a:p>
            <a:pPr algn="r" defTabSz="457200">
              <a:lnSpc>
                <a:spcPct val="15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一定要清楚自己打电话给客户的目的。你的目的是想成功的销售产品还是想与客户建立一种长久的合作关系？一定要明确。这样才有利于实现打电话的目的。</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172643" y="281712"/>
            <a:ext cx="835151" cy="706819"/>
            <a:chOff x="1138351" y="-1804099"/>
            <a:chExt cx="2969965" cy="2513592"/>
          </a:xfrm>
        </p:grpSpPr>
        <p:pic>
          <p:nvPicPr>
            <p:cNvPr id="56" name="图片 55"/>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57" name="组合 56"/>
            <p:cNvGrpSpPr/>
            <p:nvPr/>
          </p:nvGrpSpPr>
          <p:grpSpPr>
            <a:xfrm rot="20693666">
              <a:off x="2289906" y="-901804"/>
              <a:ext cx="1818410" cy="1611297"/>
              <a:chOff x="181811" y="-159840"/>
              <a:chExt cx="1818410" cy="1611297"/>
            </a:xfrm>
          </p:grpSpPr>
          <p:sp>
            <p:nvSpPr>
              <p:cNvPr id="58" name="椭圆 57"/>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9" name="椭圆 58"/>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2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1+#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childTnLst>
                          </p:cTn>
                        </p:par>
                        <p:par>
                          <p:cTn id="12" fill="hold">
                            <p:stCondLst>
                              <p:cond delay="1000"/>
                            </p:stCondLst>
                            <p:childTnLst>
                              <p:par>
                                <p:cTn id="13" presetID="2" presetClass="entr" presetSubtype="8" decel="5200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1000" fill="hold"/>
                                        <p:tgtEl>
                                          <p:spTgt spid="38"/>
                                        </p:tgtEl>
                                        <p:attrNameLst>
                                          <p:attrName>ppt_x</p:attrName>
                                        </p:attrNameLst>
                                      </p:cBhvr>
                                      <p:tavLst>
                                        <p:tav tm="0">
                                          <p:val>
                                            <p:strVal val="0-#ppt_w/2"/>
                                          </p:val>
                                        </p:tav>
                                        <p:tav tm="100000">
                                          <p:val>
                                            <p:strVal val="#ppt_x"/>
                                          </p:val>
                                        </p:tav>
                                      </p:tavLst>
                                    </p:anim>
                                    <p:anim calcmode="lin" valueType="num">
                                      <p:cBhvr additive="base">
                                        <p:cTn id="16" dur="1000" fill="hold"/>
                                        <p:tgtEl>
                                          <p:spTgt spid="38"/>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childTnLst>
                                </p:cTn>
                              </p:par>
                            </p:childTnLst>
                          </p:cTn>
                        </p:par>
                        <p:par>
                          <p:cTn id="20" fill="hold">
                            <p:stCondLst>
                              <p:cond delay="2000"/>
                            </p:stCondLst>
                            <p:childTnLst>
                              <p:par>
                                <p:cTn id="21" presetID="2" presetClass="entr" presetSubtype="2" decel="5200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1000" fill="hold"/>
                                        <p:tgtEl>
                                          <p:spTgt spid="27"/>
                                        </p:tgtEl>
                                        <p:attrNameLst>
                                          <p:attrName>ppt_x</p:attrName>
                                        </p:attrNameLst>
                                      </p:cBhvr>
                                      <p:tavLst>
                                        <p:tav tm="0">
                                          <p:val>
                                            <p:strVal val="1+#ppt_w/2"/>
                                          </p:val>
                                        </p:tav>
                                        <p:tav tm="100000">
                                          <p:val>
                                            <p:strVal val="#ppt_x"/>
                                          </p:val>
                                        </p:tav>
                                      </p:tavLst>
                                    </p:anim>
                                    <p:anim calcmode="lin" valueType="num">
                                      <p:cBhvr additive="base">
                                        <p:cTn id="24" dur="1000" fill="hold"/>
                                        <p:tgtEl>
                                          <p:spTgt spid="27"/>
                                        </p:tgtEl>
                                        <p:attrNameLst>
                                          <p:attrName>ppt_y</p:attrName>
                                        </p:attrNameLst>
                                      </p:cBhvr>
                                      <p:tavLst>
                                        <p:tav tm="0">
                                          <p:val>
                                            <p:strVal val="#ppt_y"/>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childTnLst>
                                </p:cTn>
                              </p:par>
                            </p:childTnLst>
                          </p:cTn>
                        </p:par>
                        <p:par>
                          <p:cTn id="28" fill="hold">
                            <p:stCondLst>
                              <p:cond delay="3000"/>
                            </p:stCondLst>
                            <p:childTnLst>
                              <p:par>
                                <p:cTn id="29" presetID="12" presetClass="entr" presetSubtype="2"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ppt_x</p:attrName>
                                        </p:attrNameLst>
                                      </p:cBhvr>
                                      <p:tavLst>
                                        <p:tav tm="0">
                                          <p:val>
                                            <p:strVal val="#ppt_x+#ppt_w*1.125000"/>
                                          </p:val>
                                        </p:tav>
                                        <p:tav tm="100000">
                                          <p:val>
                                            <p:strVal val="#ppt_x"/>
                                          </p:val>
                                        </p:tav>
                                      </p:tavLst>
                                    </p:anim>
                                    <p:animEffect transition="in" filter="wipe(left)">
                                      <p:cBhvr>
                                        <p:cTn id="32" dur="500"/>
                                        <p:tgtEl>
                                          <p:spTgt spid="16"/>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ppt_x</p:attrName>
                                        </p:attrNameLst>
                                      </p:cBhvr>
                                      <p:tavLst>
                                        <p:tav tm="0">
                                          <p:val>
                                            <p:strVal val="#ppt_x-#ppt_w*1.125000"/>
                                          </p:val>
                                        </p:tav>
                                        <p:tav tm="100000">
                                          <p:val>
                                            <p:strVal val="#ppt_x"/>
                                          </p:val>
                                        </p:tav>
                                      </p:tavLst>
                                    </p:anim>
                                    <p:animEffect transition="in" filter="wipe(right)">
                                      <p:cBhvr>
                                        <p:cTn id="37" dur="500"/>
                                        <p:tgtEl>
                                          <p:spTgt spid="10"/>
                                        </p:tgtEl>
                                      </p:cBhvr>
                                    </p:animEffect>
                                  </p:childTnLst>
                                </p:cTn>
                              </p:par>
                            </p:childTnLst>
                          </p:cTn>
                        </p:par>
                        <p:par>
                          <p:cTn id="38" fill="hold">
                            <p:stCondLst>
                              <p:cond delay="4000"/>
                            </p:stCondLst>
                            <p:childTnLst>
                              <p:par>
                                <p:cTn id="39" presetID="1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120575" y="197545"/>
            <a:ext cx="3441290" cy="844169"/>
            <a:chOff x="1164117" y="197545"/>
            <a:chExt cx="3441290" cy="844169"/>
          </a:xfrm>
        </p:grpSpPr>
        <p:sp>
          <p:nvSpPr>
            <p:cNvPr id="8" name="文本框 7"/>
            <p:cNvSpPr txBox="1"/>
            <p:nvPr/>
          </p:nvSpPr>
          <p:spPr>
            <a:xfrm>
              <a:off x="1164117" y="197545"/>
              <a:ext cx="26212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打电话前准备</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9" name="矩形 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10" name="组合 9"/>
          <p:cNvGrpSpPr/>
          <p:nvPr/>
        </p:nvGrpSpPr>
        <p:grpSpPr>
          <a:xfrm>
            <a:off x="7894510" y="1853127"/>
            <a:ext cx="4297490" cy="1598299"/>
            <a:chOff x="8112222" y="1700808"/>
            <a:chExt cx="4568760" cy="1598299"/>
          </a:xfrm>
        </p:grpSpPr>
        <p:cxnSp>
          <p:nvCxnSpPr>
            <p:cNvPr id="11" name="直接连接符 10"/>
            <p:cNvCxnSpPr/>
            <p:nvPr/>
          </p:nvCxnSpPr>
          <p:spPr>
            <a:xfrm flipH="1">
              <a:off x="8112224" y="1700808"/>
              <a:ext cx="4568758"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8112222" y="3299107"/>
              <a:ext cx="4568760"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670374" y="4363384"/>
            <a:ext cx="5521626" cy="1598299"/>
            <a:chOff x="6888086" y="4206012"/>
            <a:chExt cx="5521626" cy="1598299"/>
          </a:xfrm>
        </p:grpSpPr>
        <p:cxnSp>
          <p:nvCxnSpPr>
            <p:cNvPr id="14" name="直接连接符 13"/>
            <p:cNvCxnSpPr/>
            <p:nvPr/>
          </p:nvCxnSpPr>
          <p:spPr>
            <a:xfrm flipH="1">
              <a:off x="6888088" y="4206012"/>
              <a:ext cx="5521624"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6888086" y="5804311"/>
              <a:ext cx="5521626"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348341" y="2339297"/>
            <a:ext cx="4924695" cy="1598299"/>
            <a:chOff x="-130629" y="2222262"/>
            <a:chExt cx="4924695" cy="1598299"/>
          </a:xfrm>
        </p:grpSpPr>
        <p:cxnSp>
          <p:nvCxnSpPr>
            <p:cNvPr id="17" name="直接连接符 16"/>
            <p:cNvCxnSpPr/>
            <p:nvPr/>
          </p:nvCxnSpPr>
          <p:spPr>
            <a:xfrm flipH="1">
              <a:off x="-130629" y="2222262"/>
              <a:ext cx="4852687"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130629" y="3820561"/>
              <a:ext cx="4924695" cy="0"/>
            </a:xfrm>
            <a:prstGeom prst="line">
              <a:avLst/>
            </a:prstGeom>
            <a:ln w="28575">
              <a:solidFill>
                <a:srgbClr val="43AD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3932385" y="2125209"/>
            <a:ext cx="2026472" cy="2026472"/>
            <a:chOff x="4150097" y="1970954"/>
            <a:chExt cx="2026472" cy="2026472"/>
          </a:xfrm>
        </p:grpSpPr>
        <p:grpSp>
          <p:nvGrpSpPr>
            <p:cNvPr id="20" name="组合 19"/>
            <p:cNvGrpSpPr/>
            <p:nvPr/>
          </p:nvGrpSpPr>
          <p:grpSpPr>
            <a:xfrm>
              <a:off x="4150097" y="1970954"/>
              <a:ext cx="2026472" cy="2026472"/>
              <a:chOff x="3719736" y="2420888"/>
              <a:chExt cx="2026472" cy="2026472"/>
            </a:xfrm>
          </p:grpSpPr>
          <p:sp>
            <p:nvSpPr>
              <p:cNvPr id="23" name="椭圆 22"/>
              <p:cNvSpPr/>
              <p:nvPr/>
            </p:nvSpPr>
            <p:spPr>
              <a:xfrm>
                <a:off x="3719736" y="2420888"/>
                <a:ext cx="2026472" cy="2026472"/>
              </a:xfrm>
              <a:prstGeom prst="ellipse">
                <a:avLst/>
              </a:prstGeom>
              <a:solidFill>
                <a:srgbClr val="43ADD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801991" y="2503143"/>
                <a:ext cx="1861962" cy="1861962"/>
                <a:chOff x="372609" y="2524616"/>
                <a:chExt cx="2739344" cy="2739343"/>
              </a:xfrm>
            </p:grpSpPr>
            <p:sp>
              <p:nvSpPr>
                <p:cNvPr id="25" name="椭圆 24"/>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6" name="椭圆 25"/>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grpSp>
        <p:sp>
          <p:nvSpPr>
            <p:cNvPr id="21" name="TextBox 89"/>
            <p:cNvSpPr txBox="1"/>
            <p:nvPr/>
          </p:nvSpPr>
          <p:spPr>
            <a:xfrm>
              <a:off x="4258458" y="3094465"/>
              <a:ext cx="1789256" cy="730885"/>
            </a:xfrm>
            <a:prstGeom prst="rect">
              <a:avLst/>
            </a:prstGeom>
            <a:noFill/>
          </p:spPr>
          <p:txBody>
            <a:bodyPr wrap="square" rtlCol="0">
              <a:spAutoFit/>
            </a:bodyPr>
            <a:lstStyle/>
            <a:p>
              <a:pPr algn="ctr" defTabSz="457200">
                <a:lnSpc>
                  <a:spcPct val="130000"/>
                </a:lnSpc>
              </a:pPr>
              <a:r>
                <a:rPr lang="zh-CN" altLang="en-US" sz="1600" b="1" dirty="0">
                  <a:solidFill>
                    <a:schemeClr val="tx1"/>
                  </a:solidFill>
                  <a:latin typeface="微软雅黑" panose="020B0503020204020204" pitchFamily="34" charset="-122"/>
                  <a:ea typeface="微软雅黑" panose="020B0503020204020204" pitchFamily="34" charset="-122"/>
                </a:rPr>
                <a:t>达到目标所必须提问的问题</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22" name="Freeform 8"/>
            <p:cNvSpPr>
              <a:spLocks noEditPoints="1"/>
            </p:cNvSpPr>
            <p:nvPr/>
          </p:nvSpPr>
          <p:spPr bwMode="auto">
            <a:xfrm>
              <a:off x="4828638" y="2403002"/>
              <a:ext cx="648895" cy="639211"/>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rgbClr val="43ADD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119494" y="4149296"/>
            <a:ext cx="2026472" cy="2026472"/>
            <a:chOff x="5337206" y="3995041"/>
            <a:chExt cx="2026472" cy="2026472"/>
          </a:xfrm>
        </p:grpSpPr>
        <p:grpSp>
          <p:nvGrpSpPr>
            <p:cNvPr id="28" name="组合 27"/>
            <p:cNvGrpSpPr/>
            <p:nvPr/>
          </p:nvGrpSpPr>
          <p:grpSpPr>
            <a:xfrm>
              <a:off x="5337206" y="3995041"/>
              <a:ext cx="2026472" cy="2026472"/>
              <a:chOff x="5221657" y="4082125"/>
              <a:chExt cx="2026472" cy="2026472"/>
            </a:xfrm>
          </p:grpSpPr>
          <p:sp>
            <p:nvSpPr>
              <p:cNvPr id="31" name="椭圆 30"/>
              <p:cNvSpPr/>
              <p:nvPr/>
            </p:nvSpPr>
            <p:spPr>
              <a:xfrm>
                <a:off x="5221657" y="4082125"/>
                <a:ext cx="2026472" cy="2026472"/>
              </a:xfrm>
              <a:prstGeom prst="ellipse">
                <a:avLst/>
              </a:prstGeom>
              <a:solidFill>
                <a:srgbClr val="43ADD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5303912" y="4164380"/>
                <a:ext cx="1861962" cy="1861962"/>
                <a:chOff x="372609" y="2524616"/>
                <a:chExt cx="2739344" cy="2739343"/>
              </a:xfrm>
            </p:grpSpPr>
            <p:sp>
              <p:nvSpPr>
                <p:cNvPr id="33" name="椭圆 32"/>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4" name="椭圆 33"/>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grpSp>
        <p:sp>
          <p:nvSpPr>
            <p:cNvPr id="29" name="TextBox 22"/>
            <p:cNvSpPr txBox="1"/>
            <p:nvPr/>
          </p:nvSpPr>
          <p:spPr>
            <a:xfrm>
              <a:off x="5455814" y="5113499"/>
              <a:ext cx="1789256" cy="417358"/>
            </a:xfrm>
            <a:prstGeom prst="rect">
              <a:avLst/>
            </a:prstGeom>
            <a:noFill/>
          </p:spPr>
          <p:txBody>
            <a:bodyPr wrap="square" rtlCol="0">
              <a:spAutoFit/>
            </a:bodyPr>
            <a:lstStyle/>
            <a:p>
              <a:pPr algn="ctr" defTabSz="457200">
                <a:lnSpc>
                  <a:spcPct val="130000"/>
                </a:lnSpc>
              </a:pPr>
              <a:r>
                <a:rPr lang="zh-CN" altLang="en-US" sz="1600" b="1" dirty="0">
                  <a:solidFill>
                    <a:schemeClr val="tx1"/>
                  </a:solidFill>
                  <a:latin typeface="微软雅黑" panose="020B0503020204020204" pitchFamily="34" charset="-122"/>
                  <a:ea typeface="微软雅黑" panose="020B0503020204020204" pitchFamily="34" charset="-122"/>
                </a:rPr>
                <a:t>所需资料的准备</a:t>
              </a:r>
              <a:r>
                <a:rPr lang="en-US" altLang="zh-CN" sz="1600" b="1" dirty="0">
                  <a:solidFill>
                    <a:schemeClr val="tx1"/>
                  </a:solidFill>
                  <a:latin typeface="微软雅黑" panose="020B0503020204020204" pitchFamily="34" charset="-122"/>
                  <a:ea typeface="微软雅黑" panose="020B0503020204020204" pitchFamily="34" charset="-122"/>
                </a:rPr>
                <a:t>:</a:t>
              </a:r>
              <a:endParaRPr lang="en-US" altLang="zh-CN" sz="1600" b="1" dirty="0">
                <a:solidFill>
                  <a:schemeClr val="tx1"/>
                </a:solidFill>
                <a:latin typeface="微软雅黑" panose="020B0503020204020204" pitchFamily="34" charset="-122"/>
                <a:ea typeface="微软雅黑" panose="020B0503020204020204" pitchFamily="34" charset="-122"/>
              </a:endParaRPr>
            </a:p>
          </p:txBody>
        </p:sp>
        <p:sp>
          <p:nvSpPr>
            <p:cNvPr id="30" name="Freeform 41"/>
            <p:cNvSpPr>
              <a:spLocks noEditPoints="1"/>
            </p:cNvSpPr>
            <p:nvPr/>
          </p:nvSpPr>
          <p:spPr bwMode="auto">
            <a:xfrm>
              <a:off x="6045249" y="4474428"/>
              <a:ext cx="610386" cy="58681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rgbClr val="43ADD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353877" y="1639039"/>
            <a:ext cx="2026472" cy="2026472"/>
            <a:chOff x="6571589" y="1484784"/>
            <a:chExt cx="2026472" cy="2026472"/>
          </a:xfrm>
        </p:grpSpPr>
        <p:grpSp>
          <p:nvGrpSpPr>
            <p:cNvPr id="39" name="组合 38"/>
            <p:cNvGrpSpPr/>
            <p:nvPr/>
          </p:nvGrpSpPr>
          <p:grpSpPr>
            <a:xfrm>
              <a:off x="6571589" y="1484784"/>
              <a:ext cx="2026472" cy="2026472"/>
              <a:chOff x="5879976" y="1484784"/>
              <a:chExt cx="2026472" cy="2026472"/>
            </a:xfrm>
          </p:grpSpPr>
          <p:sp>
            <p:nvSpPr>
              <p:cNvPr id="42" name="椭圆 41"/>
              <p:cNvSpPr/>
              <p:nvPr/>
            </p:nvSpPr>
            <p:spPr>
              <a:xfrm>
                <a:off x="5879976" y="1484784"/>
                <a:ext cx="2026472" cy="2026472"/>
              </a:xfrm>
              <a:prstGeom prst="ellipse">
                <a:avLst/>
              </a:prstGeom>
              <a:solidFill>
                <a:srgbClr val="43ADD1"/>
              </a:solidFill>
              <a:ln w="19050">
                <a:solidFill>
                  <a:srgbClr val="43ADD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5962231" y="1567039"/>
                <a:ext cx="1861962" cy="1861962"/>
                <a:chOff x="372609" y="2524616"/>
                <a:chExt cx="2739344" cy="2739343"/>
              </a:xfrm>
            </p:grpSpPr>
            <p:sp>
              <p:nvSpPr>
                <p:cNvPr id="44" name="椭圆 4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sp>
              <p:nvSpPr>
                <p:cNvPr id="45" name="椭圆 4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zh-CN" altLang="en-US">
                    <a:solidFill>
                      <a:prstClr val="white"/>
                    </a:solidFill>
                    <a:latin typeface="微软雅黑" panose="020B0503020204020204" pitchFamily="34" charset="-122"/>
                    <a:ea typeface="微软雅黑" panose="020B0503020204020204" pitchFamily="34" charset="-122"/>
                  </a:endParaRPr>
                </a:p>
              </p:txBody>
            </p:sp>
          </p:grpSp>
        </p:grpSp>
        <p:sp>
          <p:nvSpPr>
            <p:cNvPr id="40" name="TextBox 17"/>
            <p:cNvSpPr txBox="1"/>
            <p:nvPr/>
          </p:nvSpPr>
          <p:spPr>
            <a:xfrm>
              <a:off x="6679950" y="2463772"/>
              <a:ext cx="1789256" cy="730885"/>
            </a:xfrm>
            <a:prstGeom prst="rect">
              <a:avLst/>
            </a:prstGeom>
            <a:noFill/>
          </p:spPr>
          <p:txBody>
            <a:bodyPr wrap="square" rtlCol="0">
              <a:spAutoFit/>
            </a:bodyPr>
            <a:lstStyle/>
            <a:p>
              <a:pPr algn="ctr" defTabSz="457200">
                <a:lnSpc>
                  <a:spcPct val="130000"/>
                </a:lnSpc>
              </a:pPr>
              <a:r>
                <a:rPr lang="zh-CN" altLang="en-US" sz="1600" b="1" dirty="0" smtClean="0">
                  <a:solidFill>
                    <a:schemeClr val="tx1"/>
                  </a:solidFill>
                  <a:latin typeface="微软雅黑" panose="020B0503020204020204" pitchFamily="34" charset="-122"/>
                  <a:ea typeface="微软雅黑" panose="020B0503020204020204" pitchFamily="34" charset="-122"/>
                </a:rPr>
                <a:t>设想可能</a:t>
              </a:r>
              <a:r>
                <a:rPr lang="zh-CN" altLang="en-US" sz="1600" b="1" dirty="0">
                  <a:solidFill>
                    <a:schemeClr val="tx1"/>
                  </a:solidFill>
                  <a:latin typeface="微软雅黑" panose="020B0503020204020204" pitchFamily="34" charset="-122"/>
                  <a:ea typeface="微软雅黑" panose="020B0503020204020204" pitchFamily="34" charset="-122"/>
                </a:rPr>
                <a:t>出现的事情并做好准备</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41" name="Freeform 23"/>
            <p:cNvSpPr>
              <a:spLocks noEditPoints="1"/>
            </p:cNvSpPr>
            <p:nvPr/>
          </p:nvSpPr>
          <p:spPr bwMode="auto">
            <a:xfrm>
              <a:off x="7209415" y="1968463"/>
              <a:ext cx="730326" cy="553060"/>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43ADD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endParaRPr lang="id-ID">
                <a:solidFill>
                  <a:prstClr val="white"/>
                </a:solidFill>
                <a:latin typeface="微软雅黑" panose="020B0503020204020204" pitchFamily="34" charset="-122"/>
                <a:ea typeface="微软雅黑" panose="020B0503020204020204" pitchFamily="34" charset="-122"/>
              </a:endParaRPr>
            </a:p>
          </p:txBody>
        </p:sp>
      </p:grpSp>
      <p:sp>
        <p:nvSpPr>
          <p:cNvPr id="47" name="矩形 46"/>
          <p:cNvSpPr/>
          <p:nvPr/>
        </p:nvSpPr>
        <p:spPr>
          <a:xfrm>
            <a:off x="8380349" y="1963104"/>
            <a:ext cx="3729396" cy="1444691"/>
          </a:xfrm>
          <a:prstGeom prst="rect">
            <a:avLst/>
          </a:prstGeom>
        </p:spPr>
        <p:txBody>
          <a:bodyPr wrap="square">
            <a:spAutoFit/>
            <a:scene3d>
              <a:camera prst="orthographicFront"/>
              <a:lightRig rig="threePt" dir="t"/>
            </a:scene3d>
            <a:sp3d contourW="12700"/>
          </a:bodyPr>
          <a:lstStyle/>
          <a:p>
            <a:pPr defTabSz="457200">
              <a:lnSpc>
                <a:spcPct val="150000"/>
              </a:lnSpc>
            </a:pPr>
            <a:r>
              <a:rPr lang="en-US" altLang="zh-CN" sz="1200" dirty="0">
                <a:solidFill>
                  <a:srgbClr val="47484A"/>
                </a:solidFill>
                <a:latin typeface="微软雅黑" panose="020B0503020204020204" pitchFamily="34" charset="-122"/>
                <a:ea typeface="微软雅黑" panose="020B0503020204020204" pitchFamily="34" charset="-122"/>
              </a:rPr>
              <a:t>100</a:t>
            </a:r>
            <a:r>
              <a:rPr lang="zh-CN" altLang="en-US" sz="1200" dirty="0">
                <a:solidFill>
                  <a:srgbClr val="47484A"/>
                </a:solidFill>
                <a:latin typeface="微软雅黑" panose="020B0503020204020204" pitchFamily="34" charset="-122"/>
                <a:ea typeface="微软雅黑" panose="020B0503020204020204" pitchFamily="34" charset="-122"/>
              </a:rPr>
              <a:t>个电话中通常可能只有</a:t>
            </a:r>
            <a:r>
              <a:rPr lang="en-US" altLang="zh-CN" sz="1200" dirty="0">
                <a:solidFill>
                  <a:srgbClr val="47484A"/>
                </a:solidFill>
                <a:latin typeface="微软雅黑" panose="020B0503020204020204" pitchFamily="34" charset="-122"/>
                <a:ea typeface="微软雅黑" panose="020B0503020204020204" pitchFamily="34" charset="-122"/>
              </a:rPr>
              <a:t>80</a:t>
            </a:r>
            <a:r>
              <a:rPr lang="zh-CN" altLang="en-US" sz="1200" dirty="0">
                <a:solidFill>
                  <a:srgbClr val="47484A"/>
                </a:solidFill>
                <a:latin typeface="微软雅黑" panose="020B0503020204020204" pitchFamily="34" charset="-122"/>
                <a:ea typeface="微软雅黑" panose="020B0503020204020204" pitchFamily="34" charset="-122"/>
              </a:rPr>
              <a:t>个电话是打通的，</a:t>
            </a:r>
            <a:r>
              <a:rPr lang="en-US" altLang="zh-CN" sz="1200" dirty="0">
                <a:solidFill>
                  <a:srgbClr val="47484A"/>
                </a:solidFill>
                <a:latin typeface="微软雅黑" panose="020B0503020204020204" pitchFamily="34" charset="-122"/>
                <a:ea typeface="微软雅黑" panose="020B0503020204020204" pitchFamily="34" charset="-122"/>
              </a:rPr>
              <a:t>80</a:t>
            </a:r>
            <a:r>
              <a:rPr lang="zh-CN" altLang="en-US" sz="1200" dirty="0">
                <a:solidFill>
                  <a:srgbClr val="47484A"/>
                </a:solidFill>
                <a:latin typeface="微软雅黑" panose="020B0503020204020204" pitchFamily="34" charset="-122"/>
                <a:ea typeface="微软雅黑" panose="020B0503020204020204" pitchFamily="34" charset="-122"/>
              </a:rPr>
              <a:t>个电话中又往往可能只有</a:t>
            </a:r>
            <a:r>
              <a:rPr lang="en-US" altLang="zh-CN" sz="1200" dirty="0">
                <a:solidFill>
                  <a:srgbClr val="47484A"/>
                </a:solidFill>
                <a:latin typeface="微软雅黑" panose="020B0503020204020204" pitchFamily="34" charset="-122"/>
                <a:ea typeface="微软雅黑" panose="020B0503020204020204" pitchFamily="34" charset="-122"/>
              </a:rPr>
              <a:t>50</a:t>
            </a:r>
            <a:r>
              <a:rPr lang="zh-CN" altLang="en-US" sz="1200" dirty="0">
                <a:solidFill>
                  <a:srgbClr val="47484A"/>
                </a:solidFill>
                <a:latin typeface="微软雅黑" panose="020B0503020204020204" pitchFamily="34" charset="-122"/>
                <a:ea typeface="微软雅黑" panose="020B0503020204020204" pitchFamily="34" charset="-122"/>
              </a:rPr>
              <a:t>个电话能找到相关的人，每次打电话都可能有不同的情况出现，作为电话销售人员一定要清楚在电话销售中随时可能出现什么情况，对于不同的情况准备相应的应对措施。</a:t>
            </a:r>
            <a:endParaRPr lang="zh-CN" altLang="en-US" sz="1200" dirty="0">
              <a:solidFill>
                <a:srgbClr val="47484A"/>
              </a:solidFill>
              <a:latin typeface="微软雅黑" panose="020B0503020204020204" pitchFamily="34" charset="-122"/>
              <a:ea typeface="微软雅黑" panose="020B0503020204020204" pitchFamily="34" charset="-122"/>
            </a:endParaRPr>
          </a:p>
        </p:txBody>
      </p:sp>
      <p:sp>
        <p:nvSpPr>
          <p:cNvPr id="50" name="矩形 49"/>
          <p:cNvSpPr/>
          <p:nvPr/>
        </p:nvSpPr>
        <p:spPr>
          <a:xfrm>
            <a:off x="7063377" y="4574933"/>
            <a:ext cx="5128623" cy="1477328"/>
          </a:xfrm>
          <a:prstGeom prst="rect">
            <a:avLst/>
          </a:prstGeom>
        </p:spPr>
        <p:txBody>
          <a:bodyPr wrap="square">
            <a:spAutoFit/>
            <a:scene3d>
              <a:camera prst="orthographicFront"/>
              <a:lightRig rig="threePt" dir="t"/>
            </a:scene3d>
            <a:sp3d contourW="12700"/>
          </a:bodyPr>
          <a:lstStyle/>
          <a:p>
            <a:pPr defTabSz="457200">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把客户可能经常问到的问题做成一个工作帮助表，客户问到这些问题时，你可以随时都能快速地查阅回答。还有一个所需资料就是相关人员的联系电话表，尤其是同事的联系电话很重要，如果客户问的问题你不是很清楚，你可以请同事中的技术人员帮忙给客户解答，形成三方通话。</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defTabSz="457200">
              <a:lnSpc>
                <a:spcPct val="150000"/>
              </a:lnSpc>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221333" y="2399781"/>
            <a:ext cx="3729396" cy="1477328"/>
          </a:xfrm>
          <a:prstGeom prst="rect">
            <a:avLst/>
          </a:prstGeom>
        </p:spPr>
        <p:txBody>
          <a:bodyPr wrap="square">
            <a:spAutoFit/>
            <a:scene3d>
              <a:camera prst="orthographicFront"/>
              <a:lightRig rig="threePt" dir="t"/>
            </a:scene3d>
            <a:sp3d contourW="12700"/>
          </a:bodyPr>
          <a:lstStyle/>
          <a:p>
            <a:pPr algn="r" defTabSz="457200">
              <a:lnSpc>
                <a:spcPct val="150000"/>
              </a:lnSpc>
              <a:defRPr/>
            </a:pPr>
            <a:r>
              <a:rPr lang="zh-CN" altLang="en-US" sz="1200" dirty="0">
                <a:solidFill>
                  <a:srgbClr val="47484A"/>
                </a:solidFill>
                <a:latin typeface="微软雅黑" panose="020B0503020204020204" pitchFamily="34" charset="-122"/>
                <a:ea typeface="微软雅黑" panose="020B0503020204020204" pitchFamily="34" charset="-122"/>
              </a:rPr>
              <a:t>为了达到目标，需要得到哪些信息、提问哪些问题，这些在打电话之前必须要明确。电话销售开始时就是为了获得更多的信息和了解客户的需求，如果不提问题，是无法得到客户的信息和需求的。应把问题在打电话前就写在纸上。</a:t>
            </a:r>
            <a:endParaRPr lang="zh-CN" altLang="en-US" sz="1200" dirty="0">
              <a:solidFill>
                <a:srgbClr val="47484A"/>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172643" y="281712"/>
            <a:ext cx="835151" cy="706819"/>
            <a:chOff x="1138351" y="-1804099"/>
            <a:chExt cx="2969965" cy="2513592"/>
          </a:xfrm>
        </p:grpSpPr>
        <p:pic>
          <p:nvPicPr>
            <p:cNvPr id="48" name="图片 47"/>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49" name="组合 48"/>
            <p:cNvGrpSpPr/>
            <p:nvPr/>
          </p:nvGrpSpPr>
          <p:grpSpPr>
            <a:xfrm rot="20693666">
              <a:off x="2289906" y="-901804"/>
              <a:ext cx="1818410" cy="1611297"/>
              <a:chOff x="181811" y="-159840"/>
              <a:chExt cx="1818410" cy="1611297"/>
            </a:xfrm>
          </p:grpSpPr>
          <p:sp>
            <p:nvSpPr>
              <p:cNvPr id="51" name="椭圆 50"/>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2" name="椭圆 51"/>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2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1+#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childTnLst>
                          </p:cTn>
                        </p:par>
                        <p:par>
                          <p:cTn id="12" fill="hold">
                            <p:stCondLst>
                              <p:cond delay="1000"/>
                            </p:stCondLst>
                            <p:childTnLst>
                              <p:par>
                                <p:cTn id="13" presetID="2" presetClass="entr" presetSubtype="8" decel="5200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1000" fill="hold"/>
                                        <p:tgtEl>
                                          <p:spTgt spid="38"/>
                                        </p:tgtEl>
                                        <p:attrNameLst>
                                          <p:attrName>ppt_x</p:attrName>
                                        </p:attrNameLst>
                                      </p:cBhvr>
                                      <p:tavLst>
                                        <p:tav tm="0">
                                          <p:val>
                                            <p:strVal val="0-#ppt_w/2"/>
                                          </p:val>
                                        </p:tav>
                                        <p:tav tm="100000">
                                          <p:val>
                                            <p:strVal val="#ppt_x"/>
                                          </p:val>
                                        </p:tav>
                                      </p:tavLst>
                                    </p:anim>
                                    <p:anim calcmode="lin" valueType="num">
                                      <p:cBhvr additive="base">
                                        <p:cTn id="16" dur="1000" fill="hold"/>
                                        <p:tgtEl>
                                          <p:spTgt spid="38"/>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childTnLst>
                                </p:cTn>
                              </p:par>
                            </p:childTnLst>
                          </p:cTn>
                        </p:par>
                        <p:par>
                          <p:cTn id="20" fill="hold">
                            <p:stCondLst>
                              <p:cond delay="2000"/>
                            </p:stCondLst>
                            <p:childTnLst>
                              <p:par>
                                <p:cTn id="21" presetID="2" presetClass="entr" presetSubtype="2" decel="5200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1000" fill="hold"/>
                                        <p:tgtEl>
                                          <p:spTgt spid="27"/>
                                        </p:tgtEl>
                                        <p:attrNameLst>
                                          <p:attrName>ppt_x</p:attrName>
                                        </p:attrNameLst>
                                      </p:cBhvr>
                                      <p:tavLst>
                                        <p:tav tm="0">
                                          <p:val>
                                            <p:strVal val="1+#ppt_w/2"/>
                                          </p:val>
                                        </p:tav>
                                        <p:tav tm="100000">
                                          <p:val>
                                            <p:strVal val="#ppt_x"/>
                                          </p:val>
                                        </p:tav>
                                      </p:tavLst>
                                    </p:anim>
                                    <p:anim calcmode="lin" valueType="num">
                                      <p:cBhvr additive="base">
                                        <p:cTn id="24" dur="1000" fill="hold"/>
                                        <p:tgtEl>
                                          <p:spTgt spid="27"/>
                                        </p:tgtEl>
                                        <p:attrNameLst>
                                          <p:attrName>ppt_y</p:attrName>
                                        </p:attrNameLst>
                                      </p:cBhvr>
                                      <p:tavLst>
                                        <p:tav tm="0">
                                          <p:val>
                                            <p:strVal val="#ppt_y"/>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childTnLst>
                                </p:cTn>
                              </p:par>
                            </p:childTnLst>
                          </p:cTn>
                        </p:par>
                        <p:par>
                          <p:cTn id="28" fill="hold">
                            <p:stCondLst>
                              <p:cond delay="3000"/>
                            </p:stCondLst>
                            <p:childTnLst>
                              <p:par>
                                <p:cTn id="29" presetID="12" presetClass="entr" presetSubtype="2"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ppt_x</p:attrName>
                                        </p:attrNameLst>
                                      </p:cBhvr>
                                      <p:tavLst>
                                        <p:tav tm="0">
                                          <p:val>
                                            <p:strVal val="#ppt_x+#ppt_w*1.125000"/>
                                          </p:val>
                                        </p:tav>
                                        <p:tav tm="100000">
                                          <p:val>
                                            <p:strVal val="#ppt_x"/>
                                          </p:val>
                                        </p:tav>
                                      </p:tavLst>
                                    </p:anim>
                                    <p:animEffect transition="in" filter="wipe(left)">
                                      <p:cBhvr>
                                        <p:cTn id="32" dur="500"/>
                                        <p:tgtEl>
                                          <p:spTgt spid="16"/>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ppt_x</p:attrName>
                                        </p:attrNameLst>
                                      </p:cBhvr>
                                      <p:tavLst>
                                        <p:tav tm="0">
                                          <p:val>
                                            <p:strVal val="#ppt_x-#ppt_w*1.125000"/>
                                          </p:val>
                                        </p:tav>
                                        <p:tav tm="100000">
                                          <p:val>
                                            <p:strVal val="#ppt_x"/>
                                          </p:val>
                                        </p:tav>
                                      </p:tavLst>
                                    </p:anim>
                                    <p:animEffect transition="in" filter="wipe(right)">
                                      <p:cBhvr>
                                        <p:cTn id="37" dur="500"/>
                                        <p:tgtEl>
                                          <p:spTgt spid="10"/>
                                        </p:tgtEl>
                                      </p:cBhvr>
                                    </p:animEffect>
                                  </p:childTnLst>
                                </p:cTn>
                              </p:par>
                            </p:childTnLst>
                          </p:cTn>
                        </p:par>
                        <p:par>
                          <p:cTn id="38" fill="hold">
                            <p:stCondLst>
                              <p:cond delay="4000"/>
                            </p:stCondLst>
                            <p:childTnLst>
                              <p:par>
                                <p:cTn id="39" presetID="1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807416" y="4705962"/>
            <a:ext cx="11143952" cy="1131743"/>
          </a:xfrm>
        </p:spPr>
        <p:txBody>
          <a:bodyPr/>
          <a:lstStyle/>
          <a:p>
            <a:pPr marL="0" indent="0" eaLnBrk="1" hangingPunct="1">
              <a:lnSpc>
                <a:spcPct val="200000"/>
              </a:lnSpc>
              <a:buClr>
                <a:schemeClr val="tx1"/>
              </a:buClr>
              <a:buNone/>
            </a:pPr>
            <a:r>
              <a:rPr lang="zh-CN" altLang="en-US" sz="1400" dirty="0" smtClean="0">
                <a:solidFill>
                  <a:srgbClr val="43ADD1"/>
                </a:solidFill>
                <a:latin typeface="微软雅黑" panose="020B0503020204020204" pitchFamily="34" charset="-122"/>
                <a:ea typeface="微软雅黑" panose="020B0503020204020204" pitchFamily="34" charset="-122"/>
              </a:rPr>
              <a:t>销售</a:t>
            </a:r>
            <a:r>
              <a:rPr lang="zh-CN" altLang="en-US" sz="1400" dirty="0">
                <a:solidFill>
                  <a:srgbClr val="43ADD1"/>
                </a:solidFill>
                <a:latin typeface="微软雅黑" panose="020B0503020204020204" pitchFamily="34" charset="-122"/>
                <a:ea typeface="微软雅黑" panose="020B0503020204020204" pitchFamily="34" charset="-122"/>
              </a:rPr>
              <a:t>人员想要影响和调动客户的情绪、情感之前，必须要先和自己对话，调动自己的情绪与情感。我们并不是向客户推销我们的产品以获得利润来谋求生存，我们是向客户提供相应的解决方案，为客户谋利益的同时不断自我发展。这是我们销售工作的初衷。　 </a:t>
            </a:r>
            <a:endParaRPr lang="zh-CN" altLang="en-US" sz="1400" dirty="0">
              <a:solidFill>
                <a:srgbClr val="43ADD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223666" y="1375664"/>
            <a:ext cx="1652622" cy="2295308"/>
          </a:xfrm>
          <a:prstGeom prst="ellipse">
            <a:avLst/>
          </a:prstGeom>
        </p:spPr>
      </p:pic>
      <p:sp>
        <p:nvSpPr>
          <p:cNvPr id="3" name="矩形 2"/>
          <p:cNvSpPr/>
          <p:nvPr/>
        </p:nvSpPr>
        <p:spPr>
          <a:xfrm>
            <a:off x="807416" y="3679751"/>
            <a:ext cx="10933479" cy="1002967"/>
          </a:xfrm>
          <a:prstGeom prst="rect">
            <a:avLst/>
          </a:prstGeom>
        </p:spPr>
        <p:txBody>
          <a:bodyPr wrap="square">
            <a:spAutoFit/>
          </a:bodyPr>
          <a:lstStyle/>
          <a:p>
            <a:pPr>
              <a:lnSpc>
                <a:spcPct val="200000"/>
              </a:lnSpc>
            </a:pPr>
            <a:r>
              <a:rPr lang="zh-CN" altLang="en-US" sz="1600" dirty="0">
                <a:solidFill>
                  <a:schemeClr val="tx1"/>
                </a:solidFill>
                <a:latin typeface="微软雅黑" panose="020B0503020204020204" pitchFamily="34" charset="-122"/>
                <a:ea typeface="微软雅黑" panose="020B0503020204020204" pitchFamily="34" charset="-122"/>
              </a:rPr>
              <a:t>温斯顿</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丘吉尔曾说过影响人的秘诀在于真诚：“在你能够以情动人之前，你自己心里必须先充满感情。在你能够催人泪下之前，你自己必须先流泪。要使他人信服，我自己必须先相信。” </a:t>
            </a: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120575" y="178495"/>
            <a:ext cx="5466080" cy="863219"/>
            <a:chOff x="1164117" y="178495"/>
            <a:chExt cx="5466080" cy="863219"/>
          </a:xfrm>
        </p:grpSpPr>
        <p:sp>
          <p:nvSpPr>
            <p:cNvPr id="7" name="文本框 6"/>
            <p:cNvSpPr txBox="1"/>
            <p:nvPr/>
          </p:nvSpPr>
          <p:spPr>
            <a:xfrm>
              <a:off x="1164117" y="178495"/>
              <a:ext cx="54660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电话销售人员的自我情绪调动</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8" name="矩形 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9" name="组合 8"/>
          <p:cNvGrpSpPr/>
          <p:nvPr/>
        </p:nvGrpSpPr>
        <p:grpSpPr>
          <a:xfrm>
            <a:off x="172643" y="281712"/>
            <a:ext cx="835151" cy="706819"/>
            <a:chOff x="1138351" y="-1804099"/>
            <a:chExt cx="2969965" cy="2513592"/>
          </a:xfrm>
        </p:grpSpPr>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1" name="组合 10"/>
            <p:cNvGrpSpPr/>
            <p:nvPr/>
          </p:nvGrpSpPr>
          <p:grpSpPr>
            <a:xfrm rot="20693666">
              <a:off x="2289906" y="-901804"/>
              <a:ext cx="1818410" cy="1611297"/>
              <a:chOff x="181811" y="-159840"/>
              <a:chExt cx="1818410" cy="1611297"/>
            </a:xfrm>
          </p:grpSpPr>
          <p:sp>
            <p:nvSpPr>
              <p:cNvPr id="12" name="椭圆 11"/>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3" name="椭圆 12"/>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534973" y="3528041"/>
            <a:ext cx="5158212" cy="637324"/>
          </a:xfrm>
          <a:prstGeom prst="round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504651" y="1223622"/>
            <a:ext cx="5158212" cy="637324"/>
          </a:xfrm>
          <a:prstGeom prst="round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31" name="Rectangle 3"/>
          <p:cNvSpPr>
            <a:spLocks noGrp="1" noChangeArrowheads="1"/>
          </p:cNvSpPr>
          <p:nvPr>
            <p:ph type="body" idx="1"/>
          </p:nvPr>
        </p:nvSpPr>
        <p:spPr>
          <a:xfrm>
            <a:off x="682388" y="1485292"/>
            <a:ext cx="10521950" cy="2064247"/>
          </a:xfrm>
        </p:spPr>
        <p:txBody>
          <a:bodyPr/>
          <a:lstStyle/>
          <a:p>
            <a:pPr eaLnBrk="1" hangingPunct="1">
              <a:lnSpc>
                <a:spcPct val="150000"/>
              </a:lnSpc>
              <a:buFont typeface="Wingdings" panose="05000000000000000000" pitchFamily="2" charset="2"/>
              <a:buChar char="n"/>
            </a:pP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n"/>
            </a:pPr>
            <a:r>
              <a:rPr lang="zh-CN" altLang="en-US" sz="1200" dirty="0" smtClean="0">
                <a:solidFill>
                  <a:schemeClr val="tx1"/>
                </a:solidFill>
                <a:latin typeface="微软雅黑" panose="020B0503020204020204" pitchFamily="34" charset="-122"/>
                <a:ea typeface="微软雅黑" panose="020B0503020204020204" pitchFamily="34" charset="-122"/>
              </a:rPr>
              <a:t>当</a:t>
            </a:r>
            <a:r>
              <a:rPr lang="zh-CN" altLang="en-US" sz="1200" dirty="0">
                <a:solidFill>
                  <a:schemeClr val="tx1"/>
                </a:solidFill>
                <a:latin typeface="微软雅黑" panose="020B0503020204020204" pitchFamily="34" charset="-122"/>
                <a:ea typeface="微软雅黑" panose="020B0503020204020204" pitchFamily="34" charset="-122"/>
              </a:rPr>
              <a:t>你愁眉不展的</a:t>
            </a:r>
            <a:r>
              <a:rPr lang="zh-CN" altLang="en-US" sz="1200" dirty="0" smtClean="0">
                <a:solidFill>
                  <a:schemeClr val="tx1"/>
                </a:solidFill>
                <a:latin typeface="微软雅黑" panose="020B0503020204020204" pitchFamily="34" charset="-122"/>
                <a:ea typeface="微软雅黑" panose="020B0503020204020204" pitchFamily="34" charset="-122"/>
              </a:rPr>
              <a:t>时候，声调</a:t>
            </a:r>
            <a:r>
              <a:rPr lang="zh-CN" altLang="en-US" sz="1200" dirty="0">
                <a:solidFill>
                  <a:schemeClr val="tx1"/>
                </a:solidFill>
                <a:latin typeface="微软雅黑" panose="020B0503020204020204" pitchFamily="34" charset="-122"/>
                <a:ea typeface="微软雅黑" panose="020B0503020204020204" pitchFamily="34" charset="-122"/>
              </a:rPr>
              <a:t>低沉</a:t>
            </a:r>
            <a:r>
              <a:rPr lang="zh-CN" altLang="en-US" sz="1200" dirty="0" smtClean="0">
                <a:solidFill>
                  <a:schemeClr val="tx1"/>
                </a:solidFill>
                <a:latin typeface="微软雅黑" panose="020B0503020204020204" pitchFamily="34" charset="-122"/>
                <a:ea typeface="微软雅黑" panose="020B0503020204020204" pitchFamily="34" charset="-122"/>
              </a:rPr>
              <a:t>、含混不清</a:t>
            </a:r>
            <a:r>
              <a:rPr lang="zh-CN" altLang="en-US" sz="1200" dirty="0">
                <a:solidFill>
                  <a:schemeClr val="tx1"/>
                </a:solidFill>
                <a:latin typeface="微软雅黑" panose="020B0503020204020204" pitchFamily="34" charset="-122"/>
                <a:ea typeface="微软雅黑" panose="020B0503020204020204" pitchFamily="34" charset="-122"/>
              </a:rPr>
              <a:t>。客户看不到你的人，</a:t>
            </a:r>
            <a:r>
              <a:rPr lang="zh-CN" altLang="en-US" sz="1200" dirty="0" smtClean="0">
                <a:solidFill>
                  <a:schemeClr val="tx1"/>
                </a:solidFill>
                <a:latin typeface="微软雅黑" panose="020B0503020204020204" pitchFamily="34" charset="-122"/>
                <a:ea typeface="微软雅黑" panose="020B0503020204020204" pitchFamily="34" charset="-122"/>
              </a:rPr>
              <a:t>但通过</a:t>
            </a:r>
            <a:r>
              <a:rPr lang="zh-CN" altLang="en-US" sz="1200" dirty="0">
                <a:solidFill>
                  <a:schemeClr val="tx1"/>
                </a:solidFill>
                <a:latin typeface="微软雅黑" panose="020B0503020204020204" pitchFamily="34" charset="-122"/>
                <a:ea typeface="微软雅黑" panose="020B0503020204020204" pitchFamily="34" charset="-122"/>
              </a:rPr>
              <a:t>声音，迅速</a:t>
            </a:r>
            <a:r>
              <a:rPr lang="zh-CN" altLang="en-US" sz="1200" dirty="0" smtClean="0">
                <a:solidFill>
                  <a:schemeClr val="tx1"/>
                </a:solidFill>
                <a:latin typeface="微软雅黑" panose="020B0503020204020204" pitchFamily="34" charset="-122"/>
                <a:ea typeface="微软雅黑" panose="020B0503020204020204" pitchFamily="34" charset="-122"/>
              </a:rPr>
              <a:t>感知你</a:t>
            </a:r>
            <a:r>
              <a:rPr lang="zh-CN" altLang="en-US" sz="1200" dirty="0">
                <a:solidFill>
                  <a:schemeClr val="tx1"/>
                </a:solidFill>
                <a:latin typeface="微软雅黑" panose="020B0503020204020204" pitchFamily="34" charset="-122"/>
                <a:ea typeface="微软雅黑" panose="020B0503020204020204" pitchFamily="34" charset="-122"/>
              </a:rPr>
              <a:t>的状态并做出判断</a:t>
            </a:r>
            <a:r>
              <a:rPr lang="zh-CN" altLang="en-US" sz="1200" dirty="0" smtClean="0">
                <a:solidFill>
                  <a:schemeClr val="tx1"/>
                </a:solidFill>
                <a:latin typeface="微软雅黑" panose="020B0503020204020204" pitchFamily="34" charset="-122"/>
                <a:ea typeface="微软雅黑" panose="020B0503020204020204" pitchFamily="34" charset="-122"/>
              </a:rPr>
              <a:t>：他们</a:t>
            </a:r>
            <a:r>
              <a:rPr lang="zh-CN" altLang="en-US" sz="1200" dirty="0">
                <a:solidFill>
                  <a:schemeClr val="tx1"/>
                </a:solidFill>
                <a:latin typeface="微软雅黑" panose="020B0503020204020204" pitchFamily="34" charset="-122"/>
                <a:ea typeface="微软雅黑" panose="020B0503020204020204" pitchFamily="34" charset="-122"/>
              </a:rPr>
              <a:t>的工作很累很辛苦</a:t>
            </a:r>
            <a:r>
              <a:rPr lang="en-US" altLang="zh-CN" sz="1200" dirty="0">
                <a:solidFill>
                  <a:schemeClr val="tx1"/>
                </a:solidFill>
                <a:latin typeface="微软雅黑" panose="020B0503020204020204" pitchFamily="34" charset="-122"/>
                <a:ea typeface="微软雅黑" panose="020B0503020204020204" pitchFamily="34" charset="-122"/>
              </a:rPr>
              <a:t>——</a:t>
            </a:r>
            <a:r>
              <a:rPr lang="zh-CN" altLang="en-US" sz="1200" dirty="0">
                <a:solidFill>
                  <a:schemeClr val="tx1"/>
                </a:solidFill>
                <a:latin typeface="微软雅黑" panose="020B0503020204020204" pitchFamily="34" charset="-122"/>
                <a:ea typeface="微软雅黑" panose="020B0503020204020204" pitchFamily="34" charset="-122"/>
              </a:rPr>
              <a:t>很累很辛苦的原因是产品滞销</a:t>
            </a:r>
            <a:r>
              <a:rPr lang="en-US" altLang="zh-CN" sz="1200" dirty="0">
                <a:solidFill>
                  <a:schemeClr val="tx1"/>
                </a:solidFill>
                <a:latin typeface="微软雅黑" panose="020B0503020204020204" pitchFamily="34" charset="-122"/>
                <a:ea typeface="微软雅黑" panose="020B0503020204020204" pitchFamily="34" charset="-122"/>
              </a:rPr>
              <a:t>——</a:t>
            </a:r>
            <a:r>
              <a:rPr lang="zh-CN" altLang="en-US" sz="1200" dirty="0">
                <a:solidFill>
                  <a:schemeClr val="tx1"/>
                </a:solidFill>
                <a:latin typeface="微软雅黑" panose="020B0503020204020204" pitchFamily="34" charset="-122"/>
                <a:ea typeface="微软雅黑" panose="020B0503020204020204" pitchFamily="34" charset="-122"/>
              </a:rPr>
              <a:t>滞销是因为产品不好</a:t>
            </a:r>
            <a:r>
              <a:rPr lang="en-US" altLang="zh-CN" sz="1200" dirty="0">
                <a:solidFill>
                  <a:schemeClr val="tx1"/>
                </a:solidFill>
                <a:latin typeface="微软雅黑" panose="020B0503020204020204" pitchFamily="34" charset="-122"/>
                <a:ea typeface="微软雅黑" panose="020B0503020204020204" pitchFamily="34" charset="-122"/>
              </a:rPr>
              <a:t>——</a:t>
            </a:r>
            <a:r>
              <a:rPr lang="zh-CN" altLang="en-US" sz="1200" dirty="0">
                <a:solidFill>
                  <a:schemeClr val="tx1"/>
                </a:solidFill>
                <a:latin typeface="微软雅黑" panose="020B0503020204020204" pitchFamily="34" charset="-122"/>
                <a:ea typeface="微软雅黑" panose="020B0503020204020204" pitchFamily="34" charset="-122"/>
              </a:rPr>
              <a:t>我不会购买不好的产品。 </a:t>
            </a:r>
            <a:endParaRPr lang="zh-CN" altLang="en-US" sz="12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n"/>
            </a:pPr>
            <a:r>
              <a:rPr lang="zh-CN" altLang="en-US" sz="1200" dirty="0" smtClean="0">
                <a:solidFill>
                  <a:schemeClr val="tx1"/>
                </a:solidFill>
                <a:latin typeface="微软雅黑" panose="020B0503020204020204" pitchFamily="34" charset="-122"/>
                <a:ea typeface="微软雅黑" panose="020B0503020204020204" pitchFamily="34" charset="-122"/>
              </a:rPr>
              <a:t>把</a:t>
            </a:r>
            <a:r>
              <a:rPr lang="zh-CN" altLang="en-US" sz="1200" dirty="0">
                <a:solidFill>
                  <a:schemeClr val="tx1"/>
                </a:solidFill>
                <a:latin typeface="微软雅黑" panose="020B0503020204020204" pitchFamily="34" charset="-122"/>
                <a:ea typeface="微软雅黑" panose="020B0503020204020204" pitchFamily="34" charset="-122"/>
              </a:rPr>
              <a:t>肢体调整到一种更舒适、更积极的状况中，想象客户就在你面前，通过他的声音想象他的表情与心情</a:t>
            </a:r>
            <a:r>
              <a:rPr lang="zh-CN" altLang="en-US" sz="1200" dirty="0" smtClean="0">
                <a:solidFill>
                  <a:schemeClr val="tx1"/>
                </a:solidFill>
                <a:latin typeface="微软雅黑" panose="020B0503020204020204" pitchFamily="34" charset="-122"/>
                <a:ea typeface="微软雅黑" panose="020B0503020204020204" pitchFamily="34" charset="-122"/>
              </a:rPr>
              <a:t>。这个</a:t>
            </a:r>
            <a:r>
              <a:rPr lang="zh-CN" altLang="en-US" sz="1200" dirty="0">
                <a:solidFill>
                  <a:schemeClr val="tx1"/>
                </a:solidFill>
                <a:latin typeface="微软雅黑" panose="020B0503020204020204" pitchFamily="34" charset="-122"/>
                <a:ea typeface="微软雅黑" panose="020B0503020204020204" pitchFamily="34" charset="-122"/>
              </a:rPr>
              <a:t>销售人员让人感觉很舒服</a:t>
            </a:r>
            <a:r>
              <a:rPr lang="en-US" altLang="zh-CN" sz="1200" dirty="0">
                <a:solidFill>
                  <a:schemeClr val="tx1"/>
                </a:solidFill>
                <a:latin typeface="微软雅黑" panose="020B0503020204020204" pitchFamily="34" charset="-122"/>
                <a:ea typeface="微软雅黑" panose="020B0503020204020204" pitchFamily="34" charset="-122"/>
              </a:rPr>
              <a:t>——</a:t>
            </a:r>
            <a:r>
              <a:rPr lang="zh-CN" altLang="en-US" sz="1200" dirty="0">
                <a:solidFill>
                  <a:schemeClr val="tx1"/>
                </a:solidFill>
                <a:latin typeface="微软雅黑" panose="020B0503020204020204" pitchFamily="34" charset="-122"/>
                <a:ea typeface="微软雅黑" panose="020B0503020204020204" pitchFamily="34" charset="-122"/>
              </a:rPr>
              <a:t>他好像对自己代表的产品很有信心</a:t>
            </a:r>
            <a:r>
              <a:rPr lang="en-US" altLang="zh-CN" sz="1200" dirty="0">
                <a:solidFill>
                  <a:schemeClr val="tx1"/>
                </a:solidFill>
                <a:latin typeface="微软雅黑" panose="020B0503020204020204" pitchFamily="34" charset="-122"/>
                <a:ea typeface="微软雅黑" panose="020B0503020204020204" pitchFamily="34" charset="-122"/>
              </a:rPr>
              <a:t>——</a:t>
            </a:r>
            <a:r>
              <a:rPr lang="zh-CN" altLang="en-US" sz="1200" dirty="0">
                <a:solidFill>
                  <a:schemeClr val="tx1"/>
                </a:solidFill>
                <a:latin typeface="微软雅黑" panose="020B0503020204020204" pitchFamily="34" charset="-122"/>
                <a:ea typeface="微软雅黑" panose="020B0503020204020204" pitchFamily="34" charset="-122"/>
              </a:rPr>
              <a:t>肯定有不少人买过</a:t>
            </a:r>
            <a:r>
              <a:rPr lang="en-US" altLang="zh-CN" sz="1200" dirty="0">
                <a:solidFill>
                  <a:schemeClr val="tx1"/>
                </a:solidFill>
                <a:latin typeface="微软雅黑" panose="020B0503020204020204" pitchFamily="34" charset="-122"/>
                <a:ea typeface="微软雅黑" panose="020B0503020204020204" pitchFamily="34" charset="-122"/>
              </a:rPr>
              <a:t>——</a:t>
            </a:r>
            <a:r>
              <a:rPr lang="zh-CN" altLang="en-US" sz="1200" dirty="0">
                <a:solidFill>
                  <a:schemeClr val="tx1"/>
                </a:solidFill>
                <a:latin typeface="微软雅黑" panose="020B0503020204020204" pitchFamily="34" charset="-122"/>
                <a:ea typeface="微软雅黑" panose="020B0503020204020204" pitchFamily="34" charset="-122"/>
              </a:rPr>
              <a:t>似乎也得到过不少肯定</a:t>
            </a:r>
            <a:r>
              <a:rPr lang="en-US" altLang="zh-CN" sz="1200" dirty="0">
                <a:solidFill>
                  <a:schemeClr val="tx1"/>
                </a:solidFill>
                <a:latin typeface="微软雅黑" panose="020B0503020204020204" pitchFamily="34" charset="-122"/>
                <a:ea typeface="微软雅黑" panose="020B0503020204020204" pitchFamily="34" charset="-122"/>
              </a:rPr>
              <a:t>——</a:t>
            </a:r>
            <a:r>
              <a:rPr lang="zh-CN" altLang="en-US" sz="1200" dirty="0">
                <a:solidFill>
                  <a:schemeClr val="tx1"/>
                </a:solidFill>
                <a:latin typeface="微软雅黑" panose="020B0503020204020204" pitchFamily="34" charset="-122"/>
                <a:ea typeface="微软雅黑" panose="020B0503020204020204" pitchFamily="34" charset="-122"/>
              </a:rPr>
              <a:t>所以应该不错</a:t>
            </a:r>
            <a:r>
              <a:rPr lang="en-US" altLang="zh-CN" sz="1200" dirty="0">
                <a:solidFill>
                  <a:schemeClr val="tx1"/>
                </a:solidFill>
                <a:latin typeface="微软雅黑" panose="020B0503020204020204" pitchFamily="34" charset="-122"/>
                <a:ea typeface="微软雅黑" panose="020B0503020204020204" pitchFamily="34" charset="-122"/>
              </a:rPr>
              <a:t>——</a:t>
            </a:r>
            <a:r>
              <a:rPr lang="zh-CN" altLang="en-US" sz="1200" dirty="0">
                <a:solidFill>
                  <a:schemeClr val="tx1"/>
                </a:solidFill>
                <a:latin typeface="微软雅黑" panose="020B0503020204020204" pitchFamily="34" charset="-122"/>
                <a:ea typeface="微软雅黑" panose="020B0503020204020204" pitchFamily="34" charset="-122"/>
              </a:rPr>
              <a:t>那我就试试吧。</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2" name="Rectangle 2"/>
          <p:cNvSpPr txBox="1">
            <a:spLocks noChangeArrowheads="1"/>
          </p:cNvSpPr>
          <p:nvPr/>
        </p:nvSpPr>
        <p:spPr>
          <a:xfrm>
            <a:off x="682388" y="3598792"/>
            <a:ext cx="6553200" cy="720725"/>
          </a:xfrm>
          <a:prstGeom prst="rect">
            <a:avLst/>
          </a:prstGeom>
        </p:spPr>
        <p:txBody>
          <a:bodyPr/>
          <a:lstStyle>
            <a:lvl1pPr defTabSz="913765">
              <a:lnSpc>
                <a:spcPct val="90000"/>
              </a:lnSpc>
              <a:spcBef>
                <a:spcPct val="0"/>
              </a:spcBef>
              <a:buNone/>
              <a:defRPr sz="2800" b="1">
                <a:solidFill>
                  <a:schemeClr val="bg1"/>
                </a:solidFill>
                <a:latin typeface="宋体" panose="02010600030101010101" pitchFamily="2" charset="-122"/>
                <a:ea typeface="+mj-ea"/>
                <a:cs typeface="+mj-cs"/>
              </a:defRPr>
            </a:lvl1pPr>
          </a:lstStyle>
          <a:p>
            <a:r>
              <a:rPr lang="en-US" altLang="zh-CN" dirty="0"/>
              <a:t>02 </a:t>
            </a:r>
            <a:r>
              <a:rPr lang="zh-CN" altLang="en-US" dirty="0"/>
              <a:t>注意</a:t>
            </a:r>
            <a:r>
              <a:rPr lang="zh-CN" altLang="en-US" dirty="0" smtClean="0"/>
              <a:t>节奏</a:t>
            </a:r>
            <a:r>
              <a:rPr lang="en-US" altLang="zh-CN" dirty="0" smtClean="0"/>
              <a:t>-</a:t>
            </a:r>
            <a:r>
              <a:rPr lang="zh-CN" altLang="en-US" dirty="0" smtClean="0"/>
              <a:t>发挥</a:t>
            </a:r>
            <a:r>
              <a:rPr lang="zh-CN" altLang="en-US" dirty="0"/>
              <a:t>你的影响力</a:t>
            </a:r>
            <a:endParaRPr lang="zh-CN" altLang="en-US" dirty="0"/>
          </a:p>
        </p:txBody>
      </p:sp>
      <p:sp>
        <p:nvSpPr>
          <p:cNvPr id="193" name="Rectangle 3"/>
          <p:cNvSpPr txBox="1">
            <a:spLocks noChangeArrowheads="1"/>
          </p:cNvSpPr>
          <p:nvPr/>
        </p:nvSpPr>
        <p:spPr>
          <a:xfrm>
            <a:off x="836659" y="4420841"/>
            <a:ext cx="10768084" cy="4114800"/>
          </a:xfrm>
          <a:prstGeom prst="rect">
            <a:avLst/>
          </a:prstGeom>
        </p:spPr>
        <p:txBody>
          <a:bodyPr/>
          <a:lstStyle>
            <a:lvl1pPr marL="228600" indent="-228600" defTabSz="913765">
              <a:lnSpc>
                <a:spcPct val="150000"/>
              </a:lnSpc>
              <a:spcBef>
                <a:spcPts val="1000"/>
              </a:spcBef>
              <a:buFont typeface="Wingdings" panose="05000000000000000000" pitchFamily="2" charset="2"/>
              <a:buChar char="n"/>
              <a:defRPr sz="1200">
                <a:latin typeface="微软雅黑" panose="020B0503020204020204" pitchFamily="34" charset="-122"/>
                <a:ea typeface="微软雅黑" panose="020B0503020204020204" pitchFamily="34" charset="-122"/>
              </a:defRPr>
            </a:lvl1pPr>
            <a:lvl2pPr marL="685800" indent="-228600" defTabSz="913765">
              <a:lnSpc>
                <a:spcPct val="90000"/>
              </a:lnSpc>
              <a:spcBef>
                <a:spcPts val="500"/>
              </a:spcBef>
              <a:buFont typeface="Arial" panose="020B0604020202020204" pitchFamily="34" charset="0"/>
              <a:buChar char="•"/>
              <a:defRPr sz="2400"/>
            </a:lvl2pPr>
            <a:lvl3pPr marL="1143000" indent="-228600" defTabSz="913765">
              <a:lnSpc>
                <a:spcPct val="90000"/>
              </a:lnSpc>
              <a:spcBef>
                <a:spcPts val="500"/>
              </a:spcBef>
              <a:buFont typeface="Arial" panose="020B0604020202020204" pitchFamily="34" charset="0"/>
              <a:buChar char="•"/>
              <a:defRPr sz="2000"/>
            </a:lvl3pPr>
            <a:lvl4pPr marL="1600200" indent="-228600" defTabSz="913765">
              <a:lnSpc>
                <a:spcPct val="90000"/>
              </a:lnSpc>
              <a:spcBef>
                <a:spcPts val="500"/>
              </a:spcBef>
              <a:buFont typeface="Arial" panose="020B0604020202020204" pitchFamily="34" charset="0"/>
              <a:buChar char="•"/>
            </a:lvl4pPr>
            <a:lvl5pPr marL="2057400" indent="-228600" defTabSz="913765">
              <a:lnSpc>
                <a:spcPct val="90000"/>
              </a:lnSpc>
              <a:spcBef>
                <a:spcPts val="500"/>
              </a:spcBef>
              <a:buFont typeface="Arial" panose="020B0604020202020204" pitchFamily="34" charset="0"/>
              <a:buChar char="•"/>
            </a:lvl5pPr>
            <a:lvl6pPr marL="2514600" indent="-228600" defTabSz="913765">
              <a:lnSpc>
                <a:spcPct val="90000"/>
              </a:lnSpc>
              <a:spcBef>
                <a:spcPts val="500"/>
              </a:spcBef>
              <a:buFont typeface="Arial" panose="020B0604020202020204" pitchFamily="34" charset="0"/>
              <a:buChar char="•"/>
            </a:lvl6pPr>
            <a:lvl7pPr marL="2971800" indent="-228600" defTabSz="913765">
              <a:lnSpc>
                <a:spcPct val="90000"/>
              </a:lnSpc>
              <a:spcBef>
                <a:spcPts val="500"/>
              </a:spcBef>
              <a:buFont typeface="Arial" panose="020B0604020202020204" pitchFamily="34" charset="0"/>
              <a:buChar char="•"/>
            </a:lvl7pPr>
            <a:lvl8pPr marL="3429000" indent="-228600" defTabSz="913765">
              <a:lnSpc>
                <a:spcPct val="90000"/>
              </a:lnSpc>
              <a:spcBef>
                <a:spcPts val="500"/>
              </a:spcBef>
              <a:buFont typeface="Arial" panose="020B0604020202020204" pitchFamily="34" charset="0"/>
              <a:buChar char="•"/>
            </a:lvl8pPr>
            <a:lvl9pPr marL="3886200" indent="-228600" defTabSz="913765">
              <a:lnSpc>
                <a:spcPct val="90000"/>
              </a:lnSpc>
              <a:spcBef>
                <a:spcPts val="500"/>
              </a:spcBef>
              <a:buFont typeface="Arial" panose="020B0604020202020204" pitchFamily="34" charset="0"/>
              <a:buChar char="•"/>
            </a:lvl9pPr>
          </a:lstStyle>
          <a:p>
            <a:pPr marL="0" indent="0">
              <a:buNone/>
            </a:pPr>
            <a:r>
              <a:rPr lang="zh-CN" altLang="en-US" dirty="0">
                <a:solidFill>
                  <a:schemeClr val="tx1">
                    <a:lumMod val="65000"/>
                    <a:lumOff val="35000"/>
                  </a:schemeClr>
                </a:solidFill>
              </a:rPr>
              <a:t>　</a:t>
            </a:r>
            <a:r>
              <a:rPr lang="zh-CN" altLang="en-US" dirty="0">
                <a:solidFill>
                  <a:schemeClr val="tx1"/>
                </a:solidFill>
              </a:rPr>
              <a:t>如果是客户主动打进的电话，最好在铃响第三声的时候接听呢？ </a:t>
            </a:r>
            <a:endParaRPr lang="zh-CN" altLang="en-US" dirty="0">
              <a:solidFill>
                <a:schemeClr val="tx1"/>
              </a:solidFill>
            </a:endParaRPr>
          </a:p>
          <a:p>
            <a:r>
              <a:rPr lang="zh-CN" altLang="en-US" dirty="0">
                <a:solidFill>
                  <a:schemeClr val="tx1"/>
                </a:solidFill>
              </a:rPr>
              <a:t>　　铃响第一声：看来电显示，是谁打来的，迅速调动所有关于这个客户的记忆细胞，进入到与客户面对面的场景画面中。 </a:t>
            </a:r>
            <a:endParaRPr lang="zh-CN" altLang="en-US" dirty="0">
              <a:solidFill>
                <a:schemeClr val="tx1"/>
              </a:solidFill>
            </a:endParaRPr>
          </a:p>
          <a:p>
            <a:r>
              <a:rPr lang="zh-CN" altLang="en-US" dirty="0">
                <a:solidFill>
                  <a:schemeClr val="tx1"/>
                </a:solidFill>
              </a:rPr>
              <a:t>　　铃响第二声：酝酿情绪，快速将自己推进到积极正面的情绪中，让客户听到从话筒中传来的第一声的“感觉”就很好、很对。 </a:t>
            </a:r>
            <a:endParaRPr lang="zh-CN" altLang="en-US" dirty="0">
              <a:solidFill>
                <a:schemeClr val="tx1"/>
              </a:solidFill>
            </a:endParaRPr>
          </a:p>
          <a:p>
            <a:r>
              <a:rPr lang="zh-CN" altLang="en-US" dirty="0">
                <a:solidFill>
                  <a:schemeClr val="tx1"/>
                </a:solidFill>
              </a:rPr>
              <a:t>　　铃响第三声：接听，传递感觉，将在第一声所创造的面对面场景中加入声音的元素，让画面更完整。 </a:t>
            </a:r>
            <a:endParaRPr lang="zh-CN" altLang="en-US" dirty="0">
              <a:solidFill>
                <a:schemeClr val="tx1"/>
              </a:solidFill>
            </a:endParaRPr>
          </a:p>
          <a:p>
            <a:pPr marL="0" indent="0">
              <a:buNone/>
            </a:pPr>
            <a:r>
              <a:rPr lang="zh-CN" altLang="en-US" dirty="0" smtClean="0">
                <a:solidFill>
                  <a:schemeClr val="tx1"/>
                </a:solidFill>
              </a:rPr>
              <a:t>同理</a:t>
            </a:r>
            <a:r>
              <a:rPr lang="zh-CN" altLang="en-US" dirty="0">
                <a:solidFill>
                  <a:schemeClr val="tx1"/>
                </a:solidFill>
              </a:rPr>
              <a:t>，我们在打出电话之前也要对自己进行这样的预热。</a:t>
            </a:r>
            <a:endParaRPr lang="zh-CN" altLang="en-US" dirty="0">
              <a:solidFill>
                <a:schemeClr val="tx1"/>
              </a:solidFill>
            </a:endParaRPr>
          </a:p>
        </p:txBody>
      </p:sp>
      <p:grpSp>
        <p:nvGrpSpPr>
          <p:cNvPr id="6" name="组合 5"/>
          <p:cNvGrpSpPr/>
          <p:nvPr/>
        </p:nvGrpSpPr>
        <p:grpSpPr>
          <a:xfrm>
            <a:off x="1120575" y="177860"/>
            <a:ext cx="5504815" cy="863854"/>
            <a:chOff x="1164117" y="177860"/>
            <a:chExt cx="5504815" cy="863854"/>
          </a:xfrm>
        </p:grpSpPr>
        <p:sp>
          <p:nvSpPr>
            <p:cNvPr id="7" name="文本框 6"/>
            <p:cNvSpPr txBox="1"/>
            <p:nvPr/>
          </p:nvSpPr>
          <p:spPr>
            <a:xfrm>
              <a:off x="1202852" y="177860"/>
              <a:ext cx="5466080" cy="730885"/>
            </a:xfrm>
            <a:prstGeom prst="rect">
              <a:avLst/>
            </a:prstGeom>
            <a:noFill/>
          </p:spPr>
          <p:txBody>
            <a:bodyPr wrap="none" rtlCol="0">
              <a:spAutoFit/>
            </a:bodyPr>
            <a:lstStyle/>
            <a:p>
              <a:pPr>
                <a:lnSpc>
                  <a:spcPct val="130000"/>
                </a:lnSpc>
                <a:defRPr/>
              </a:pPr>
              <a:r>
                <a:rPr lang="zh-CN" altLang="en-US" sz="3200" b="1" dirty="0" smtClean="0">
                  <a:latin typeface="微软雅黑" panose="020B0503020204020204" pitchFamily="82" charset="2"/>
                  <a:ea typeface="微软雅黑" panose="020B0503020204020204" pitchFamily="82" charset="2"/>
                  <a:cs typeface="+mn-ea"/>
                  <a:sym typeface="+mn-lt"/>
                </a:rPr>
                <a:t>电话销售人员的自我情绪调动</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8" name="矩形 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9" name="组合 8"/>
          <p:cNvGrpSpPr/>
          <p:nvPr/>
        </p:nvGrpSpPr>
        <p:grpSpPr>
          <a:xfrm>
            <a:off x="172643" y="281712"/>
            <a:ext cx="835151" cy="706819"/>
            <a:chOff x="1138351" y="-1804099"/>
            <a:chExt cx="2969965" cy="2513592"/>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1" name="组合 10"/>
            <p:cNvGrpSpPr/>
            <p:nvPr/>
          </p:nvGrpSpPr>
          <p:grpSpPr>
            <a:xfrm rot="20693666">
              <a:off x="2289906" y="-901804"/>
              <a:ext cx="1818410" cy="1611297"/>
              <a:chOff x="181811" y="-159840"/>
              <a:chExt cx="1818410" cy="1611297"/>
            </a:xfrm>
          </p:grpSpPr>
          <p:sp>
            <p:nvSpPr>
              <p:cNvPr id="12" name="椭圆 11"/>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3" name="椭圆 12"/>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22530" name="Rectangle 2"/>
          <p:cNvSpPr>
            <a:spLocks noGrp="1" noChangeArrowheads="1"/>
          </p:cNvSpPr>
          <p:nvPr>
            <p:ph type="title"/>
          </p:nvPr>
        </p:nvSpPr>
        <p:spPr>
          <a:xfrm>
            <a:off x="682388" y="1268178"/>
            <a:ext cx="5437187" cy="839787"/>
          </a:xfrm>
        </p:spPr>
        <p:txBody>
          <a:bodyPr/>
          <a:lstStyle/>
          <a:p>
            <a:pPr eaLnBrk="1" hangingPunct="1"/>
            <a:r>
              <a:rPr lang="en-US" altLang="zh-CN" sz="2800" b="1" dirty="0" smtClean="0">
                <a:solidFill>
                  <a:schemeClr val="bg1"/>
                </a:solidFill>
                <a:latin typeface="宋体" panose="02010600030101010101" pitchFamily="2" charset="-122"/>
              </a:rPr>
              <a:t>01 </a:t>
            </a:r>
            <a:r>
              <a:rPr lang="zh-CN" altLang="en-US" sz="2800" b="1" dirty="0" smtClean="0">
                <a:solidFill>
                  <a:schemeClr val="bg1"/>
                </a:solidFill>
                <a:latin typeface="宋体" panose="02010600030101010101" pitchFamily="2" charset="-122"/>
              </a:rPr>
              <a:t>调整</a:t>
            </a:r>
            <a:r>
              <a:rPr lang="zh-CN" altLang="en-US" sz="2800" b="1" dirty="0">
                <a:solidFill>
                  <a:schemeClr val="bg1"/>
                </a:solidFill>
                <a:latin typeface="宋体" panose="02010600030101010101" pitchFamily="2" charset="-122"/>
              </a:rPr>
              <a:t>你的肢体语言</a:t>
            </a:r>
            <a:endParaRPr lang="zh-CN" altLang="en-US" sz="2800" b="1" dirty="0">
              <a:solidFill>
                <a:schemeClr val="bg1"/>
              </a:solidFill>
              <a:latin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对角圆角矩形 14"/>
          <p:cNvSpPr/>
          <p:nvPr/>
        </p:nvSpPr>
        <p:spPr>
          <a:xfrm>
            <a:off x="699895" y="3673642"/>
            <a:ext cx="5412147" cy="2809208"/>
          </a:xfrm>
          <a:prstGeom prst="round2Diag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79" name="Rectangle 3"/>
          <p:cNvSpPr>
            <a:spLocks noGrp="1" noChangeArrowheads="1"/>
          </p:cNvSpPr>
          <p:nvPr>
            <p:ph type="body" idx="1"/>
          </p:nvPr>
        </p:nvSpPr>
        <p:spPr>
          <a:xfrm>
            <a:off x="771508" y="1792849"/>
            <a:ext cx="12037325" cy="4535487"/>
          </a:xfrm>
        </p:spPr>
        <p:txBody>
          <a:bodyPr/>
          <a:lstStyle/>
          <a:p>
            <a:pPr eaLnBrk="1" hangingPunct="1">
              <a:lnSpc>
                <a:spcPct val="150000"/>
              </a:lnSpc>
              <a:buFont typeface="Wingdings" panose="05000000000000000000" pitchFamily="2" charset="2"/>
              <a:buChar char="n"/>
            </a:pPr>
            <a:endParaRPr lang="en-US" altLang="zh-CN" sz="2000" dirty="0">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800" dirty="0" smtClean="0">
                <a:solidFill>
                  <a:schemeClr val="tx1"/>
                </a:solidFill>
                <a:latin typeface="微软雅黑" panose="020B0503020204020204" pitchFamily="34" charset="-122"/>
                <a:ea typeface="微软雅黑" panose="020B0503020204020204" pitchFamily="34" charset="-122"/>
              </a:rPr>
              <a:t> 经常听电话录音，进行分析那种是客户最喜欢的声音</a:t>
            </a:r>
            <a:endParaRPr lang="en-US" altLang="zh-CN" sz="1800" dirty="0" smtClean="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800" dirty="0" smtClean="0">
                <a:solidFill>
                  <a:schemeClr val="tx1"/>
                </a:solidFill>
                <a:latin typeface="微软雅黑" panose="020B0503020204020204" pitchFamily="34" charset="-122"/>
                <a:ea typeface="微软雅黑" panose="020B0503020204020204" pitchFamily="34" charset="-122"/>
              </a:rPr>
              <a:t> 要</a:t>
            </a:r>
            <a:r>
              <a:rPr lang="zh-CN" altLang="en-US" sz="1800" dirty="0">
                <a:solidFill>
                  <a:schemeClr val="tx1"/>
                </a:solidFill>
                <a:latin typeface="微软雅黑" panose="020B0503020204020204" pitchFamily="34" charset="-122"/>
                <a:ea typeface="微软雅黑" panose="020B0503020204020204" pitchFamily="34" charset="-122"/>
              </a:rPr>
              <a:t>对自己成功的电话销售个案进行分析</a:t>
            </a:r>
            <a:r>
              <a:rPr lang="zh-CN" altLang="en-US" sz="1800" dirty="0" smtClean="0">
                <a:solidFill>
                  <a:schemeClr val="tx1"/>
                </a:solidFill>
                <a:latin typeface="微软雅黑" panose="020B0503020204020204" pitchFamily="34" charset="-122"/>
                <a:ea typeface="微软雅黑" panose="020B0503020204020204" pitchFamily="34" charset="-122"/>
              </a:rPr>
              <a:t>：</a:t>
            </a:r>
            <a:endParaRPr lang="zh-CN" altLang="en-US" sz="1800" dirty="0" smtClean="0">
              <a:solidFill>
                <a:schemeClr val="tx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133275" y="189290"/>
            <a:ext cx="5466080" cy="837819"/>
            <a:chOff x="1164117" y="203895"/>
            <a:chExt cx="5466080" cy="837819"/>
          </a:xfrm>
        </p:grpSpPr>
        <p:sp>
          <p:nvSpPr>
            <p:cNvPr id="5" name="文本框 4"/>
            <p:cNvSpPr txBox="1"/>
            <p:nvPr/>
          </p:nvSpPr>
          <p:spPr>
            <a:xfrm>
              <a:off x="1164117" y="203895"/>
              <a:ext cx="5466080" cy="730885"/>
            </a:xfrm>
            <a:prstGeom prst="rect">
              <a:avLst/>
            </a:prstGeom>
            <a:noFill/>
          </p:spPr>
          <p:txBody>
            <a:bodyPr wrap="none" rtlCol="0">
              <a:spAutoFit/>
            </a:bodyPr>
            <a:lstStyle/>
            <a:p>
              <a:pPr>
                <a:lnSpc>
                  <a:spcPct val="130000"/>
                </a:lnSpc>
                <a:defRPr/>
              </a:pPr>
              <a:r>
                <a:rPr lang="zh-CN" altLang="en-US" sz="3200" b="1" dirty="0" smtClean="0">
                  <a:latin typeface="微软雅黑" panose="020B0503020204020204" pitchFamily="82" charset="2"/>
                  <a:ea typeface="微软雅黑" panose="020B0503020204020204" pitchFamily="82" charset="2"/>
                  <a:cs typeface="+mn-ea"/>
                  <a:sym typeface="+mn-lt"/>
                </a:rPr>
                <a:t>电话销售人员的自我情绪调动</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6" name="矩形 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7" name="组合 6"/>
          <p:cNvGrpSpPr/>
          <p:nvPr/>
        </p:nvGrpSpPr>
        <p:grpSpPr>
          <a:xfrm>
            <a:off x="172643" y="281712"/>
            <a:ext cx="835151" cy="706819"/>
            <a:chOff x="1138351" y="-1804099"/>
            <a:chExt cx="2969965" cy="2513592"/>
          </a:xfrm>
        </p:grpSpPr>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9" name="组合 8"/>
            <p:cNvGrpSpPr/>
            <p:nvPr/>
          </p:nvGrpSpPr>
          <p:grpSpPr>
            <a:xfrm rot="20693666">
              <a:off x="2289906" y="-901804"/>
              <a:ext cx="1818410" cy="1611297"/>
              <a:chOff x="181811" y="-159840"/>
              <a:chExt cx="1818410" cy="1611297"/>
            </a:xfrm>
          </p:grpSpPr>
          <p:sp>
            <p:nvSpPr>
              <p:cNvPr id="10" name="椭圆 9"/>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 name="椭圆 10"/>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12" name="圆角矩形 11"/>
          <p:cNvSpPr/>
          <p:nvPr/>
        </p:nvSpPr>
        <p:spPr>
          <a:xfrm>
            <a:off x="771508" y="1634719"/>
            <a:ext cx="5158212" cy="637324"/>
          </a:xfrm>
          <a:prstGeom prst="round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2"/>
          <p:cNvSpPr txBox="1">
            <a:spLocks noChangeArrowheads="1"/>
          </p:cNvSpPr>
          <p:nvPr/>
        </p:nvSpPr>
        <p:spPr>
          <a:xfrm>
            <a:off x="864442" y="1709086"/>
            <a:ext cx="6553200" cy="720725"/>
          </a:xfrm>
          <a:prstGeom prst="rect">
            <a:avLst/>
          </a:prstGeom>
        </p:spPr>
        <p:txBody>
          <a:bodyPr/>
          <a:lstStyle>
            <a:lvl1pPr defTabSz="913765">
              <a:lnSpc>
                <a:spcPct val="90000"/>
              </a:lnSpc>
              <a:spcBef>
                <a:spcPct val="0"/>
              </a:spcBef>
              <a:buNone/>
              <a:defRPr sz="2800" b="1">
                <a:solidFill>
                  <a:schemeClr val="bg1"/>
                </a:solidFill>
                <a:latin typeface="宋体" panose="02010600030101010101" pitchFamily="2" charset="-122"/>
                <a:ea typeface="+mj-ea"/>
                <a:cs typeface="+mj-cs"/>
              </a:defRPr>
            </a:lvl1pPr>
          </a:lstStyle>
          <a:p>
            <a:r>
              <a:rPr lang="en-US" altLang="zh-CN" dirty="0" smtClean="0"/>
              <a:t>03 </a:t>
            </a:r>
            <a:r>
              <a:rPr lang="zh-CN" altLang="en-US" dirty="0" smtClean="0"/>
              <a:t>训练</a:t>
            </a:r>
            <a:r>
              <a:rPr lang="zh-CN" altLang="en-US" dirty="0"/>
              <a:t>你的声音 </a:t>
            </a:r>
            <a:endParaRPr lang="zh-CN" altLang="en-US" dirty="0"/>
          </a:p>
        </p:txBody>
      </p:sp>
      <p:sp>
        <p:nvSpPr>
          <p:cNvPr id="14" name="矩形 13"/>
          <p:cNvSpPr/>
          <p:nvPr/>
        </p:nvSpPr>
        <p:spPr>
          <a:xfrm>
            <a:off x="864442" y="3703741"/>
            <a:ext cx="6096000" cy="2677656"/>
          </a:xfrm>
          <a:prstGeom prst="rect">
            <a:avLst/>
          </a:prstGeom>
        </p:spPr>
        <p:txBody>
          <a:bodyPr>
            <a:spAutoFit/>
          </a:bodyPr>
          <a:lstStyle/>
          <a:p>
            <a:pPr marL="285750" indent="-285750">
              <a:lnSpc>
                <a:spcPct val="150000"/>
              </a:lnSpc>
              <a:buFont typeface="Wingdings" panose="05000000000000000000" pitchFamily="2" charset="2"/>
              <a:buChar char="p"/>
            </a:pPr>
            <a:r>
              <a:rPr lang="zh-CN" altLang="en-US" sz="1400" dirty="0">
                <a:solidFill>
                  <a:schemeClr val="bg1"/>
                </a:solidFill>
                <a:latin typeface="微软雅黑" panose="020B0503020204020204" pitchFamily="34" charset="-122"/>
                <a:ea typeface="微软雅黑" panose="020B0503020204020204" pitchFamily="34" charset="-122"/>
              </a:rPr>
              <a:t>我打这个电话时的肢体语言是什么样的？</a:t>
            </a:r>
            <a:endParaRPr lang="zh-CN" altLang="en-US" sz="14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p"/>
            </a:pPr>
            <a:r>
              <a:rPr lang="zh-CN" altLang="en-US" sz="1400" dirty="0">
                <a:solidFill>
                  <a:schemeClr val="bg1"/>
                </a:solidFill>
                <a:latin typeface="微软雅黑" panose="020B0503020204020204" pitchFamily="34" charset="-122"/>
                <a:ea typeface="微软雅黑" panose="020B0503020204020204" pitchFamily="34" charset="-122"/>
              </a:rPr>
              <a:t>声音听起来是什么样的？</a:t>
            </a:r>
            <a:endParaRPr lang="zh-CN" altLang="en-US" sz="14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p"/>
            </a:pPr>
            <a:r>
              <a:rPr lang="zh-CN" altLang="en-US" sz="1400" dirty="0">
                <a:solidFill>
                  <a:schemeClr val="bg1"/>
                </a:solidFill>
                <a:latin typeface="微软雅黑" panose="020B0503020204020204" pitchFamily="34" charset="-122"/>
                <a:ea typeface="微软雅黑" panose="020B0503020204020204" pitchFamily="34" charset="-122"/>
              </a:rPr>
              <a:t>有激情、快乐、喜悦、平和还是其他？</a:t>
            </a:r>
            <a:endParaRPr lang="zh-CN" altLang="en-US" sz="14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p"/>
            </a:pPr>
            <a:r>
              <a:rPr lang="zh-CN" altLang="en-US" sz="1400" dirty="0">
                <a:solidFill>
                  <a:schemeClr val="bg1"/>
                </a:solidFill>
                <a:latin typeface="微软雅黑" panose="020B0503020204020204" pitchFamily="34" charset="-122"/>
                <a:ea typeface="微软雅黑" panose="020B0503020204020204" pitchFamily="34" charset="-122"/>
              </a:rPr>
              <a:t>我是用什么样的语调、语调和抑扬顿挫来带出这种感觉的？</a:t>
            </a:r>
            <a:endParaRPr lang="zh-CN" altLang="en-US" sz="14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p"/>
            </a:pPr>
            <a:r>
              <a:rPr lang="zh-CN" altLang="en-US" sz="1400" dirty="0">
                <a:solidFill>
                  <a:schemeClr val="bg1"/>
                </a:solidFill>
                <a:latin typeface="微软雅黑" panose="020B0503020204020204" pitchFamily="34" charset="-122"/>
                <a:ea typeface="微软雅黑" panose="020B0503020204020204" pitchFamily="34" charset="-122"/>
              </a:rPr>
              <a:t>我在这次电话销售中情绪有什么不正常的地方？</a:t>
            </a:r>
            <a:endParaRPr lang="zh-CN" altLang="en-US" sz="14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p"/>
            </a:pPr>
            <a:r>
              <a:rPr lang="zh-CN" altLang="en-US" sz="1400" dirty="0">
                <a:solidFill>
                  <a:schemeClr val="bg1"/>
                </a:solidFill>
                <a:latin typeface="微软雅黑" panose="020B0503020204020204" pitchFamily="34" charset="-122"/>
                <a:ea typeface="微软雅黑" panose="020B0503020204020204" pitchFamily="34" charset="-122"/>
              </a:rPr>
              <a:t>从哪些方面影响到了客户？</a:t>
            </a:r>
            <a:endParaRPr lang="zh-CN" altLang="en-US" sz="14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p"/>
            </a:pPr>
            <a:r>
              <a:rPr lang="zh-CN" altLang="en-US" sz="1400" dirty="0">
                <a:solidFill>
                  <a:schemeClr val="bg1"/>
                </a:solidFill>
                <a:latin typeface="微软雅黑" panose="020B0503020204020204" pitchFamily="34" charset="-122"/>
                <a:ea typeface="微软雅黑" panose="020B0503020204020204" pitchFamily="34" charset="-122"/>
              </a:rPr>
              <a:t>客户是怎样被一步步影响最后决定买单的？</a:t>
            </a:r>
            <a:endParaRPr lang="zh-CN" altLang="en-US" sz="14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p"/>
            </a:pPr>
            <a:r>
              <a:rPr lang="zh-CN" altLang="en-US" sz="1400" dirty="0">
                <a:solidFill>
                  <a:schemeClr val="bg1"/>
                </a:solidFill>
                <a:latin typeface="微软雅黑" panose="020B0503020204020204" pitchFamily="34" charset="-122"/>
                <a:ea typeface="微软雅黑" panose="020B0503020204020204" pitchFamily="34" charset="-122"/>
              </a:rPr>
              <a:t>这次成功的经验我可以怎样应用在其他客户的电话销售上？  </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5818" y="1634719"/>
            <a:ext cx="5309664" cy="479973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986914" y="1036059"/>
            <a:ext cx="10363200" cy="4114800"/>
          </a:xfrm>
        </p:spPr>
        <p:txBody>
          <a:bodyPr/>
          <a:lstStyle/>
          <a:p>
            <a:pPr eaLnBrk="1" hangingPunct="1">
              <a:lnSpc>
                <a:spcPct val="200000"/>
              </a:lnSpc>
              <a:buClr>
                <a:srgbClr val="43ADD1"/>
              </a:buClr>
              <a:buFont typeface="Wingdings" panose="05000000000000000000" pitchFamily="2" charset="2"/>
              <a:buChar char="n"/>
            </a:pPr>
            <a:endPar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0" indent="0" eaLnBrk="1" hangingPunct="1">
              <a:lnSpc>
                <a:spcPct val="200000"/>
              </a:lnSpc>
              <a:buClr>
                <a:srgbClr val="43ADD1"/>
              </a:buClr>
              <a:buNone/>
            </a:pPr>
            <a:r>
              <a:rPr lang="zh-CN" altLang="en-US" sz="1600" dirty="0">
                <a:solidFill>
                  <a:schemeClr val="tx1"/>
                </a:solidFill>
                <a:latin typeface="微软雅黑" panose="020B0503020204020204" pitchFamily="34" charset="-122"/>
                <a:ea typeface="微软雅黑" panose="020B0503020204020204" pitchFamily="34" charset="-122"/>
              </a:rPr>
              <a:t>曾经有一家五星级的酒店对内部进行客户满意度调查，发现客户满意度最高的居然是自助餐部门。而席卷全球、炙手可热的体验经济也在告诉我们：客户的卷入度越高，客户越容易得到满足。服务的过程，也是铸就客户独一无二的体验的过程</a:t>
            </a:r>
            <a:r>
              <a:rPr lang="zh-CN" altLang="en-US" sz="1600" dirty="0" smtClean="0">
                <a:solidFill>
                  <a:schemeClr val="tx1"/>
                </a:solidFill>
                <a:latin typeface="微软雅黑" panose="020B0503020204020204" pitchFamily="34" charset="-122"/>
                <a:ea typeface="微软雅黑" panose="020B0503020204020204" pitchFamily="34" charset="-122"/>
              </a:rPr>
              <a:t>。</a:t>
            </a:r>
            <a:endParaRPr lang="zh-CN" altLang="en-US" sz="1600" dirty="0">
              <a:solidFill>
                <a:schemeClr val="tx1"/>
              </a:solidFill>
              <a:latin typeface="微软雅黑" panose="020B0503020204020204" pitchFamily="34" charset="-122"/>
              <a:ea typeface="微软雅黑" panose="020B0503020204020204" pitchFamily="34" charset="-122"/>
            </a:endParaRPr>
          </a:p>
          <a:p>
            <a:pPr marL="0" indent="0" eaLnBrk="1" hangingPunct="1">
              <a:lnSpc>
                <a:spcPct val="200000"/>
              </a:lnSpc>
              <a:buClr>
                <a:srgbClr val="43ADD1"/>
              </a:buClr>
              <a:buNone/>
            </a:pPr>
            <a:r>
              <a:rPr lang="zh-CN" altLang="en-US" sz="1600" dirty="0" smtClean="0">
                <a:solidFill>
                  <a:schemeClr val="tx1"/>
                </a:solidFill>
                <a:latin typeface="微软雅黑" panose="020B0503020204020204" pitchFamily="34" charset="-122"/>
                <a:ea typeface="微软雅黑" panose="020B0503020204020204" pitchFamily="34" charset="-122"/>
              </a:rPr>
              <a:t>在</a:t>
            </a:r>
            <a:r>
              <a:rPr lang="zh-CN" altLang="en-US" sz="1600" dirty="0">
                <a:solidFill>
                  <a:schemeClr val="tx1"/>
                </a:solidFill>
                <a:latin typeface="微软雅黑" panose="020B0503020204020204" pitchFamily="34" charset="-122"/>
                <a:ea typeface="微软雅黑" panose="020B0503020204020204" pitchFamily="34" charset="-122"/>
              </a:rPr>
              <a:t>面对面销售中，我们还可以通过实演、试用等方式提高客户的卷入度，但在电话中，我们怎样通过声音的对接来调动客户的情绪呢？我们如何在声音这样一个虚拟的情境中让客户的情绪发生变化呢？ </a:t>
            </a: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120575" y="197545"/>
            <a:ext cx="4653280" cy="844169"/>
            <a:chOff x="1164117" y="197545"/>
            <a:chExt cx="4653280" cy="844169"/>
          </a:xfrm>
        </p:grpSpPr>
        <p:sp>
          <p:nvSpPr>
            <p:cNvPr id="5" name="文本框 4"/>
            <p:cNvSpPr txBox="1"/>
            <p:nvPr/>
          </p:nvSpPr>
          <p:spPr>
            <a:xfrm>
              <a:off x="1164117" y="197545"/>
              <a:ext cx="46532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电话销售中客户情绪调动</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6" name="矩形 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7" name="组合 6"/>
          <p:cNvGrpSpPr/>
          <p:nvPr/>
        </p:nvGrpSpPr>
        <p:grpSpPr>
          <a:xfrm>
            <a:off x="172643" y="281712"/>
            <a:ext cx="835151" cy="706819"/>
            <a:chOff x="1138351" y="-1804099"/>
            <a:chExt cx="2969965" cy="2513592"/>
          </a:xfrm>
        </p:grpSpPr>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9" name="组合 8"/>
            <p:cNvGrpSpPr/>
            <p:nvPr/>
          </p:nvGrpSpPr>
          <p:grpSpPr>
            <a:xfrm rot="20693666">
              <a:off x="2289906" y="-901804"/>
              <a:ext cx="1818410" cy="1611297"/>
              <a:chOff x="181811" y="-159840"/>
              <a:chExt cx="1818410" cy="1611297"/>
            </a:xfrm>
          </p:grpSpPr>
          <p:sp>
            <p:nvSpPr>
              <p:cNvPr id="10" name="椭圆 9"/>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 name="椭圆 10"/>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13" name="Rectangle 2"/>
          <p:cNvSpPr>
            <a:spLocks noGrp="1" noChangeArrowheads="1"/>
          </p:cNvSpPr>
          <p:nvPr>
            <p:ph type="title"/>
          </p:nvPr>
        </p:nvSpPr>
        <p:spPr>
          <a:xfrm>
            <a:off x="703581" y="5547415"/>
            <a:ext cx="6119812" cy="708025"/>
          </a:xfrm>
        </p:spPr>
        <p:txBody>
          <a:bodyPr/>
          <a:lstStyle/>
          <a:p>
            <a:pPr marL="457200" indent="-457200" eaLnBrk="1" hangingPunct="1">
              <a:buFont typeface="Wingdings" panose="05000000000000000000" pitchFamily="2" charset="2"/>
              <a:buChar char="n"/>
            </a:pPr>
            <a:r>
              <a:rPr lang="zh-CN" altLang="en-US" sz="2400" b="1" dirty="0" smtClean="0">
                <a:solidFill>
                  <a:srgbClr val="43ADD1"/>
                </a:solidFill>
                <a:latin typeface="微软雅黑" panose="020B0503020204020204" pitchFamily="34" charset="-122"/>
                <a:ea typeface="微软雅黑" panose="020B0503020204020204" pitchFamily="34" charset="-122"/>
              </a:rPr>
              <a:t>多</a:t>
            </a:r>
            <a:r>
              <a:rPr lang="zh-CN" altLang="en-US" sz="2400" b="1" dirty="0">
                <a:solidFill>
                  <a:srgbClr val="43ADD1"/>
                </a:solidFill>
                <a:latin typeface="微软雅黑" panose="020B0503020204020204" pitchFamily="34" charset="-122"/>
                <a:ea typeface="微软雅黑" panose="020B0503020204020204" pitchFamily="34" charset="-122"/>
              </a:rPr>
              <a:t>使用正面词语</a:t>
            </a:r>
            <a:endParaRPr lang="zh-CN" altLang="en-US" sz="2400" b="1" dirty="0">
              <a:solidFill>
                <a:srgbClr val="43ADD1"/>
              </a:solidFill>
              <a:latin typeface="微软雅黑" panose="020B0503020204020204" pitchFamily="34" charset="-122"/>
              <a:ea typeface="微软雅黑" panose="020B0503020204020204" pitchFamily="34" charset="-122"/>
            </a:endParaRPr>
          </a:p>
        </p:txBody>
      </p:sp>
      <p:sp>
        <p:nvSpPr>
          <p:cNvPr id="14" name="Rectangle 2"/>
          <p:cNvSpPr txBox="1">
            <a:spLocks noChangeArrowheads="1"/>
          </p:cNvSpPr>
          <p:nvPr/>
        </p:nvSpPr>
        <p:spPr>
          <a:xfrm>
            <a:off x="3911876" y="5462006"/>
            <a:ext cx="7793037" cy="660400"/>
          </a:xfrm>
          <a:prstGeom prst="rect">
            <a:avLst/>
          </a:prstGeom>
        </p:spPr>
        <p:txBody>
          <a:bodyPr/>
          <a:lstStyle>
            <a:lvl1pPr algn="l" defTabSz="913765"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n"/>
            </a:pPr>
            <a:r>
              <a:rPr lang="zh-CN" altLang="en-US" sz="2400" b="1" dirty="0" smtClean="0">
                <a:solidFill>
                  <a:srgbClr val="43ADD1"/>
                </a:solidFill>
                <a:latin typeface="微软雅黑" panose="020B0503020204020204" pitchFamily="34" charset="-122"/>
                <a:ea typeface="微软雅黑" panose="020B0503020204020204" pitchFamily="34" charset="-122"/>
              </a:rPr>
              <a:t>多采用赞美、提问的句式 </a:t>
            </a:r>
            <a:endParaRPr lang="zh-CN" altLang="en-US" sz="2400" b="1" dirty="0" smtClean="0">
              <a:solidFill>
                <a:srgbClr val="43ADD1"/>
              </a:solidFill>
              <a:latin typeface="微软雅黑" panose="020B0503020204020204" pitchFamily="34" charset="-122"/>
              <a:ea typeface="微软雅黑" panose="020B0503020204020204" pitchFamily="34" charset="-122"/>
            </a:endParaRPr>
          </a:p>
        </p:txBody>
      </p:sp>
      <p:sp>
        <p:nvSpPr>
          <p:cNvPr id="3" name="矩形 2"/>
          <p:cNvSpPr/>
          <p:nvPr/>
        </p:nvSpPr>
        <p:spPr>
          <a:xfrm>
            <a:off x="8179076" y="5416753"/>
            <a:ext cx="6096000" cy="830997"/>
          </a:xfrm>
          <a:prstGeom prst="rect">
            <a:avLst/>
          </a:prstGeom>
        </p:spPr>
        <p:txBody>
          <a:bodyPr>
            <a:spAutoFit/>
          </a:bodyPr>
          <a:lstStyle/>
          <a:p>
            <a:pPr marL="457200" indent="-457200">
              <a:buFont typeface="Wingdings" panose="05000000000000000000" pitchFamily="2" charset="2"/>
              <a:buChar char="n"/>
            </a:pPr>
            <a:r>
              <a:rPr lang="zh-CN" altLang="en-US" sz="2400" b="1" dirty="0" smtClean="0">
                <a:solidFill>
                  <a:srgbClr val="43ADD1"/>
                </a:solidFill>
                <a:latin typeface="微软雅黑" panose="020B0503020204020204" pitchFamily="34" charset="-122"/>
                <a:ea typeface="微软雅黑" panose="020B0503020204020204" pitchFamily="34" charset="-122"/>
              </a:rPr>
              <a:t>聆听</a:t>
            </a:r>
            <a:r>
              <a:rPr lang="zh-CN" altLang="en-US" sz="2400" b="1" dirty="0">
                <a:solidFill>
                  <a:srgbClr val="43ADD1"/>
                </a:solidFill>
                <a:latin typeface="微软雅黑" panose="020B0503020204020204" pitchFamily="34" charset="-122"/>
                <a:ea typeface="微软雅黑" panose="020B0503020204020204" pitchFamily="34" charset="-122"/>
              </a:rPr>
              <a:t>是最宝贵的礼物</a:t>
            </a:r>
            <a:br>
              <a:rPr lang="zh-CN" altLang="en-US" sz="2400" dirty="0">
                <a:solidFill>
                  <a:srgbClr val="43ADD1"/>
                </a:solidFill>
                <a:latin typeface="微软雅黑" panose="020B0503020204020204" pitchFamily="34" charset="-122"/>
                <a:ea typeface="微软雅黑" panose="020B0503020204020204" pitchFamily="34" charset="-122"/>
              </a:rPr>
            </a:br>
            <a:endParaRPr lang="zh-CN" altLang="en-US" sz="2400" dirty="0">
              <a:solidFill>
                <a:srgbClr val="43ADD1"/>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700463" y="4860758"/>
            <a:ext cx="673769" cy="555995"/>
          </a:xfrm>
          <a:prstGeom prst="round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200" b="1" dirty="0" smtClean="0"/>
          </a:p>
          <a:p>
            <a:pPr algn="ctr"/>
            <a:r>
              <a:rPr lang="en-US" altLang="zh-CN" sz="3200" b="1" dirty="0" smtClean="0"/>
              <a:t>01</a:t>
            </a:r>
            <a:br>
              <a:rPr lang="zh-CN" altLang="en-US" sz="3200" b="1" dirty="0"/>
            </a:br>
            <a:endParaRPr lang="zh-CN" altLang="en-US" sz="3200" b="1" dirty="0"/>
          </a:p>
        </p:txBody>
      </p:sp>
      <p:sp>
        <p:nvSpPr>
          <p:cNvPr id="17" name="圆角矩形 16"/>
          <p:cNvSpPr/>
          <p:nvPr/>
        </p:nvSpPr>
        <p:spPr>
          <a:xfrm>
            <a:off x="5831629" y="4813341"/>
            <a:ext cx="673769" cy="555995"/>
          </a:xfrm>
          <a:prstGeom prst="round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200" b="1" dirty="0" smtClean="0"/>
          </a:p>
          <a:p>
            <a:pPr algn="ctr"/>
            <a:r>
              <a:rPr lang="en-US" altLang="zh-CN" sz="3200" b="1" dirty="0" smtClean="0"/>
              <a:t>02</a:t>
            </a:r>
            <a:br>
              <a:rPr lang="zh-CN" altLang="en-US" sz="3200" b="1" dirty="0"/>
            </a:br>
            <a:endParaRPr lang="zh-CN" altLang="en-US" sz="3200" b="1" dirty="0"/>
          </a:p>
        </p:txBody>
      </p:sp>
      <p:sp>
        <p:nvSpPr>
          <p:cNvPr id="18" name="圆角矩形 17"/>
          <p:cNvSpPr/>
          <p:nvPr/>
        </p:nvSpPr>
        <p:spPr>
          <a:xfrm>
            <a:off x="9416716" y="4795464"/>
            <a:ext cx="673769" cy="555995"/>
          </a:xfrm>
          <a:prstGeom prst="roundRect">
            <a:avLst/>
          </a:prstGeom>
          <a:solidFill>
            <a:srgbClr val="43ADD1"/>
          </a:solidFill>
          <a:ln>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200" b="1" dirty="0" smtClean="0"/>
          </a:p>
          <a:p>
            <a:pPr algn="ctr"/>
            <a:r>
              <a:rPr lang="en-US" altLang="zh-CN" sz="3200" b="1" dirty="0" smtClean="0"/>
              <a:t>03</a:t>
            </a:r>
            <a:br>
              <a:rPr lang="zh-CN" altLang="en-US" sz="3200" b="1" dirty="0"/>
            </a:br>
            <a:endParaRPr lang="zh-CN" altLang="en-US" sz="3200" b="1"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791863" y="1818523"/>
            <a:ext cx="6400137" cy="2416754"/>
            <a:chOff x="5457715" y="3970582"/>
            <a:chExt cx="3483647" cy="1782305"/>
          </a:xfrm>
        </p:grpSpPr>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6308387" y="3119910"/>
              <a:ext cx="1629904" cy="3331247"/>
            </a:xfrm>
            <a:prstGeom prst="rect">
              <a:avLst/>
            </a:prstGeom>
          </p:spPr>
        </p:pic>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5400000">
              <a:off x="6460787" y="3272311"/>
              <a:ext cx="1629904" cy="3331247"/>
            </a:xfrm>
            <a:prstGeom prst="rect">
              <a:avLst/>
            </a:prstGeom>
            <a:ln>
              <a:noFill/>
            </a:ln>
            <a:effectLst>
              <a:softEdge rad="112500"/>
            </a:effectLst>
          </p:spPr>
        </p:pic>
      </p:grpSp>
      <p:sp>
        <p:nvSpPr>
          <p:cNvPr id="2" name="椭圆 1"/>
          <p:cNvSpPr/>
          <p:nvPr/>
        </p:nvSpPr>
        <p:spPr>
          <a:xfrm>
            <a:off x="628650" y="1133475"/>
            <a:ext cx="3981450" cy="3981450"/>
          </a:xfrm>
          <a:prstGeom prst="ellipse">
            <a:avLst/>
          </a:prstGeom>
          <a:noFill/>
          <a:ln w="63500">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 name="文本框 2"/>
          <p:cNvSpPr txBox="1"/>
          <p:nvPr/>
        </p:nvSpPr>
        <p:spPr>
          <a:xfrm flipH="1">
            <a:off x="853731" y="2628587"/>
            <a:ext cx="3531288" cy="1323439"/>
          </a:xfrm>
          <a:prstGeom prst="rect">
            <a:avLst/>
          </a:prstGeom>
          <a:noFill/>
        </p:spPr>
        <p:txBody>
          <a:bodyPr wrap="none" rtlCol="0">
            <a:spAutoFit/>
          </a:bodyPr>
          <a:lstStyle/>
          <a:p>
            <a:pPr algn="ctr" defTabSz="457200"/>
            <a:r>
              <a:rPr lang="en-US" altLang="zh-CN" sz="8000" b="1" dirty="0" smtClean="0">
                <a:solidFill>
                  <a:srgbClr val="404040"/>
                </a:solidFill>
                <a:latin typeface="微软雅黑" panose="020B0503020204020204" pitchFamily="34" charset="-122"/>
                <a:ea typeface="微软雅黑" panose="020B0503020204020204" pitchFamily="34" charset="-122"/>
              </a:rPr>
              <a:t>PART5</a:t>
            </a:r>
            <a:endParaRPr lang="zh-CN" altLang="en-US" sz="8000" b="1" dirty="0">
              <a:solidFill>
                <a:srgbClr val="404040"/>
              </a:solidFill>
              <a:latin typeface="微软雅黑" panose="020B0503020204020204" pitchFamily="34" charset="-122"/>
              <a:ea typeface="微软雅黑" panose="020B0503020204020204" pitchFamily="34" charset="-122"/>
            </a:endParaRPr>
          </a:p>
        </p:txBody>
      </p:sp>
      <p:sp>
        <p:nvSpPr>
          <p:cNvPr id="4" name="椭圆 3"/>
          <p:cNvSpPr/>
          <p:nvPr/>
        </p:nvSpPr>
        <p:spPr>
          <a:xfrm rot="6013526">
            <a:off x="1113790" y="4588990"/>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7" name="椭圆 6"/>
          <p:cNvSpPr/>
          <p:nvPr/>
        </p:nvSpPr>
        <p:spPr>
          <a:xfrm rot="6013526">
            <a:off x="3147106" y="1110083"/>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8" name="椭圆 7"/>
          <p:cNvSpPr/>
          <p:nvPr/>
        </p:nvSpPr>
        <p:spPr>
          <a:xfrm rot="6013526">
            <a:off x="11748256" y="360783"/>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 name="椭圆 10"/>
          <p:cNvSpPr/>
          <p:nvPr/>
        </p:nvSpPr>
        <p:spPr>
          <a:xfrm rot="6013526">
            <a:off x="5140169" y="1628602"/>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2" name="文本框 11"/>
          <p:cNvSpPr txBox="1"/>
          <p:nvPr/>
        </p:nvSpPr>
        <p:spPr>
          <a:xfrm>
            <a:off x="6041886" y="2388563"/>
            <a:ext cx="5724644" cy="1172629"/>
          </a:xfrm>
          <a:prstGeom prst="rect">
            <a:avLst/>
          </a:prstGeom>
          <a:noFill/>
        </p:spPr>
        <p:txBody>
          <a:bodyPr wrap="none" rtlCol="0">
            <a:spAutoFit/>
          </a:bodyPr>
          <a:lstStyle/>
          <a:p>
            <a:pPr>
              <a:lnSpc>
                <a:spcPct val="130000"/>
              </a:lnSpc>
              <a:defRPr/>
            </a:pPr>
            <a:r>
              <a:rPr lang="zh-CN" altLang="en-US" sz="5400" b="1" dirty="0" smtClean="0">
                <a:solidFill>
                  <a:prstClr val="white"/>
                </a:solidFill>
                <a:latin typeface="微软雅黑" panose="020B0503020204020204" pitchFamily="82" charset="2"/>
                <a:ea typeface="微软雅黑" panose="020B0503020204020204" pitchFamily="82" charset="2"/>
                <a:cs typeface="+mn-ea"/>
                <a:sym typeface="+mn-lt"/>
              </a:rPr>
              <a:t>电话销售沟通技巧</a:t>
            </a:r>
            <a:endParaRPr lang="zh-CN" altLang="en-US" sz="5400" b="1" dirty="0">
              <a:solidFill>
                <a:prstClr val="white"/>
              </a:solidFill>
              <a:latin typeface="微软雅黑" panose="020B0503020204020204" pitchFamily="82" charset="2"/>
              <a:ea typeface="微软雅黑" panose="020B0503020204020204" pitchFamily="82" charset="2"/>
              <a:cs typeface="+mn-ea"/>
              <a:sym typeface="+mn-lt"/>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644046" y="3378445"/>
            <a:ext cx="5877137" cy="412421"/>
          </a:xfrm>
          <a:prstGeom prst="rect">
            <a:avLst/>
          </a:prstGeom>
        </p:spPr>
        <p:txBody>
          <a:bodyPr wrap="square">
            <a:spAutoFit/>
          </a:bodyPr>
          <a:lstStyle/>
          <a:p>
            <a:pPr>
              <a:lnSpc>
                <a:spcPct val="130000"/>
              </a:lnSpc>
              <a:defRPr/>
            </a:pPr>
            <a:r>
              <a:rPr lang="en-US" altLang="zh-CN" sz="1600" dirty="0">
                <a:solidFill>
                  <a:prstClr val="black"/>
                </a:solidFill>
                <a:cs typeface="+mn-ea"/>
                <a:sym typeface="+mn-lt"/>
              </a:rPr>
              <a:t>Lorem ipsum dolor sit </a:t>
            </a:r>
            <a:r>
              <a:rPr lang="en-US" altLang="zh-CN" sz="1600" dirty="0" err="1">
                <a:solidFill>
                  <a:prstClr val="black"/>
                </a:solidFill>
                <a:cs typeface="+mn-ea"/>
                <a:sym typeface="+mn-lt"/>
              </a:rPr>
              <a:t>amet</a:t>
            </a:r>
            <a:r>
              <a:rPr lang="en-US" altLang="zh-CN" sz="1600" dirty="0">
                <a:solidFill>
                  <a:prstClr val="black"/>
                </a:solidFill>
                <a:cs typeface="+mn-ea"/>
                <a:sym typeface="+mn-lt"/>
              </a:rPr>
              <a:t>, </a:t>
            </a:r>
            <a:r>
              <a:rPr lang="en-US" altLang="zh-CN" sz="1600" dirty="0" err="1">
                <a:solidFill>
                  <a:prstClr val="black"/>
                </a:solidFill>
                <a:cs typeface="+mn-ea"/>
                <a:sym typeface="+mn-lt"/>
              </a:rPr>
              <a:t>consectetur</a:t>
            </a:r>
            <a:r>
              <a:rPr lang="en-US" altLang="zh-CN" sz="1600" dirty="0">
                <a:solidFill>
                  <a:prstClr val="black"/>
                </a:solidFill>
                <a:cs typeface="+mn-ea"/>
                <a:sym typeface="+mn-lt"/>
              </a:rPr>
              <a:t> </a:t>
            </a:r>
            <a:r>
              <a:rPr lang="en-US" altLang="zh-CN" sz="1600" dirty="0" err="1">
                <a:solidFill>
                  <a:prstClr val="black"/>
                </a:solidFill>
                <a:cs typeface="+mn-ea"/>
                <a:sym typeface="+mn-lt"/>
              </a:rPr>
              <a:t>adipiscing</a:t>
            </a:r>
            <a:r>
              <a:rPr lang="en-US" altLang="zh-CN" sz="1600" dirty="0">
                <a:solidFill>
                  <a:prstClr val="black"/>
                </a:solidFill>
                <a:cs typeface="+mn-ea"/>
                <a:sym typeface="+mn-lt"/>
              </a:rPr>
              <a:t> </a:t>
            </a:r>
            <a:r>
              <a:rPr lang="en-US" altLang="zh-CN" sz="1600" dirty="0" err="1">
                <a:solidFill>
                  <a:prstClr val="black"/>
                </a:solidFill>
                <a:cs typeface="+mn-ea"/>
                <a:sym typeface="+mn-lt"/>
              </a:rPr>
              <a:t>elit</a:t>
            </a:r>
            <a:r>
              <a:rPr lang="en-US" altLang="zh-CN" sz="1600" dirty="0">
                <a:solidFill>
                  <a:prstClr val="black"/>
                </a:solidFill>
                <a:cs typeface="+mn-ea"/>
                <a:sym typeface="+mn-lt"/>
              </a:rPr>
              <a:t>. </a:t>
            </a:r>
            <a:endParaRPr lang="en-US" altLang="zh-CN" sz="1600" dirty="0">
              <a:solidFill>
                <a:prstClr val="black"/>
              </a:solidFill>
              <a:cs typeface="+mn-ea"/>
              <a:sym typeface="+mn-lt"/>
            </a:endParaRPr>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209775" y="41443"/>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3520619" y="3970581"/>
            <a:ext cx="1062713" cy="1097313"/>
          </a:xfrm>
          <a:prstGeom prst="donut">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sp>
        <p:nvSpPr>
          <p:cNvPr id="18" name="矩形 17"/>
          <p:cNvSpPr/>
          <p:nvPr/>
        </p:nvSpPr>
        <p:spPr>
          <a:xfrm>
            <a:off x="5488574" y="3706835"/>
            <a:ext cx="6096000" cy="3020060"/>
          </a:xfrm>
          <a:prstGeom prst="rect">
            <a:avLst/>
          </a:prstGeom>
        </p:spPr>
        <p:txBody>
          <a:bodyPr>
            <a:spAutoFit/>
          </a:bodyPr>
          <a:lstStyle/>
          <a:p>
            <a:pPr marL="285750" indent="-285750">
              <a:lnSpc>
                <a:spcPct val="170000"/>
              </a:lnSpc>
              <a:buFont typeface="Wingdings" panose="05000000000000000000" pitchFamily="2" charset="2"/>
              <a:buChar char="n"/>
            </a:pPr>
            <a:r>
              <a:rPr lang="zh-CN" altLang="en-US" sz="2800" dirty="0" smtClean="0">
                <a:solidFill>
                  <a:srgbClr val="43ADD1"/>
                </a:solidFill>
                <a:latin typeface="微软雅黑" panose="020B0503020204020204" pitchFamily="34" charset="-122"/>
                <a:ea typeface="微软雅黑" panose="020B0503020204020204" pitchFamily="34" charset="-122"/>
              </a:rPr>
              <a:t>突破前台技巧</a:t>
            </a:r>
            <a:endParaRPr lang="en-US" altLang="zh-CN" sz="2800" dirty="0" smtClean="0">
              <a:solidFill>
                <a:srgbClr val="43ADD1"/>
              </a:solidFill>
              <a:latin typeface="微软雅黑" panose="020B0503020204020204" pitchFamily="34" charset="-122"/>
              <a:ea typeface="微软雅黑" panose="020B0503020204020204" pitchFamily="34" charset="-122"/>
            </a:endParaRPr>
          </a:p>
          <a:p>
            <a:pPr marL="285750" indent="-285750">
              <a:lnSpc>
                <a:spcPct val="170000"/>
              </a:lnSpc>
              <a:buFont typeface="Wingdings" panose="05000000000000000000" pitchFamily="2" charset="2"/>
              <a:buChar char="n"/>
            </a:pPr>
            <a:r>
              <a:rPr lang="zh-CN" altLang="en-US" sz="2800" dirty="0" smtClean="0">
                <a:solidFill>
                  <a:srgbClr val="43ADD1"/>
                </a:solidFill>
                <a:latin typeface="微软雅黑" panose="020B0503020204020204" pitchFamily="34" charset="-122"/>
                <a:ea typeface="微软雅黑" panose="020B0503020204020204" pitchFamily="34" charset="-122"/>
              </a:rPr>
              <a:t>开场白技巧</a:t>
            </a:r>
            <a:endParaRPr lang="en-US" altLang="zh-CN" sz="2800" dirty="0" smtClean="0">
              <a:solidFill>
                <a:srgbClr val="43ADD1"/>
              </a:solidFill>
              <a:latin typeface="微软雅黑" panose="020B0503020204020204" pitchFamily="34" charset="-122"/>
              <a:ea typeface="微软雅黑" panose="020B0503020204020204" pitchFamily="34" charset="-122"/>
            </a:endParaRPr>
          </a:p>
          <a:p>
            <a:pPr marL="285750" indent="-285750">
              <a:lnSpc>
                <a:spcPct val="170000"/>
              </a:lnSpc>
              <a:buFont typeface="Wingdings" panose="05000000000000000000" pitchFamily="2" charset="2"/>
              <a:buChar char="n"/>
            </a:pPr>
            <a:r>
              <a:rPr lang="zh-CN" altLang="en-US" sz="2800" dirty="0" smtClean="0">
                <a:solidFill>
                  <a:srgbClr val="43ADD1"/>
                </a:solidFill>
                <a:latin typeface="微软雅黑" panose="020B0503020204020204" pitchFamily="34" charset="-122"/>
                <a:ea typeface="微软雅黑" panose="020B0503020204020204" pitchFamily="34" charset="-122"/>
              </a:rPr>
              <a:t>有效的电话约访</a:t>
            </a:r>
            <a:endParaRPr lang="en-US" altLang="zh-CN" sz="2800" dirty="0" smtClean="0">
              <a:solidFill>
                <a:srgbClr val="43ADD1"/>
              </a:solidFill>
              <a:latin typeface="微软雅黑" panose="020B0503020204020204" pitchFamily="34" charset="-122"/>
              <a:ea typeface="微软雅黑" panose="020B0503020204020204" pitchFamily="34" charset="-122"/>
            </a:endParaRPr>
          </a:p>
          <a:p>
            <a:pPr marL="285750" indent="-285750">
              <a:lnSpc>
                <a:spcPct val="170000"/>
              </a:lnSpc>
              <a:buFont typeface="Wingdings" panose="05000000000000000000" pitchFamily="2" charset="2"/>
              <a:buChar char="n"/>
            </a:pPr>
            <a:r>
              <a:rPr lang="zh-CN" altLang="en-US" sz="2800" dirty="0" smtClean="0">
                <a:solidFill>
                  <a:srgbClr val="43ADD1"/>
                </a:solidFill>
                <a:latin typeface="微软雅黑" panose="020B0503020204020204" pitchFamily="34" charset="-122"/>
                <a:ea typeface="微软雅黑" panose="020B0503020204020204" pitchFamily="34" charset="-122"/>
              </a:rPr>
              <a:t>电话跟进</a:t>
            </a:r>
            <a:endParaRPr lang="zh-CN" altLang="en-US" sz="2800" dirty="0" smtClean="0">
              <a:solidFill>
                <a:srgbClr val="43ADD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900" decel="100000" fill="hold"/>
                                        <p:tgtEl>
                                          <p:spTgt spid="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1000" fill="hold"/>
                                        <p:tgtEl>
                                          <p:spTgt spid="12"/>
                                        </p:tgtEl>
                                        <p:attrNameLst>
                                          <p:attrName>ppt_w</p:attrName>
                                        </p:attrNameLst>
                                      </p:cBhvr>
                                      <p:tavLst>
                                        <p:tav tm="0">
                                          <p:val>
                                            <p:fltVal val="0"/>
                                          </p:val>
                                        </p:tav>
                                        <p:tav tm="100000">
                                          <p:val>
                                            <p:strVal val="#ppt_w"/>
                                          </p:val>
                                        </p:tav>
                                      </p:tavLst>
                                    </p:anim>
                                    <p:anim calcmode="lin" valueType="num">
                                      <p:cBhvr>
                                        <p:cTn id="45" dur="1000" fill="hold"/>
                                        <p:tgtEl>
                                          <p:spTgt spid="12"/>
                                        </p:tgtEl>
                                        <p:attrNameLst>
                                          <p:attrName>ppt_h</p:attrName>
                                        </p:attrNameLst>
                                      </p:cBhvr>
                                      <p:tavLst>
                                        <p:tav tm="0">
                                          <p:val>
                                            <p:fltVal val="0"/>
                                          </p:val>
                                        </p:tav>
                                        <p:tav tm="100000">
                                          <p:val>
                                            <p:strVal val="#ppt_h"/>
                                          </p:val>
                                        </p:tav>
                                      </p:tavLst>
                                    </p:anim>
                                    <p:anim calcmode="lin" valueType="num">
                                      <p:cBhvr>
                                        <p:cTn id="46" dur="1000" fill="hold"/>
                                        <p:tgtEl>
                                          <p:spTgt spid="12"/>
                                        </p:tgtEl>
                                        <p:attrNameLst>
                                          <p:attrName>style.rotation</p:attrName>
                                        </p:attrNameLst>
                                      </p:cBhvr>
                                      <p:tavLst>
                                        <p:tav tm="0">
                                          <p:val>
                                            <p:fltVal val="90"/>
                                          </p:val>
                                        </p:tav>
                                        <p:tav tm="100000">
                                          <p:val>
                                            <p:fltVal val="0"/>
                                          </p:val>
                                        </p:tav>
                                      </p:tavLst>
                                    </p:anim>
                                    <p:animEffect transition="in" filter="fade">
                                      <p:cBhvr>
                                        <p:cTn id="47" dur="1000"/>
                                        <p:tgtEl>
                                          <p:spTgt spid="12"/>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1000" fill="hold"/>
                                        <p:tgtEl>
                                          <p:spTgt spid="13"/>
                                        </p:tgtEl>
                                        <p:attrNameLst>
                                          <p:attrName>ppt_w</p:attrName>
                                        </p:attrNameLst>
                                      </p:cBhvr>
                                      <p:tavLst>
                                        <p:tav tm="0">
                                          <p:val>
                                            <p:fltVal val="0"/>
                                          </p:val>
                                        </p:tav>
                                        <p:tav tm="100000">
                                          <p:val>
                                            <p:strVal val="#ppt_w"/>
                                          </p:val>
                                        </p:tav>
                                      </p:tavLst>
                                    </p:anim>
                                    <p:anim calcmode="lin" valueType="num">
                                      <p:cBhvr>
                                        <p:cTn id="51" dur="1000" fill="hold"/>
                                        <p:tgtEl>
                                          <p:spTgt spid="13"/>
                                        </p:tgtEl>
                                        <p:attrNameLst>
                                          <p:attrName>ppt_h</p:attrName>
                                        </p:attrNameLst>
                                      </p:cBhvr>
                                      <p:tavLst>
                                        <p:tav tm="0">
                                          <p:val>
                                            <p:fltVal val="0"/>
                                          </p:val>
                                        </p:tav>
                                        <p:tav tm="100000">
                                          <p:val>
                                            <p:strVal val="#ppt_h"/>
                                          </p:val>
                                        </p:tav>
                                      </p:tavLst>
                                    </p:anim>
                                    <p:anim calcmode="lin" valueType="num">
                                      <p:cBhvr>
                                        <p:cTn id="52" dur="1000" fill="hold"/>
                                        <p:tgtEl>
                                          <p:spTgt spid="13"/>
                                        </p:tgtEl>
                                        <p:attrNameLst>
                                          <p:attrName>style.rotation</p:attrName>
                                        </p:attrNameLst>
                                      </p:cBhvr>
                                      <p:tavLst>
                                        <p:tav tm="0">
                                          <p:val>
                                            <p:fltVal val="90"/>
                                          </p:val>
                                        </p:tav>
                                        <p:tav tm="100000">
                                          <p:val>
                                            <p:fltVal val="0"/>
                                          </p:val>
                                        </p:tav>
                                      </p:tavLst>
                                    </p:anim>
                                    <p:animEffect transition="in" filter="fade">
                                      <p:cBhvr>
                                        <p:cTn id="53" dur="1000"/>
                                        <p:tgtEl>
                                          <p:spTgt spid="13"/>
                                        </p:tgtEl>
                                      </p:cBhvr>
                                    </p:animEffect>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7" grpId="0" animBg="1"/>
      <p:bldP spid="8" grpId="0" animBg="1"/>
      <p:bldP spid="11" grpId="0" animBg="1"/>
      <p:bldP spid="12" grpId="0"/>
      <p:bldP spid="13"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717027" y="2060493"/>
            <a:ext cx="6007444" cy="4114800"/>
          </a:xfrm>
        </p:spPr>
        <p:txBody>
          <a:bodyPr/>
          <a:lstStyle/>
          <a:p>
            <a:pPr marL="514350" indent="-285750">
              <a:lnSpc>
                <a:spcPct val="150000"/>
              </a:lnSpc>
              <a:buClr>
                <a:schemeClr val="tx1"/>
              </a:buClr>
              <a:buFont typeface="Wingdings" panose="05000000000000000000" pitchFamily="2" charset="2"/>
              <a:buChar char="n"/>
            </a:pPr>
            <a:r>
              <a:rPr lang="zh-CN" altLang="en-US" sz="1800" dirty="0" smtClean="0">
                <a:solidFill>
                  <a:schemeClr val="tx1"/>
                </a:solidFill>
                <a:latin typeface="微软雅黑" panose="020B0503020204020204" pitchFamily="34" charset="-122"/>
                <a:ea typeface="微软雅黑" panose="020B0503020204020204" pitchFamily="34" charset="-122"/>
              </a:rPr>
              <a:t>让</a:t>
            </a:r>
            <a:r>
              <a:rPr lang="zh-CN" altLang="en-US" sz="1800" dirty="0">
                <a:solidFill>
                  <a:schemeClr val="tx1"/>
                </a:solidFill>
                <a:latin typeface="微软雅黑" panose="020B0503020204020204" pitchFamily="34" charset="-122"/>
                <a:ea typeface="微软雅黑" panose="020B0503020204020204" pitchFamily="34" charset="-122"/>
              </a:rPr>
              <a:t>你等了</a:t>
            </a:r>
            <a:r>
              <a:rPr lang="en-US" altLang="zh-CN" sz="1800" dirty="0">
                <a:solidFill>
                  <a:schemeClr val="tx1"/>
                </a:solidFill>
                <a:latin typeface="微软雅黑" panose="020B0503020204020204" pitchFamily="34" charset="-122"/>
                <a:ea typeface="微软雅黑" panose="020B0503020204020204" pitchFamily="34" charset="-122"/>
              </a:rPr>
              <a:t>5</a:t>
            </a:r>
            <a:r>
              <a:rPr lang="zh-CN" altLang="en-US" sz="1800" dirty="0">
                <a:solidFill>
                  <a:schemeClr val="tx1"/>
                </a:solidFill>
                <a:latin typeface="微软雅黑" panose="020B0503020204020204" pitchFamily="34" charset="-122"/>
                <a:ea typeface="微软雅黑" panose="020B0503020204020204" pitchFamily="34" charset="-122"/>
              </a:rPr>
              <a:t>分钟以上，还不让你与要找的人通话。实际上，她是为了让你自动挂线。</a:t>
            </a:r>
            <a:endParaRPr lang="zh-CN" altLang="en-US" sz="1800" dirty="0">
              <a:solidFill>
                <a:schemeClr val="tx1"/>
              </a:solidFill>
              <a:latin typeface="微软雅黑" panose="020B0503020204020204" pitchFamily="34" charset="-122"/>
              <a:ea typeface="微软雅黑" panose="020B0503020204020204" pitchFamily="34" charset="-122"/>
            </a:endParaRPr>
          </a:p>
          <a:p>
            <a:pPr marL="514350" indent="-285750">
              <a:lnSpc>
                <a:spcPct val="150000"/>
              </a:lnSpc>
              <a:buClr>
                <a:schemeClr val="tx1"/>
              </a:buClr>
              <a:buFont typeface="Wingdings" panose="05000000000000000000" pitchFamily="2" charset="2"/>
              <a:buChar char="n"/>
            </a:pPr>
            <a:r>
              <a:rPr lang="zh-CN" altLang="en-US" sz="1800" dirty="0">
                <a:solidFill>
                  <a:schemeClr val="tx1"/>
                </a:solidFill>
                <a:latin typeface="微软雅黑" panose="020B0503020204020204" pitchFamily="34" charset="-122"/>
                <a:ea typeface="微软雅黑" panose="020B0503020204020204" pitchFamily="34" charset="-122"/>
              </a:rPr>
              <a:t>每次致电，前台总是建议你晚点再来电。</a:t>
            </a:r>
            <a:endParaRPr lang="zh-CN" altLang="en-US" sz="1800" dirty="0">
              <a:solidFill>
                <a:schemeClr val="tx1"/>
              </a:solidFill>
              <a:latin typeface="微软雅黑" panose="020B0503020204020204" pitchFamily="34" charset="-122"/>
              <a:ea typeface="微软雅黑" panose="020B0503020204020204" pitchFamily="34" charset="-122"/>
            </a:endParaRPr>
          </a:p>
          <a:p>
            <a:pPr marL="514350" indent="-285750">
              <a:lnSpc>
                <a:spcPct val="150000"/>
              </a:lnSpc>
              <a:buClr>
                <a:schemeClr val="tx1"/>
              </a:buClr>
              <a:buFont typeface="Wingdings" panose="05000000000000000000" pitchFamily="2" charset="2"/>
              <a:buChar char="n"/>
            </a:pPr>
            <a:r>
              <a:rPr lang="zh-CN" altLang="en-US" sz="1800" dirty="0">
                <a:solidFill>
                  <a:schemeClr val="tx1"/>
                </a:solidFill>
                <a:latin typeface="微软雅黑" panose="020B0503020204020204" pitchFamily="34" charset="-122"/>
                <a:ea typeface="微软雅黑" panose="020B0503020204020204" pitchFamily="34" charset="-122"/>
              </a:rPr>
              <a:t>前台对你询问得很详细，是为了更加了解你的意图，然后找到拒绝你的更好的籍口！</a:t>
            </a:r>
            <a:endParaRPr lang="zh-CN" altLang="en-US" sz="1800" dirty="0">
              <a:solidFill>
                <a:schemeClr val="tx1"/>
              </a:solidFill>
              <a:latin typeface="微软雅黑" panose="020B0503020204020204" pitchFamily="34" charset="-122"/>
              <a:ea typeface="微软雅黑" panose="020B0503020204020204" pitchFamily="34" charset="-122"/>
            </a:endParaRPr>
          </a:p>
          <a:p>
            <a:pPr marL="514350" indent="-285750">
              <a:lnSpc>
                <a:spcPct val="150000"/>
              </a:lnSpc>
              <a:buClr>
                <a:schemeClr val="tx1"/>
              </a:buClr>
              <a:buFont typeface="Wingdings" panose="05000000000000000000" pitchFamily="2" charset="2"/>
              <a:buChar char="n"/>
            </a:pPr>
            <a:r>
              <a:rPr lang="zh-CN" altLang="en-US" sz="1800" dirty="0">
                <a:solidFill>
                  <a:schemeClr val="tx1"/>
                </a:solidFill>
                <a:latin typeface="微软雅黑" panose="020B0503020204020204" pitchFamily="34" charset="-122"/>
                <a:ea typeface="微软雅黑" panose="020B0503020204020204" pitchFamily="34" charset="-122"/>
              </a:rPr>
              <a:t>当你刚报上自己的名字或公司名时，前台就立即告诉你，你要找的人在开会。</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 </a:t>
            </a:r>
            <a:b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b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126925" y="175320"/>
            <a:ext cx="3441290" cy="860679"/>
            <a:chOff x="1164117" y="181035"/>
            <a:chExt cx="3441290" cy="860679"/>
          </a:xfrm>
        </p:grpSpPr>
        <p:sp>
          <p:nvSpPr>
            <p:cNvPr id="6" name="文本框 5"/>
            <p:cNvSpPr txBox="1"/>
            <p:nvPr/>
          </p:nvSpPr>
          <p:spPr>
            <a:xfrm>
              <a:off x="1164117" y="181035"/>
              <a:ext cx="26212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突破前台技巧</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8" name="组合 7"/>
          <p:cNvGrpSpPr/>
          <p:nvPr/>
        </p:nvGrpSpPr>
        <p:grpSpPr>
          <a:xfrm>
            <a:off x="172643" y="281712"/>
            <a:ext cx="835151" cy="706819"/>
            <a:chOff x="1138351" y="-1804099"/>
            <a:chExt cx="2969965" cy="2513592"/>
          </a:xfrm>
        </p:grpSpPr>
        <p:pic>
          <p:nvPicPr>
            <p:cNvPr id="9" name="图片 8"/>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0" name="组合 9"/>
            <p:cNvGrpSpPr/>
            <p:nvPr/>
          </p:nvGrpSpPr>
          <p:grpSpPr>
            <a:xfrm rot="20693666">
              <a:off x="2289906" y="-901804"/>
              <a:ext cx="1818410" cy="1611297"/>
              <a:chOff x="181811" y="-159840"/>
              <a:chExt cx="1818410" cy="1611297"/>
            </a:xfrm>
          </p:grpSpPr>
          <p:sp>
            <p:nvSpPr>
              <p:cNvPr id="11" name="椭圆 10"/>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2" name="椭圆 11"/>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3" name="矩形 2"/>
          <p:cNvSpPr/>
          <p:nvPr/>
        </p:nvSpPr>
        <p:spPr>
          <a:xfrm>
            <a:off x="986914" y="1601585"/>
            <a:ext cx="6210667" cy="458908"/>
          </a:xfrm>
          <a:prstGeom prst="rect">
            <a:avLst/>
          </a:prstGeom>
        </p:spPr>
        <p:txBody>
          <a:bodyPr wrap="square">
            <a:spAutoFit/>
          </a:bodyPr>
          <a:lstStyle/>
          <a:p>
            <a:pPr>
              <a:lnSpc>
                <a:spcPct val="150000"/>
              </a:lnSpc>
            </a:pPr>
            <a:r>
              <a:rPr lang="zh-CN" altLang="en-US" b="1" dirty="0" smtClean="0">
                <a:solidFill>
                  <a:srgbClr val="43ADD1"/>
                </a:solidFill>
                <a:latin typeface="微软雅黑" panose="020B0503020204020204" pitchFamily="34" charset="-122"/>
                <a:ea typeface="微软雅黑" panose="020B0503020204020204" pitchFamily="34" charset="-122"/>
              </a:rPr>
              <a:t>如果</a:t>
            </a:r>
            <a:r>
              <a:rPr lang="zh-CN" altLang="en-US" b="1" dirty="0">
                <a:solidFill>
                  <a:srgbClr val="43ADD1"/>
                </a:solidFill>
                <a:latin typeface="微软雅黑" panose="020B0503020204020204" pitchFamily="34" charset="-122"/>
                <a:ea typeface="微软雅黑" panose="020B0503020204020204" pitchFamily="34" charset="-122"/>
              </a:rPr>
              <a:t>前台的言行如下所述，我们就可以推断对方在</a:t>
            </a:r>
            <a:r>
              <a:rPr lang="zh-CN" altLang="en-US" b="1" dirty="0" smtClean="0">
                <a:solidFill>
                  <a:srgbClr val="43ADD1"/>
                </a:solidFill>
                <a:latin typeface="微软雅黑" panose="020B0503020204020204" pitchFamily="34" charset="-122"/>
                <a:ea typeface="微软雅黑" panose="020B0503020204020204" pitchFamily="34" charset="-122"/>
              </a:rPr>
              <a:t>撒谎</a:t>
            </a:r>
            <a:endParaRPr lang="zh-CN" altLang="en-US" b="1" dirty="0">
              <a:solidFill>
                <a:srgbClr val="43ADD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471" y="1601585"/>
            <a:ext cx="5002308" cy="37519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836730" y="1160944"/>
            <a:ext cx="11002415" cy="4535488"/>
          </a:xfrm>
        </p:spPr>
        <p:txBody>
          <a:bodyPr/>
          <a:lstStyle/>
          <a:p>
            <a:pPr eaLnBrk="1" hangingPunct="1">
              <a:lnSpc>
                <a:spcPct val="150000"/>
              </a:lnSpc>
              <a:buClr>
                <a:schemeClr val="tx1"/>
              </a:buClr>
              <a:buFont typeface="Wingdings" panose="05000000000000000000" pitchFamily="2" charset="2"/>
              <a:buChar char="n"/>
            </a:pPr>
            <a:r>
              <a:rPr lang="zh-CN" altLang="en-US" sz="1600" dirty="0" smtClean="0">
                <a:solidFill>
                  <a:srgbClr val="43ADD1"/>
                </a:solidFill>
                <a:latin typeface="微软雅黑" panose="020B0503020204020204" pitchFamily="34" charset="-122"/>
                <a:ea typeface="微软雅黑" panose="020B0503020204020204" pitchFamily="34" charset="-122"/>
              </a:rPr>
              <a:t>克服</a:t>
            </a:r>
            <a:r>
              <a:rPr lang="zh-CN" altLang="en-US" sz="1600" dirty="0">
                <a:solidFill>
                  <a:srgbClr val="43ADD1"/>
                </a:solidFill>
                <a:latin typeface="微软雅黑" panose="020B0503020204020204" pitchFamily="34" charset="-122"/>
                <a:ea typeface="微软雅黑" panose="020B0503020204020204" pitchFamily="34" charset="-122"/>
              </a:rPr>
              <a:t>你的内心障碍</a:t>
            </a:r>
            <a:r>
              <a:rPr lang="zh-CN" altLang="en-US" sz="1600" dirty="0">
                <a:latin typeface="微软雅黑" panose="020B0503020204020204" pitchFamily="34" charset="-122"/>
                <a:ea typeface="微软雅黑" panose="020B0503020204020204" pitchFamily="34" charset="-122"/>
              </a:rPr>
              <a:t>；</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不妨了解你为什么对于没法突破接电话的人，会觉得心理很惶恐：是否因为过去的经验造成的心理障碍；是否觉得买方公司是你的衣食父母，你不敢轻易冒犯。 你是否站在接电话的人的角度思考，想象他将如何拒绝你。如果你这样想，就变成了两个人在拒绝你</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n"/>
            </a:pPr>
            <a:r>
              <a:rPr lang="zh-CN" altLang="en-US" sz="1600" dirty="0" smtClean="0">
                <a:solidFill>
                  <a:srgbClr val="43ADD1"/>
                </a:solidFill>
                <a:latin typeface="微软雅黑" panose="020B0503020204020204" pitchFamily="34" charset="-122"/>
                <a:ea typeface="微软雅黑" panose="020B0503020204020204" pitchFamily="34" charset="-122"/>
              </a:rPr>
              <a:t>避免</a:t>
            </a:r>
            <a:r>
              <a:rPr lang="zh-CN" altLang="en-US" sz="1600" dirty="0">
                <a:solidFill>
                  <a:srgbClr val="43ADD1"/>
                </a:solidFill>
                <a:latin typeface="微软雅黑" panose="020B0503020204020204" pitchFamily="34" charset="-122"/>
                <a:ea typeface="微软雅黑" panose="020B0503020204020204" pitchFamily="34" charset="-122"/>
              </a:rPr>
              <a:t>直接回答对方的盘问；</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接电话的人通常会盘问你三个问题：你是谁？你是哪家公司？有什么事情？如果你不直接回答这些问题，他们就不知道该怎么办。你或许该这样回答： 这件事情很重要，我必须直接跟他说。</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n"/>
            </a:pPr>
            <a:r>
              <a:rPr lang="zh-CN" altLang="en-US" sz="1600" dirty="0">
                <a:solidFill>
                  <a:srgbClr val="43ADD1"/>
                </a:solidFill>
                <a:latin typeface="微软雅黑" panose="020B0503020204020204" pitchFamily="34" charset="-122"/>
                <a:ea typeface="微软雅黑" panose="020B0503020204020204" pitchFamily="34" charset="-122"/>
              </a:rPr>
              <a:t>在找资料的时候，顺便找到负责人的名字</a:t>
            </a:r>
            <a:r>
              <a:rPr lang="zh-CN" altLang="en-US" sz="1600" dirty="0">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在打电话的时候，直接找负责人，若对方问到我是谁，我会说是其客户或者朋友，这样找到的机会大一些 </a:t>
            </a:r>
            <a:endParaRPr lang="zh-CN" altLang="en-US" sz="16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n"/>
            </a:pPr>
            <a:r>
              <a:rPr lang="zh-CN" altLang="en-US" sz="1600" dirty="0">
                <a:solidFill>
                  <a:srgbClr val="43ADD1"/>
                </a:solidFill>
                <a:latin typeface="微软雅黑" panose="020B0503020204020204" pitchFamily="34" charset="-122"/>
                <a:ea typeface="微软雅黑" panose="020B0503020204020204" pitchFamily="34" charset="-122"/>
              </a:rPr>
              <a:t>随便转一个分机再问（不按</a:t>
            </a:r>
            <a:r>
              <a:rPr lang="en-US" altLang="zh-CN" sz="1600" dirty="0">
                <a:solidFill>
                  <a:srgbClr val="43ADD1"/>
                </a:solidFill>
                <a:latin typeface="微软雅黑" panose="020B0503020204020204" pitchFamily="34" charset="-122"/>
                <a:ea typeface="微软雅黑" panose="020B0503020204020204" pitchFamily="34" charset="-122"/>
              </a:rPr>
              <a:t>0</a:t>
            </a:r>
            <a:r>
              <a:rPr lang="zh-CN" altLang="en-US" sz="1600" dirty="0">
                <a:solidFill>
                  <a:srgbClr val="43ADD1"/>
                </a:solidFill>
                <a:latin typeface="微软雅黑" panose="020B0503020204020204" pitchFamily="34" charset="-122"/>
                <a:ea typeface="微软雅黑" panose="020B0503020204020204" pitchFamily="34" charset="-122"/>
              </a:rPr>
              <a:t>转人工），</a:t>
            </a:r>
            <a:r>
              <a:rPr lang="zh-CN" altLang="en-US" sz="1600" dirty="0">
                <a:solidFill>
                  <a:schemeClr val="tx1"/>
                </a:solidFill>
                <a:latin typeface="微软雅黑" panose="020B0503020204020204" pitchFamily="34" charset="-122"/>
                <a:ea typeface="微软雅黑" panose="020B0503020204020204" pitchFamily="34" charset="-122"/>
              </a:rPr>
              <a:t>可能转到业务员那里或人事部，这样就躲过前台啦，然后就看如何与非前台人员如何沟通了，没准一下转到老总那里，呵呵</a:t>
            </a:r>
            <a:endParaRPr lang="zh-CN" altLang="en-US" sz="16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n"/>
            </a:pPr>
            <a:r>
              <a:rPr lang="zh-CN" altLang="en-US" sz="1600" dirty="0">
                <a:solidFill>
                  <a:srgbClr val="43ADD1"/>
                </a:solidFill>
                <a:latin typeface="微软雅黑" panose="020B0503020204020204" pitchFamily="34" charset="-122"/>
                <a:ea typeface="微软雅黑" panose="020B0503020204020204" pitchFamily="34" charset="-122"/>
              </a:rPr>
              <a:t>更多流氓方法</a:t>
            </a:r>
            <a:endParaRPr lang="zh-CN" altLang="en-US" sz="1600" dirty="0">
              <a:solidFill>
                <a:srgbClr val="43ADD1"/>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n"/>
            </a:pPr>
            <a:r>
              <a:rPr lang="zh-CN" altLang="en-US" sz="1600" dirty="0">
                <a:solidFill>
                  <a:srgbClr val="43ADD1"/>
                </a:solidFill>
                <a:latin typeface="微软雅黑" panose="020B0503020204020204" pitchFamily="34" charset="-122"/>
                <a:ea typeface="微软雅黑" panose="020B0503020204020204" pitchFamily="34" charset="-122"/>
              </a:rPr>
              <a:t>对于语音信箱；</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如果是语音信箱，通常不必留下任何讯息。 不过要仔细听他的声音，想象以后如何沟通比较好。 如果在语音信箱留话，务必令人印象深刻。 你可以，先留下你的名字和电话号码，然后在重要事项讲一半时切断电话，好象是电话线突然中断一样</a:t>
            </a: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120575" y="136585"/>
            <a:ext cx="3441290" cy="905129"/>
            <a:chOff x="1164117" y="136585"/>
            <a:chExt cx="3441290" cy="905129"/>
          </a:xfrm>
        </p:grpSpPr>
        <p:sp>
          <p:nvSpPr>
            <p:cNvPr id="5" name="文本框 4"/>
            <p:cNvSpPr txBox="1"/>
            <p:nvPr/>
          </p:nvSpPr>
          <p:spPr>
            <a:xfrm>
              <a:off x="1164117" y="136585"/>
              <a:ext cx="26212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突破前台技巧</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6" name="矩形 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7" name="组合 6"/>
          <p:cNvGrpSpPr/>
          <p:nvPr/>
        </p:nvGrpSpPr>
        <p:grpSpPr>
          <a:xfrm>
            <a:off x="172643" y="281712"/>
            <a:ext cx="835151" cy="706819"/>
            <a:chOff x="1138351" y="-1804099"/>
            <a:chExt cx="2969965" cy="2513592"/>
          </a:xfrm>
        </p:grpSpPr>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9" name="组合 8"/>
            <p:cNvGrpSpPr/>
            <p:nvPr/>
          </p:nvGrpSpPr>
          <p:grpSpPr>
            <a:xfrm rot="20693666">
              <a:off x="2289906" y="-901804"/>
              <a:ext cx="1818410" cy="1611297"/>
              <a:chOff x="181811" y="-159840"/>
              <a:chExt cx="1818410" cy="1611297"/>
            </a:xfrm>
          </p:grpSpPr>
          <p:sp>
            <p:nvSpPr>
              <p:cNvPr id="10" name="椭圆 9"/>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 name="椭圆 10"/>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1120575" y="1223622"/>
            <a:ext cx="10363200" cy="4114800"/>
          </a:xfrm>
        </p:spPr>
        <p:txBody>
          <a:bodyPr/>
          <a:lstStyle/>
          <a:p>
            <a:pPr marL="0" indent="0" eaLnBrk="1" hangingPunct="1">
              <a:lnSpc>
                <a:spcPct val="150000"/>
              </a:lnSpc>
              <a:buClr>
                <a:srgbClr val="43ADD1"/>
              </a:buClr>
              <a:buNone/>
            </a:pPr>
            <a:r>
              <a:rPr lang="zh-CN" altLang="en-US" sz="2000" b="1" dirty="0">
                <a:solidFill>
                  <a:srgbClr val="43ADD1"/>
                </a:solidFill>
                <a:latin typeface="微软雅黑" panose="020B0503020204020204" pitchFamily="34" charset="-122"/>
                <a:ea typeface="微软雅黑" panose="020B0503020204020204" pitchFamily="34" charset="-122"/>
              </a:rPr>
              <a:t>打电话时应有的心态</a:t>
            </a:r>
            <a:endParaRPr lang="zh-CN" altLang="en-US" sz="2000" b="1" dirty="0">
              <a:solidFill>
                <a:srgbClr val="43ADD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电话是高效低成本的销售工具</a:t>
            </a:r>
            <a:endParaRPr lang="zh-CN" altLang="en-US" sz="14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电话是让我建立人际关系的重要工具</a:t>
            </a:r>
            <a:endParaRPr lang="zh-CN" altLang="en-US" sz="14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每一个电话都是生意的机会</a:t>
            </a:r>
            <a:endParaRPr lang="zh-CN" altLang="en-US" sz="14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每一个电话都是有成本的</a:t>
            </a:r>
            <a:endParaRPr lang="zh-CN" altLang="en-US" sz="14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每一个电话都是学习的机会</a:t>
            </a:r>
            <a:endParaRPr lang="zh-CN" altLang="en-US" sz="14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每一个电话都可能对客户带来极大的价值</a:t>
            </a:r>
            <a:endParaRPr lang="zh-CN" altLang="en-US" sz="14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每一个电话都是开心愉快和积极成功的</a:t>
            </a:r>
            <a:endParaRPr lang="zh-CN" altLang="en-US" sz="14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客户正期待着我打电话给他</a:t>
            </a:r>
            <a:endParaRPr lang="zh-CN" altLang="en-US" sz="14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我和我的客户都喜欢通过电话交流</a:t>
            </a:r>
            <a:endParaRPr lang="zh-CN" altLang="en-US" sz="14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在电话中我是受欢迎的</a:t>
            </a:r>
            <a:endParaRPr lang="zh-CN" altLang="en-US" sz="14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buClr>
                <a:srgbClr val="43ADD1"/>
              </a:buClr>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打电话越多，就越有机会成为出色的电话销售人员</a:t>
            </a:r>
            <a:endParaRPr lang="zh-CN" altLang="en-US" sz="1400" dirty="0">
              <a:solidFill>
                <a:schemeClr val="tx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120575" y="191195"/>
            <a:ext cx="3441290" cy="870204"/>
            <a:chOff x="1164117" y="171510"/>
            <a:chExt cx="3441290" cy="870204"/>
          </a:xfrm>
        </p:grpSpPr>
        <p:sp>
          <p:nvSpPr>
            <p:cNvPr id="6" name="文本框 5"/>
            <p:cNvSpPr txBox="1"/>
            <p:nvPr/>
          </p:nvSpPr>
          <p:spPr>
            <a:xfrm>
              <a:off x="1164117" y="171510"/>
              <a:ext cx="2214880" cy="730885"/>
            </a:xfrm>
            <a:prstGeom prst="rect">
              <a:avLst/>
            </a:prstGeom>
            <a:noFill/>
          </p:spPr>
          <p:txBody>
            <a:bodyPr wrap="none" rtlCol="0">
              <a:spAutoFit/>
            </a:bodyPr>
            <a:lstStyle/>
            <a:p>
              <a:pPr>
                <a:lnSpc>
                  <a:spcPct val="130000"/>
                </a:lnSpc>
                <a:defRPr/>
              </a:pPr>
              <a:r>
                <a:rPr lang="zh-CN" altLang="en-US" sz="3200" b="1" dirty="0" smtClean="0">
                  <a:latin typeface="微软雅黑" panose="020B0503020204020204" pitchFamily="82" charset="2"/>
                  <a:ea typeface="微软雅黑" panose="020B0503020204020204" pitchFamily="82" charset="2"/>
                  <a:cs typeface="+mn-ea"/>
                  <a:sym typeface="+mn-lt"/>
                </a:rPr>
                <a:t>开场白技巧</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8" name="组合 7"/>
          <p:cNvGrpSpPr/>
          <p:nvPr/>
        </p:nvGrpSpPr>
        <p:grpSpPr>
          <a:xfrm>
            <a:off x="172643" y="281712"/>
            <a:ext cx="835151" cy="706819"/>
            <a:chOff x="1138351" y="-1804099"/>
            <a:chExt cx="2969965" cy="2513592"/>
          </a:xfrm>
        </p:grpSpPr>
        <p:pic>
          <p:nvPicPr>
            <p:cNvPr id="9" name="图片 8"/>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0" name="组合 9"/>
            <p:cNvGrpSpPr/>
            <p:nvPr/>
          </p:nvGrpSpPr>
          <p:grpSpPr>
            <a:xfrm rot="20693666">
              <a:off x="2289906" y="-901804"/>
              <a:ext cx="1818410" cy="1611297"/>
              <a:chOff x="181811" y="-159840"/>
              <a:chExt cx="1818410" cy="1611297"/>
            </a:xfrm>
          </p:grpSpPr>
          <p:sp>
            <p:nvSpPr>
              <p:cNvPr id="11" name="椭圆 10"/>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2" name="椭圆 11"/>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b="9333"/>
          <a:stretch>
            <a:fillRect/>
          </a:stretch>
        </p:blipFill>
        <p:spPr>
          <a:xfrm>
            <a:off x="5489482" y="1545824"/>
            <a:ext cx="6470870" cy="4623328"/>
          </a:xfrm>
          <a:prstGeom prst="hexagon">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7150608" y="2462784"/>
            <a:ext cx="3255264" cy="3108960"/>
          </a:xfrm>
          <a:prstGeom prst="roundRect">
            <a:avLst/>
          </a:prstGeom>
          <a:solidFill>
            <a:srgbClr val="43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795" name="Rectangle 3"/>
          <p:cNvSpPr>
            <a:spLocks noGrp="1" noChangeArrowheads="1"/>
          </p:cNvSpPr>
          <p:nvPr>
            <p:ph type="body" sz="half" idx="1"/>
          </p:nvPr>
        </p:nvSpPr>
        <p:spPr>
          <a:xfrm>
            <a:off x="1825207" y="1510283"/>
            <a:ext cx="3810000" cy="331787"/>
          </a:xfrm>
        </p:spPr>
        <p:txBody>
          <a:bodyPr/>
          <a:lstStyle/>
          <a:p>
            <a:pPr eaLnBrk="1" hangingPunct="1">
              <a:lnSpc>
                <a:spcPct val="90000"/>
              </a:lnSpc>
              <a:buClr>
                <a:schemeClr val="tx1"/>
              </a:buClr>
              <a:buFont typeface="Wingdings" panose="05000000000000000000" pitchFamily="2" charset="2"/>
              <a:buNone/>
            </a:pPr>
            <a:r>
              <a:rPr lang="zh-CN" altLang="en-US" sz="2400" b="1" dirty="0">
                <a:solidFill>
                  <a:srgbClr val="43ADD1"/>
                </a:solidFill>
                <a:latin typeface="迷你简菱心" panose="02010609000101010101" pitchFamily="49" charset="-122"/>
                <a:ea typeface="迷你简菱心" panose="02010609000101010101" pitchFamily="49" charset="-122"/>
              </a:rPr>
              <a:t>开场白的五个要素</a:t>
            </a:r>
            <a:endParaRPr lang="zh-CN" altLang="en-US" sz="2400" b="1" dirty="0">
              <a:solidFill>
                <a:srgbClr val="43ADD1"/>
              </a:solidFill>
              <a:latin typeface="迷你简菱心" panose="02010609000101010101" pitchFamily="49" charset="-122"/>
              <a:ea typeface="迷你简菱心" panose="02010609000101010101" pitchFamily="49" charset="-122"/>
            </a:endParaRPr>
          </a:p>
        </p:txBody>
      </p:sp>
      <p:graphicFrame>
        <p:nvGraphicFramePr>
          <p:cNvPr id="60467" name="Group 51"/>
          <p:cNvGraphicFramePr>
            <a:graphicFrameLocks noGrp="1"/>
          </p:cNvGraphicFramePr>
          <p:nvPr>
            <p:ph sz="half" idx="2"/>
          </p:nvPr>
        </p:nvGraphicFramePr>
        <p:xfrm>
          <a:off x="1120575" y="2109216"/>
          <a:ext cx="5219265" cy="4157473"/>
        </p:xfrm>
        <a:graphic>
          <a:graphicData uri="http://schemas.openxmlformats.org/drawingml/2006/table">
            <a:tbl>
              <a:tblPr/>
              <a:tblGrid>
                <a:gridCol w="1709539"/>
                <a:gridCol w="3509726"/>
              </a:tblGrid>
              <a:tr h="695219">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开场白要素</a:t>
                      </a:r>
                      <a:endParaRPr kumimoji="0" lang="zh-CN" altLang="en-US" sz="12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举例</a:t>
                      </a:r>
                      <a:endParaRPr kumimoji="0" lang="zh-CN" altLang="en-US" sz="12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r>
              <a:tr h="433742">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问候</a:t>
                      </a: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a:t>
                      </a: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自我介绍</a:t>
                      </a:r>
                      <a:endPar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您好！我是苏州鼎星计算机的周怀宇</a:t>
                      </a:r>
                      <a:endPar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r>
              <a:tr h="757128">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吸引客户注意力</a:t>
                      </a:r>
                      <a:endPar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0" i="0" u="none" strike="noStrike" cap="none" normalizeH="0" baseline="0" smtClean="0">
                          <a:ln>
                            <a:noFill/>
                          </a:ln>
                          <a:solidFill>
                            <a:schemeClr val="bg1"/>
                          </a:solidFill>
                          <a:effectLst/>
                          <a:latin typeface="微软雅黑" panose="020B0503020204020204" pitchFamily="34" charset="-122"/>
                          <a:ea typeface="微软雅黑" panose="020B0503020204020204" pitchFamily="34" charset="-122"/>
                        </a:rPr>
                        <a:t>现在</a:t>
                      </a:r>
                      <a:r>
                        <a:rPr kumimoji="0" lang="en-US" altLang="zh-CN" sz="1200" b="0" i="0" u="none" strike="noStrike" cap="none" normalizeH="0" baseline="0" smtClean="0">
                          <a:ln>
                            <a:noFill/>
                          </a:ln>
                          <a:solidFill>
                            <a:schemeClr val="bg1"/>
                          </a:solidFill>
                          <a:effectLst/>
                          <a:latin typeface="微软雅黑" panose="020B0503020204020204" pitchFamily="34" charset="-122"/>
                          <a:ea typeface="微软雅黑" panose="020B0503020204020204" pitchFamily="34" charset="-122"/>
                        </a:rPr>
                        <a:t>IT</a:t>
                      </a:r>
                      <a:r>
                        <a:rPr kumimoji="0" lang="zh-CN" altLang="en-US" sz="1200" b="0" i="0" u="none" strike="noStrike" cap="none" normalizeH="0" baseline="0" smtClean="0">
                          <a:ln>
                            <a:noFill/>
                          </a:ln>
                          <a:solidFill>
                            <a:schemeClr val="bg1"/>
                          </a:solidFill>
                          <a:effectLst/>
                          <a:latin typeface="微软雅黑" panose="020B0503020204020204" pitchFamily="34" charset="-122"/>
                          <a:ea typeface="微软雅黑" panose="020B0503020204020204" pitchFamily="34" charset="-122"/>
                        </a:rPr>
                        <a:t>业界虚拟化技术很火，很多公司都在实施虚拟化的项目</a:t>
                      </a:r>
                      <a:endParaRPr kumimoji="0" lang="zh-CN" altLang="en-US" sz="1200" b="0" i="0" u="none" strike="noStrike" cap="none" normalizeH="0" baseline="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r>
              <a:tr h="1403900">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介绍打电话的目的</a:t>
                      </a:r>
                      <a:endPar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考虑到您作为公司</a:t>
                      </a: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IT</a:t>
                      </a: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部门的负责人也很关注虚拟化的技术，而我们作为专注于虚拟化的专业</a:t>
                      </a: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IT</a:t>
                      </a: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公司，可能会对您有所帮助。所有打电话给您，看您是否方便同您简单探讨下这个问题。</a:t>
                      </a:r>
                      <a:endPar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r>
              <a:tr h="433742">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0" i="0" u="none" strike="noStrike" cap="none" normalizeH="0" baseline="0" smtClean="0">
                          <a:ln>
                            <a:noFill/>
                          </a:ln>
                          <a:solidFill>
                            <a:schemeClr val="bg1"/>
                          </a:solidFill>
                          <a:effectLst/>
                          <a:latin typeface="微软雅黑" panose="020B0503020204020204" pitchFamily="34" charset="-122"/>
                          <a:ea typeface="微软雅黑" panose="020B0503020204020204" pitchFamily="34" charset="-122"/>
                        </a:rPr>
                        <a:t>确认对方时间可行性</a:t>
                      </a:r>
                      <a:endParaRPr kumimoji="0" lang="zh-CN" altLang="en-US" sz="1200" b="0" i="0" u="none" strike="noStrike" cap="none" normalizeH="0" baseline="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请问您现在打电话方便吗？</a:t>
                      </a:r>
                      <a:endPar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r>
              <a:tr h="433742">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转向探寻需求</a:t>
                      </a:r>
                      <a:endPar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c>
                  <a:txBody>
                    <a:bodyPr/>
                    <a:lstStyle/>
                    <a:p>
                      <a:pPr marL="0" marR="0" lvl="0" indent="0" algn="ctr" defTabSz="914400" rtl="0" eaLnBrk="1" fontAlgn="ctr" latinLnBrk="0" hangingPunct="1">
                        <a:lnSpc>
                          <a:spcPct val="150000"/>
                        </a:lnSpc>
                        <a:spcBef>
                          <a:spcPct val="20000"/>
                        </a:spcBef>
                        <a:spcAft>
                          <a:spcPct val="0"/>
                        </a:spcAft>
                        <a:buClr>
                          <a:schemeClr val="folHlink"/>
                        </a:buClr>
                        <a:buSzPct val="60000"/>
                        <a:buFont typeface="Wingdings" panose="05000000000000000000" pitchFamily="2" charset="2"/>
                        <a:buNone/>
                      </a:pP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X</a:t>
                      </a: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经理，请问您部门现在有实施了虚拟化吗？</a:t>
                      </a:r>
                      <a:endPar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0000" marR="90000" marT="46806" marB="468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3ADD1"/>
                    </a:solidFill>
                  </a:tcPr>
                </a:tc>
              </a:tr>
            </a:tbl>
          </a:graphicData>
        </a:graphic>
      </p:graphicFrame>
      <p:grpSp>
        <p:nvGrpSpPr>
          <p:cNvPr id="6" name="组合 5"/>
          <p:cNvGrpSpPr/>
          <p:nvPr/>
        </p:nvGrpSpPr>
        <p:grpSpPr>
          <a:xfrm>
            <a:off x="1120575" y="195005"/>
            <a:ext cx="3441290" cy="846709"/>
            <a:chOff x="1164117" y="195005"/>
            <a:chExt cx="3441290" cy="846709"/>
          </a:xfrm>
        </p:grpSpPr>
        <p:sp>
          <p:nvSpPr>
            <p:cNvPr id="7" name="文本框 6"/>
            <p:cNvSpPr txBox="1"/>
            <p:nvPr/>
          </p:nvSpPr>
          <p:spPr>
            <a:xfrm>
              <a:off x="1164117" y="195005"/>
              <a:ext cx="22148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开场白技巧</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8" name="矩形 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9" name="组合 8"/>
          <p:cNvGrpSpPr/>
          <p:nvPr/>
        </p:nvGrpSpPr>
        <p:grpSpPr>
          <a:xfrm>
            <a:off x="172643" y="281712"/>
            <a:ext cx="835151" cy="706819"/>
            <a:chOff x="1138351" y="-1804099"/>
            <a:chExt cx="2969965" cy="2513592"/>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1" name="组合 10"/>
            <p:cNvGrpSpPr/>
            <p:nvPr/>
          </p:nvGrpSpPr>
          <p:grpSpPr>
            <a:xfrm rot="20693666">
              <a:off x="2289906" y="-901804"/>
              <a:ext cx="1818410" cy="1611297"/>
              <a:chOff x="181811" y="-159840"/>
              <a:chExt cx="1818410" cy="1611297"/>
            </a:xfrm>
          </p:grpSpPr>
          <p:sp>
            <p:nvSpPr>
              <p:cNvPr id="12" name="椭圆 11"/>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3" name="椭圆 12"/>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2" name="矩形 1"/>
          <p:cNvSpPr/>
          <p:nvPr/>
        </p:nvSpPr>
        <p:spPr>
          <a:xfrm>
            <a:off x="5852160" y="1215398"/>
            <a:ext cx="6096000" cy="720134"/>
          </a:xfrm>
          <a:prstGeom prst="rect">
            <a:avLst/>
          </a:prstGeom>
        </p:spPr>
        <p:txBody>
          <a:bodyPr>
            <a:spAutoFit/>
          </a:bodyPr>
          <a:lstStyle/>
          <a:p>
            <a:pPr algn="ctr">
              <a:lnSpc>
                <a:spcPct val="200000"/>
              </a:lnSpc>
            </a:pPr>
            <a:r>
              <a:rPr lang="zh-CN" altLang="en-US" sz="2400" b="1" dirty="0">
                <a:solidFill>
                  <a:srgbClr val="43ADD1"/>
                </a:solidFill>
                <a:latin typeface="迷你简菱心" panose="02010609000101010101" pitchFamily="49" charset="-122"/>
                <a:ea typeface="迷你简菱心" panose="02010609000101010101" pitchFamily="49" charset="-122"/>
              </a:rPr>
              <a:t>好的开场白的三个</a:t>
            </a:r>
            <a:r>
              <a:rPr lang="zh-CN" altLang="en-US" sz="2400" b="1" dirty="0" smtClean="0">
                <a:solidFill>
                  <a:srgbClr val="43ADD1"/>
                </a:solidFill>
                <a:latin typeface="迷你简菱心" panose="02010609000101010101" pitchFamily="49" charset="-122"/>
                <a:ea typeface="迷你简菱心" panose="02010609000101010101" pitchFamily="49" charset="-122"/>
              </a:rPr>
              <a:t>效果</a:t>
            </a:r>
            <a:endParaRPr lang="zh-CN" altLang="en-US" sz="2400" b="1" dirty="0">
              <a:solidFill>
                <a:srgbClr val="43ADD1"/>
              </a:solidFill>
              <a:latin typeface="迷你简菱心" panose="02010609000101010101" pitchFamily="49" charset="-122"/>
              <a:ea typeface="迷你简菱心" panose="02010609000101010101" pitchFamily="49" charset="-122"/>
            </a:endParaRPr>
          </a:p>
        </p:txBody>
      </p:sp>
      <p:sp>
        <p:nvSpPr>
          <p:cNvPr id="4" name="矩形 3"/>
          <p:cNvSpPr/>
          <p:nvPr/>
        </p:nvSpPr>
        <p:spPr>
          <a:xfrm>
            <a:off x="5730240" y="2698141"/>
            <a:ext cx="6096000" cy="2585323"/>
          </a:xfrm>
          <a:prstGeom prst="rect">
            <a:avLst/>
          </a:prstGeom>
        </p:spPr>
        <p:txBody>
          <a:bodyPr>
            <a:spAutoFit/>
          </a:bodyPr>
          <a:lstStyle/>
          <a:p>
            <a:pPr algn="ctr">
              <a:lnSpc>
                <a:spcPct val="300000"/>
              </a:lnSpc>
            </a:pPr>
            <a:r>
              <a:rPr lang="zh-CN" altLang="en-US" b="1" dirty="0">
                <a:solidFill>
                  <a:schemeClr val="bg1"/>
                </a:solidFill>
                <a:latin typeface="微软雅黑" panose="020B0503020204020204" pitchFamily="34" charset="-122"/>
                <a:ea typeface="微软雅黑" panose="020B0503020204020204" pitchFamily="34" charset="-122"/>
              </a:rPr>
              <a:t>建立融洽关系</a:t>
            </a:r>
            <a:endParaRPr lang="zh-CN" altLang="en-US" b="1" dirty="0">
              <a:solidFill>
                <a:schemeClr val="bg1"/>
              </a:solidFill>
              <a:latin typeface="微软雅黑" panose="020B0503020204020204" pitchFamily="34" charset="-122"/>
              <a:ea typeface="微软雅黑" panose="020B0503020204020204" pitchFamily="34" charset="-122"/>
            </a:endParaRPr>
          </a:p>
          <a:p>
            <a:pPr algn="ctr">
              <a:lnSpc>
                <a:spcPct val="300000"/>
              </a:lnSpc>
            </a:pPr>
            <a:r>
              <a:rPr lang="zh-CN" altLang="en-US" b="1" dirty="0">
                <a:solidFill>
                  <a:schemeClr val="bg1"/>
                </a:solidFill>
                <a:latin typeface="微软雅黑" panose="020B0503020204020204" pitchFamily="34" charset="-122"/>
                <a:ea typeface="微软雅黑" panose="020B0503020204020204" pitchFamily="34" charset="-122"/>
              </a:rPr>
              <a:t>吸引客户注意力</a:t>
            </a:r>
            <a:endParaRPr lang="zh-CN" altLang="en-US" b="1" dirty="0">
              <a:solidFill>
                <a:schemeClr val="bg1"/>
              </a:solidFill>
              <a:latin typeface="微软雅黑" panose="020B0503020204020204" pitchFamily="34" charset="-122"/>
              <a:ea typeface="微软雅黑" panose="020B0503020204020204" pitchFamily="34" charset="-122"/>
            </a:endParaRPr>
          </a:p>
          <a:p>
            <a:pPr algn="ctr">
              <a:lnSpc>
                <a:spcPct val="300000"/>
              </a:lnSpc>
            </a:pPr>
            <a:r>
              <a:rPr lang="zh-CN" altLang="en-US" b="1" dirty="0">
                <a:solidFill>
                  <a:schemeClr val="bg1"/>
                </a:solidFill>
                <a:latin typeface="微软雅黑" panose="020B0503020204020204" pitchFamily="34" charset="-122"/>
                <a:ea typeface="微软雅黑" panose="020B0503020204020204" pitchFamily="34" charset="-122"/>
              </a:rPr>
              <a:t>与所销售的产品联系起来</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idx="1"/>
          </p:nvPr>
        </p:nvSpPr>
        <p:spPr>
          <a:xfrm>
            <a:off x="986914" y="1223622"/>
            <a:ext cx="11051272" cy="7492067"/>
          </a:xfrm>
        </p:spPr>
        <p:txBody>
          <a:bodyPr/>
          <a:lstStyle/>
          <a:p>
            <a:pPr>
              <a:lnSpc>
                <a:spcPct val="150000"/>
              </a:lnSpc>
              <a:buClr>
                <a:srgbClr val="43ADD1"/>
              </a:buClr>
              <a:buFont typeface="Wingdings" panose="05000000000000000000" pitchFamily="2" charset="2"/>
              <a:buChar char="n"/>
            </a:pPr>
            <a:r>
              <a:rPr lang="zh-CN" altLang="en-US" sz="1600" b="1" dirty="0" smtClean="0">
                <a:solidFill>
                  <a:srgbClr val="43ADD1"/>
                </a:solidFill>
                <a:latin typeface="微软雅黑" panose="020B0503020204020204" pitchFamily="34" charset="-122"/>
                <a:ea typeface="微软雅黑" panose="020B0503020204020204" pitchFamily="34" charset="-122"/>
              </a:rPr>
              <a:t>提及</a:t>
            </a:r>
            <a:r>
              <a:rPr lang="zh-CN" altLang="en-US" sz="1600" b="1" dirty="0">
                <a:solidFill>
                  <a:srgbClr val="43ADD1"/>
                </a:solidFill>
                <a:latin typeface="微软雅黑" panose="020B0503020204020204" pitchFamily="34" charset="-122"/>
                <a:ea typeface="微软雅黑" panose="020B0503020204020204" pitchFamily="34" charset="-122"/>
              </a:rPr>
              <a:t>他现在可能最关系的问题</a:t>
            </a:r>
            <a:endParaRPr lang="zh-CN" altLang="en-US" sz="1600" b="1" dirty="0">
              <a:solidFill>
                <a:srgbClr val="43ADD1"/>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p"/>
            </a:pPr>
            <a:r>
              <a:rPr lang="zh-CN" altLang="en-US" sz="1200" dirty="0" smtClean="0">
                <a:latin typeface="微软雅黑" panose="020B0503020204020204" pitchFamily="34" charset="-122"/>
                <a:ea typeface="微软雅黑" panose="020B0503020204020204" pitchFamily="34" charset="-122"/>
              </a:rPr>
              <a:t>听</a:t>
            </a:r>
            <a:r>
              <a:rPr lang="zh-CN" altLang="en-US" sz="1200" dirty="0">
                <a:latin typeface="微软雅黑" panose="020B0503020204020204" pitchFamily="34" charset="-122"/>
                <a:ea typeface="微软雅黑" panose="020B0503020204020204" pitchFamily="34" charset="-122"/>
              </a:rPr>
              <a:t>你同事提到，您目前最头疼的事情是有几台已经使用</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8</a:t>
            </a:r>
            <a:r>
              <a:rPr lang="zh-CN" altLang="en-US" sz="1200" dirty="0">
                <a:latin typeface="微软雅黑" panose="020B0503020204020204" pitchFamily="34" charset="-122"/>
                <a:ea typeface="微软雅黑" panose="020B0503020204020204" pitchFamily="34" charset="-122"/>
              </a:rPr>
              <a:t>年的服务器已经买不到维保了，而服务器上还跑着重要的应用，更换新服务器迁移应用是个头疼的事情</a:t>
            </a:r>
            <a:r>
              <a:rPr lang="en-US" altLang="zh-CN" sz="1200" dirty="0">
                <a:latin typeface="微软雅黑" panose="020B0503020204020204" pitchFamily="34" charset="-122"/>
                <a:ea typeface="微软雅黑" panose="020B0503020204020204" pitchFamily="34" charset="-122"/>
              </a:rPr>
              <a:t>… …”</a:t>
            </a:r>
            <a:endParaRPr lang="en-US" altLang="zh-CN" sz="1200" dirty="0">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p"/>
            </a:pPr>
            <a:r>
              <a:rPr lang="zh-CN" altLang="en-US" sz="1200" dirty="0" smtClean="0">
                <a:latin typeface="微软雅黑" panose="020B0503020204020204" pitchFamily="34" charset="-122"/>
                <a:ea typeface="微软雅黑" panose="020B0503020204020204" pitchFamily="34" charset="-122"/>
              </a:rPr>
              <a:t>我</a:t>
            </a:r>
            <a:r>
              <a:rPr lang="zh-CN" altLang="en-US" sz="1200" dirty="0">
                <a:latin typeface="微软雅黑" panose="020B0503020204020204" pitchFamily="34" charset="-122"/>
                <a:ea typeface="微软雅黑" panose="020B0503020204020204" pitchFamily="34" charset="-122"/>
              </a:rPr>
              <a:t>知道您一直为管理</a:t>
            </a:r>
            <a:r>
              <a:rPr lang="en-US" altLang="zh-CN" sz="1200" dirty="0">
                <a:latin typeface="微软雅黑" panose="020B0503020204020204" pitchFamily="34" charset="-122"/>
                <a:ea typeface="微软雅黑" panose="020B0503020204020204" pitchFamily="34" charset="-122"/>
              </a:rPr>
              <a:t>QQ</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MSN</a:t>
            </a:r>
            <a:r>
              <a:rPr lang="zh-CN" altLang="en-US" sz="1200" dirty="0">
                <a:latin typeface="微软雅黑" panose="020B0503020204020204" pitchFamily="34" charset="-122"/>
                <a:ea typeface="微软雅黑" panose="020B0503020204020204" pitchFamily="34" charset="-122"/>
              </a:rPr>
              <a:t>聊天、炒股软件、上网玩游戏等问题烦恼，现在有种方面能管理好这些上网的行为，是否有兴趣？”</a:t>
            </a:r>
            <a:endParaRPr lang="zh-CN" altLang="en-US" sz="1200" dirty="0">
              <a:latin typeface="微软雅黑" panose="020B0503020204020204" pitchFamily="34" charset="-122"/>
              <a:ea typeface="微软雅黑" panose="020B0503020204020204" pitchFamily="34" charset="-122"/>
            </a:endParaRPr>
          </a:p>
          <a:p>
            <a:pPr>
              <a:lnSpc>
                <a:spcPct val="150000"/>
              </a:lnSpc>
              <a:buClr>
                <a:srgbClr val="43ADD1"/>
              </a:buClr>
              <a:buFont typeface="Wingdings" panose="05000000000000000000" pitchFamily="2" charset="2"/>
              <a:buChar char="n"/>
            </a:pPr>
            <a:r>
              <a:rPr lang="zh-CN" altLang="en-US" sz="1600" b="1" dirty="0">
                <a:solidFill>
                  <a:srgbClr val="43ADD1"/>
                </a:solidFill>
                <a:latin typeface="微软雅黑" panose="020B0503020204020204" pitchFamily="34" charset="-122"/>
                <a:ea typeface="微软雅黑" panose="020B0503020204020204" pitchFamily="34" charset="-122"/>
              </a:rPr>
              <a:t>赞美对方</a:t>
            </a:r>
            <a:endParaRPr lang="zh-CN" altLang="en-US" sz="1600" b="1" dirty="0">
              <a:solidFill>
                <a:srgbClr val="43ADD1"/>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p"/>
            </a:pPr>
            <a:r>
              <a:rPr lang="zh-CN" altLang="en-US" sz="1200" dirty="0">
                <a:latin typeface="微软雅黑" panose="020B0503020204020204" pitchFamily="34" charset="-122"/>
                <a:ea typeface="微软雅黑" panose="020B0503020204020204" pitchFamily="34" charset="-122"/>
              </a:rPr>
              <a:t>他们说您在这方面的专家</a:t>
            </a:r>
            <a:r>
              <a:rPr lang="en-US" altLang="zh-CN" sz="1200" dirty="0">
                <a:latin typeface="微软雅黑" panose="020B0503020204020204" pitchFamily="34" charset="-122"/>
                <a:ea typeface="微软雅黑" panose="020B0503020204020204" pitchFamily="34" charset="-122"/>
              </a:rPr>
              <a:t>… </a:t>
            </a:r>
            <a:r>
              <a:rPr lang="en-US" altLang="zh-CN" sz="1200" dirty="0" smtClean="0">
                <a:latin typeface="微软雅黑" panose="020B0503020204020204" pitchFamily="34" charset="-122"/>
                <a:ea typeface="微软雅黑" panose="020B0503020204020204" pitchFamily="34" charset="-122"/>
              </a:rPr>
              <a:t>…</a:t>
            </a:r>
            <a:endParaRPr lang="en-US" altLang="zh-CN" sz="1200" dirty="0" smtClean="0">
              <a:latin typeface="微软雅黑" panose="020B0503020204020204" pitchFamily="34" charset="-122"/>
              <a:ea typeface="微软雅黑" panose="020B0503020204020204" pitchFamily="34" charset="-122"/>
            </a:endParaRPr>
          </a:p>
          <a:p>
            <a:pPr>
              <a:lnSpc>
                <a:spcPct val="150000"/>
              </a:lnSpc>
              <a:buClr>
                <a:srgbClr val="43ADD1"/>
              </a:buClr>
              <a:buFont typeface="Wingdings" panose="05000000000000000000" pitchFamily="2" charset="2"/>
              <a:buChar char="n"/>
            </a:pPr>
            <a:r>
              <a:rPr lang="zh-CN" altLang="en-US" sz="1600" b="1" dirty="0" smtClean="0">
                <a:solidFill>
                  <a:srgbClr val="43ADD1"/>
                </a:solidFill>
                <a:latin typeface="微软雅黑" panose="020B0503020204020204" pitchFamily="34" charset="-122"/>
                <a:ea typeface="微软雅黑" panose="020B0503020204020204" pitchFamily="34" charset="-122"/>
              </a:rPr>
              <a:t>提到他们的朋友或者竞争对手</a:t>
            </a:r>
            <a:endParaRPr lang="zh-CN" altLang="en-US" sz="1600" b="1" dirty="0" smtClean="0">
              <a:solidFill>
                <a:srgbClr val="43ADD1"/>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p"/>
            </a:pPr>
            <a:r>
              <a:rPr lang="zh-CN" altLang="en-US" sz="1200" dirty="0" smtClean="0">
                <a:latin typeface="微软雅黑" panose="020B0503020204020204" pitchFamily="34" charset="-122"/>
                <a:ea typeface="微软雅黑" panose="020B0503020204020204" pitchFamily="34" charset="-122"/>
              </a:rPr>
              <a:t>我们</a:t>
            </a:r>
            <a:r>
              <a:rPr lang="zh-CN" altLang="en-US" sz="1200" dirty="0">
                <a:latin typeface="微软雅黑" panose="020B0503020204020204" pitchFamily="34" charset="-122"/>
                <a:ea typeface="微软雅黑" panose="020B0503020204020204" pitchFamily="34" charset="-122"/>
              </a:rPr>
              <a:t>刚与</a:t>
            </a: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公司有过合作</a:t>
            </a:r>
            <a:r>
              <a:rPr lang="en-US" altLang="zh-CN" sz="1200" dirty="0">
                <a:latin typeface="微软雅黑" panose="020B0503020204020204" pitchFamily="34" charset="-122"/>
                <a:ea typeface="微软雅黑" panose="020B0503020204020204" pitchFamily="34" charset="-122"/>
              </a:rPr>
              <a:t>… </a:t>
            </a:r>
            <a:r>
              <a:rPr lang="en-US" altLang="zh-CN"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nSpc>
                <a:spcPct val="150000"/>
              </a:lnSpc>
              <a:buClr>
                <a:srgbClr val="43ADD1"/>
              </a:buClr>
              <a:buFont typeface="Wingdings" panose="05000000000000000000" pitchFamily="2" charset="2"/>
              <a:buChar char="n"/>
            </a:pPr>
            <a:r>
              <a:rPr lang="zh-CN" altLang="en-US" sz="1600" b="1" dirty="0">
                <a:solidFill>
                  <a:srgbClr val="43ADD1"/>
                </a:solidFill>
                <a:latin typeface="微软雅黑" panose="020B0503020204020204" pitchFamily="34" charset="-122"/>
                <a:ea typeface="微软雅黑" panose="020B0503020204020204" pitchFamily="34" charset="-122"/>
              </a:rPr>
              <a:t>提到他熟悉的第三方</a:t>
            </a:r>
            <a:endParaRPr lang="zh-CN" altLang="en-US" sz="1600" b="1" dirty="0">
              <a:solidFill>
                <a:srgbClr val="43ADD1"/>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None/>
            </a:pPr>
            <a:r>
              <a:rPr lang="zh-CN" altLang="en-US" sz="1200" dirty="0" smtClean="0">
                <a:latin typeface="微软雅黑" panose="020B0503020204020204" pitchFamily="34" charset="-122"/>
                <a:ea typeface="微软雅黑" panose="020B0503020204020204" pitchFamily="34" charset="-122"/>
              </a:rPr>
              <a:t>您</a:t>
            </a:r>
            <a:r>
              <a:rPr lang="zh-CN" altLang="en-US" sz="1200" dirty="0">
                <a:latin typeface="微软雅黑" panose="020B0503020204020204" pitchFamily="34" charset="-122"/>
                <a:ea typeface="微软雅黑" panose="020B0503020204020204" pitchFamily="34" charset="-122"/>
              </a:rPr>
              <a:t>的朋友</a:t>
            </a:r>
            <a:r>
              <a:rPr lang="en-US" altLang="zh-CN" sz="1200" dirty="0">
                <a:latin typeface="微软雅黑" panose="020B0503020204020204" pitchFamily="34" charset="-122"/>
                <a:ea typeface="微软雅黑" panose="020B0503020204020204" pitchFamily="34" charset="-122"/>
              </a:rPr>
              <a:t>XXX</a:t>
            </a:r>
            <a:r>
              <a:rPr lang="zh-CN" altLang="en-US" sz="1200" dirty="0">
                <a:latin typeface="微软雅黑" panose="020B0503020204020204" pitchFamily="34" charset="-122"/>
                <a:ea typeface="微软雅黑" panose="020B0503020204020204" pitchFamily="34" charset="-122"/>
              </a:rPr>
              <a:t>介绍我与您联系的</a:t>
            </a:r>
            <a:r>
              <a:rPr lang="en-US" altLang="zh-CN" sz="1200" dirty="0">
                <a:latin typeface="微软雅黑" panose="020B0503020204020204" pitchFamily="34" charset="-122"/>
                <a:ea typeface="微软雅黑" panose="020B0503020204020204" pitchFamily="34" charset="-122"/>
              </a:rPr>
              <a:t>… </a:t>
            </a:r>
            <a:r>
              <a:rPr lang="en-US" altLang="zh-CN"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nSpc>
                <a:spcPct val="150000"/>
              </a:lnSpc>
              <a:buClr>
                <a:srgbClr val="43ADD1"/>
              </a:buClr>
              <a:buFont typeface="Wingdings" panose="05000000000000000000" pitchFamily="2" charset="2"/>
              <a:buChar char="n"/>
            </a:pPr>
            <a:r>
              <a:rPr lang="zh-CN" altLang="en-US" sz="1600" b="1" dirty="0">
                <a:solidFill>
                  <a:srgbClr val="43ADD1"/>
                </a:solidFill>
                <a:latin typeface="微软雅黑" panose="020B0503020204020204" pitchFamily="34" charset="-122"/>
                <a:ea typeface="微软雅黑" panose="020B0503020204020204" pitchFamily="34" charset="-122"/>
              </a:rPr>
              <a:t>唯一的</a:t>
            </a:r>
            <a:endParaRPr lang="zh-CN" altLang="en-US" sz="1600" b="1" dirty="0">
              <a:solidFill>
                <a:srgbClr val="43ADD1"/>
              </a:solidFill>
              <a:latin typeface="微软雅黑" panose="020B0503020204020204" pitchFamily="34" charset="-122"/>
              <a:ea typeface="微软雅黑" panose="020B0503020204020204" pitchFamily="34" charset="-122"/>
            </a:endParaRPr>
          </a:p>
          <a:p>
            <a:pPr eaLnBrk="1" hangingPunct="1">
              <a:lnSpc>
                <a:spcPct val="150000"/>
              </a:lnSpc>
              <a:buClr>
                <a:schemeClr val="tx1"/>
              </a:buClr>
              <a:buFont typeface="Wingdings" panose="05000000000000000000" pitchFamily="2" charset="2"/>
              <a:buChar char="p"/>
            </a:pPr>
            <a:r>
              <a:rPr lang="zh-CN" altLang="en-US" sz="1200" dirty="0" smtClean="0">
                <a:latin typeface="微软雅黑" panose="020B0503020204020204" pitchFamily="34" charset="-122"/>
                <a:ea typeface="微软雅黑" panose="020B0503020204020204" pitchFamily="34" charset="-122"/>
              </a:rPr>
              <a:t>作为</a:t>
            </a:r>
            <a:r>
              <a:rPr lang="en-US" altLang="zh-CN" sz="1200" dirty="0" smtClean="0">
                <a:latin typeface="微软雅黑" panose="020B0503020204020204" pitchFamily="34" charset="-122"/>
                <a:ea typeface="微软雅黑" panose="020B0503020204020204" pitchFamily="34" charset="-122"/>
              </a:rPr>
              <a:t>HP</a:t>
            </a:r>
            <a:r>
              <a:rPr lang="zh-CN" altLang="en-US" sz="1200" dirty="0" smtClean="0">
                <a:latin typeface="微软雅黑" panose="020B0503020204020204" pitchFamily="34" charset="-122"/>
                <a:ea typeface="微软雅黑" panose="020B0503020204020204" pitchFamily="34" charset="-122"/>
              </a:rPr>
              <a:t>在</a:t>
            </a:r>
            <a:r>
              <a:rPr lang="en-US" altLang="zh-CN" sz="1200" dirty="0" smtClean="0">
                <a:latin typeface="微软雅黑" panose="020B0503020204020204" pitchFamily="34" charset="-122"/>
                <a:ea typeface="微软雅黑" panose="020B0503020204020204" pitchFamily="34" charset="-122"/>
              </a:rPr>
              <a:t>4</a:t>
            </a:r>
            <a:r>
              <a:rPr lang="zh-CN" altLang="en-US" sz="1200" dirty="0" smtClean="0">
                <a:latin typeface="微软雅黑" panose="020B0503020204020204" pitchFamily="34" charset="-122"/>
                <a:ea typeface="微软雅黑" panose="020B0503020204020204" pitchFamily="34" charset="-122"/>
              </a:rPr>
              <a:t>月份唯一的一次促销活动，我有义务一定要让您知道 </a:t>
            </a:r>
            <a:r>
              <a:rPr lang="en-US" altLang="zh-CN" sz="1200" dirty="0" smtClean="0">
                <a:latin typeface="微软雅黑" panose="020B0503020204020204" pitchFamily="34" charset="-122"/>
                <a:ea typeface="微软雅黑" panose="020B0503020204020204" pitchFamily="34" charset="-122"/>
              </a:rPr>
              <a:t>… …</a:t>
            </a:r>
            <a:endParaRPr lang="en-US" altLang="zh-CN" sz="12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1120575" y="136585"/>
            <a:ext cx="5059680" cy="905129"/>
            <a:chOff x="1164117" y="136585"/>
            <a:chExt cx="5059680" cy="905129"/>
          </a:xfrm>
        </p:grpSpPr>
        <p:sp>
          <p:nvSpPr>
            <p:cNvPr id="5" name="文本框 4"/>
            <p:cNvSpPr txBox="1"/>
            <p:nvPr/>
          </p:nvSpPr>
          <p:spPr>
            <a:xfrm>
              <a:off x="1164117" y="136585"/>
              <a:ext cx="50596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吸引顾客注意力的常用方法</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6" name="矩形 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7" name="组合 6"/>
          <p:cNvGrpSpPr/>
          <p:nvPr/>
        </p:nvGrpSpPr>
        <p:grpSpPr>
          <a:xfrm>
            <a:off x="172643" y="281712"/>
            <a:ext cx="835151" cy="706819"/>
            <a:chOff x="1138351" y="-1804099"/>
            <a:chExt cx="2969965" cy="2513592"/>
          </a:xfrm>
        </p:grpSpPr>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9" name="组合 8"/>
            <p:cNvGrpSpPr/>
            <p:nvPr/>
          </p:nvGrpSpPr>
          <p:grpSpPr>
            <a:xfrm rot="20693666">
              <a:off x="2289906" y="-901804"/>
              <a:ext cx="1818410" cy="1611297"/>
              <a:chOff x="181811" y="-159840"/>
              <a:chExt cx="1818410" cy="1611297"/>
            </a:xfrm>
          </p:grpSpPr>
          <p:sp>
            <p:nvSpPr>
              <p:cNvPr id="10" name="椭圆 9"/>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1" name="椭圆 10"/>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3046552"/>
            <a:ext cx="5123816" cy="384620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body" idx="1"/>
          </p:nvPr>
        </p:nvSpPr>
        <p:spPr>
          <a:xfrm>
            <a:off x="1120575" y="1215609"/>
            <a:ext cx="13440793" cy="4114800"/>
          </a:xfrm>
        </p:spPr>
        <p:txBody>
          <a:bodyPr/>
          <a:lstStyle/>
          <a:p>
            <a:pPr>
              <a:lnSpc>
                <a:spcPct val="150000"/>
              </a:lnSpc>
              <a:buClr>
                <a:srgbClr val="43ADD1"/>
              </a:buClr>
              <a:buFont typeface="Wingdings" panose="05000000000000000000" pitchFamily="2" charset="2"/>
              <a:buChar char="n"/>
            </a:pPr>
            <a:r>
              <a:rPr lang="zh-CN" altLang="en-US" sz="1400" b="1" dirty="0">
                <a:solidFill>
                  <a:srgbClr val="43ADD1"/>
                </a:solidFill>
                <a:latin typeface="微软雅黑" panose="020B0503020204020204" pitchFamily="34" charset="-122"/>
                <a:ea typeface="微软雅黑" panose="020B0503020204020204" pitchFamily="34" charset="-122"/>
              </a:rPr>
              <a:t>谈到你曾看过最近有关他们的报道</a:t>
            </a:r>
            <a:endParaRPr lang="zh-CN" altLang="en-US" sz="1400" b="1" dirty="0">
              <a:solidFill>
                <a:srgbClr val="43ADD1"/>
              </a:solidFill>
              <a:latin typeface="微软雅黑" panose="020B0503020204020204" pitchFamily="34" charset="-122"/>
              <a:ea typeface="微软雅黑" panose="020B0503020204020204" pitchFamily="34" charset="-122"/>
            </a:endParaRPr>
          </a:p>
          <a:p>
            <a:pPr marL="0" indent="0">
              <a:lnSpc>
                <a:spcPct val="150000"/>
              </a:lnSpc>
              <a:buClr>
                <a:srgbClr val="43ADD1"/>
              </a:buClr>
              <a:buNone/>
            </a:pPr>
            <a:r>
              <a:rPr lang="zh-CN" altLang="en-US" sz="1100" dirty="0">
                <a:latin typeface="微软雅黑" panose="020B0503020204020204" pitchFamily="34" charset="-122"/>
                <a:ea typeface="微软雅黑" panose="020B0503020204020204" pitchFamily="34" charset="-122"/>
              </a:rPr>
              <a:t>打电话给您是因为在</a:t>
            </a:r>
            <a:r>
              <a:rPr lang="en-US" altLang="zh-CN" sz="1100" dirty="0">
                <a:latin typeface="微软雅黑" panose="020B0503020204020204" pitchFamily="34" charset="-122"/>
                <a:ea typeface="微软雅黑" panose="020B0503020204020204" pitchFamily="34" charset="-122"/>
              </a:rPr>
              <a:t>XX</a:t>
            </a:r>
            <a:r>
              <a:rPr lang="zh-CN" altLang="en-US" sz="1100" dirty="0">
                <a:latin typeface="微软雅黑" panose="020B0503020204020204" pitchFamily="34" charset="-122"/>
                <a:ea typeface="微软雅黑" panose="020B0503020204020204" pitchFamily="34" charset="-122"/>
              </a:rPr>
              <a:t>上看到一篇有关您公司的新闻，这促使我</a:t>
            </a:r>
            <a:r>
              <a:rPr lang="en-US" altLang="zh-CN" sz="1100" dirty="0">
                <a:latin typeface="微软雅黑" panose="020B0503020204020204" pitchFamily="34" charset="-122"/>
                <a:ea typeface="微软雅黑" panose="020B0503020204020204" pitchFamily="34" charset="-122"/>
              </a:rPr>
              <a:t>… …</a:t>
            </a:r>
            <a:endParaRPr lang="en-US" altLang="zh-CN" sz="1100" dirty="0">
              <a:latin typeface="微软雅黑" panose="020B0503020204020204" pitchFamily="34" charset="-122"/>
              <a:ea typeface="微软雅黑" panose="020B0503020204020204" pitchFamily="34" charset="-122"/>
            </a:endParaRPr>
          </a:p>
          <a:p>
            <a:pPr>
              <a:lnSpc>
                <a:spcPct val="150000"/>
              </a:lnSpc>
              <a:buClr>
                <a:srgbClr val="43ADD1"/>
              </a:buClr>
              <a:buFont typeface="Wingdings" panose="05000000000000000000" pitchFamily="2" charset="2"/>
              <a:buChar char="n"/>
            </a:pPr>
            <a:r>
              <a:rPr lang="zh-CN" altLang="en-US" sz="1400" b="1" dirty="0">
                <a:solidFill>
                  <a:srgbClr val="43ADD1"/>
                </a:solidFill>
                <a:latin typeface="微软雅黑" panose="020B0503020204020204" pitchFamily="34" charset="-122"/>
                <a:ea typeface="微软雅黑" panose="020B0503020204020204" pitchFamily="34" charset="-122"/>
              </a:rPr>
              <a:t>引起他的担心和忧虑</a:t>
            </a:r>
            <a:endParaRPr lang="zh-CN" altLang="en-US" sz="1400" b="1" dirty="0">
              <a:solidFill>
                <a:srgbClr val="43ADD1"/>
              </a:solidFill>
              <a:latin typeface="微软雅黑" panose="020B0503020204020204" pitchFamily="34" charset="-122"/>
              <a:ea typeface="微软雅黑" panose="020B0503020204020204" pitchFamily="34" charset="-122"/>
            </a:endParaRPr>
          </a:p>
          <a:p>
            <a:pPr marL="0" indent="0">
              <a:lnSpc>
                <a:spcPct val="150000"/>
              </a:lnSpc>
              <a:buClr>
                <a:srgbClr val="43ADD1"/>
              </a:buClr>
              <a:buNone/>
            </a:pPr>
            <a:r>
              <a:rPr lang="zh-CN" altLang="en-US" sz="1100" dirty="0">
                <a:latin typeface="微软雅黑" panose="020B0503020204020204" pitchFamily="34" charset="-122"/>
                <a:ea typeface="微软雅黑" panose="020B0503020204020204" pitchFamily="34" charset="-122"/>
              </a:rPr>
              <a:t>近期有些客户讲</a:t>
            </a:r>
            <a:r>
              <a:rPr lang="en-US" altLang="zh-CN" sz="1100" dirty="0">
                <a:latin typeface="微软雅黑" panose="020B0503020204020204" pitchFamily="34" charset="-122"/>
                <a:ea typeface="微软雅黑" panose="020B0503020204020204" pitchFamily="34" charset="-122"/>
              </a:rPr>
              <a:t>… …</a:t>
            </a:r>
            <a:endParaRPr lang="en-US" altLang="zh-CN" sz="1100" dirty="0">
              <a:latin typeface="微软雅黑" panose="020B0503020204020204" pitchFamily="34" charset="-122"/>
              <a:ea typeface="微软雅黑" panose="020B0503020204020204" pitchFamily="34" charset="-122"/>
            </a:endParaRPr>
          </a:p>
          <a:p>
            <a:pPr>
              <a:lnSpc>
                <a:spcPct val="150000"/>
              </a:lnSpc>
              <a:buClr>
                <a:srgbClr val="43ADD1"/>
              </a:buClr>
              <a:buFont typeface="Wingdings" panose="05000000000000000000" pitchFamily="2" charset="2"/>
              <a:buChar char="n"/>
            </a:pPr>
            <a:r>
              <a:rPr lang="zh-CN" altLang="en-US" sz="1400" b="1" dirty="0">
                <a:solidFill>
                  <a:srgbClr val="43ADD1"/>
                </a:solidFill>
                <a:latin typeface="微软雅黑" panose="020B0503020204020204" pitchFamily="34" charset="-122"/>
                <a:ea typeface="微软雅黑" panose="020B0503020204020204" pitchFamily="34" charset="-122"/>
              </a:rPr>
              <a:t>提到其他人的经验</a:t>
            </a:r>
            <a:endParaRPr lang="zh-CN" altLang="en-US" sz="1400" b="1" dirty="0">
              <a:solidFill>
                <a:srgbClr val="43ADD1"/>
              </a:solidFill>
              <a:latin typeface="微软雅黑" panose="020B0503020204020204" pitchFamily="34" charset="-122"/>
              <a:ea typeface="微软雅黑" panose="020B0503020204020204" pitchFamily="34" charset="-122"/>
            </a:endParaRPr>
          </a:p>
          <a:p>
            <a:pPr marL="0" indent="0">
              <a:lnSpc>
                <a:spcPct val="150000"/>
              </a:lnSpc>
              <a:buClr>
                <a:srgbClr val="43ADD1"/>
              </a:buClr>
              <a:buNone/>
            </a:pPr>
            <a:r>
              <a:rPr lang="zh-CN" altLang="en-US" sz="1100" dirty="0">
                <a:latin typeface="微软雅黑" panose="020B0503020204020204" pitchFamily="34" charset="-122"/>
                <a:ea typeface="微软雅黑" panose="020B0503020204020204" pitchFamily="34" charset="-122"/>
              </a:rPr>
              <a:t>他们都认为虚拟化越来越是个趋势</a:t>
            </a:r>
            <a:r>
              <a:rPr lang="en-US" altLang="zh-CN" sz="1100" dirty="0">
                <a:latin typeface="微软雅黑" panose="020B0503020204020204" pitchFamily="34" charset="-122"/>
                <a:ea typeface="微软雅黑" panose="020B0503020204020204" pitchFamily="34" charset="-122"/>
              </a:rPr>
              <a:t>… </a:t>
            </a:r>
            <a:r>
              <a:rPr lang="en-US" altLang="zh-CN" sz="1100" dirty="0" smtClean="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1120575" y="136585"/>
            <a:ext cx="3441290" cy="899414"/>
            <a:chOff x="1164117" y="142300"/>
            <a:chExt cx="3441290" cy="899414"/>
          </a:xfrm>
        </p:grpSpPr>
        <p:sp>
          <p:nvSpPr>
            <p:cNvPr id="6" name="文本框 5"/>
            <p:cNvSpPr txBox="1"/>
            <p:nvPr/>
          </p:nvSpPr>
          <p:spPr>
            <a:xfrm>
              <a:off x="1164117" y="142300"/>
              <a:ext cx="2214880" cy="730885"/>
            </a:xfrm>
            <a:prstGeom prst="rect">
              <a:avLst/>
            </a:prstGeom>
            <a:noFill/>
          </p:spPr>
          <p:txBody>
            <a:bodyPr wrap="none" rtlCol="0">
              <a:spAutoFit/>
            </a:bodyPr>
            <a:lstStyle/>
            <a:p>
              <a:pPr>
                <a:lnSpc>
                  <a:spcPct val="130000"/>
                </a:lnSpc>
                <a:defRPr/>
              </a:pPr>
              <a:r>
                <a:rPr lang="zh-CN" altLang="en-US" sz="3200" b="1" dirty="0" smtClean="0">
                  <a:latin typeface="微软雅黑" panose="020B0503020204020204" pitchFamily="82" charset="2"/>
                  <a:ea typeface="微软雅黑" panose="020B0503020204020204" pitchFamily="82" charset="2"/>
                  <a:cs typeface="+mn-ea"/>
                  <a:sym typeface="+mn-lt"/>
                </a:rPr>
                <a:t>开场白技巧</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8" name="组合 7"/>
          <p:cNvGrpSpPr/>
          <p:nvPr/>
        </p:nvGrpSpPr>
        <p:grpSpPr>
          <a:xfrm>
            <a:off x="172643" y="281712"/>
            <a:ext cx="835151" cy="706819"/>
            <a:chOff x="1138351" y="-1804099"/>
            <a:chExt cx="2969965" cy="2513592"/>
          </a:xfrm>
        </p:grpSpPr>
        <p:pic>
          <p:nvPicPr>
            <p:cNvPr id="9" name="图片 8"/>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0" name="组合 9"/>
            <p:cNvGrpSpPr/>
            <p:nvPr/>
          </p:nvGrpSpPr>
          <p:grpSpPr>
            <a:xfrm rot="20693666">
              <a:off x="2289906" y="-901804"/>
              <a:ext cx="1818410" cy="1611297"/>
              <a:chOff x="181811" y="-159840"/>
              <a:chExt cx="1818410" cy="1611297"/>
            </a:xfrm>
          </p:grpSpPr>
          <p:sp>
            <p:nvSpPr>
              <p:cNvPr id="11" name="椭圆 10"/>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2" name="椭圆 11"/>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2" name="矩形 1"/>
          <p:cNvSpPr/>
          <p:nvPr/>
        </p:nvSpPr>
        <p:spPr>
          <a:xfrm>
            <a:off x="6217920" y="967347"/>
            <a:ext cx="6096000" cy="2688172"/>
          </a:xfrm>
          <a:prstGeom prst="rect">
            <a:avLst/>
          </a:prstGeom>
        </p:spPr>
        <p:txBody>
          <a:bodyPr>
            <a:spAutoFit/>
          </a:bodyPr>
          <a:lstStyle/>
          <a:p>
            <a:pPr>
              <a:lnSpc>
                <a:spcPct val="200000"/>
              </a:lnSpc>
              <a:buClr>
                <a:srgbClr val="43ADD1"/>
              </a:buClr>
              <a:buFont typeface="Wingdings" panose="05000000000000000000" pitchFamily="2" charset="2"/>
              <a:buChar char="n"/>
            </a:pPr>
            <a:r>
              <a:rPr lang="zh-CN" altLang="en-US" sz="1400" b="1" dirty="0">
                <a:solidFill>
                  <a:srgbClr val="43ADD1"/>
                </a:solidFill>
                <a:latin typeface="微软雅黑" panose="020B0503020204020204" pitchFamily="34" charset="-122"/>
                <a:ea typeface="微软雅黑" panose="020B0503020204020204" pitchFamily="34" charset="-122"/>
              </a:rPr>
              <a:t>提到你曾经寄过资料</a:t>
            </a:r>
            <a:endParaRPr lang="zh-CN" altLang="en-US" sz="1400" b="1" dirty="0">
              <a:solidFill>
                <a:srgbClr val="43ADD1"/>
              </a:solidFill>
              <a:latin typeface="微软雅黑" panose="020B0503020204020204" pitchFamily="34" charset="-122"/>
              <a:ea typeface="微软雅黑" panose="020B0503020204020204" pitchFamily="34" charset="-122"/>
            </a:endParaRPr>
          </a:p>
          <a:p>
            <a:pPr>
              <a:lnSpc>
                <a:spcPct val="200000"/>
              </a:lnSpc>
              <a:buClr>
                <a:srgbClr val="43ADD1"/>
              </a:buClr>
            </a:pPr>
            <a:r>
              <a:rPr lang="zh-CN" altLang="en-US" sz="1100" dirty="0">
                <a:latin typeface="微软雅黑" panose="020B0503020204020204" pitchFamily="34" charset="-122"/>
                <a:ea typeface="微软雅黑" panose="020B0503020204020204" pitchFamily="34" charset="-122"/>
              </a:rPr>
              <a:t>几天前曾寄过一份很重要的资料给您</a:t>
            </a:r>
            <a:r>
              <a:rPr lang="en-US" altLang="zh-CN" sz="1100" dirty="0">
                <a:latin typeface="微软雅黑" panose="020B0503020204020204" pitchFamily="34" charset="-122"/>
                <a:ea typeface="微软雅黑" panose="020B0503020204020204" pitchFamily="34" charset="-122"/>
              </a:rPr>
              <a:t>… …”</a:t>
            </a:r>
            <a:endParaRPr lang="en-US" altLang="zh-CN" sz="1100" dirty="0">
              <a:latin typeface="微软雅黑" panose="020B0503020204020204" pitchFamily="34" charset="-122"/>
              <a:ea typeface="微软雅黑" panose="020B0503020204020204" pitchFamily="34" charset="-122"/>
            </a:endParaRPr>
          </a:p>
          <a:p>
            <a:pPr>
              <a:lnSpc>
                <a:spcPct val="200000"/>
              </a:lnSpc>
              <a:buClr>
                <a:srgbClr val="43ADD1"/>
              </a:buClr>
              <a:buFont typeface="Wingdings" panose="05000000000000000000" pitchFamily="2" charset="2"/>
              <a:buChar char="n"/>
            </a:pPr>
            <a:r>
              <a:rPr lang="zh-CN" altLang="en-US" sz="1400" b="1" dirty="0">
                <a:solidFill>
                  <a:srgbClr val="43ADD1"/>
                </a:solidFill>
                <a:latin typeface="微软雅黑" panose="020B0503020204020204" pitchFamily="34" charset="-122"/>
                <a:ea typeface="微软雅黑" panose="020B0503020204020204" pitchFamily="34" charset="-122"/>
              </a:rPr>
              <a:t>畅销品</a:t>
            </a:r>
            <a:endParaRPr lang="zh-CN" altLang="en-US" sz="1400" b="1" dirty="0">
              <a:solidFill>
                <a:srgbClr val="43ADD1"/>
              </a:solidFill>
              <a:latin typeface="微软雅黑" panose="020B0503020204020204" pitchFamily="34" charset="-122"/>
              <a:ea typeface="微软雅黑" panose="020B0503020204020204" pitchFamily="34" charset="-122"/>
            </a:endParaRPr>
          </a:p>
          <a:p>
            <a:pPr>
              <a:lnSpc>
                <a:spcPct val="200000"/>
              </a:lnSpc>
              <a:buClr>
                <a:srgbClr val="43ADD1"/>
              </a:buClr>
            </a:pPr>
            <a:r>
              <a:rPr lang="zh-CN" altLang="en-US" sz="1100" dirty="0">
                <a:latin typeface="微软雅黑" panose="020B0503020204020204" pitchFamily="34" charset="-122"/>
                <a:ea typeface="微软雅黑" panose="020B0503020204020204" pitchFamily="34" charset="-122"/>
              </a:rPr>
              <a:t>网康上网行为管理的产品已经在苏州安装了几千台了 </a:t>
            </a:r>
            <a:r>
              <a:rPr lang="en-US" altLang="zh-CN" sz="1100" dirty="0">
                <a:latin typeface="微软雅黑" panose="020B0503020204020204" pitchFamily="34" charset="-122"/>
                <a:ea typeface="微软雅黑" panose="020B0503020204020204" pitchFamily="34" charset="-122"/>
              </a:rPr>
              <a:t>… …”</a:t>
            </a:r>
            <a:endParaRPr lang="en-US" altLang="zh-CN" sz="1100" dirty="0">
              <a:latin typeface="微软雅黑" panose="020B0503020204020204" pitchFamily="34" charset="-122"/>
              <a:ea typeface="微软雅黑" panose="020B0503020204020204" pitchFamily="34" charset="-122"/>
            </a:endParaRPr>
          </a:p>
          <a:p>
            <a:pPr>
              <a:lnSpc>
                <a:spcPct val="200000"/>
              </a:lnSpc>
              <a:buClr>
                <a:srgbClr val="43ADD1"/>
              </a:buClr>
            </a:pPr>
            <a:r>
              <a:rPr lang="zh-CN" altLang="en-US" sz="1100" dirty="0">
                <a:latin typeface="微软雅黑" panose="020B0503020204020204" pitchFamily="34" charset="-122"/>
                <a:ea typeface="微软雅黑" panose="020B0503020204020204" pitchFamily="34" charset="-122"/>
              </a:rPr>
              <a:t>很多客户主动到我们公司来体验虚拟化效果</a:t>
            </a:r>
            <a:r>
              <a:rPr lang="en-US" altLang="zh-CN" sz="1100" dirty="0">
                <a:latin typeface="微软雅黑" panose="020B0503020204020204" pitchFamily="34" charset="-122"/>
                <a:ea typeface="微软雅黑" panose="020B0503020204020204" pitchFamily="34" charset="-122"/>
              </a:rPr>
              <a:t>… …”</a:t>
            </a:r>
            <a:endParaRPr lang="en-US" altLang="zh-CN" sz="1100" dirty="0">
              <a:latin typeface="微软雅黑" panose="020B0503020204020204" pitchFamily="34" charset="-122"/>
              <a:ea typeface="微软雅黑" panose="020B0503020204020204" pitchFamily="34" charset="-122"/>
            </a:endParaRPr>
          </a:p>
          <a:p>
            <a:pPr>
              <a:lnSpc>
                <a:spcPct val="200000"/>
              </a:lnSpc>
              <a:buClr>
                <a:srgbClr val="43ADD1"/>
              </a:buClr>
              <a:buFont typeface="Wingdings" panose="05000000000000000000" pitchFamily="2" charset="2"/>
              <a:buChar char="n"/>
            </a:pPr>
            <a:r>
              <a:rPr lang="zh-CN" altLang="en-US" sz="1400" b="1" dirty="0">
                <a:solidFill>
                  <a:srgbClr val="43ADD1"/>
                </a:solidFill>
                <a:latin typeface="微软雅黑" panose="020B0503020204020204" pitchFamily="34" charset="-122"/>
                <a:ea typeface="微软雅黑" panose="020B0503020204020204" pitchFamily="34" charset="-122"/>
              </a:rPr>
              <a:t>用具体的数字</a:t>
            </a:r>
            <a:endParaRPr lang="zh-CN" altLang="en-US" sz="1400" b="1" dirty="0">
              <a:solidFill>
                <a:srgbClr val="43ADD1"/>
              </a:solidFill>
              <a:latin typeface="微软雅黑" panose="020B0503020204020204" pitchFamily="34" charset="-122"/>
              <a:ea typeface="微软雅黑" panose="020B0503020204020204" pitchFamily="34" charset="-122"/>
            </a:endParaRPr>
          </a:p>
          <a:p>
            <a:pPr>
              <a:lnSpc>
                <a:spcPct val="200000"/>
              </a:lnSpc>
              <a:buClr>
                <a:srgbClr val="43ADD1"/>
              </a:buClr>
            </a:pPr>
            <a:r>
              <a:rPr lang="zh-CN" altLang="en-US" sz="1100" dirty="0">
                <a:latin typeface="微软雅黑" panose="020B0503020204020204" pitchFamily="34" charset="-122"/>
                <a:ea typeface="微软雅黑" panose="020B0503020204020204" pitchFamily="34" charset="-122"/>
              </a:rPr>
              <a:t>虚拟化可以把您的服务器维护费用降低</a:t>
            </a:r>
            <a:r>
              <a:rPr lang="en-US" altLang="zh-CN" sz="1100" dirty="0">
                <a:latin typeface="微软雅黑" panose="020B0503020204020204" pitchFamily="34" charset="-122"/>
                <a:ea typeface="微软雅黑" panose="020B0503020204020204" pitchFamily="34" charset="-122"/>
              </a:rPr>
              <a:t>60</a:t>
            </a:r>
            <a:r>
              <a:rPr lang="zh-CN" altLang="en-US" sz="1100" dirty="0">
                <a:latin typeface="微软雅黑" panose="020B0503020204020204" pitchFamily="34" charset="-122"/>
                <a:ea typeface="微软雅黑" panose="020B0503020204020204" pitchFamily="34" charset="-122"/>
              </a:rPr>
              <a:t>％ </a:t>
            </a:r>
            <a:r>
              <a:rPr lang="en-US" altLang="zh-CN" sz="1100" dirty="0">
                <a:latin typeface="微软雅黑" panose="020B0503020204020204" pitchFamily="34" charset="-122"/>
                <a:ea typeface="微软雅黑" panose="020B0503020204020204" pitchFamily="34" charset="-122"/>
              </a:rPr>
              <a:t>… …”</a:t>
            </a:r>
            <a:endParaRPr lang="en-US" altLang="zh-CN" sz="1100" dirty="0">
              <a:latin typeface="微软雅黑" panose="020B0503020204020204" pitchFamily="34" charset="-122"/>
              <a:ea typeface="微软雅黑" panose="020B0503020204020204" pitchFamily="34" charset="-122"/>
            </a:endParaRPr>
          </a:p>
        </p:txBody>
      </p:sp>
      <p:sp>
        <p:nvSpPr>
          <p:cNvPr id="3" name="矩形 2"/>
          <p:cNvSpPr/>
          <p:nvPr/>
        </p:nvSpPr>
        <p:spPr>
          <a:xfrm>
            <a:off x="5644896" y="1223622"/>
            <a:ext cx="45719" cy="2431897"/>
          </a:xfrm>
          <a:prstGeom prst="rect">
            <a:avLst/>
          </a:prstGeom>
          <a:solidFill>
            <a:srgbClr val="43A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74" y="3925825"/>
            <a:ext cx="4524322" cy="2714786"/>
          </a:xfrm>
          <a:prstGeom prst="rect">
            <a:avLst/>
          </a:prstGeom>
        </p:spPr>
      </p:pic>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b="6666"/>
          <a:stretch>
            <a:fillRect/>
          </a:stretch>
        </p:blipFill>
        <p:spPr>
          <a:xfrm>
            <a:off x="5644896" y="3925824"/>
            <a:ext cx="4364736" cy="27171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9" name="组合 198"/>
          <p:cNvGrpSpPr/>
          <p:nvPr/>
        </p:nvGrpSpPr>
        <p:grpSpPr>
          <a:xfrm>
            <a:off x="1120575" y="2194933"/>
            <a:ext cx="9746100" cy="3711590"/>
            <a:chOff x="1019436" y="2591074"/>
            <a:chExt cx="8357816" cy="2629618"/>
          </a:xfrm>
          <a:solidFill>
            <a:srgbClr val="43ADD1"/>
          </a:solidFill>
          <a:effectLst>
            <a:outerShdw blurRad="63500" sx="102000" sy="102000" algn="ctr" rotWithShape="0">
              <a:prstClr val="black">
                <a:alpha val="40000"/>
              </a:prstClr>
            </a:outerShdw>
          </a:effectLst>
        </p:grpSpPr>
        <p:grpSp>
          <p:nvGrpSpPr>
            <p:cNvPr id="200" name="Group 5"/>
            <p:cNvGrpSpPr/>
            <p:nvPr/>
          </p:nvGrpSpPr>
          <p:grpSpPr>
            <a:xfrm>
              <a:off x="5374123" y="3213504"/>
              <a:ext cx="369571" cy="1968592"/>
              <a:chOff x="3910839" y="2059233"/>
              <a:chExt cx="329109" cy="1753060"/>
            </a:xfrm>
            <a:grpFill/>
          </p:grpSpPr>
          <p:sp>
            <p:nvSpPr>
              <p:cNvPr id="243" name="ïşḻïďê-Rectangle: Rounded Corners 46"/>
              <p:cNvSpPr/>
              <p:nvPr/>
            </p:nvSpPr>
            <p:spPr>
              <a:xfrm>
                <a:off x="3994243" y="2059233"/>
                <a:ext cx="162300" cy="1678058"/>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44" name="ïşḻïďê-Oval 47"/>
              <p:cNvSpPr/>
              <p:nvPr/>
            </p:nvSpPr>
            <p:spPr>
              <a:xfrm>
                <a:off x="3910839" y="3483098"/>
                <a:ext cx="329109" cy="329195"/>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grpSp>
        <p:sp>
          <p:nvSpPr>
            <p:cNvPr id="201" name="ïşḻïďê-Freeform: Shape 48"/>
            <p:cNvSpPr/>
            <p:nvPr/>
          </p:nvSpPr>
          <p:spPr>
            <a:xfrm>
              <a:off x="5335551" y="2591074"/>
              <a:ext cx="446743" cy="2629618"/>
            </a:xfrm>
            <a:custGeom>
              <a:avLst/>
              <a:gdLst>
                <a:gd name="connsiteX0" fmla="*/ 315468 w 630936"/>
                <a:gd name="connsiteY0" fmla="*/ 0 h 3712845"/>
                <a:gd name="connsiteX1" fmla="*/ 498348 w 630936"/>
                <a:gd name="connsiteY1" fmla="*/ 182880 h 3712845"/>
                <a:gd name="connsiteX2" fmla="*/ 498348 w 630936"/>
                <a:gd name="connsiteY2" fmla="*/ 3141148 h 3712845"/>
                <a:gd name="connsiteX3" fmla="*/ 538538 w 630936"/>
                <a:gd name="connsiteY3" fmla="*/ 3174308 h 3712845"/>
                <a:gd name="connsiteX4" fmla="*/ 630936 w 630936"/>
                <a:gd name="connsiteY4" fmla="*/ 3397377 h 3712845"/>
                <a:gd name="connsiteX5" fmla="*/ 315468 w 630936"/>
                <a:gd name="connsiteY5" fmla="*/ 3712845 h 3712845"/>
                <a:gd name="connsiteX6" fmla="*/ 0 w 630936"/>
                <a:gd name="connsiteY6" fmla="*/ 3397377 h 3712845"/>
                <a:gd name="connsiteX7" fmla="*/ 92399 w 630936"/>
                <a:gd name="connsiteY7" fmla="*/ 3174308 h 3712845"/>
                <a:gd name="connsiteX8" fmla="*/ 132588 w 630936"/>
                <a:gd name="connsiteY8" fmla="*/ 3141148 h 3712845"/>
                <a:gd name="connsiteX9" fmla="*/ 132588 w 630936"/>
                <a:gd name="connsiteY9" fmla="*/ 182880 h 3712845"/>
                <a:gd name="connsiteX10" fmla="*/ 315468 w 630936"/>
                <a:gd name="connsiteY10" fmla="*/ 0 h 3712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936" h="3712845">
                  <a:moveTo>
                    <a:pt x="315468" y="0"/>
                  </a:moveTo>
                  <a:cubicBezTo>
                    <a:pt x="416470" y="0"/>
                    <a:pt x="498348" y="81878"/>
                    <a:pt x="498348" y="182880"/>
                  </a:cubicBezTo>
                  <a:lnTo>
                    <a:pt x="498348" y="3141148"/>
                  </a:lnTo>
                  <a:lnTo>
                    <a:pt x="538538" y="3174308"/>
                  </a:lnTo>
                  <a:cubicBezTo>
                    <a:pt x="595626" y="3231396"/>
                    <a:pt x="630936" y="3310263"/>
                    <a:pt x="630936" y="3397377"/>
                  </a:cubicBezTo>
                  <a:cubicBezTo>
                    <a:pt x="630936" y="3571605"/>
                    <a:pt x="489696" y="3712845"/>
                    <a:pt x="315468" y="3712845"/>
                  </a:cubicBezTo>
                  <a:cubicBezTo>
                    <a:pt x="141240" y="3712845"/>
                    <a:pt x="0" y="3571605"/>
                    <a:pt x="0" y="3397377"/>
                  </a:cubicBezTo>
                  <a:cubicBezTo>
                    <a:pt x="0" y="3310263"/>
                    <a:pt x="35310" y="3231396"/>
                    <a:pt x="92399" y="3174308"/>
                  </a:cubicBezTo>
                  <a:lnTo>
                    <a:pt x="132588" y="3141148"/>
                  </a:lnTo>
                  <a:lnTo>
                    <a:pt x="132588" y="182880"/>
                  </a:lnTo>
                  <a:cubicBezTo>
                    <a:pt x="132588" y="81878"/>
                    <a:pt x="214466" y="0"/>
                    <a:pt x="315468" y="0"/>
                  </a:cubicBezTo>
                  <a:close/>
                </a:path>
              </a:pathLst>
            </a:custGeom>
            <a:grpFill/>
            <a:ln w="6350">
              <a:solidFill>
                <a:srgbClr val="808080">
                  <a:alpha val="50000"/>
                </a:srgb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cxnSp>
          <p:nvCxnSpPr>
            <p:cNvPr id="202" name="ïşḻïďê-Straight Connector 60"/>
            <p:cNvCxnSpPr/>
            <p:nvPr/>
          </p:nvCxnSpPr>
          <p:spPr>
            <a:xfrm>
              <a:off x="5997548" y="3499941"/>
              <a:ext cx="1220124" cy="0"/>
            </a:xfrm>
            <a:prstGeom prst="line">
              <a:avLst/>
            </a:prstGeom>
            <a:grpFill/>
            <a:ln>
              <a:solidFill>
                <a:srgbClr val="1C5483"/>
              </a:solidFill>
            </a:ln>
            <a:effectLst/>
          </p:spPr>
          <p:style>
            <a:lnRef idx="2">
              <a:schemeClr val="accent1"/>
            </a:lnRef>
            <a:fillRef idx="0">
              <a:schemeClr val="accent1"/>
            </a:fillRef>
            <a:effectRef idx="1">
              <a:schemeClr val="accent1"/>
            </a:effectRef>
            <a:fontRef idx="minor">
              <a:schemeClr val="tx1"/>
            </a:fontRef>
          </p:style>
        </p:cxnSp>
        <p:sp>
          <p:nvSpPr>
            <p:cNvPr id="203" name="ïşḻïďê-Freeform: Shape 66"/>
            <p:cNvSpPr/>
            <p:nvPr/>
          </p:nvSpPr>
          <p:spPr bwMode="auto">
            <a:xfrm>
              <a:off x="6139173" y="2843707"/>
              <a:ext cx="550683" cy="533892"/>
            </a:xfrm>
            <a:custGeom>
              <a:avLst/>
              <a:gdLst/>
              <a:ahLst/>
              <a:cxnLst>
                <a:cxn ang="0">
                  <a:pos x="376" y="450"/>
                </a:cxn>
                <a:cxn ang="0">
                  <a:pos x="448" y="300"/>
                </a:cxn>
                <a:cxn ang="0">
                  <a:pos x="465" y="155"/>
                </a:cxn>
                <a:cxn ang="0">
                  <a:pos x="503" y="384"/>
                </a:cxn>
                <a:cxn ang="0">
                  <a:pos x="465" y="155"/>
                </a:cxn>
                <a:cxn ang="0">
                  <a:pos x="576" y="390"/>
                </a:cxn>
                <a:cxn ang="0">
                  <a:pos x="395" y="456"/>
                </a:cxn>
                <a:cxn ang="0">
                  <a:pos x="364" y="456"/>
                </a:cxn>
                <a:cxn ang="0">
                  <a:pos x="215" y="179"/>
                </a:cxn>
                <a:cxn ang="0">
                  <a:pos x="128" y="155"/>
                </a:cxn>
                <a:cxn ang="0">
                  <a:pos x="85" y="100"/>
                </a:cxn>
                <a:cxn ang="0">
                  <a:pos x="42" y="267"/>
                </a:cxn>
                <a:cxn ang="0">
                  <a:pos x="42" y="294"/>
                </a:cxn>
                <a:cxn ang="0">
                  <a:pos x="53" y="321"/>
                </a:cxn>
                <a:cxn ang="0">
                  <a:pos x="9" y="503"/>
                </a:cxn>
                <a:cxn ang="0">
                  <a:pos x="127" y="369"/>
                </a:cxn>
                <a:cxn ang="0">
                  <a:pos x="190" y="506"/>
                </a:cxn>
                <a:cxn ang="0">
                  <a:pos x="131" y="289"/>
                </a:cxn>
                <a:cxn ang="0">
                  <a:pos x="130" y="277"/>
                </a:cxn>
                <a:cxn ang="0">
                  <a:pos x="204" y="236"/>
                </a:cxn>
                <a:cxn ang="0">
                  <a:pos x="227" y="235"/>
                </a:cxn>
                <a:cxn ang="0">
                  <a:pos x="349" y="465"/>
                </a:cxn>
                <a:cxn ang="0">
                  <a:pos x="392" y="551"/>
                </a:cxn>
                <a:cxn ang="0">
                  <a:pos x="413" y="466"/>
                </a:cxn>
                <a:cxn ang="0">
                  <a:pos x="364" y="507"/>
                </a:cxn>
                <a:cxn ang="0">
                  <a:pos x="396" y="499"/>
                </a:cxn>
                <a:cxn ang="0">
                  <a:pos x="396" y="193"/>
                </a:cxn>
                <a:cxn ang="0">
                  <a:pos x="324" y="343"/>
                </a:cxn>
                <a:cxn ang="0">
                  <a:pos x="396" y="193"/>
                </a:cxn>
                <a:cxn ang="0">
                  <a:pos x="128" y="43"/>
                </a:cxn>
                <a:cxn ang="0">
                  <a:pos x="41" y="43"/>
                </a:cxn>
                <a:cxn ang="0">
                  <a:pos x="84" y="0"/>
                </a:cxn>
              </a:cxnLst>
              <a:rect l="0" t="0" r="r" b="b"/>
              <a:pathLst>
                <a:path w="576" h="557">
                  <a:moveTo>
                    <a:pt x="493" y="393"/>
                  </a:moveTo>
                  <a:cubicBezTo>
                    <a:pt x="376" y="450"/>
                    <a:pt x="376" y="450"/>
                    <a:pt x="376" y="450"/>
                  </a:cubicBezTo>
                  <a:cubicBezTo>
                    <a:pt x="330" y="356"/>
                    <a:pt x="330" y="356"/>
                    <a:pt x="330" y="356"/>
                  </a:cubicBezTo>
                  <a:cubicBezTo>
                    <a:pt x="448" y="300"/>
                    <a:pt x="448" y="300"/>
                    <a:pt x="448" y="300"/>
                  </a:cubicBezTo>
                  <a:lnTo>
                    <a:pt x="493" y="393"/>
                  </a:lnTo>
                  <a:close/>
                  <a:moveTo>
                    <a:pt x="465" y="155"/>
                  </a:moveTo>
                  <a:cubicBezTo>
                    <a:pt x="562" y="355"/>
                    <a:pt x="562" y="355"/>
                    <a:pt x="562" y="355"/>
                  </a:cubicBezTo>
                  <a:cubicBezTo>
                    <a:pt x="503" y="384"/>
                    <a:pt x="503" y="384"/>
                    <a:pt x="503" y="384"/>
                  </a:cubicBezTo>
                  <a:cubicBezTo>
                    <a:pt x="406" y="183"/>
                    <a:pt x="406" y="183"/>
                    <a:pt x="406" y="183"/>
                  </a:cubicBezTo>
                  <a:lnTo>
                    <a:pt x="465" y="155"/>
                  </a:lnTo>
                  <a:close/>
                  <a:moveTo>
                    <a:pt x="413" y="466"/>
                  </a:moveTo>
                  <a:cubicBezTo>
                    <a:pt x="576" y="390"/>
                    <a:pt x="576" y="390"/>
                    <a:pt x="576" y="390"/>
                  </a:cubicBezTo>
                  <a:cubicBezTo>
                    <a:pt x="572" y="374"/>
                    <a:pt x="572" y="374"/>
                    <a:pt x="572" y="374"/>
                  </a:cubicBezTo>
                  <a:cubicBezTo>
                    <a:pt x="395" y="456"/>
                    <a:pt x="395" y="456"/>
                    <a:pt x="395" y="456"/>
                  </a:cubicBezTo>
                  <a:cubicBezTo>
                    <a:pt x="387" y="453"/>
                    <a:pt x="378" y="453"/>
                    <a:pt x="369" y="455"/>
                  </a:cubicBezTo>
                  <a:cubicBezTo>
                    <a:pt x="367" y="455"/>
                    <a:pt x="366" y="456"/>
                    <a:pt x="364" y="456"/>
                  </a:cubicBezTo>
                  <a:cubicBezTo>
                    <a:pt x="243" y="227"/>
                    <a:pt x="243" y="227"/>
                    <a:pt x="243" y="227"/>
                  </a:cubicBezTo>
                  <a:cubicBezTo>
                    <a:pt x="258" y="211"/>
                    <a:pt x="244" y="175"/>
                    <a:pt x="215" y="179"/>
                  </a:cubicBezTo>
                  <a:cubicBezTo>
                    <a:pt x="212" y="179"/>
                    <a:pt x="211" y="180"/>
                    <a:pt x="209" y="180"/>
                  </a:cubicBezTo>
                  <a:cubicBezTo>
                    <a:pt x="181" y="178"/>
                    <a:pt x="153" y="169"/>
                    <a:pt x="128" y="155"/>
                  </a:cubicBezTo>
                  <a:cubicBezTo>
                    <a:pt x="127" y="152"/>
                    <a:pt x="127" y="150"/>
                    <a:pt x="127" y="147"/>
                  </a:cubicBezTo>
                  <a:cubicBezTo>
                    <a:pt x="126" y="122"/>
                    <a:pt x="112" y="101"/>
                    <a:pt x="85" y="100"/>
                  </a:cubicBezTo>
                  <a:cubicBezTo>
                    <a:pt x="63" y="98"/>
                    <a:pt x="37" y="117"/>
                    <a:pt x="38" y="141"/>
                  </a:cubicBezTo>
                  <a:cubicBezTo>
                    <a:pt x="42" y="199"/>
                    <a:pt x="42" y="213"/>
                    <a:pt x="42" y="267"/>
                  </a:cubicBezTo>
                  <a:cubicBezTo>
                    <a:pt x="41" y="267"/>
                    <a:pt x="41" y="267"/>
                    <a:pt x="41" y="267"/>
                  </a:cubicBezTo>
                  <a:cubicBezTo>
                    <a:pt x="42" y="275"/>
                    <a:pt x="42" y="287"/>
                    <a:pt x="42" y="294"/>
                  </a:cubicBezTo>
                  <a:cubicBezTo>
                    <a:pt x="43" y="305"/>
                    <a:pt x="47" y="314"/>
                    <a:pt x="53" y="321"/>
                  </a:cubicBezTo>
                  <a:cubicBezTo>
                    <a:pt x="53" y="321"/>
                    <a:pt x="53" y="321"/>
                    <a:pt x="53" y="321"/>
                  </a:cubicBezTo>
                  <a:cubicBezTo>
                    <a:pt x="60" y="332"/>
                    <a:pt x="59" y="344"/>
                    <a:pt x="65" y="355"/>
                  </a:cubicBezTo>
                  <a:cubicBezTo>
                    <a:pt x="55" y="405"/>
                    <a:pt x="22" y="454"/>
                    <a:pt x="9" y="503"/>
                  </a:cubicBezTo>
                  <a:cubicBezTo>
                    <a:pt x="0" y="539"/>
                    <a:pt x="55" y="554"/>
                    <a:pt x="64" y="518"/>
                  </a:cubicBezTo>
                  <a:cubicBezTo>
                    <a:pt x="77" y="469"/>
                    <a:pt x="116" y="419"/>
                    <a:pt x="127" y="369"/>
                  </a:cubicBezTo>
                  <a:cubicBezTo>
                    <a:pt x="127" y="367"/>
                    <a:pt x="128" y="365"/>
                    <a:pt x="128" y="362"/>
                  </a:cubicBezTo>
                  <a:cubicBezTo>
                    <a:pt x="162" y="398"/>
                    <a:pt x="185" y="456"/>
                    <a:pt x="190" y="506"/>
                  </a:cubicBezTo>
                  <a:cubicBezTo>
                    <a:pt x="193" y="543"/>
                    <a:pt x="250" y="543"/>
                    <a:pt x="247" y="506"/>
                  </a:cubicBezTo>
                  <a:cubicBezTo>
                    <a:pt x="240" y="422"/>
                    <a:pt x="197" y="340"/>
                    <a:pt x="131" y="289"/>
                  </a:cubicBezTo>
                  <a:cubicBezTo>
                    <a:pt x="131" y="285"/>
                    <a:pt x="130" y="281"/>
                    <a:pt x="130" y="277"/>
                  </a:cubicBezTo>
                  <a:cubicBezTo>
                    <a:pt x="130" y="277"/>
                    <a:pt x="130" y="277"/>
                    <a:pt x="130" y="277"/>
                  </a:cubicBezTo>
                  <a:cubicBezTo>
                    <a:pt x="130" y="242"/>
                    <a:pt x="131" y="254"/>
                    <a:pt x="130" y="219"/>
                  </a:cubicBezTo>
                  <a:cubicBezTo>
                    <a:pt x="154" y="229"/>
                    <a:pt x="179" y="234"/>
                    <a:pt x="204" y="236"/>
                  </a:cubicBezTo>
                  <a:cubicBezTo>
                    <a:pt x="204" y="237"/>
                    <a:pt x="204" y="237"/>
                    <a:pt x="204" y="237"/>
                  </a:cubicBezTo>
                  <a:cubicBezTo>
                    <a:pt x="213" y="237"/>
                    <a:pt x="218" y="236"/>
                    <a:pt x="227" y="235"/>
                  </a:cubicBezTo>
                  <a:cubicBezTo>
                    <a:pt x="229" y="235"/>
                    <a:pt x="230" y="234"/>
                    <a:pt x="232" y="234"/>
                  </a:cubicBezTo>
                  <a:cubicBezTo>
                    <a:pt x="349" y="465"/>
                    <a:pt x="349" y="465"/>
                    <a:pt x="349" y="465"/>
                  </a:cubicBezTo>
                  <a:cubicBezTo>
                    <a:pt x="335" y="476"/>
                    <a:pt x="328" y="496"/>
                    <a:pt x="332" y="515"/>
                  </a:cubicBezTo>
                  <a:cubicBezTo>
                    <a:pt x="338" y="541"/>
                    <a:pt x="365" y="557"/>
                    <a:pt x="392" y="551"/>
                  </a:cubicBezTo>
                  <a:cubicBezTo>
                    <a:pt x="418" y="545"/>
                    <a:pt x="435" y="518"/>
                    <a:pt x="428" y="492"/>
                  </a:cubicBezTo>
                  <a:cubicBezTo>
                    <a:pt x="426" y="481"/>
                    <a:pt x="420" y="473"/>
                    <a:pt x="413" y="466"/>
                  </a:cubicBezTo>
                  <a:close/>
                  <a:moveTo>
                    <a:pt x="384" y="519"/>
                  </a:moveTo>
                  <a:cubicBezTo>
                    <a:pt x="375" y="521"/>
                    <a:pt x="366" y="516"/>
                    <a:pt x="364" y="507"/>
                  </a:cubicBezTo>
                  <a:cubicBezTo>
                    <a:pt x="362" y="498"/>
                    <a:pt x="367" y="489"/>
                    <a:pt x="376" y="487"/>
                  </a:cubicBezTo>
                  <a:cubicBezTo>
                    <a:pt x="385" y="485"/>
                    <a:pt x="394" y="490"/>
                    <a:pt x="396" y="499"/>
                  </a:cubicBezTo>
                  <a:cubicBezTo>
                    <a:pt x="399" y="508"/>
                    <a:pt x="393" y="517"/>
                    <a:pt x="384" y="519"/>
                  </a:cubicBezTo>
                  <a:close/>
                  <a:moveTo>
                    <a:pt x="396" y="193"/>
                  </a:moveTo>
                  <a:cubicBezTo>
                    <a:pt x="441" y="287"/>
                    <a:pt x="441" y="287"/>
                    <a:pt x="441" y="287"/>
                  </a:cubicBezTo>
                  <a:cubicBezTo>
                    <a:pt x="324" y="343"/>
                    <a:pt x="324" y="343"/>
                    <a:pt x="324" y="343"/>
                  </a:cubicBezTo>
                  <a:cubicBezTo>
                    <a:pt x="279" y="250"/>
                    <a:pt x="279" y="250"/>
                    <a:pt x="279" y="250"/>
                  </a:cubicBezTo>
                  <a:lnTo>
                    <a:pt x="396" y="193"/>
                  </a:lnTo>
                  <a:close/>
                  <a:moveTo>
                    <a:pt x="84" y="0"/>
                  </a:moveTo>
                  <a:cubicBezTo>
                    <a:pt x="108" y="0"/>
                    <a:pt x="128" y="19"/>
                    <a:pt x="128" y="43"/>
                  </a:cubicBezTo>
                  <a:cubicBezTo>
                    <a:pt x="128" y="67"/>
                    <a:pt x="108" y="86"/>
                    <a:pt x="84" y="86"/>
                  </a:cubicBezTo>
                  <a:cubicBezTo>
                    <a:pt x="61" y="86"/>
                    <a:pt x="41" y="67"/>
                    <a:pt x="41" y="43"/>
                  </a:cubicBezTo>
                  <a:cubicBezTo>
                    <a:pt x="41" y="19"/>
                    <a:pt x="61" y="0"/>
                    <a:pt x="84" y="0"/>
                  </a:cubicBezTo>
                  <a:close/>
                  <a:moveTo>
                    <a:pt x="84" y="0"/>
                  </a:moveTo>
                  <a:cubicBezTo>
                    <a:pt x="84" y="0"/>
                    <a:pt x="84" y="0"/>
                    <a:pt x="84" y="0"/>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grpSp>
          <p:nvGrpSpPr>
            <p:cNvPr id="204" name="Group 3"/>
            <p:cNvGrpSpPr/>
            <p:nvPr/>
          </p:nvGrpSpPr>
          <p:grpSpPr>
            <a:xfrm>
              <a:off x="1058017" y="3213504"/>
              <a:ext cx="369571" cy="1968592"/>
              <a:chOff x="1129990" y="2059233"/>
              <a:chExt cx="329109" cy="1753060"/>
            </a:xfrm>
            <a:grpFill/>
          </p:grpSpPr>
          <p:sp>
            <p:nvSpPr>
              <p:cNvPr id="241" name="ïşḻïďê-Rectangle: Rounded Corners 40"/>
              <p:cNvSpPr/>
              <p:nvPr/>
            </p:nvSpPr>
            <p:spPr>
              <a:xfrm>
                <a:off x="1213394" y="2059233"/>
                <a:ext cx="162300" cy="1678058"/>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42" name="ïşḻïďê-Oval 41"/>
              <p:cNvSpPr/>
              <p:nvPr/>
            </p:nvSpPr>
            <p:spPr>
              <a:xfrm>
                <a:off x="1129990" y="3483098"/>
                <a:ext cx="329109" cy="329195"/>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grpSp>
        <p:sp>
          <p:nvSpPr>
            <p:cNvPr id="205" name="ïşḻïďê-Freeform: Shape 42"/>
            <p:cNvSpPr/>
            <p:nvPr/>
          </p:nvSpPr>
          <p:spPr>
            <a:xfrm>
              <a:off x="1019436" y="2591074"/>
              <a:ext cx="446743" cy="2629618"/>
            </a:xfrm>
            <a:custGeom>
              <a:avLst/>
              <a:gdLst>
                <a:gd name="connsiteX0" fmla="*/ 315468 w 630936"/>
                <a:gd name="connsiteY0" fmla="*/ 0 h 3712845"/>
                <a:gd name="connsiteX1" fmla="*/ 498348 w 630936"/>
                <a:gd name="connsiteY1" fmla="*/ 182880 h 3712845"/>
                <a:gd name="connsiteX2" fmla="*/ 498348 w 630936"/>
                <a:gd name="connsiteY2" fmla="*/ 3141148 h 3712845"/>
                <a:gd name="connsiteX3" fmla="*/ 538538 w 630936"/>
                <a:gd name="connsiteY3" fmla="*/ 3174308 h 3712845"/>
                <a:gd name="connsiteX4" fmla="*/ 630936 w 630936"/>
                <a:gd name="connsiteY4" fmla="*/ 3397377 h 3712845"/>
                <a:gd name="connsiteX5" fmla="*/ 315468 w 630936"/>
                <a:gd name="connsiteY5" fmla="*/ 3712845 h 3712845"/>
                <a:gd name="connsiteX6" fmla="*/ 0 w 630936"/>
                <a:gd name="connsiteY6" fmla="*/ 3397377 h 3712845"/>
                <a:gd name="connsiteX7" fmla="*/ 92399 w 630936"/>
                <a:gd name="connsiteY7" fmla="*/ 3174308 h 3712845"/>
                <a:gd name="connsiteX8" fmla="*/ 132588 w 630936"/>
                <a:gd name="connsiteY8" fmla="*/ 3141148 h 3712845"/>
                <a:gd name="connsiteX9" fmla="*/ 132588 w 630936"/>
                <a:gd name="connsiteY9" fmla="*/ 182880 h 3712845"/>
                <a:gd name="connsiteX10" fmla="*/ 315468 w 630936"/>
                <a:gd name="connsiteY10" fmla="*/ 0 h 3712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936" h="3712845">
                  <a:moveTo>
                    <a:pt x="315468" y="0"/>
                  </a:moveTo>
                  <a:cubicBezTo>
                    <a:pt x="416470" y="0"/>
                    <a:pt x="498348" y="81878"/>
                    <a:pt x="498348" y="182880"/>
                  </a:cubicBezTo>
                  <a:lnTo>
                    <a:pt x="498348" y="3141148"/>
                  </a:lnTo>
                  <a:lnTo>
                    <a:pt x="538538" y="3174308"/>
                  </a:lnTo>
                  <a:cubicBezTo>
                    <a:pt x="595626" y="3231396"/>
                    <a:pt x="630936" y="3310263"/>
                    <a:pt x="630936" y="3397377"/>
                  </a:cubicBezTo>
                  <a:cubicBezTo>
                    <a:pt x="630936" y="3571605"/>
                    <a:pt x="489696" y="3712845"/>
                    <a:pt x="315468" y="3712845"/>
                  </a:cubicBezTo>
                  <a:cubicBezTo>
                    <a:pt x="141240" y="3712845"/>
                    <a:pt x="0" y="3571605"/>
                    <a:pt x="0" y="3397377"/>
                  </a:cubicBezTo>
                  <a:cubicBezTo>
                    <a:pt x="0" y="3310263"/>
                    <a:pt x="35310" y="3231396"/>
                    <a:pt x="92399" y="3174308"/>
                  </a:cubicBezTo>
                  <a:lnTo>
                    <a:pt x="132588" y="3141148"/>
                  </a:lnTo>
                  <a:lnTo>
                    <a:pt x="132588" y="182880"/>
                  </a:lnTo>
                  <a:cubicBezTo>
                    <a:pt x="132588" y="81878"/>
                    <a:pt x="214466" y="0"/>
                    <a:pt x="315468" y="0"/>
                  </a:cubicBezTo>
                  <a:close/>
                </a:path>
              </a:pathLst>
            </a:custGeom>
            <a:grpFill/>
            <a:ln w="6350">
              <a:solidFill>
                <a:srgbClr val="808080">
                  <a:alpha val="50000"/>
                </a:srgb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cxnSp>
          <p:nvCxnSpPr>
            <p:cNvPr id="206" name="ïşḻïďê-Straight Connector 56"/>
            <p:cNvCxnSpPr/>
            <p:nvPr/>
          </p:nvCxnSpPr>
          <p:spPr>
            <a:xfrm>
              <a:off x="1681433" y="3499941"/>
              <a:ext cx="1220124" cy="0"/>
            </a:xfrm>
            <a:prstGeom prst="line">
              <a:avLst/>
            </a:prstGeom>
            <a:grpFill/>
            <a:ln>
              <a:solidFill>
                <a:srgbClr val="1C5483"/>
              </a:solidFill>
            </a:ln>
            <a:effectLst/>
          </p:spPr>
          <p:style>
            <a:lnRef idx="2">
              <a:schemeClr val="accent1"/>
            </a:lnRef>
            <a:fillRef idx="0">
              <a:schemeClr val="accent1"/>
            </a:fillRef>
            <a:effectRef idx="1">
              <a:schemeClr val="accent1"/>
            </a:effectRef>
            <a:fontRef idx="minor">
              <a:schemeClr val="tx1"/>
            </a:fontRef>
          </p:style>
        </p:cxnSp>
        <p:grpSp>
          <p:nvGrpSpPr>
            <p:cNvPr id="207" name="Group 67"/>
            <p:cNvGrpSpPr/>
            <p:nvPr/>
          </p:nvGrpSpPr>
          <p:grpSpPr>
            <a:xfrm>
              <a:off x="1841382" y="2853118"/>
              <a:ext cx="514034" cy="515067"/>
              <a:chOff x="2436813" y="361950"/>
              <a:chExt cx="790575" cy="792163"/>
            </a:xfrm>
            <a:grpFill/>
          </p:grpSpPr>
          <p:sp>
            <p:nvSpPr>
              <p:cNvPr id="235" name="ïşḻïďê-Freeform: Shape 68"/>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close/>
                    <a:moveTo>
                      <a:pt x="436" y="281"/>
                    </a:moveTo>
                    <a:lnTo>
                      <a:pt x="436" y="281"/>
                    </a:lnTo>
                    <a:close/>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36" name="ïşḻïďê-Freeform: Shape 69"/>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moveTo>
                      <a:pt x="436" y="281"/>
                    </a:moveTo>
                    <a:lnTo>
                      <a:pt x="436" y="281"/>
                    </a:ln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37" name="ïşḻïďê-Freeform: Shape 70"/>
              <p:cNvSpPr/>
              <p:nvPr/>
            </p:nvSpPr>
            <p:spPr bwMode="auto">
              <a:xfrm>
                <a:off x="273367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38" name="ïşḻïďê-Freeform: Shape 71"/>
              <p:cNvSpPr/>
              <p:nvPr/>
            </p:nvSpPr>
            <p:spPr bwMode="auto">
              <a:xfrm>
                <a:off x="298132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39" name="ïşḻïďê-Freeform: Shape 72"/>
              <p:cNvSpPr/>
              <p:nvPr/>
            </p:nvSpPr>
            <p:spPr bwMode="auto">
              <a:xfrm>
                <a:off x="2684463" y="609600"/>
                <a:ext cx="501650" cy="247650"/>
              </a:xfrm>
              <a:custGeom>
                <a:avLst/>
                <a:gdLst/>
                <a:ahLst/>
                <a:cxnLst>
                  <a:cxn ang="0">
                    <a:pos x="273" y="109"/>
                  </a:cxn>
                  <a:cxn ang="0">
                    <a:pos x="120" y="0"/>
                  </a:cxn>
                  <a:cxn ang="0">
                    <a:pos x="0" y="0"/>
                  </a:cxn>
                  <a:cxn ang="0">
                    <a:pos x="73" y="182"/>
                  </a:cxn>
                  <a:cxn ang="0">
                    <a:pos x="328" y="182"/>
                  </a:cxn>
                  <a:cxn ang="0">
                    <a:pos x="370" y="77"/>
                  </a:cxn>
                  <a:cxn ang="0">
                    <a:pos x="273" y="109"/>
                  </a:cxn>
                  <a:cxn ang="0">
                    <a:pos x="273" y="109"/>
                  </a:cxn>
                  <a:cxn ang="0">
                    <a:pos x="273" y="109"/>
                  </a:cxn>
                </a:cxnLst>
                <a:rect l="0" t="0" r="r" b="b"/>
                <a:pathLst>
                  <a:path w="370" h="182">
                    <a:moveTo>
                      <a:pt x="273" y="109"/>
                    </a:moveTo>
                    <a:cubicBezTo>
                      <a:pt x="202" y="109"/>
                      <a:pt x="142" y="63"/>
                      <a:pt x="120" y="0"/>
                    </a:cubicBezTo>
                    <a:cubicBezTo>
                      <a:pt x="0" y="0"/>
                      <a:pt x="0" y="0"/>
                      <a:pt x="0" y="0"/>
                    </a:cubicBezTo>
                    <a:cubicBezTo>
                      <a:pt x="73" y="182"/>
                      <a:pt x="73" y="182"/>
                      <a:pt x="73" y="182"/>
                    </a:cubicBezTo>
                    <a:cubicBezTo>
                      <a:pt x="328" y="182"/>
                      <a:pt x="328" y="182"/>
                      <a:pt x="328" y="182"/>
                    </a:cubicBezTo>
                    <a:cubicBezTo>
                      <a:pt x="370" y="77"/>
                      <a:pt x="370" y="77"/>
                      <a:pt x="370" y="77"/>
                    </a:cubicBezTo>
                    <a:cubicBezTo>
                      <a:pt x="343" y="97"/>
                      <a:pt x="309" y="109"/>
                      <a:pt x="273" y="109"/>
                    </a:cubicBezTo>
                    <a:close/>
                    <a:moveTo>
                      <a:pt x="273" y="109"/>
                    </a:moveTo>
                    <a:cubicBezTo>
                      <a:pt x="273" y="109"/>
                      <a:pt x="273" y="109"/>
                      <a:pt x="273" y="109"/>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40" name="ïşḻïďê-Freeform: Shape 73"/>
              <p:cNvSpPr/>
              <p:nvPr/>
            </p:nvSpPr>
            <p:spPr bwMode="auto">
              <a:xfrm>
                <a:off x="2881313" y="361950"/>
                <a:ext cx="346075" cy="346075"/>
              </a:xfrm>
              <a:custGeom>
                <a:avLst/>
                <a:gdLst/>
                <a:ahLst/>
                <a:cxnLst>
                  <a:cxn ang="0">
                    <a:pos x="127" y="0"/>
                  </a:cxn>
                  <a:cxn ang="0">
                    <a:pos x="0" y="127"/>
                  </a:cxn>
                  <a:cxn ang="0">
                    <a:pos x="127" y="254"/>
                  </a:cxn>
                  <a:cxn ang="0">
                    <a:pos x="255" y="127"/>
                  </a:cxn>
                  <a:cxn ang="0">
                    <a:pos x="127" y="0"/>
                  </a:cxn>
                  <a:cxn ang="0">
                    <a:pos x="108" y="191"/>
                  </a:cxn>
                  <a:cxn ang="0">
                    <a:pos x="44" y="127"/>
                  </a:cxn>
                  <a:cxn ang="0">
                    <a:pos x="69" y="101"/>
                  </a:cxn>
                  <a:cxn ang="0">
                    <a:pos x="108" y="140"/>
                  </a:cxn>
                  <a:cxn ang="0">
                    <a:pos x="185" y="63"/>
                  </a:cxn>
                  <a:cxn ang="0">
                    <a:pos x="211" y="89"/>
                  </a:cxn>
                  <a:cxn ang="0">
                    <a:pos x="108" y="191"/>
                  </a:cxn>
                  <a:cxn ang="0">
                    <a:pos x="108" y="191"/>
                  </a:cxn>
                  <a:cxn ang="0">
                    <a:pos x="108" y="191"/>
                  </a:cxn>
                </a:cxnLst>
                <a:rect l="0" t="0" r="r" b="b"/>
                <a:pathLst>
                  <a:path w="255" h="254">
                    <a:moveTo>
                      <a:pt x="127" y="0"/>
                    </a:moveTo>
                    <a:cubicBezTo>
                      <a:pt x="57" y="0"/>
                      <a:pt x="0" y="57"/>
                      <a:pt x="0" y="127"/>
                    </a:cubicBezTo>
                    <a:cubicBezTo>
                      <a:pt x="0" y="197"/>
                      <a:pt x="57" y="254"/>
                      <a:pt x="127" y="254"/>
                    </a:cubicBezTo>
                    <a:cubicBezTo>
                      <a:pt x="198" y="254"/>
                      <a:pt x="255" y="197"/>
                      <a:pt x="255" y="127"/>
                    </a:cubicBezTo>
                    <a:cubicBezTo>
                      <a:pt x="255" y="57"/>
                      <a:pt x="198" y="0"/>
                      <a:pt x="127" y="0"/>
                    </a:cubicBezTo>
                    <a:close/>
                    <a:moveTo>
                      <a:pt x="108" y="191"/>
                    </a:moveTo>
                    <a:cubicBezTo>
                      <a:pt x="44" y="127"/>
                      <a:pt x="44" y="127"/>
                      <a:pt x="44" y="127"/>
                    </a:cubicBezTo>
                    <a:cubicBezTo>
                      <a:pt x="69" y="101"/>
                      <a:pt x="69" y="101"/>
                      <a:pt x="69" y="101"/>
                    </a:cubicBezTo>
                    <a:cubicBezTo>
                      <a:pt x="108" y="140"/>
                      <a:pt x="108" y="140"/>
                      <a:pt x="108" y="140"/>
                    </a:cubicBezTo>
                    <a:cubicBezTo>
                      <a:pt x="185" y="63"/>
                      <a:pt x="185" y="63"/>
                      <a:pt x="185" y="63"/>
                    </a:cubicBezTo>
                    <a:cubicBezTo>
                      <a:pt x="211" y="89"/>
                      <a:pt x="211" y="89"/>
                      <a:pt x="211" y="89"/>
                    </a:cubicBezTo>
                    <a:lnTo>
                      <a:pt x="108" y="191"/>
                    </a:lnTo>
                    <a:close/>
                    <a:moveTo>
                      <a:pt x="108" y="191"/>
                    </a:moveTo>
                    <a:cubicBezTo>
                      <a:pt x="108" y="191"/>
                      <a:pt x="108" y="191"/>
                      <a:pt x="108" y="191"/>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grpSp>
        <p:grpSp>
          <p:nvGrpSpPr>
            <p:cNvPr id="208" name="Group 4"/>
            <p:cNvGrpSpPr/>
            <p:nvPr/>
          </p:nvGrpSpPr>
          <p:grpSpPr>
            <a:xfrm>
              <a:off x="3217594" y="3716979"/>
              <a:ext cx="369571" cy="1465116"/>
              <a:chOff x="2553711" y="2507587"/>
              <a:chExt cx="329109" cy="1304706"/>
            </a:xfrm>
            <a:grpFill/>
          </p:grpSpPr>
          <p:sp>
            <p:nvSpPr>
              <p:cNvPr id="233" name="ïşḻïďê-Rectangle: Rounded Corners 43"/>
              <p:cNvSpPr/>
              <p:nvPr/>
            </p:nvSpPr>
            <p:spPr>
              <a:xfrm>
                <a:off x="2637116" y="2507587"/>
                <a:ext cx="162300" cy="1229703"/>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34" name="ïşḻïďê-Oval 44"/>
              <p:cNvSpPr/>
              <p:nvPr/>
            </p:nvSpPr>
            <p:spPr>
              <a:xfrm>
                <a:off x="2553711" y="3483098"/>
                <a:ext cx="329109" cy="329195"/>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grpSp>
        <p:sp>
          <p:nvSpPr>
            <p:cNvPr id="209" name="ïşḻïďê-Freeform: Shape 45"/>
            <p:cNvSpPr/>
            <p:nvPr/>
          </p:nvSpPr>
          <p:spPr>
            <a:xfrm>
              <a:off x="3179019" y="2591074"/>
              <a:ext cx="446743" cy="2629618"/>
            </a:xfrm>
            <a:custGeom>
              <a:avLst/>
              <a:gdLst>
                <a:gd name="connsiteX0" fmla="*/ 315468 w 630936"/>
                <a:gd name="connsiteY0" fmla="*/ 0 h 3712845"/>
                <a:gd name="connsiteX1" fmla="*/ 498348 w 630936"/>
                <a:gd name="connsiteY1" fmla="*/ 182880 h 3712845"/>
                <a:gd name="connsiteX2" fmla="*/ 498348 w 630936"/>
                <a:gd name="connsiteY2" fmla="*/ 3141148 h 3712845"/>
                <a:gd name="connsiteX3" fmla="*/ 538538 w 630936"/>
                <a:gd name="connsiteY3" fmla="*/ 3174308 h 3712845"/>
                <a:gd name="connsiteX4" fmla="*/ 630936 w 630936"/>
                <a:gd name="connsiteY4" fmla="*/ 3397377 h 3712845"/>
                <a:gd name="connsiteX5" fmla="*/ 315468 w 630936"/>
                <a:gd name="connsiteY5" fmla="*/ 3712845 h 3712845"/>
                <a:gd name="connsiteX6" fmla="*/ 0 w 630936"/>
                <a:gd name="connsiteY6" fmla="*/ 3397377 h 3712845"/>
                <a:gd name="connsiteX7" fmla="*/ 92399 w 630936"/>
                <a:gd name="connsiteY7" fmla="*/ 3174308 h 3712845"/>
                <a:gd name="connsiteX8" fmla="*/ 132588 w 630936"/>
                <a:gd name="connsiteY8" fmla="*/ 3141148 h 3712845"/>
                <a:gd name="connsiteX9" fmla="*/ 132588 w 630936"/>
                <a:gd name="connsiteY9" fmla="*/ 182880 h 3712845"/>
                <a:gd name="connsiteX10" fmla="*/ 315468 w 630936"/>
                <a:gd name="connsiteY10" fmla="*/ 0 h 3712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936" h="3712845">
                  <a:moveTo>
                    <a:pt x="315468" y="0"/>
                  </a:moveTo>
                  <a:cubicBezTo>
                    <a:pt x="416470" y="0"/>
                    <a:pt x="498348" y="81878"/>
                    <a:pt x="498348" y="182880"/>
                  </a:cubicBezTo>
                  <a:lnTo>
                    <a:pt x="498348" y="3141148"/>
                  </a:lnTo>
                  <a:lnTo>
                    <a:pt x="538538" y="3174308"/>
                  </a:lnTo>
                  <a:cubicBezTo>
                    <a:pt x="595626" y="3231396"/>
                    <a:pt x="630936" y="3310263"/>
                    <a:pt x="630936" y="3397377"/>
                  </a:cubicBezTo>
                  <a:cubicBezTo>
                    <a:pt x="630936" y="3571605"/>
                    <a:pt x="489696" y="3712845"/>
                    <a:pt x="315468" y="3712845"/>
                  </a:cubicBezTo>
                  <a:cubicBezTo>
                    <a:pt x="141240" y="3712845"/>
                    <a:pt x="0" y="3571605"/>
                    <a:pt x="0" y="3397377"/>
                  </a:cubicBezTo>
                  <a:cubicBezTo>
                    <a:pt x="0" y="3310263"/>
                    <a:pt x="35310" y="3231396"/>
                    <a:pt x="92399" y="3174308"/>
                  </a:cubicBezTo>
                  <a:lnTo>
                    <a:pt x="132588" y="3141148"/>
                  </a:lnTo>
                  <a:lnTo>
                    <a:pt x="132588" y="182880"/>
                  </a:lnTo>
                  <a:cubicBezTo>
                    <a:pt x="132588" y="81878"/>
                    <a:pt x="214466" y="0"/>
                    <a:pt x="315468" y="0"/>
                  </a:cubicBezTo>
                  <a:close/>
                </a:path>
              </a:pathLst>
            </a:custGeom>
            <a:grpFill/>
            <a:ln w="6350">
              <a:solidFill>
                <a:srgbClr val="808080">
                  <a:alpha val="50000"/>
                </a:srgb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cxnSp>
          <p:nvCxnSpPr>
            <p:cNvPr id="210" name="ïşḻïďê-Straight Connector 58"/>
            <p:cNvCxnSpPr/>
            <p:nvPr/>
          </p:nvCxnSpPr>
          <p:spPr>
            <a:xfrm>
              <a:off x="3837966" y="3499941"/>
              <a:ext cx="1220124" cy="0"/>
            </a:xfrm>
            <a:prstGeom prst="line">
              <a:avLst/>
            </a:prstGeom>
            <a:grpFill/>
            <a:ln>
              <a:solidFill>
                <a:srgbClr val="47484A"/>
              </a:solidFill>
            </a:ln>
            <a:effectLst/>
          </p:spPr>
          <p:style>
            <a:lnRef idx="2">
              <a:schemeClr val="accent1"/>
            </a:lnRef>
            <a:fillRef idx="0">
              <a:schemeClr val="accent1"/>
            </a:fillRef>
            <a:effectRef idx="1">
              <a:schemeClr val="accent1"/>
            </a:effectRef>
            <a:fontRef idx="minor">
              <a:schemeClr val="tx1"/>
            </a:fontRef>
          </p:style>
        </p:cxnSp>
        <p:grpSp>
          <p:nvGrpSpPr>
            <p:cNvPr id="211" name="Group 74"/>
            <p:cNvGrpSpPr/>
            <p:nvPr/>
          </p:nvGrpSpPr>
          <p:grpSpPr>
            <a:xfrm>
              <a:off x="4054682" y="2878922"/>
              <a:ext cx="400491" cy="463457"/>
              <a:chOff x="3605213" y="379413"/>
              <a:chExt cx="615950" cy="712787"/>
            </a:xfrm>
            <a:grpFill/>
          </p:grpSpPr>
          <p:sp>
            <p:nvSpPr>
              <p:cNvPr id="228" name="ïşḻïďê-Freeform: Shape 75"/>
              <p:cNvSpPr/>
              <p:nvPr/>
            </p:nvSpPr>
            <p:spPr bwMode="auto">
              <a:xfrm>
                <a:off x="3916363" y="996950"/>
                <a:ext cx="96838" cy="95250"/>
              </a:xfrm>
              <a:custGeom>
                <a:avLst/>
                <a:gdLst/>
                <a:ahLst/>
                <a:cxnLst>
                  <a:cxn ang="0">
                    <a:pos x="35" y="0"/>
                  </a:cxn>
                  <a:cxn ang="0">
                    <a:pos x="0" y="36"/>
                  </a:cxn>
                  <a:cxn ang="0">
                    <a:pos x="35" y="71"/>
                  </a:cxn>
                  <a:cxn ang="0">
                    <a:pos x="71" y="36"/>
                  </a:cxn>
                  <a:cxn ang="0">
                    <a:pos x="35" y="0"/>
                  </a:cxn>
                  <a:cxn ang="0">
                    <a:pos x="35" y="0"/>
                  </a:cxn>
                  <a:cxn ang="0">
                    <a:pos x="35" y="0"/>
                  </a:cxn>
                </a:cxnLst>
                <a:rect l="0" t="0" r="r" b="b"/>
                <a:pathLst>
                  <a:path w="71" h="71">
                    <a:moveTo>
                      <a:pt x="35" y="0"/>
                    </a:moveTo>
                    <a:cubicBezTo>
                      <a:pt x="16" y="0"/>
                      <a:pt x="0" y="16"/>
                      <a:pt x="0" y="36"/>
                    </a:cubicBezTo>
                    <a:cubicBezTo>
                      <a:pt x="0" y="55"/>
                      <a:pt x="16" y="71"/>
                      <a:pt x="35" y="71"/>
                    </a:cubicBezTo>
                    <a:cubicBezTo>
                      <a:pt x="55" y="71"/>
                      <a:pt x="71" y="55"/>
                      <a:pt x="71" y="36"/>
                    </a:cubicBezTo>
                    <a:cubicBezTo>
                      <a:pt x="71" y="16"/>
                      <a:pt x="55" y="0"/>
                      <a:pt x="35" y="0"/>
                    </a:cubicBezTo>
                    <a:close/>
                    <a:moveTo>
                      <a:pt x="35" y="0"/>
                    </a:moveTo>
                    <a:cubicBezTo>
                      <a:pt x="35" y="0"/>
                      <a:pt x="35" y="0"/>
                      <a:pt x="35" y="0"/>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29" name="ïşḻïďê-Freeform: Shape 76"/>
              <p:cNvSpPr/>
              <p:nvPr/>
            </p:nvSpPr>
            <p:spPr bwMode="auto">
              <a:xfrm>
                <a:off x="3652838" y="996950"/>
                <a:ext cx="96838" cy="95250"/>
              </a:xfrm>
              <a:custGeom>
                <a:avLst/>
                <a:gdLst/>
                <a:ahLst/>
                <a:cxnLst>
                  <a:cxn ang="0">
                    <a:pos x="36" y="0"/>
                  </a:cxn>
                  <a:cxn ang="0">
                    <a:pos x="0" y="36"/>
                  </a:cxn>
                  <a:cxn ang="0">
                    <a:pos x="36" y="71"/>
                  </a:cxn>
                  <a:cxn ang="0">
                    <a:pos x="71" y="36"/>
                  </a:cxn>
                  <a:cxn ang="0">
                    <a:pos x="36" y="0"/>
                  </a:cxn>
                  <a:cxn ang="0">
                    <a:pos x="36" y="0"/>
                  </a:cxn>
                  <a:cxn ang="0">
                    <a:pos x="36" y="0"/>
                  </a:cxn>
                </a:cxnLst>
                <a:rect l="0" t="0" r="r" b="b"/>
                <a:pathLst>
                  <a:path w="71" h="71">
                    <a:moveTo>
                      <a:pt x="36" y="0"/>
                    </a:moveTo>
                    <a:cubicBezTo>
                      <a:pt x="16" y="0"/>
                      <a:pt x="0" y="16"/>
                      <a:pt x="0" y="36"/>
                    </a:cubicBezTo>
                    <a:cubicBezTo>
                      <a:pt x="0" y="55"/>
                      <a:pt x="16" y="71"/>
                      <a:pt x="36" y="71"/>
                    </a:cubicBezTo>
                    <a:cubicBezTo>
                      <a:pt x="55" y="71"/>
                      <a:pt x="71" y="55"/>
                      <a:pt x="71" y="36"/>
                    </a:cubicBezTo>
                    <a:cubicBezTo>
                      <a:pt x="71" y="16"/>
                      <a:pt x="55" y="0"/>
                      <a:pt x="36" y="0"/>
                    </a:cubicBezTo>
                    <a:close/>
                    <a:moveTo>
                      <a:pt x="36" y="0"/>
                    </a:moveTo>
                    <a:cubicBezTo>
                      <a:pt x="36" y="0"/>
                      <a:pt x="36" y="0"/>
                      <a:pt x="36" y="0"/>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30" name="ïşḻïďê-Freeform: Shape 77"/>
              <p:cNvSpPr/>
              <p:nvPr/>
            </p:nvSpPr>
            <p:spPr bwMode="auto">
              <a:xfrm>
                <a:off x="3605213" y="504825"/>
                <a:ext cx="615950" cy="477838"/>
              </a:xfrm>
              <a:custGeom>
                <a:avLst/>
                <a:gdLst/>
                <a:ahLst/>
                <a:cxnLst>
                  <a:cxn ang="0">
                    <a:pos x="453" y="13"/>
                  </a:cxn>
                  <a:cxn ang="0">
                    <a:pos x="432" y="3"/>
                  </a:cxn>
                  <a:cxn ang="0">
                    <a:pos x="348" y="35"/>
                  </a:cxn>
                  <a:cxn ang="0">
                    <a:pos x="338" y="45"/>
                  </a:cxn>
                  <a:cxn ang="0">
                    <a:pos x="326" y="86"/>
                  </a:cxn>
                  <a:cxn ang="0">
                    <a:pos x="28" y="86"/>
                  </a:cxn>
                  <a:cxn ang="0">
                    <a:pos x="13" y="82"/>
                  </a:cxn>
                  <a:cxn ang="0">
                    <a:pos x="2" y="102"/>
                  </a:cxn>
                  <a:cxn ang="0">
                    <a:pos x="49" y="263"/>
                  </a:cxn>
                  <a:cxn ang="0">
                    <a:pos x="64" y="274"/>
                  </a:cxn>
                  <a:cxn ang="0">
                    <a:pos x="268" y="274"/>
                  </a:cxn>
                  <a:cxn ang="0">
                    <a:pos x="255" y="318"/>
                  </a:cxn>
                  <a:cxn ang="0">
                    <a:pos x="62" y="318"/>
                  </a:cxn>
                  <a:cxn ang="0">
                    <a:pos x="46" y="335"/>
                  </a:cxn>
                  <a:cxn ang="0">
                    <a:pos x="62" y="351"/>
                  </a:cxn>
                  <a:cxn ang="0">
                    <a:pos x="267" y="351"/>
                  </a:cxn>
                  <a:cxn ang="0">
                    <a:pos x="282" y="339"/>
                  </a:cxn>
                  <a:cxn ang="0">
                    <a:pos x="304" y="263"/>
                  </a:cxn>
                  <a:cxn ang="0">
                    <a:pos x="367" y="62"/>
                  </a:cxn>
                  <a:cxn ang="0">
                    <a:pos x="444" y="33"/>
                  </a:cxn>
                  <a:cxn ang="0">
                    <a:pos x="454" y="18"/>
                  </a:cxn>
                  <a:cxn ang="0">
                    <a:pos x="453" y="13"/>
                  </a:cxn>
                  <a:cxn ang="0">
                    <a:pos x="277" y="242"/>
                  </a:cxn>
                  <a:cxn ang="0">
                    <a:pos x="76" y="242"/>
                  </a:cxn>
                  <a:cxn ang="0">
                    <a:pos x="68" y="214"/>
                  </a:cxn>
                  <a:cxn ang="0">
                    <a:pos x="286" y="214"/>
                  </a:cxn>
                  <a:cxn ang="0">
                    <a:pos x="277" y="242"/>
                  </a:cxn>
                  <a:cxn ang="0">
                    <a:pos x="294" y="188"/>
                  </a:cxn>
                  <a:cxn ang="0">
                    <a:pos x="61" y="188"/>
                  </a:cxn>
                  <a:cxn ang="0">
                    <a:pos x="53" y="163"/>
                  </a:cxn>
                  <a:cxn ang="0">
                    <a:pos x="302" y="163"/>
                  </a:cxn>
                  <a:cxn ang="0">
                    <a:pos x="294" y="188"/>
                  </a:cxn>
                  <a:cxn ang="0">
                    <a:pos x="310" y="137"/>
                  </a:cxn>
                  <a:cxn ang="0">
                    <a:pos x="46" y="137"/>
                  </a:cxn>
                  <a:cxn ang="0">
                    <a:pos x="39" y="112"/>
                  </a:cxn>
                  <a:cxn ang="0">
                    <a:pos x="318" y="112"/>
                  </a:cxn>
                  <a:cxn ang="0">
                    <a:pos x="310" y="137"/>
                  </a:cxn>
                  <a:cxn ang="0">
                    <a:pos x="310" y="137"/>
                  </a:cxn>
                  <a:cxn ang="0">
                    <a:pos x="310" y="137"/>
                  </a:cxn>
                </a:cxnLst>
                <a:rect l="0" t="0" r="r" b="b"/>
                <a:pathLst>
                  <a:path w="454" h="351">
                    <a:moveTo>
                      <a:pt x="453" y="13"/>
                    </a:moveTo>
                    <a:cubicBezTo>
                      <a:pt x="450" y="4"/>
                      <a:pt x="441" y="0"/>
                      <a:pt x="432" y="3"/>
                    </a:cubicBezTo>
                    <a:cubicBezTo>
                      <a:pt x="348" y="35"/>
                      <a:pt x="348" y="35"/>
                      <a:pt x="348" y="35"/>
                    </a:cubicBezTo>
                    <a:cubicBezTo>
                      <a:pt x="344" y="37"/>
                      <a:pt x="340" y="41"/>
                      <a:pt x="338" y="45"/>
                    </a:cubicBezTo>
                    <a:cubicBezTo>
                      <a:pt x="326" y="86"/>
                      <a:pt x="326" y="86"/>
                      <a:pt x="326" y="86"/>
                    </a:cubicBezTo>
                    <a:cubicBezTo>
                      <a:pt x="28" y="86"/>
                      <a:pt x="28" y="86"/>
                      <a:pt x="28" y="86"/>
                    </a:cubicBezTo>
                    <a:cubicBezTo>
                      <a:pt x="24" y="82"/>
                      <a:pt x="19" y="81"/>
                      <a:pt x="13" y="82"/>
                    </a:cubicBezTo>
                    <a:cubicBezTo>
                      <a:pt x="5" y="85"/>
                      <a:pt x="0" y="93"/>
                      <a:pt x="2" y="102"/>
                    </a:cubicBezTo>
                    <a:cubicBezTo>
                      <a:pt x="49" y="263"/>
                      <a:pt x="49" y="263"/>
                      <a:pt x="49" y="263"/>
                    </a:cubicBezTo>
                    <a:cubicBezTo>
                      <a:pt x="51" y="270"/>
                      <a:pt x="57" y="274"/>
                      <a:pt x="64" y="274"/>
                    </a:cubicBezTo>
                    <a:cubicBezTo>
                      <a:pt x="268" y="274"/>
                      <a:pt x="268" y="274"/>
                      <a:pt x="268" y="274"/>
                    </a:cubicBezTo>
                    <a:cubicBezTo>
                      <a:pt x="263" y="289"/>
                      <a:pt x="258" y="309"/>
                      <a:pt x="255" y="318"/>
                    </a:cubicBezTo>
                    <a:cubicBezTo>
                      <a:pt x="62" y="318"/>
                      <a:pt x="62" y="318"/>
                      <a:pt x="62" y="318"/>
                    </a:cubicBezTo>
                    <a:cubicBezTo>
                      <a:pt x="53" y="318"/>
                      <a:pt x="46" y="326"/>
                      <a:pt x="46" y="335"/>
                    </a:cubicBezTo>
                    <a:cubicBezTo>
                      <a:pt x="46" y="343"/>
                      <a:pt x="53" y="351"/>
                      <a:pt x="62" y="351"/>
                    </a:cubicBezTo>
                    <a:cubicBezTo>
                      <a:pt x="267" y="351"/>
                      <a:pt x="267" y="351"/>
                      <a:pt x="267" y="351"/>
                    </a:cubicBezTo>
                    <a:cubicBezTo>
                      <a:pt x="274" y="351"/>
                      <a:pt x="280" y="346"/>
                      <a:pt x="282" y="339"/>
                    </a:cubicBezTo>
                    <a:cubicBezTo>
                      <a:pt x="304" y="263"/>
                      <a:pt x="304" y="263"/>
                      <a:pt x="304" y="263"/>
                    </a:cubicBezTo>
                    <a:cubicBezTo>
                      <a:pt x="306" y="259"/>
                      <a:pt x="363" y="76"/>
                      <a:pt x="367" y="62"/>
                    </a:cubicBezTo>
                    <a:cubicBezTo>
                      <a:pt x="379" y="58"/>
                      <a:pt x="444" y="33"/>
                      <a:pt x="444" y="33"/>
                    </a:cubicBezTo>
                    <a:cubicBezTo>
                      <a:pt x="450" y="31"/>
                      <a:pt x="454" y="25"/>
                      <a:pt x="454" y="18"/>
                    </a:cubicBezTo>
                    <a:cubicBezTo>
                      <a:pt x="454" y="16"/>
                      <a:pt x="454" y="15"/>
                      <a:pt x="453" y="13"/>
                    </a:cubicBezTo>
                    <a:close/>
                    <a:moveTo>
                      <a:pt x="277" y="242"/>
                    </a:moveTo>
                    <a:cubicBezTo>
                      <a:pt x="76" y="242"/>
                      <a:pt x="76" y="242"/>
                      <a:pt x="76" y="242"/>
                    </a:cubicBezTo>
                    <a:cubicBezTo>
                      <a:pt x="75" y="238"/>
                      <a:pt x="72" y="227"/>
                      <a:pt x="68" y="214"/>
                    </a:cubicBezTo>
                    <a:cubicBezTo>
                      <a:pt x="286" y="214"/>
                      <a:pt x="286" y="214"/>
                      <a:pt x="286" y="214"/>
                    </a:cubicBezTo>
                    <a:lnTo>
                      <a:pt x="277" y="242"/>
                    </a:lnTo>
                    <a:close/>
                    <a:moveTo>
                      <a:pt x="294" y="188"/>
                    </a:moveTo>
                    <a:cubicBezTo>
                      <a:pt x="61" y="188"/>
                      <a:pt x="61" y="188"/>
                      <a:pt x="61" y="188"/>
                    </a:cubicBezTo>
                    <a:cubicBezTo>
                      <a:pt x="58" y="180"/>
                      <a:pt x="56" y="171"/>
                      <a:pt x="53" y="163"/>
                    </a:cubicBezTo>
                    <a:cubicBezTo>
                      <a:pt x="302" y="163"/>
                      <a:pt x="302" y="163"/>
                      <a:pt x="302" y="163"/>
                    </a:cubicBezTo>
                    <a:lnTo>
                      <a:pt x="294" y="188"/>
                    </a:lnTo>
                    <a:close/>
                    <a:moveTo>
                      <a:pt x="310" y="137"/>
                    </a:moveTo>
                    <a:cubicBezTo>
                      <a:pt x="46" y="137"/>
                      <a:pt x="46" y="137"/>
                      <a:pt x="46" y="137"/>
                    </a:cubicBezTo>
                    <a:cubicBezTo>
                      <a:pt x="43" y="127"/>
                      <a:pt x="41" y="119"/>
                      <a:pt x="39" y="112"/>
                    </a:cubicBezTo>
                    <a:cubicBezTo>
                      <a:pt x="318" y="112"/>
                      <a:pt x="318" y="112"/>
                      <a:pt x="318" y="112"/>
                    </a:cubicBezTo>
                    <a:lnTo>
                      <a:pt x="310" y="137"/>
                    </a:lnTo>
                    <a:close/>
                    <a:moveTo>
                      <a:pt x="310" y="137"/>
                    </a:moveTo>
                    <a:cubicBezTo>
                      <a:pt x="310" y="137"/>
                      <a:pt x="310" y="137"/>
                      <a:pt x="310" y="137"/>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31" name="ïşḻïďê-Freeform: Shape 78"/>
              <p:cNvSpPr/>
              <p:nvPr/>
            </p:nvSpPr>
            <p:spPr bwMode="auto">
              <a:xfrm>
                <a:off x="3732213" y="379413"/>
                <a:ext cx="247650" cy="223838"/>
              </a:xfrm>
              <a:custGeom>
                <a:avLst/>
                <a:gdLst/>
                <a:ahLst/>
                <a:cxnLst>
                  <a:cxn ang="0">
                    <a:pos x="156" y="63"/>
                  </a:cxn>
                  <a:cxn ang="0">
                    <a:pos x="112" y="63"/>
                  </a:cxn>
                  <a:cxn ang="0">
                    <a:pos x="112" y="0"/>
                  </a:cxn>
                  <a:cxn ang="0">
                    <a:pos x="43" y="0"/>
                  </a:cxn>
                  <a:cxn ang="0">
                    <a:pos x="43" y="63"/>
                  </a:cxn>
                  <a:cxn ang="0">
                    <a:pos x="0" y="63"/>
                  </a:cxn>
                  <a:cxn ang="0">
                    <a:pos x="78" y="141"/>
                  </a:cxn>
                  <a:cxn ang="0">
                    <a:pos x="156" y="63"/>
                  </a:cxn>
                  <a:cxn ang="0">
                    <a:pos x="156" y="63"/>
                  </a:cxn>
                  <a:cxn ang="0">
                    <a:pos x="156" y="63"/>
                  </a:cxn>
                </a:cxnLst>
                <a:rect l="0" t="0" r="r" b="b"/>
                <a:pathLst>
                  <a:path w="156" h="141">
                    <a:moveTo>
                      <a:pt x="156" y="63"/>
                    </a:moveTo>
                    <a:lnTo>
                      <a:pt x="112" y="63"/>
                    </a:lnTo>
                    <a:lnTo>
                      <a:pt x="112" y="0"/>
                    </a:lnTo>
                    <a:lnTo>
                      <a:pt x="43" y="0"/>
                    </a:lnTo>
                    <a:lnTo>
                      <a:pt x="43" y="63"/>
                    </a:lnTo>
                    <a:lnTo>
                      <a:pt x="0" y="63"/>
                    </a:lnTo>
                    <a:lnTo>
                      <a:pt x="78" y="141"/>
                    </a:lnTo>
                    <a:lnTo>
                      <a:pt x="156" y="63"/>
                    </a:lnTo>
                    <a:close/>
                    <a:moveTo>
                      <a:pt x="156" y="63"/>
                    </a:moveTo>
                    <a:lnTo>
                      <a:pt x="156" y="63"/>
                    </a:lnTo>
                    <a:close/>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32" name="ïşḻïďê-Freeform: Shape 79"/>
              <p:cNvSpPr/>
              <p:nvPr/>
            </p:nvSpPr>
            <p:spPr bwMode="auto">
              <a:xfrm>
                <a:off x="3732213" y="379413"/>
                <a:ext cx="247650" cy="223838"/>
              </a:xfrm>
              <a:custGeom>
                <a:avLst/>
                <a:gdLst/>
                <a:ahLst/>
                <a:cxnLst>
                  <a:cxn ang="0">
                    <a:pos x="156" y="63"/>
                  </a:cxn>
                  <a:cxn ang="0">
                    <a:pos x="112" y="63"/>
                  </a:cxn>
                  <a:cxn ang="0">
                    <a:pos x="112" y="0"/>
                  </a:cxn>
                  <a:cxn ang="0">
                    <a:pos x="43" y="0"/>
                  </a:cxn>
                  <a:cxn ang="0">
                    <a:pos x="43" y="63"/>
                  </a:cxn>
                  <a:cxn ang="0">
                    <a:pos x="0" y="63"/>
                  </a:cxn>
                  <a:cxn ang="0">
                    <a:pos x="78" y="141"/>
                  </a:cxn>
                  <a:cxn ang="0">
                    <a:pos x="156" y="63"/>
                  </a:cxn>
                  <a:cxn ang="0">
                    <a:pos x="156" y="63"/>
                  </a:cxn>
                  <a:cxn ang="0">
                    <a:pos x="156" y="63"/>
                  </a:cxn>
                </a:cxnLst>
                <a:rect l="0" t="0" r="r" b="b"/>
                <a:pathLst>
                  <a:path w="156" h="141">
                    <a:moveTo>
                      <a:pt x="156" y="63"/>
                    </a:moveTo>
                    <a:lnTo>
                      <a:pt x="112" y="63"/>
                    </a:lnTo>
                    <a:lnTo>
                      <a:pt x="112" y="0"/>
                    </a:lnTo>
                    <a:lnTo>
                      <a:pt x="43" y="0"/>
                    </a:lnTo>
                    <a:lnTo>
                      <a:pt x="43" y="63"/>
                    </a:lnTo>
                    <a:lnTo>
                      <a:pt x="0" y="63"/>
                    </a:lnTo>
                    <a:lnTo>
                      <a:pt x="78" y="141"/>
                    </a:lnTo>
                    <a:lnTo>
                      <a:pt x="156" y="63"/>
                    </a:lnTo>
                    <a:moveTo>
                      <a:pt x="156" y="63"/>
                    </a:moveTo>
                    <a:lnTo>
                      <a:pt x="156" y="63"/>
                    </a:ln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grpSp>
        <p:grpSp>
          <p:nvGrpSpPr>
            <p:cNvPr id="212" name="Group 6"/>
            <p:cNvGrpSpPr/>
            <p:nvPr/>
          </p:nvGrpSpPr>
          <p:grpSpPr>
            <a:xfrm>
              <a:off x="7533698" y="2827918"/>
              <a:ext cx="369571" cy="2354179"/>
              <a:chOff x="5334560" y="1715863"/>
              <a:chExt cx="329109" cy="2096430"/>
            </a:xfrm>
            <a:grpFill/>
          </p:grpSpPr>
          <p:sp>
            <p:nvSpPr>
              <p:cNvPr id="226" name="ïşḻïďê-Rectangle: Rounded Corners 49"/>
              <p:cNvSpPr/>
              <p:nvPr/>
            </p:nvSpPr>
            <p:spPr>
              <a:xfrm>
                <a:off x="5417964" y="1715863"/>
                <a:ext cx="162300" cy="2021428"/>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27" name="ïşḻïďê-Oval 50"/>
              <p:cNvSpPr/>
              <p:nvPr/>
            </p:nvSpPr>
            <p:spPr>
              <a:xfrm>
                <a:off x="5334560" y="3483098"/>
                <a:ext cx="329109" cy="329195"/>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grpSp>
        <p:sp>
          <p:nvSpPr>
            <p:cNvPr id="213" name="ïşḻïďê-Freeform: Shape 51"/>
            <p:cNvSpPr/>
            <p:nvPr/>
          </p:nvSpPr>
          <p:spPr>
            <a:xfrm>
              <a:off x="7495132" y="2591074"/>
              <a:ext cx="446743" cy="2629618"/>
            </a:xfrm>
            <a:custGeom>
              <a:avLst/>
              <a:gdLst>
                <a:gd name="connsiteX0" fmla="*/ 315468 w 630936"/>
                <a:gd name="connsiteY0" fmla="*/ 0 h 3712845"/>
                <a:gd name="connsiteX1" fmla="*/ 498348 w 630936"/>
                <a:gd name="connsiteY1" fmla="*/ 182880 h 3712845"/>
                <a:gd name="connsiteX2" fmla="*/ 498348 w 630936"/>
                <a:gd name="connsiteY2" fmla="*/ 3141148 h 3712845"/>
                <a:gd name="connsiteX3" fmla="*/ 538538 w 630936"/>
                <a:gd name="connsiteY3" fmla="*/ 3174308 h 3712845"/>
                <a:gd name="connsiteX4" fmla="*/ 630936 w 630936"/>
                <a:gd name="connsiteY4" fmla="*/ 3397377 h 3712845"/>
                <a:gd name="connsiteX5" fmla="*/ 315468 w 630936"/>
                <a:gd name="connsiteY5" fmla="*/ 3712845 h 3712845"/>
                <a:gd name="connsiteX6" fmla="*/ 0 w 630936"/>
                <a:gd name="connsiteY6" fmla="*/ 3397377 h 3712845"/>
                <a:gd name="connsiteX7" fmla="*/ 92399 w 630936"/>
                <a:gd name="connsiteY7" fmla="*/ 3174308 h 3712845"/>
                <a:gd name="connsiteX8" fmla="*/ 132588 w 630936"/>
                <a:gd name="connsiteY8" fmla="*/ 3141148 h 3712845"/>
                <a:gd name="connsiteX9" fmla="*/ 132588 w 630936"/>
                <a:gd name="connsiteY9" fmla="*/ 182880 h 3712845"/>
                <a:gd name="connsiteX10" fmla="*/ 315468 w 630936"/>
                <a:gd name="connsiteY10" fmla="*/ 0 h 3712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936" h="3712845">
                  <a:moveTo>
                    <a:pt x="315468" y="0"/>
                  </a:moveTo>
                  <a:cubicBezTo>
                    <a:pt x="416470" y="0"/>
                    <a:pt x="498348" y="81878"/>
                    <a:pt x="498348" y="182880"/>
                  </a:cubicBezTo>
                  <a:lnTo>
                    <a:pt x="498348" y="3141148"/>
                  </a:lnTo>
                  <a:lnTo>
                    <a:pt x="538538" y="3174308"/>
                  </a:lnTo>
                  <a:cubicBezTo>
                    <a:pt x="595626" y="3231396"/>
                    <a:pt x="630936" y="3310263"/>
                    <a:pt x="630936" y="3397377"/>
                  </a:cubicBezTo>
                  <a:cubicBezTo>
                    <a:pt x="630936" y="3571605"/>
                    <a:pt x="489696" y="3712845"/>
                    <a:pt x="315468" y="3712845"/>
                  </a:cubicBezTo>
                  <a:cubicBezTo>
                    <a:pt x="141240" y="3712845"/>
                    <a:pt x="0" y="3571605"/>
                    <a:pt x="0" y="3397377"/>
                  </a:cubicBezTo>
                  <a:cubicBezTo>
                    <a:pt x="0" y="3310263"/>
                    <a:pt x="35310" y="3231396"/>
                    <a:pt x="92399" y="3174308"/>
                  </a:cubicBezTo>
                  <a:lnTo>
                    <a:pt x="132588" y="3141148"/>
                  </a:lnTo>
                  <a:lnTo>
                    <a:pt x="132588" y="182880"/>
                  </a:lnTo>
                  <a:cubicBezTo>
                    <a:pt x="132588" y="81878"/>
                    <a:pt x="214466" y="0"/>
                    <a:pt x="315468" y="0"/>
                  </a:cubicBezTo>
                  <a:close/>
                </a:path>
              </a:pathLst>
            </a:custGeom>
            <a:grpFill/>
            <a:ln w="6350">
              <a:solidFill>
                <a:srgbClr val="808080">
                  <a:alpha val="50000"/>
                </a:srgb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cxnSp>
          <p:nvCxnSpPr>
            <p:cNvPr id="214" name="ïşḻïďê-Straight Connector 62"/>
            <p:cNvCxnSpPr/>
            <p:nvPr/>
          </p:nvCxnSpPr>
          <p:spPr>
            <a:xfrm>
              <a:off x="8157128" y="3499941"/>
              <a:ext cx="1220124" cy="0"/>
            </a:xfrm>
            <a:prstGeom prst="line">
              <a:avLst/>
            </a:prstGeom>
            <a:grpFill/>
            <a:ln>
              <a:solidFill>
                <a:srgbClr val="47484A"/>
              </a:solidFill>
            </a:ln>
            <a:effectLst/>
          </p:spPr>
          <p:style>
            <a:lnRef idx="2">
              <a:schemeClr val="accent1"/>
            </a:lnRef>
            <a:fillRef idx="0">
              <a:schemeClr val="accent1"/>
            </a:fillRef>
            <a:effectRef idx="1">
              <a:schemeClr val="accent1"/>
            </a:effectRef>
            <a:fontRef idx="minor">
              <a:schemeClr val="tx1"/>
            </a:fontRef>
          </p:style>
        </p:cxnSp>
        <p:grpSp>
          <p:nvGrpSpPr>
            <p:cNvPr id="215" name="Group 80"/>
            <p:cNvGrpSpPr/>
            <p:nvPr/>
          </p:nvGrpSpPr>
          <p:grpSpPr>
            <a:xfrm>
              <a:off x="8326365" y="2866399"/>
              <a:ext cx="495456" cy="488500"/>
              <a:chOff x="3838575" y="1847850"/>
              <a:chExt cx="1470025" cy="1449388"/>
            </a:xfrm>
            <a:grpFill/>
          </p:grpSpPr>
          <p:sp>
            <p:nvSpPr>
              <p:cNvPr id="222" name="ïşḻïďê-Freeform: Shape 81"/>
              <p:cNvSpPr/>
              <p:nvPr/>
            </p:nvSpPr>
            <p:spPr bwMode="auto">
              <a:xfrm>
                <a:off x="3838575" y="1847850"/>
                <a:ext cx="1289050" cy="1289050"/>
              </a:xfrm>
              <a:custGeom>
                <a:avLst/>
                <a:gdLst/>
                <a:ahLst/>
                <a:cxnLst>
                  <a:cxn ang="0">
                    <a:pos x="199" y="339"/>
                  </a:cxn>
                  <a:cxn ang="0">
                    <a:pos x="193" y="318"/>
                  </a:cxn>
                  <a:cxn ang="0">
                    <a:pos x="181" y="316"/>
                  </a:cxn>
                  <a:cxn ang="0">
                    <a:pos x="166" y="232"/>
                  </a:cxn>
                  <a:cxn ang="0">
                    <a:pos x="131" y="219"/>
                  </a:cxn>
                  <a:cxn ang="0">
                    <a:pos x="99" y="211"/>
                  </a:cxn>
                  <a:cxn ang="0">
                    <a:pos x="99" y="130"/>
                  </a:cxn>
                  <a:cxn ang="0">
                    <a:pos x="160" y="169"/>
                  </a:cxn>
                  <a:cxn ang="0">
                    <a:pos x="181" y="169"/>
                  </a:cxn>
                  <a:cxn ang="0">
                    <a:pos x="242" y="130"/>
                  </a:cxn>
                  <a:cxn ang="0">
                    <a:pos x="244" y="192"/>
                  </a:cxn>
                  <a:cxn ang="0">
                    <a:pos x="266" y="171"/>
                  </a:cxn>
                  <a:cxn ang="0">
                    <a:pos x="314" y="130"/>
                  </a:cxn>
                  <a:cxn ang="0">
                    <a:pos x="318" y="192"/>
                  </a:cxn>
                  <a:cxn ang="0">
                    <a:pos x="341" y="171"/>
                  </a:cxn>
                  <a:cxn ang="0">
                    <a:pos x="0" y="171"/>
                  </a:cxn>
                  <a:cxn ang="0">
                    <a:pos x="160" y="232"/>
                  </a:cxn>
                  <a:cxn ang="0">
                    <a:pos x="103" y="232"/>
                  </a:cxn>
                  <a:cxn ang="0">
                    <a:pos x="78" y="211"/>
                  </a:cxn>
                  <a:cxn ang="0">
                    <a:pos x="21" y="171"/>
                  </a:cxn>
                  <a:cxn ang="0">
                    <a:pos x="78" y="130"/>
                  </a:cxn>
                  <a:cxn ang="0">
                    <a:pos x="78" y="211"/>
                  </a:cxn>
                  <a:cxn ang="0">
                    <a:pos x="160" y="25"/>
                  </a:cxn>
                  <a:cxn ang="0">
                    <a:pos x="103" y="109"/>
                  </a:cxn>
                  <a:cxn ang="0">
                    <a:pos x="181" y="25"/>
                  </a:cxn>
                  <a:cxn ang="0">
                    <a:pos x="181" y="109"/>
                  </a:cxn>
                  <a:cxn ang="0">
                    <a:pos x="260" y="109"/>
                  </a:cxn>
                  <a:cxn ang="0">
                    <a:pos x="307" y="109"/>
                  </a:cxn>
                  <a:cxn ang="0">
                    <a:pos x="81" y="109"/>
                  </a:cxn>
                  <a:cxn ang="0">
                    <a:pos x="116" y="32"/>
                  </a:cxn>
                  <a:cxn ang="0">
                    <a:pos x="116" y="310"/>
                  </a:cxn>
                  <a:cxn ang="0">
                    <a:pos x="81" y="232"/>
                  </a:cxn>
                  <a:cxn ang="0">
                    <a:pos x="81" y="232"/>
                  </a:cxn>
                </a:cxnLst>
                <a:rect l="0" t="0" r="r" b="b"/>
                <a:pathLst>
                  <a:path w="341" h="341">
                    <a:moveTo>
                      <a:pt x="171" y="341"/>
                    </a:moveTo>
                    <a:cubicBezTo>
                      <a:pt x="180" y="341"/>
                      <a:pt x="190" y="340"/>
                      <a:pt x="199" y="339"/>
                    </a:cubicBezTo>
                    <a:cubicBezTo>
                      <a:pt x="197" y="333"/>
                      <a:pt x="197" y="333"/>
                      <a:pt x="197" y="333"/>
                    </a:cubicBezTo>
                    <a:cubicBezTo>
                      <a:pt x="193" y="318"/>
                      <a:pt x="193" y="318"/>
                      <a:pt x="193" y="318"/>
                    </a:cubicBezTo>
                    <a:cubicBezTo>
                      <a:pt x="191" y="312"/>
                      <a:pt x="191" y="312"/>
                      <a:pt x="191" y="312"/>
                    </a:cubicBezTo>
                    <a:cubicBezTo>
                      <a:pt x="188" y="314"/>
                      <a:pt x="184" y="315"/>
                      <a:pt x="181" y="316"/>
                    </a:cubicBezTo>
                    <a:cubicBezTo>
                      <a:pt x="181" y="281"/>
                      <a:pt x="181" y="281"/>
                      <a:pt x="181" y="281"/>
                    </a:cubicBezTo>
                    <a:cubicBezTo>
                      <a:pt x="166" y="232"/>
                      <a:pt x="166" y="232"/>
                      <a:pt x="166" y="232"/>
                    </a:cubicBezTo>
                    <a:cubicBezTo>
                      <a:pt x="161" y="219"/>
                      <a:pt x="161" y="219"/>
                      <a:pt x="161" y="219"/>
                    </a:cubicBezTo>
                    <a:cubicBezTo>
                      <a:pt x="131" y="219"/>
                      <a:pt x="131" y="219"/>
                      <a:pt x="131" y="219"/>
                    </a:cubicBezTo>
                    <a:cubicBezTo>
                      <a:pt x="124" y="219"/>
                      <a:pt x="118" y="216"/>
                      <a:pt x="113" y="211"/>
                    </a:cubicBezTo>
                    <a:cubicBezTo>
                      <a:pt x="99" y="211"/>
                      <a:pt x="99" y="211"/>
                      <a:pt x="99" y="211"/>
                    </a:cubicBezTo>
                    <a:cubicBezTo>
                      <a:pt x="97" y="198"/>
                      <a:pt x="96" y="184"/>
                      <a:pt x="96" y="171"/>
                    </a:cubicBezTo>
                    <a:cubicBezTo>
                      <a:pt x="96" y="157"/>
                      <a:pt x="97" y="143"/>
                      <a:pt x="99" y="130"/>
                    </a:cubicBezTo>
                    <a:cubicBezTo>
                      <a:pt x="160" y="130"/>
                      <a:pt x="160" y="130"/>
                      <a:pt x="160" y="130"/>
                    </a:cubicBezTo>
                    <a:cubicBezTo>
                      <a:pt x="160" y="169"/>
                      <a:pt x="160" y="169"/>
                      <a:pt x="160" y="169"/>
                    </a:cubicBezTo>
                    <a:cubicBezTo>
                      <a:pt x="180" y="169"/>
                      <a:pt x="180" y="169"/>
                      <a:pt x="180" y="169"/>
                    </a:cubicBezTo>
                    <a:cubicBezTo>
                      <a:pt x="180" y="169"/>
                      <a:pt x="181" y="169"/>
                      <a:pt x="181" y="169"/>
                    </a:cubicBezTo>
                    <a:cubicBezTo>
                      <a:pt x="181" y="130"/>
                      <a:pt x="181" y="130"/>
                      <a:pt x="181" y="130"/>
                    </a:cubicBezTo>
                    <a:cubicBezTo>
                      <a:pt x="242" y="130"/>
                      <a:pt x="242" y="130"/>
                      <a:pt x="242" y="130"/>
                    </a:cubicBezTo>
                    <a:cubicBezTo>
                      <a:pt x="244" y="143"/>
                      <a:pt x="245" y="157"/>
                      <a:pt x="245" y="171"/>
                    </a:cubicBezTo>
                    <a:cubicBezTo>
                      <a:pt x="245" y="178"/>
                      <a:pt x="245" y="185"/>
                      <a:pt x="244" y="192"/>
                    </a:cubicBezTo>
                    <a:cubicBezTo>
                      <a:pt x="265" y="192"/>
                      <a:pt x="265" y="192"/>
                      <a:pt x="265" y="192"/>
                    </a:cubicBezTo>
                    <a:cubicBezTo>
                      <a:pt x="266" y="185"/>
                      <a:pt x="266" y="178"/>
                      <a:pt x="266" y="171"/>
                    </a:cubicBezTo>
                    <a:cubicBezTo>
                      <a:pt x="266" y="157"/>
                      <a:pt x="265" y="143"/>
                      <a:pt x="264" y="130"/>
                    </a:cubicBezTo>
                    <a:cubicBezTo>
                      <a:pt x="314" y="130"/>
                      <a:pt x="314" y="130"/>
                      <a:pt x="314" y="130"/>
                    </a:cubicBezTo>
                    <a:cubicBezTo>
                      <a:pt x="318" y="143"/>
                      <a:pt x="320" y="157"/>
                      <a:pt x="320" y="171"/>
                    </a:cubicBezTo>
                    <a:cubicBezTo>
                      <a:pt x="320" y="178"/>
                      <a:pt x="319" y="185"/>
                      <a:pt x="318" y="192"/>
                    </a:cubicBezTo>
                    <a:cubicBezTo>
                      <a:pt x="340" y="192"/>
                      <a:pt x="340" y="192"/>
                      <a:pt x="340" y="192"/>
                    </a:cubicBezTo>
                    <a:cubicBezTo>
                      <a:pt x="341" y="185"/>
                      <a:pt x="341" y="178"/>
                      <a:pt x="341" y="171"/>
                    </a:cubicBezTo>
                    <a:cubicBezTo>
                      <a:pt x="341" y="76"/>
                      <a:pt x="265" y="0"/>
                      <a:pt x="171" y="0"/>
                    </a:cubicBezTo>
                    <a:cubicBezTo>
                      <a:pt x="76" y="0"/>
                      <a:pt x="0" y="76"/>
                      <a:pt x="0" y="171"/>
                    </a:cubicBezTo>
                    <a:cubicBezTo>
                      <a:pt x="0" y="265"/>
                      <a:pt x="76" y="341"/>
                      <a:pt x="171" y="341"/>
                    </a:cubicBezTo>
                    <a:close/>
                    <a:moveTo>
                      <a:pt x="160" y="232"/>
                    </a:moveTo>
                    <a:cubicBezTo>
                      <a:pt x="160" y="316"/>
                      <a:pt x="160" y="316"/>
                      <a:pt x="160" y="316"/>
                    </a:cubicBezTo>
                    <a:cubicBezTo>
                      <a:pt x="135" y="309"/>
                      <a:pt x="114" y="276"/>
                      <a:pt x="103" y="232"/>
                    </a:cubicBezTo>
                    <a:lnTo>
                      <a:pt x="160" y="232"/>
                    </a:lnTo>
                    <a:close/>
                    <a:moveTo>
                      <a:pt x="78" y="211"/>
                    </a:moveTo>
                    <a:cubicBezTo>
                      <a:pt x="27" y="211"/>
                      <a:pt x="27" y="211"/>
                      <a:pt x="27" y="211"/>
                    </a:cubicBezTo>
                    <a:cubicBezTo>
                      <a:pt x="23" y="198"/>
                      <a:pt x="21" y="185"/>
                      <a:pt x="21" y="171"/>
                    </a:cubicBezTo>
                    <a:cubicBezTo>
                      <a:pt x="21" y="157"/>
                      <a:pt x="23" y="143"/>
                      <a:pt x="27" y="130"/>
                    </a:cubicBezTo>
                    <a:cubicBezTo>
                      <a:pt x="78" y="130"/>
                      <a:pt x="78" y="130"/>
                      <a:pt x="78" y="130"/>
                    </a:cubicBezTo>
                    <a:cubicBezTo>
                      <a:pt x="76" y="143"/>
                      <a:pt x="75" y="157"/>
                      <a:pt x="75" y="171"/>
                    </a:cubicBezTo>
                    <a:cubicBezTo>
                      <a:pt x="75" y="184"/>
                      <a:pt x="76" y="198"/>
                      <a:pt x="78" y="211"/>
                    </a:cubicBezTo>
                    <a:close/>
                    <a:moveTo>
                      <a:pt x="103" y="109"/>
                    </a:moveTo>
                    <a:cubicBezTo>
                      <a:pt x="114" y="65"/>
                      <a:pt x="135" y="32"/>
                      <a:pt x="160" y="25"/>
                    </a:cubicBezTo>
                    <a:cubicBezTo>
                      <a:pt x="160" y="109"/>
                      <a:pt x="160" y="109"/>
                      <a:pt x="160" y="109"/>
                    </a:cubicBezTo>
                    <a:lnTo>
                      <a:pt x="103" y="109"/>
                    </a:lnTo>
                    <a:close/>
                    <a:moveTo>
                      <a:pt x="181" y="109"/>
                    </a:moveTo>
                    <a:cubicBezTo>
                      <a:pt x="181" y="25"/>
                      <a:pt x="181" y="25"/>
                      <a:pt x="181" y="25"/>
                    </a:cubicBezTo>
                    <a:cubicBezTo>
                      <a:pt x="206" y="32"/>
                      <a:pt x="227" y="65"/>
                      <a:pt x="238" y="109"/>
                    </a:cubicBezTo>
                    <a:lnTo>
                      <a:pt x="181" y="109"/>
                    </a:lnTo>
                    <a:close/>
                    <a:moveTo>
                      <a:pt x="307" y="109"/>
                    </a:moveTo>
                    <a:cubicBezTo>
                      <a:pt x="260" y="109"/>
                      <a:pt x="260" y="109"/>
                      <a:pt x="260" y="109"/>
                    </a:cubicBezTo>
                    <a:cubicBezTo>
                      <a:pt x="253" y="77"/>
                      <a:pt x="241" y="51"/>
                      <a:pt x="225" y="32"/>
                    </a:cubicBezTo>
                    <a:cubicBezTo>
                      <a:pt x="262" y="46"/>
                      <a:pt x="291" y="74"/>
                      <a:pt x="307" y="109"/>
                    </a:cubicBezTo>
                    <a:close/>
                    <a:moveTo>
                      <a:pt x="116" y="32"/>
                    </a:moveTo>
                    <a:cubicBezTo>
                      <a:pt x="100" y="51"/>
                      <a:pt x="88" y="77"/>
                      <a:pt x="81" y="109"/>
                    </a:cubicBezTo>
                    <a:cubicBezTo>
                      <a:pt x="34" y="109"/>
                      <a:pt x="34" y="109"/>
                      <a:pt x="34" y="109"/>
                    </a:cubicBezTo>
                    <a:cubicBezTo>
                      <a:pt x="50" y="74"/>
                      <a:pt x="80" y="46"/>
                      <a:pt x="116" y="32"/>
                    </a:cubicBezTo>
                    <a:close/>
                    <a:moveTo>
                      <a:pt x="81" y="232"/>
                    </a:moveTo>
                    <a:cubicBezTo>
                      <a:pt x="88" y="264"/>
                      <a:pt x="100" y="291"/>
                      <a:pt x="116" y="310"/>
                    </a:cubicBezTo>
                    <a:cubicBezTo>
                      <a:pt x="80" y="295"/>
                      <a:pt x="50" y="267"/>
                      <a:pt x="34" y="232"/>
                    </a:cubicBezTo>
                    <a:lnTo>
                      <a:pt x="81" y="232"/>
                    </a:lnTo>
                    <a:close/>
                    <a:moveTo>
                      <a:pt x="81" y="232"/>
                    </a:moveTo>
                    <a:cubicBezTo>
                      <a:pt x="81" y="232"/>
                      <a:pt x="81" y="232"/>
                      <a:pt x="81" y="232"/>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23" name="ïşḻïďê-Freeform: Shape 82"/>
              <p:cNvSpPr/>
              <p:nvPr/>
            </p:nvSpPr>
            <p:spPr bwMode="auto">
              <a:xfrm>
                <a:off x="4295775" y="2540000"/>
                <a:ext cx="1012825" cy="604838"/>
              </a:xfrm>
              <a:custGeom>
                <a:avLst/>
                <a:gdLst/>
                <a:ahLst/>
                <a:cxnLst>
                  <a:cxn ang="0">
                    <a:pos x="195" y="24"/>
                  </a:cxn>
                  <a:cxn ang="0">
                    <a:pos x="74" y="24"/>
                  </a:cxn>
                  <a:cxn ang="0">
                    <a:pos x="74" y="24"/>
                  </a:cxn>
                  <a:cxn ang="0">
                    <a:pos x="69" y="8"/>
                  </a:cxn>
                  <a:cxn ang="0">
                    <a:pos x="60" y="1"/>
                  </a:cxn>
                  <a:cxn ang="0">
                    <a:pos x="59" y="0"/>
                  </a:cxn>
                  <a:cxn ang="0">
                    <a:pos x="10" y="0"/>
                  </a:cxn>
                  <a:cxn ang="0">
                    <a:pos x="0" y="11"/>
                  </a:cxn>
                  <a:cxn ang="0">
                    <a:pos x="10" y="21"/>
                  </a:cxn>
                  <a:cxn ang="0">
                    <a:pos x="51" y="21"/>
                  </a:cxn>
                  <a:cxn ang="0">
                    <a:pos x="53" y="28"/>
                  </a:cxn>
                  <a:cxn ang="0">
                    <a:pos x="59" y="49"/>
                  </a:cxn>
                  <a:cxn ang="0">
                    <a:pos x="60" y="51"/>
                  </a:cxn>
                  <a:cxn ang="0">
                    <a:pos x="82" y="120"/>
                  </a:cxn>
                  <a:cxn ang="0">
                    <a:pos x="86" y="132"/>
                  </a:cxn>
                  <a:cxn ang="0">
                    <a:pos x="89" y="142"/>
                  </a:cxn>
                  <a:cxn ang="0">
                    <a:pos x="92" y="153"/>
                  </a:cxn>
                  <a:cxn ang="0">
                    <a:pos x="92" y="153"/>
                  </a:cxn>
                  <a:cxn ang="0">
                    <a:pos x="101" y="160"/>
                  </a:cxn>
                  <a:cxn ang="0">
                    <a:pos x="116" y="156"/>
                  </a:cxn>
                  <a:cxn ang="0">
                    <a:pos x="131" y="160"/>
                  </a:cxn>
                  <a:cxn ang="0">
                    <a:pos x="194" y="160"/>
                  </a:cxn>
                  <a:cxn ang="0">
                    <a:pos x="209" y="156"/>
                  </a:cxn>
                  <a:cxn ang="0">
                    <a:pos x="224" y="160"/>
                  </a:cxn>
                  <a:cxn ang="0">
                    <a:pos x="231" y="160"/>
                  </a:cxn>
                  <a:cxn ang="0">
                    <a:pos x="241" y="150"/>
                  </a:cxn>
                  <a:cxn ang="0">
                    <a:pos x="231" y="139"/>
                  </a:cxn>
                  <a:cxn ang="0">
                    <a:pos x="110" y="139"/>
                  </a:cxn>
                  <a:cxn ang="0">
                    <a:pos x="106" y="126"/>
                  </a:cxn>
                  <a:cxn ang="0">
                    <a:pos x="105" y="125"/>
                  </a:cxn>
                  <a:cxn ang="0">
                    <a:pos x="102" y="115"/>
                  </a:cxn>
                  <a:cxn ang="0">
                    <a:pos x="235" y="115"/>
                  </a:cxn>
                  <a:cxn ang="0">
                    <a:pos x="255" y="99"/>
                  </a:cxn>
                  <a:cxn ang="0">
                    <a:pos x="267" y="44"/>
                  </a:cxn>
                  <a:cxn ang="0">
                    <a:pos x="264" y="30"/>
                  </a:cxn>
                  <a:cxn ang="0">
                    <a:pos x="251" y="24"/>
                  </a:cxn>
                  <a:cxn ang="0">
                    <a:pos x="195" y="24"/>
                  </a:cxn>
                  <a:cxn ang="0">
                    <a:pos x="235" y="94"/>
                  </a:cxn>
                  <a:cxn ang="0">
                    <a:pos x="183" y="94"/>
                  </a:cxn>
                  <a:cxn ang="0">
                    <a:pos x="154" y="94"/>
                  </a:cxn>
                  <a:cxn ang="0">
                    <a:pos x="97" y="94"/>
                  </a:cxn>
                  <a:cxn ang="0">
                    <a:pos x="97" y="94"/>
                  </a:cxn>
                  <a:cxn ang="0">
                    <a:pos x="97" y="94"/>
                  </a:cxn>
                  <a:cxn ang="0">
                    <a:pos x="92" y="80"/>
                  </a:cxn>
                  <a:cxn ang="0">
                    <a:pos x="238" y="80"/>
                  </a:cxn>
                  <a:cxn ang="0">
                    <a:pos x="235" y="94"/>
                  </a:cxn>
                  <a:cxn ang="0">
                    <a:pos x="245" y="45"/>
                  </a:cxn>
                  <a:cxn ang="0">
                    <a:pos x="242" y="59"/>
                  </a:cxn>
                  <a:cxn ang="0">
                    <a:pos x="85" y="59"/>
                  </a:cxn>
                  <a:cxn ang="0">
                    <a:pos x="82" y="49"/>
                  </a:cxn>
                  <a:cxn ang="0">
                    <a:pos x="81" y="45"/>
                  </a:cxn>
                  <a:cxn ang="0">
                    <a:pos x="245" y="45"/>
                  </a:cxn>
                  <a:cxn ang="0">
                    <a:pos x="245" y="45"/>
                  </a:cxn>
                  <a:cxn ang="0">
                    <a:pos x="245" y="45"/>
                  </a:cxn>
                </a:cxnLst>
                <a:rect l="0" t="0" r="r" b="b"/>
                <a:pathLst>
                  <a:path w="268" h="160">
                    <a:moveTo>
                      <a:pt x="195" y="24"/>
                    </a:moveTo>
                    <a:cubicBezTo>
                      <a:pt x="74" y="24"/>
                      <a:pt x="74" y="24"/>
                      <a:pt x="74" y="24"/>
                    </a:cubicBezTo>
                    <a:cubicBezTo>
                      <a:pt x="74" y="24"/>
                      <a:pt x="74" y="24"/>
                      <a:pt x="74" y="24"/>
                    </a:cubicBezTo>
                    <a:cubicBezTo>
                      <a:pt x="69" y="8"/>
                      <a:pt x="69" y="8"/>
                      <a:pt x="69" y="8"/>
                    </a:cubicBezTo>
                    <a:cubicBezTo>
                      <a:pt x="67" y="4"/>
                      <a:pt x="64" y="1"/>
                      <a:pt x="60" y="1"/>
                    </a:cubicBezTo>
                    <a:cubicBezTo>
                      <a:pt x="60" y="0"/>
                      <a:pt x="59" y="0"/>
                      <a:pt x="59" y="0"/>
                    </a:cubicBezTo>
                    <a:cubicBezTo>
                      <a:pt x="10" y="0"/>
                      <a:pt x="10" y="0"/>
                      <a:pt x="10" y="0"/>
                    </a:cubicBezTo>
                    <a:cubicBezTo>
                      <a:pt x="4" y="0"/>
                      <a:pt x="0" y="5"/>
                      <a:pt x="0" y="11"/>
                    </a:cubicBezTo>
                    <a:cubicBezTo>
                      <a:pt x="0" y="17"/>
                      <a:pt x="4" y="21"/>
                      <a:pt x="10" y="21"/>
                    </a:cubicBezTo>
                    <a:cubicBezTo>
                      <a:pt x="51" y="21"/>
                      <a:pt x="51" y="21"/>
                      <a:pt x="51" y="21"/>
                    </a:cubicBezTo>
                    <a:cubicBezTo>
                      <a:pt x="53" y="28"/>
                      <a:pt x="53" y="28"/>
                      <a:pt x="53" y="28"/>
                    </a:cubicBezTo>
                    <a:cubicBezTo>
                      <a:pt x="59" y="49"/>
                      <a:pt x="59" y="49"/>
                      <a:pt x="59" y="49"/>
                    </a:cubicBezTo>
                    <a:cubicBezTo>
                      <a:pt x="60" y="51"/>
                      <a:pt x="60" y="51"/>
                      <a:pt x="60" y="51"/>
                    </a:cubicBezTo>
                    <a:cubicBezTo>
                      <a:pt x="82" y="120"/>
                      <a:pt x="82" y="120"/>
                      <a:pt x="82" y="120"/>
                    </a:cubicBezTo>
                    <a:cubicBezTo>
                      <a:pt x="86" y="132"/>
                      <a:pt x="86" y="132"/>
                      <a:pt x="86" y="132"/>
                    </a:cubicBezTo>
                    <a:cubicBezTo>
                      <a:pt x="89" y="142"/>
                      <a:pt x="89" y="142"/>
                      <a:pt x="89" y="142"/>
                    </a:cubicBezTo>
                    <a:cubicBezTo>
                      <a:pt x="92" y="153"/>
                      <a:pt x="92" y="153"/>
                      <a:pt x="92" y="153"/>
                    </a:cubicBezTo>
                    <a:cubicBezTo>
                      <a:pt x="92" y="153"/>
                      <a:pt x="92" y="153"/>
                      <a:pt x="92" y="153"/>
                    </a:cubicBezTo>
                    <a:cubicBezTo>
                      <a:pt x="93" y="157"/>
                      <a:pt x="97" y="160"/>
                      <a:pt x="101" y="160"/>
                    </a:cubicBezTo>
                    <a:cubicBezTo>
                      <a:pt x="106" y="157"/>
                      <a:pt x="111" y="156"/>
                      <a:pt x="116" y="156"/>
                    </a:cubicBezTo>
                    <a:cubicBezTo>
                      <a:pt x="122" y="156"/>
                      <a:pt x="127" y="157"/>
                      <a:pt x="131" y="160"/>
                    </a:cubicBezTo>
                    <a:cubicBezTo>
                      <a:pt x="194" y="160"/>
                      <a:pt x="194" y="160"/>
                      <a:pt x="194" y="160"/>
                    </a:cubicBezTo>
                    <a:cubicBezTo>
                      <a:pt x="198" y="157"/>
                      <a:pt x="203" y="156"/>
                      <a:pt x="209" y="156"/>
                    </a:cubicBezTo>
                    <a:cubicBezTo>
                      <a:pt x="214" y="156"/>
                      <a:pt x="220" y="157"/>
                      <a:pt x="224" y="160"/>
                    </a:cubicBezTo>
                    <a:cubicBezTo>
                      <a:pt x="231" y="160"/>
                      <a:pt x="231" y="160"/>
                      <a:pt x="231" y="160"/>
                    </a:cubicBezTo>
                    <a:cubicBezTo>
                      <a:pt x="237" y="160"/>
                      <a:pt x="241" y="155"/>
                      <a:pt x="241" y="150"/>
                    </a:cubicBezTo>
                    <a:cubicBezTo>
                      <a:pt x="241" y="144"/>
                      <a:pt x="237" y="139"/>
                      <a:pt x="231" y="139"/>
                    </a:cubicBezTo>
                    <a:cubicBezTo>
                      <a:pt x="110" y="139"/>
                      <a:pt x="110" y="139"/>
                      <a:pt x="110" y="139"/>
                    </a:cubicBezTo>
                    <a:cubicBezTo>
                      <a:pt x="106" y="126"/>
                      <a:pt x="106" y="126"/>
                      <a:pt x="106" y="126"/>
                    </a:cubicBezTo>
                    <a:cubicBezTo>
                      <a:pt x="105" y="125"/>
                      <a:pt x="105" y="125"/>
                      <a:pt x="105" y="125"/>
                    </a:cubicBezTo>
                    <a:cubicBezTo>
                      <a:pt x="102" y="115"/>
                      <a:pt x="102" y="115"/>
                      <a:pt x="102" y="115"/>
                    </a:cubicBezTo>
                    <a:cubicBezTo>
                      <a:pt x="235" y="115"/>
                      <a:pt x="235" y="115"/>
                      <a:pt x="235" y="115"/>
                    </a:cubicBezTo>
                    <a:cubicBezTo>
                      <a:pt x="245" y="115"/>
                      <a:pt x="253" y="108"/>
                      <a:pt x="255" y="99"/>
                    </a:cubicBezTo>
                    <a:cubicBezTo>
                      <a:pt x="267" y="44"/>
                      <a:pt x="267" y="44"/>
                      <a:pt x="267" y="44"/>
                    </a:cubicBezTo>
                    <a:cubicBezTo>
                      <a:pt x="268" y="39"/>
                      <a:pt x="267" y="34"/>
                      <a:pt x="264" y="30"/>
                    </a:cubicBezTo>
                    <a:cubicBezTo>
                      <a:pt x="261" y="26"/>
                      <a:pt x="256" y="24"/>
                      <a:pt x="251" y="24"/>
                    </a:cubicBezTo>
                    <a:lnTo>
                      <a:pt x="195" y="24"/>
                    </a:lnTo>
                    <a:close/>
                    <a:moveTo>
                      <a:pt x="235" y="94"/>
                    </a:moveTo>
                    <a:cubicBezTo>
                      <a:pt x="183" y="94"/>
                      <a:pt x="183" y="94"/>
                      <a:pt x="183" y="94"/>
                    </a:cubicBezTo>
                    <a:cubicBezTo>
                      <a:pt x="154" y="94"/>
                      <a:pt x="154" y="94"/>
                      <a:pt x="154" y="94"/>
                    </a:cubicBezTo>
                    <a:cubicBezTo>
                      <a:pt x="97" y="94"/>
                      <a:pt x="97" y="94"/>
                      <a:pt x="97" y="94"/>
                    </a:cubicBezTo>
                    <a:cubicBezTo>
                      <a:pt x="97" y="94"/>
                      <a:pt x="97" y="94"/>
                      <a:pt x="97" y="94"/>
                    </a:cubicBezTo>
                    <a:cubicBezTo>
                      <a:pt x="97" y="94"/>
                      <a:pt x="97" y="94"/>
                      <a:pt x="97" y="94"/>
                    </a:cubicBezTo>
                    <a:cubicBezTo>
                      <a:pt x="92" y="80"/>
                      <a:pt x="92" y="80"/>
                      <a:pt x="92" y="80"/>
                    </a:cubicBezTo>
                    <a:cubicBezTo>
                      <a:pt x="238" y="80"/>
                      <a:pt x="238" y="80"/>
                      <a:pt x="238" y="80"/>
                    </a:cubicBezTo>
                    <a:lnTo>
                      <a:pt x="235" y="94"/>
                    </a:lnTo>
                    <a:close/>
                    <a:moveTo>
                      <a:pt x="245" y="45"/>
                    </a:moveTo>
                    <a:cubicBezTo>
                      <a:pt x="242" y="59"/>
                      <a:pt x="242" y="59"/>
                      <a:pt x="242" y="59"/>
                    </a:cubicBezTo>
                    <a:cubicBezTo>
                      <a:pt x="85" y="59"/>
                      <a:pt x="85" y="59"/>
                      <a:pt x="85" y="59"/>
                    </a:cubicBezTo>
                    <a:cubicBezTo>
                      <a:pt x="82" y="49"/>
                      <a:pt x="82" y="49"/>
                      <a:pt x="82" y="49"/>
                    </a:cubicBezTo>
                    <a:cubicBezTo>
                      <a:pt x="81" y="45"/>
                      <a:pt x="81" y="45"/>
                      <a:pt x="81" y="45"/>
                    </a:cubicBezTo>
                    <a:lnTo>
                      <a:pt x="245" y="45"/>
                    </a:lnTo>
                    <a:close/>
                    <a:moveTo>
                      <a:pt x="245" y="45"/>
                    </a:moveTo>
                    <a:cubicBezTo>
                      <a:pt x="245" y="45"/>
                      <a:pt x="245" y="45"/>
                      <a:pt x="245" y="45"/>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24" name="ïşḻïďê-Freeform: Shape 83"/>
              <p:cNvSpPr/>
              <p:nvPr/>
            </p:nvSpPr>
            <p:spPr bwMode="auto">
              <a:xfrm>
                <a:off x="4678363" y="3182938"/>
                <a:ext cx="112713" cy="114300"/>
              </a:xfrm>
              <a:custGeom>
                <a:avLst/>
                <a:gdLst/>
                <a:ahLst/>
                <a:cxnLst>
                  <a:cxn ang="0">
                    <a:pos x="5" y="4"/>
                  </a:cxn>
                  <a:cxn ang="0">
                    <a:pos x="0" y="15"/>
                  </a:cxn>
                  <a:cxn ang="0">
                    <a:pos x="15" y="30"/>
                  </a:cxn>
                  <a:cxn ang="0">
                    <a:pos x="30" y="15"/>
                  </a:cxn>
                  <a:cxn ang="0">
                    <a:pos x="26" y="4"/>
                  </a:cxn>
                  <a:cxn ang="0">
                    <a:pos x="15" y="0"/>
                  </a:cxn>
                  <a:cxn ang="0">
                    <a:pos x="5" y="4"/>
                  </a:cxn>
                  <a:cxn ang="0">
                    <a:pos x="5" y="4"/>
                  </a:cxn>
                  <a:cxn ang="0">
                    <a:pos x="5" y="4"/>
                  </a:cxn>
                </a:cxnLst>
                <a:rect l="0" t="0" r="r" b="b"/>
                <a:pathLst>
                  <a:path w="30" h="30">
                    <a:moveTo>
                      <a:pt x="5" y="4"/>
                    </a:moveTo>
                    <a:cubicBezTo>
                      <a:pt x="2" y="7"/>
                      <a:pt x="0" y="11"/>
                      <a:pt x="0" y="15"/>
                    </a:cubicBezTo>
                    <a:cubicBezTo>
                      <a:pt x="0" y="23"/>
                      <a:pt x="7" y="30"/>
                      <a:pt x="15" y="30"/>
                    </a:cubicBezTo>
                    <a:cubicBezTo>
                      <a:pt x="23" y="30"/>
                      <a:pt x="30" y="23"/>
                      <a:pt x="30" y="15"/>
                    </a:cubicBezTo>
                    <a:cubicBezTo>
                      <a:pt x="30" y="11"/>
                      <a:pt x="28" y="7"/>
                      <a:pt x="26" y="4"/>
                    </a:cubicBezTo>
                    <a:cubicBezTo>
                      <a:pt x="23" y="2"/>
                      <a:pt x="19" y="0"/>
                      <a:pt x="15" y="0"/>
                    </a:cubicBezTo>
                    <a:cubicBezTo>
                      <a:pt x="11" y="0"/>
                      <a:pt x="7" y="1"/>
                      <a:pt x="5" y="4"/>
                    </a:cubicBezTo>
                    <a:close/>
                    <a:moveTo>
                      <a:pt x="5" y="4"/>
                    </a:moveTo>
                    <a:cubicBezTo>
                      <a:pt x="5" y="4"/>
                      <a:pt x="5" y="4"/>
                      <a:pt x="5" y="4"/>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sp>
            <p:nvSpPr>
              <p:cNvPr id="225" name="ïşḻïďê-Freeform: Shape 84"/>
              <p:cNvSpPr/>
              <p:nvPr/>
            </p:nvSpPr>
            <p:spPr bwMode="auto">
              <a:xfrm>
                <a:off x="5029200" y="3182938"/>
                <a:ext cx="112713" cy="114300"/>
              </a:xfrm>
              <a:custGeom>
                <a:avLst/>
                <a:gdLst/>
                <a:ahLst/>
                <a:cxnLst>
                  <a:cxn ang="0">
                    <a:pos x="4" y="4"/>
                  </a:cxn>
                  <a:cxn ang="0">
                    <a:pos x="0" y="15"/>
                  </a:cxn>
                  <a:cxn ang="0">
                    <a:pos x="15" y="30"/>
                  </a:cxn>
                  <a:cxn ang="0">
                    <a:pos x="30" y="15"/>
                  </a:cxn>
                  <a:cxn ang="0">
                    <a:pos x="25" y="4"/>
                  </a:cxn>
                  <a:cxn ang="0">
                    <a:pos x="15" y="0"/>
                  </a:cxn>
                  <a:cxn ang="0">
                    <a:pos x="4" y="4"/>
                  </a:cxn>
                  <a:cxn ang="0">
                    <a:pos x="4" y="4"/>
                  </a:cxn>
                  <a:cxn ang="0">
                    <a:pos x="4" y="4"/>
                  </a:cxn>
                </a:cxnLst>
                <a:rect l="0" t="0" r="r" b="b"/>
                <a:pathLst>
                  <a:path w="30" h="30">
                    <a:moveTo>
                      <a:pt x="4" y="4"/>
                    </a:moveTo>
                    <a:cubicBezTo>
                      <a:pt x="2" y="7"/>
                      <a:pt x="0" y="11"/>
                      <a:pt x="0" y="15"/>
                    </a:cubicBezTo>
                    <a:cubicBezTo>
                      <a:pt x="0" y="23"/>
                      <a:pt x="7" y="30"/>
                      <a:pt x="15" y="30"/>
                    </a:cubicBezTo>
                    <a:cubicBezTo>
                      <a:pt x="23" y="30"/>
                      <a:pt x="30" y="23"/>
                      <a:pt x="30" y="15"/>
                    </a:cubicBezTo>
                    <a:cubicBezTo>
                      <a:pt x="30" y="11"/>
                      <a:pt x="28" y="7"/>
                      <a:pt x="25" y="4"/>
                    </a:cubicBezTo>
                    <a:cubicBezTo>
                      <a:pt x="23" y="2"/>
                      <a:pt x="19" y="0"/>
                      <a:pt x="15" y="0"/>
                    </a:cubicBezTo>
                    <a:cubicBezTo>
                      <a:pt x="11" y="0"/>
                      <a:pt x="7" y="1"/>
                      <a:pt x="4" y="4"/>
                    </a:cubicBezTo>
                    <a:close/>
                    <a:moveTo>
                      <a:pt x="4" y="4"/>
                    </a:moveTo>
                    <a:cubicBezTo>
                      <a:pt x="4" y="4"/>
                      <a:pt x="4" y="4"/>
                      <a:pt x="4" y="4"/>
                    </a:cubicBezTo>
                  </a:path>
                </a:pathLst>
              </a:custGeom>
              <a:grpFill/>
              <a:ln w="9525">
                <a:noFill/>
                <a:round/>
              </a:ln>
            </p:spPr>
            <p:txBody>
              <a:bodyPr anchor="ctr"/>
              <a:lstStyle/>
              <a:p>
                <a:pPr algn="ctr" defTabSz="457200"/>
                <a:endParaRPr>
                  <a:solidFill>
                    <a:srgbClr val="47484A"/>
                  </a:solidFill>
                  <a:latin typeface="微软雅黑" panose="020B0503020204020204" pitchFamily="34" charset="-122"/>
                  <a:ea typeface="微软雅黑" panose="020B0503020204020204" pitchFamily="34" charset="-122"/>
                </a:endParaRPr>
              </a:p>
            </p:txBody>
          </p:sp>
        </p:grpSp>
      </p:grpSp>
      <p:grpSp>
        <p:nvGrpSpPr>
          <p:cNvPr id="245" name="组合 244"/>
          <p:cNvGrpSpPr/>
          <p:nvPr/>
        </p:nvGrpSpPr>
        <p:grpSpPr>
          <a:xfrm>
            <a:off x="1555116" y="3568087"/>
            <a:ext cx="1803762" cy="1736148"/>
            <a:chOff x="8190352" y="3114252"/>
            <a:chExt cx="1369518" cy="1736148"/>
          </a:xfrm>
        </p:grpSpPr>
        <p:sp>
          <p:nvSpPr>
            <p:cNvPr id="246" name="矩形 245"/>
            <p:cNvSpPr/>
            <p:nvPr/>
          </p:nvSpPr>
          <p:spPr>
            <a:xfrm>
              <a:off x="8190352" y="4065570"/>
              <a:ext cx="1369518" cy="784830"/>
            </a:xfrm>
            <a:prstGeom prst="rect">
              <a:avLst/>
            </a:prstGeom>
          </p:spPr>
          <p:txBody>
            <a:bodyPr wrap="square">
              <a:spAutoFit/>
              <a:scene3d>
                <a:camera prst="orthographicFront"/>
                <a:lightRig rig="threePt" dir="t"/>
              </a:scene3d>
              <a:sp3d contourW="12700"/>
            </a:bodyPr>
            <a:lstStyle/>
            <a:p>
              <a:pPr algn="ctr" defTabSz="457200">
                <a:lnSpc>
                  <a:spcPct val="125000"/>
                </a:lnSpc>
              </a:pPr>
              <a:r>
                <a:rPr lang="zh-CN" altLang="en-US" dirty="0">
                  <a:solidFill>
                    <a:schemeClr val="tx1"/>
                  </a:solidFill>
                  <a:latin typeface="微软雅黑" panose="020B0503020204020204" pitchFamily="34" charset="-122"/>
                  <a:ea typeface="微软雅黑" panose="020B0503020204020204" pitchFamily="34" charset="-122"/>
                </a:rPr>
                <a:t>提高</a:t>
              </a:r>
              <a:r>
                <a:rPr lang="zh-CN" altLang="en-US" dirty="0" smtClean="0">
                  <a:solidFill>
                    <a:schemeClr val="tx1"/>
                  </a:solidFill>
                  <a:latin typeface="微软雅黑" panose="020B0503020204020204" pitchFamily="34" charset="-122"/>
                  <a:ea typeface="微软雅黑" panose="020B0503020204020204" pitchFamily="34" charset="-122"/>
                </a:rPr>
                <a:t>工作效率</a:t>
              </a:r>
              <a:endParaRPr lang="en-US" altLang="zh-CN" dirty="0" smtClean="0">
                <a:solidFill>
                  <a:schemeClr val="tx1"/>
                </a:solidFill>
                <a:latin typeface="微软雅黑" panose="020B0503020204020204" pitchFamily="34" charset="-122"/>
                <a:ea typeface="微软雅黑" panose="020B0503020204020204" pitchFamily="34" charset="-122"/>
              </a:endParaRPr>
            </a:p>
            <a:p>
              <a:pPr algn="ctr" defTabSz="457200">
                <a:lnSpc>
                  <a:spcPct val="125000"/>
                </a:lnSpc>
              </a:pPr>
              <a:r>
                <a:rPr lang="zh-CN" altLang="en-US" dirty="0" smtClean="0">
                  <a:solidFill>
                    <a:schemeClr val="tx1"/>
                  </a:solidFill>
                  <a:latin typeface="微软雅黑" panose="020B0503020204020204" pitchFamily="34" charset="-122"/>
                  <a:ea typeface="微软雅黑" panose="020B0503020204020204" pitchFamily="34" charset="-122"/>
                </a:rPr>
                <a:t>节省时间 </a:t>
              </a:r>
              <a:endParaRPr lang="zh-CN" altLang="en-US" dirty="0" smtClean="0">
                <a:solidFill>
                  <a:schemeClr val="tx1"/>
                </a:solidFill>
                <a:latin typeface="微软雅黑" panose="020B0503020204020204" pitchFamily="34" charset="-122"/>
                <a:ea typeface="微软雅黑" panose="020B0503020204020204" pitchFamily="34" charset="-122"/>
              </a:endParaRPr>
            </a:p>
          </p:txBody>
        </p:sp>
        <p:sp>
          <p:nvSpPr>
            <p:cNvPr id="247" name="矩形 246"/>
            <p:cNvSpPr/>
            <p:nvPr/>
          </p:nvSpPr>
          <p:spPr>
            <a:xfrm>
              <a:off x="8326500" y="3114252"/>
              <a:ext cx="1225199" cy="683264"/>
            </a:xfrm>
            <a:prstGeom prst="rect">
              <a:avLst/>
            </a:prstGeom>
          </p:spPr>
          <p:txBody>
            <a:bodyPr wrap="square">
              <a:spAutoFit/>
              <a:scene3d>
                <a:camera prst="orthographicFront"/>
                <a:lightRig rig="threePt" dir="t"/>
              </a:scene3d>
              <a:sp3d contourW="12700"/>
            </a:bodyPr>
            <a:lstStyle/>
            <a:p>
              <a:pPr algn="ctr" defTabSz="457200">
                <a:lnSpc>
                  <a:spcPct val="120000"/>
                </a:lnSpc>
              </a:pPr>
              <a:r>
                <a:rPr lang="zh-CN" altLang="en-US" sz="1600" b="1" dirty="0" smtClean="0">
                  <a:solidFill>
                    <a:srgbClr val="47484A"/>
                  </a:solidFill>
                  <a:latin typeface="微软雅黑" panose="020B0503020204020204" pitchFamily="34" charset="-122"/>
                  <a:ea typeface="微软雅黑" panose="020B0503020204020204" pitchFamily="34" charset="-122"/>
                </a:rPr>
                <a:t>约</a:t>
              </a:r>
              <a:r>
                <a:rPr lang="zh-CN" altLang="en-US" sz="1600" b="1" dirty="0">
                  <a:solidFill>
                    <a:srgbClr val="47484A"/>
                  </a:solidFill>
                  <a:latin typeface="微软雅黑" panose="020B0503020204020204" pitchFamily="34" charset="-122"/>
                  <a:ea typeface="微软雅黑" panose="020B0503020204020204" pitchFamily="34" charset="-122"/>
                </a:rPr>
                <a:t>访的重要性</a:t>
              </a:r>
              <a:endParaRPr lang="zh-CN" altLang="en-US" sz="1600" b="1" dirty="0">
                <a:solidFill>
                  <a:srgbClr val="47484A"/>
                </a:solidFill>
                <a:latin typeface="微软雅黑" panose="020B0503020204020204" pitchFamily="34" charset="-122"/>
                <a:ea typeface="微软雅黑" panose="020B0503020204020204" pitchFamily="34" charset="-122"/>
              </a:endParaRPr>
            </a:p>
          </p:txBody>
        </p:sp>
      </p:grpSp>
      <p:grpSp>
        <p:nvGrpSpPr>
          <p:cNvPr id="248" name="组合 247"/>
          <p:cNvGrpSpPr/>
          <p:nvPr/>
        </p:nvGrpSpPr>
        <p:grpSpPr>
          <a:xfrm>
            <a:off x="4141845" y="3580691"/>
            <a:ext cx="1939596" cy="2095958"/>
            <a:chOff x="8116347" y="3334096"/>
            <a:chExt cx="1939595" cy="2095958"/>
          </a:xfrm>
        </p:grpSpPr>
        <p:sp>
          <p:nvSpPr>
            <p:cNvPr id="249" name="矩形 248"/>
            <p:cNvSpPr/>
            <p:nvPr/>
          </p:nvSpPr>
          <p:spPr>
            <a:xfrm>
              <a:off x="8116347" y="3721894"/>
              <a:ext cx="1939595" cy="1708160"/>
            </a:xfrm>
            <a:prstGeom prst="rect">
              <a:avLst/>
            </a:prstGeom>
          </p:spPr>
          <p:txBody>
            <a:bodyPr wrap="square">
              <a:spAutoFit/>
              <a:scene3d>
                <a:camera prst="orthographicFront"/>
                <a:lightRig rig="threePt" dir="t"/>
              </a:scene3d>
              <a:sp3d contourW="12700"/>
            </a:bodyPr>
            <a:lstStyle/>
            <a:p>
              <a:pPr marL="285750" indent="-285750" defTabSz="457200">
                <a:lnSpc>
                  <a:spcPct val="125000"/>
                </a:lnSpc>
                <a:buFont typeface="Wingdings" panose="05000000000000000000" pitchFamily="2" charset="2"/>
                <a:buChar char="n"/>
              </a:pPr>
              <a:r>
                <a:rPr lang="zh-CN" altLang="en-US" sz="1400" dirty="0" smtClean="0">
                  <a:solidFill>
                    <a:schemeClr val="tx1"/>
                  </a:solidFill>
                  <a:latin typeface="微软雅黑" panose="020B0503020204020204" pitchFamily="34" charset="-122"/>
                  <a:ea typeface="微软雅黑" panose="020B0503020204020204" pitchFamily="34" charset="-122"/>
                </a:rPr>
                <a:t>热情</a:t>
              </a:r>
              <a:r>
                <a:rPr lang="zh-CN" altLang="en-US" sz="1400" dirty="0">
                  <a:solidFill>
                    <a:schemeClr val="tx1"/>
                  </a:solidFill>
                  <a:latin typeface="微软雅黑" panose="020B0503020204020204" pitchFamily="34" charset="-122"/>
                  <a:ea typeface="微软雅黑" panose="020B0503020204020204" pitchFamily="34" charset="-122"/>
                </a:rPr>
                <a:t>，赞美，精简，稳重，喜悦，</a:t>
              </a:r>
              <a:r>
                <a:rPr lang="zh-CN" altLang="en-US" sz="1400" dirty="0" smtClean="0">
                  <a:solidFill>
                    <a:schemeClr val="tx1"/>
                  </a:solidFill>
                  <a:latin typeface="微软雅黑" panose="020B0503020204020204" pitchFamily="34" charset="-122"/>
                  <a:ea typeface="微软雅黑" panose="020B0503020204020204" pitchFamily="34" charset="-122"/>
                </a:rPr>
                <a:t>肯定</a:t>
              </a:r>
              <a:endParaRPr lang="en-US" altLang="zh-CN" sz="1400" dirty="0" smtClean="0">
                <a:solidFill>
                  <a:schemeClr val="tx1"/>
                </a:solidFill>
                <a:latin typeface="微软雅黑" panose="020B0503020204020204" pitchFamily="34" charset="-122"/>
                <a:ea typeface="微软雅黑" panose="020B0503020204020204" pitchFamily="34" charset="-122"/>
              </a:endParaRPr>
            </a:p>
            <a:p>
              <a:pPr marL="285750" indent="-285750" defTabSz="457200">
                <a:lnSpc>
                  <a:spcPct val="125000"/>
                </a:lnSpc>
                <a:buFont typeface="Wingdings" panose="05000000000000000000" pitchFamily="2" charset="2"/>
                <a:buChar char="n"/>
              </a:pPr>
              <a:r>
                <a:rPr lang="zh-CN" altLang="en-US" sz="1400" dirty="0" smtClean="0">
                  <a:solidFill>
                    <a:schemeClr val="tx1"/>
                  </a:solidFill>
                  <a:latin typeface="微软雅黑" panose="020B0503020204020204" pitchFamily="34" charset="-122"/>
                  <a:ea typeface="微软雅黑" panose="020B0503020204020204" pitchFamily="34" charset="-122"/>
                </a:rPr>
                <a:t>简短</a:t>
              </a:r>
              <a:r>
                <a:rPr lang="zh-CN" altLang="en-US" sz="1400" dirty="0">
                  <a:solidFill>
                    <a:schemeClr val="tx1"/>
                  </a:solidFill>
                  <a:latin typeface="微软雅黑" panose="020B0503020204020204" pitchFamily="34" charset="-122"/>
                  <a:ea typeface="微软雅黑" panose="020B0503020204020204" pitchFamily="34" charset="-122"/>
                </a:rPr>
                <a:t>有力、不要超过</a:t>
              </a:r>
              <a:r>
                <a:rPr lang="en-US" altLang="zh-CN" sz="1400" dirty="0">
                  <a:solidFill>
                    <a:schemeClr val="tx1"/>
                  </a:solidFill>
                  <a:latin typeface="微软雅黑" panose="020B0503020204020204" pitchFamily="34" charset="-122"/>
                  <a:ea typeface="微软雅黑" panose="020B0503020204020204" pitchFamily="34" charset="-122"/>
                </a:rPr>
                <a:t>3</a:t>
              </a:r>
              <a:r>
                <a:rPr lang="zh-CN" altLang="en-US" sz="1400" dirty="0" smtClean="0">
                  <a:solidFill>
                    <a:schemeClr val="tx1"/>
                  </a:solidFill>
                  <a:latin typeface="微软雅黑" panose="020B0503020204020204" pitchFamily="34" charset="-122"/>
                  <a:ea typeface="微软雅黑" panose="020B0503020204020204" pitchFamily="34" charset="-122"/>
                </a:rPr>
                <a:t>分钟用</a:t>
              </a:r>
              <a:r>
                <a:rPr lang="zh-CN" altLang="en-US" sz="1400" dirty="0">
                  <a:solidFill>
                    <a:schemeClr val="tx1"/>
                  </a:solidFill>
                  <a:latin typeface="微软雅黑" panose="020B0503020204020204" pitchFamily="34" charset="-122"/>
                  <a:ea typeface="微软雅黑" panose="020B0503020204020204" pitchFamily="34" charset="-122"/>
                </a:rPr>
                <a:t>电话脚本</a:t>
              </a:r>
              <a:r>
                <a:rPr lang="zh-CN" altLang="en-US" sz="1400" dirty="0" smtClean="0">
                  <a:solidFill>
                    <a:schemeClr val="tx1"/>
                  </a:solidFill>
                  <a:latin typeface="微软雅黑" panose="020B0503020204020204" pitchFamily="34" charset="-122"/>
                  <a:ea typeface="微软雅黑" panose="020B0503020204020204" pitchFamily="34" charset="-122"/>
                </a:rPr>
                <a:t>：可</a:t>
              </a:r>
              <a:r>
                <a:rPr lang="en-US" altLang="zh-CN" sz="1400" dirty="0">
                  <a:solidFill>
                    <a:schemeClr val="tx1"/>
                  </a:solidFill>
                  <a:latin typeface="微软雅黑" panose="020B0503020204020204" pitchFamily="34" charset="-122"/>
                  <a:ea typeface="微软雅黑" panose="020B0503020204020204" pitchFamily="34" charset="-122"/>
                </a:rPr>
                <a:t>100%</a:t>
              </a:r>
              <a:r>
                <a:rPr lang="zh-CN" altLang="en-US" sz="1400" dirty="0">
                  <a:solidFill>
                    <a:schemeClr val="tx1"/>
                  </a:solidFill>
                  <a:latin typeface="微软雅黑" panose="020B0503020204020204" pitchFamily="34" charset="-122"/>
                  <a:ea typeface="微软雅黑" panose="020B0503020204020204" pitchFamily="34" charset="-122"/>
                </a:rPr>
                <a:t>投入，不会离题； </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250" name="矩形 249"/>
            <p:cNvSpPr/>
            <p:nvPr/>
          </p:nvSpPr>
          <p:spPr>
            <a:xfrm>
              <a:off x="8249640" y="3334096"/>
              <a:ext cx="1225199" cy="387798"/>
            </a:xfrm>
            <a:prstGeom prst="rect">
              <a:avLst/>
            </a:prstGeom>
          </p:spPr>
          <p:txBody>
            <a:bodyPr wrap="square">
              <a:spAutoFit/>
              <a:scene3d>
                <a:camera prst="orthographicFront"/>
                <a:lightRig rig="threePt" dir="t"/>
              </a:scene3d>
              <a:sp3d contourW="12700"/>
            </a:bodyPr>
            <a:lstStyle/>
            <a:p>
              <a:pPr algn="ctr" defTabSz="457200">
                <a:lnSpc>
                  <a:spcPct val="120000"/>
                </a:lnSpc>
              </a:pPr>
              <a:r>
                <a:rPr lang="zh-CN" altLang="en-US" sz="1600" b="1" dirty="0" smtClean="0">
                  <a:solidFill>
                    <a:srgbClr val="47484A"/>
                  </a:solidFill>
                  <a:latin typeface="微软雅黑" panose="020B0503020204020204" pitchFamily="34" charset="-122"/>
                  <a:ea typeface="微软雅黑" panose="020B0503020204020204" pitchFamily="34" charset="-122"/>
                </a:rPr>
                <a:t>约</a:t>
              </a:r>
              <a:r>
                <a:rPr lang="zh-CN" altLang="en-US" sz="1600" b="1" dirty="0">
                  <a:solidFill>
                    <a:srgbClr val="47484A"/>
                  </a:solidFill>
                  <a:latin typeface="微软雅黑" panose="020B0503020204020204" pitchFamily="34" charset="-122"/>
                  <a:ea typeface="微软雅黑" panose="020B0503020204020204" pitchFamily="34" charset="-122"/>
                </a:rPr>
                <a:t>访的原则</a:t>
              </a:r>
              <a:endParaRPr lang="zh-CN" altLang="en-US" sz="1600" b="1" dirty="0">
                <a:solidFill>
                  <a:srgbClr val="47484A"/>
                </a:solidFill>
                <a:latin typeface="微软雅黑" panose="020B0503020204020204" pitchFamily="34" charset="-122"/>
                <a:ea typeface="微软雅黑" panose="020B0503020204020204" pitchFamily="34" charset="-122"/>
              </a:endParaRPr>
            </a:p>
          </p:txBody>
        </p:sp>
      </p:grpSp>
      <p:grpSp>
        <p:nvGrpSpPr>
          <p:cNvPr id="251" name="组合 250"/>
          <p:cNvGrpSpPr/>
          <p:nvPr/>
        </p:nvGrpSpPr>
        <p:grpSpPr>
          <a:xfrm>
            <a:off x="6746110" y="3629433"/>
            <a:ext cx="1701322" cy="1523779"/>
            <a:chOff x="8046478" y="3364647"/>
            <a:chExt cx="1701321" cy="1523779"/>
          </a:xfrm>
        </p:grpSpPr>
        <p:sp>
          <p:nvSpPr>
            <p:cNvPr id="252" name="矩形 251"/>
            <p:cNvSpPr/>
            <p:nvPr/>
          </p:nvSpPr>
          <p:spPr>
            <a:xfrm>
              <a:off x="8046478" y="3872763"/>
              <a:ext cx="1701321" cy="1015663"/>
            </a:xfrm>
            <a:prstGeom prst="rect">
              <a:avLst/>
            </a:prstGeom>
          </p:spPr>
          <p:txBody>
            <a:bodyPr wrap="square">
              <a:spAutoFit/>
              <a:scene3d>
                <a:camera prst="orthographicFront"/>
                <a:lightRig rig="threePt" dir="t"/>
              </a:scene3d>
              <a:sp3d contourW="12700"/>
            </a:bodyPr>
            <a:lstStyle/>
            <a:p>
              <a:pPr defTabSz="457200">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简短</a:t>
              </a:r>
              <a:r>
                <a:rPr lang="zh-CN" altLang="en-US" sz="1600" dirty="0" smtClean="0">
                  <a:solidFill>
                    <a:schemeClr val="tx1"/>
                  </a:solidFill>
                  <a:latin typeface="微软雅黑" panose="020B0503020204020204" pitchFamily="34" charset="-122"/>
                  <a:ea typeface="微软雅黑" panose="020B0503020204020204" pitchFamily="34" charset="-122"/>
                </a:rPr>
                <a:t>有力</a:t>
              </a:r>
              <a:endParaRPr lang="en-US" altLang="zh-CN" sz="1600" dirty="0" smtClean="0">
                <a:solidFill>
                  <a:schemeClr val="tx1"/>
                </a:solidFill>
                <a:latin typeface="微软雅黑" panose="020B0503020204020204" pitchFamily="34" charset="-122"/>
                <a:ea typeface="微软雅黑" panose="020B0503020204020204" pitchFamily="34" charset="-122"/>
              </a:endParaRPr>
            </a:p>
            <a:p>
              <a:pPr defTabSz="457200">
                <a:lnSpc>
                  <a:spcPct val="125000"/>
                </a:lnSpc>
              </a:pPr>
              <a:r>
                <a:rPr lang="zh-CN" altLang="en-US" sz="1600" dirty="0" smtClean="0">
                  <a:solidFill>
                    <a:schemeClr val="tx1"/>
                  </a:solidFill>
                  <a:latin typeface="微软雅黑" panose="020B0503020204020204" pitchFamily="34" charset="-122"/>
                  <a:ea typeface="微软雅黑" panose="020B0503020204020204" pitchFamily="34" charset="-122"/>
                </a:rPr>
                <a:t>创意性</a:t>
              </a:r>
              <a:endParaRPr lang="en-US" altLang="zh-CN" sz="1600" dirty="0" smtClean="0">
                <a:solidFill>
                  <a:schemeClr val="tx1"/>
                </a:solidFill>
                <a:latin typeface="微软雅黑" panose="020B0503020204020204" pitchFamily="34" charset="-122"/>
                <a:ea typeface="微软雅黑" panose="020B0503020204020204" pitchFamily="34" charset="-122"/>
              </a:endParaRPr>
            </a:p>
            <a:p>
              <a:pPr defTabSz="457200">
                <a:lnSpc>
                  <a:spcPct val="125000"/>
                </a:lnSpc>
              </a:pPr>
              <a:r>
                <a:rPr lang="zh-CN" altLang="en-US" sz="1600" dirty="0" smtClean="0">
                  <a:solidFill>
                    <a:schemeClr val="tx1"/>
                  </a:solidFill>
                  <a:latin typeface="微软雅黑" panose="020B0503020204020204" pitchFamily="34" charset="-122"/>
                  <a:ea typeface="微软雅黑" panose="020B0503020204020204" pitchFamily="34" charset="-122"/>
                </a:rPr>
                <a:t>吸引力</a:t>
              </a:r>
              <a:r>
                <a:rPr lang="zh-CN" altLang="en-US" sz="1600" dirty="0">
                  <a:solidFill>
                    <a:schemeClr val="tx1"/>
                  </a:solidFill>
                  <a:latin typeface="微软雅黑" panose="020B0503020204020204" pitchFamily="34" charset="-122"/>
                  <a:ea typeface="微软雅黑" panose="020B0503020204020204" pitchFamily="34" charset="-122"/>
                </a:rPr>
                <a:t>开场白</a:t>
              </a:r>
              <a:r>
                <a:rPr lang="zh-CN" altLang="en-US" sz="1600" dirty="0">
                  <a:solidFill>
                    <a:srgbClr val="47484A"/>
                  </a:solidFill>
                  <a:latin typeface="微软雅黑" panose="020B0503020204020204" pitchFamily="34" charset="-122"/>
                  <a:ea typeface="微软雅黑" panose="020B0503020204020204" pitchFamily="34" charset="-122"/>
                </a:rPr>
                <a:t> </a:t>
              </a:r>
              <a:endParaRPr lang="zh-CN" altLang="en-US" sz="1600" dirty="0">
                <a:solidFill>
                  <a:srgbClr val="47484A"/>
                </a:solidFill>
                <a:latin typeface="微软雅黑" panose="020B0503020204020204" pitchFamily="34" charset="-122"/>
                <a:ea typeface="微软雅黑" panose="020B0503020204020204" pitchFamily="34" charset="-122"/>
              </a:endParaRPr>
            </a:p>
          </p:txBody>
        </p:sp>
        <p:sp>
          <p:nvSpPr>
            <p:cNvPr id="253" name="矩形 252"/>
            <p:cNvSpPr/>
            <p:nvPr/>
          </p:nvSpPr>
          <p:spPr>
            <a:xfrm>
              <a:off x="8148561" y="3364647"/>
              <a:ext cx="1225199" cy="362792"/>
            </a:xfrm>
            <a:prstGeom prst="rect">
              <a:avLst/>
            </a:prstGeom>
          </p:spPr>
          <p:txBody>
            <a:bodyPr wrap="square">
              <a:spAutoFit/>
              <a:scene3d>
                <a:camera prst="orthographicFront"/>
                <a:lightRig rig="threePt" dir="t"/>
              </a:scene3d>
              <a:sp3d contourW="12700"/>
            </a:bodyPr>
            <a:lstStyle/>
            <a:p>
              <a:pPr algn="ctr" defTabSz="457200">
                <a:lnSpc>
                  <a:spcPct val="120000"/>
                </a:lnSpc>
              </a:pPr>
              <a:r>
                <a:rPr lang="zh-CN" altLang="en-US" sz="1600" b="1" dirty="0">
                  <a:solidFill>
                    <a:srgbClr val="47484A"/>
                  </a:solidFill>
                  <a:latin typeface="微软雅黑" panose="020B0503020204020204" pitchFamily="34" charset="-122"/>
                  <a:ea typeface="微软雅黑" panose="020B0503020204020204" pitchFamily="34" charset="-122"/>
                </a:rPr>
                <a:t>重点要领</a:t>
              </a:r>
              <a:endParaRPr lang="zh-CN" altLang="en-US" sz="1600" b="1" dirty="0">
                <a:solidFill>
                  <a:srgbClr val="47484A"/>
                </a:solidFill>
                <a:latin typeface="微软雅黑" panose="020B0503020204020204" pitchFamily="34" charset="-122"/>
                <a:ea typeface="微软雅黑" panose="020B0503020204020204" pitchFamily="34" charset="-122"/>
              </a:endParaRPr>
            </a:p>
          </p:txBody>
        </p:sp>
      </p:grpSp>
      <p:grpSp>
        <p:nvGrpSpPr>
          <p:cNvPr id="254" name="组合 253"/>
          <p:cNvGrpSpPr/>
          <p:nvPr/>
        </p:nvGrpSpPr>
        <p:grpSpPr>
          <a:xfrm>
            <a:off x="9237845" y="3568087"/>
            <a:ext cx="2229387" cy="2108562"/>
            <a:chOff x="8120357" y="3261081"/>
            <a:chExt cx="1684405" cy="2108562"/>
          </a:xfrm>
        </p:grpSpPr>
        <p:sp>
          <p:nvSpPr>
            <p:cNvPr id="255" name="矩形 254"/>
            <p:cNvSpPr/>
            <p:nvPr/>
          </p:nvSpPr>
          <p:spPr>
            <a:xfrm>
              <a:off x="8120357" y="3661483"/>
              <a:ext cx="1684405" cy="1708160"/>
            </a:xfrm>
            <a:prstGeom prst="rect">
              <a:avLst/>
            </a:prstGeom>
          </p:spPr>
          <p:txBody>
            <a:bodyPr wrap="square">
              <a:spAutoFit/>
              <a:scene3d>
                <a:camera prst="orthographicFront"/>
                <a:lightRig rig="threePt" dir="t"/>
              </a:scene3d>
              <a:sp3d contourW="12700"/>
            </a:bodyPr>
            <a:lstStyle/>
            <a:p>
              <a:pPr marL="285750" indent="-285750" defTabSz="457200">
                <a:lnSpc>
                  <a:spcPct val="150000"/>
                </a:lnSpc>
                <a:buFont typeface="Wingdings" panose="05000000000000000000" pitchFamily="2" charset="2"/>
                <a:buChar char="n"/>
              </a:pPr>
              <a:r>
                <a:rPr lang="zh-CN" altLang="en-US" sz="1400" dirty="0">
                  <a:solidFill>
                    <a:schemeClr val="tx1"/>
                  </a:solidFill>
                  <a:latin typeface="微软雅黑" panose="020B0503020204020204" pitchFamily="34" charset="-122"/>
                  <a:ea typeface="微软雅黑" panose="020B0503020204020204" pitchFamily="34" charset="-122"/>
                </a:rPr>
                <a:t>不可用不真实语欺骗</a:t>
              </a:r>
              <a:r>
                <a:rPr lang="zh-CN" altLang="en-US" sz="1400" dirty="0" smtClean="0">
                  <a:solidFill>
                    <a:schemeClr val="tx1"/>
                  </a:solidFill>
                  <a:latin typeface="微软雅黑" panose="020B0503020204020204" pitchFamily="34" charset="-122"/>
                  <a:ea typeface="微软雅黑" panose="020B0503020204020204" pitchFamily="34" charset="-122"/>
                </a:rPr>
                <a:t>顾客</a:t>
              </a:r>
              <a:endParaRPr lang="en-US" altLang="zh-CN" sz="1400" dirty="0" smtClean="0">
                <a:solidFill>
                  <a:schemeClr val="tx1"/>
                </a:solidFill>
                <a:latin typeface="微软雅黑" panose="020B0503020204020204" pitchFamily="34" charset="-122"/>
                <a:ea typeface="微软雅黑" panose="020B0503020204020204" pitchFamily="34" charset="-122"/>
              </a:endParaRPr>
            </a:p>
            <a:p>
              <a:pPr marL="285750" indent="-285750" defTabSz="457200">
                <a:lnSpc>
                  <a:spcPct val="150000"/>
                </a:lnSpc>
                <a:buFont typeface="Wingdings" panose="05000000000000000000" pitchFamily="2" charset="2"/>
                <a:buChar char="n"/>
              </a:pPr>
              <a:r>
                <a:rPr lang="zh-CN" altLang="en-US" sz="1400" dirty="0" smtClean="0">
                  <a:solidFill>
                    <a:schemeClr val="tx1"/>
                  </a:solidFill>
                  <a:latin typeface="微软雅黑" panose="020B0503020204020204" pitchFamily="34" charset="-122"/>
                  <a:ea typeface="微软雅黑" panose="020B0503020204020204" pitchFamily="34" charset="-122"/>
                </a:rPr>
                <a:t>言词</a:t>
              </a:r>
              <a:r>
                <a:rPr lang="zh-CN" altLang="en-US" sz="1400" dirty="0">
                  <a:solidFill>
                    <a:schemeClr val="tx1"/>
                  </a:solidFill>
                  <a:latin typeface="微软雅黑" panose="020B0503020204020204" pitchFamily="34" charset="-122"/>
                  <a:ea typeface="微软雅黑" panose="020B0503020204020204" pitchFamily="34" charset="-122"/>
                </a:rPr>
                <a:t>不可夸张膨胀或过度</a:t>
              </a:r>
              <a:r>
                <a:rPr lang="zh-CN" altLang="en-US" sz="1400" dirty="0" smtClean="0">
                  <a:solidFill>
                    <a:schemeClr val="tx1"/>
                  </a:solidFill>
                  <a:latin typeface="微软雅黑" panose="020B0503020204020204" pitchFamily="34" charset="-122"/>
                  <a:ea typeface="微软雅黑" panose="020B0503020204020204" pitchFamily="34" charset="-122"/>
                </a:rPr>
                <a:t>赞美</a:t>
              </a:r>
              <a:endParaRPr lang="en-US" altLang="zh-CN" sz="1400" dirty="0" smtClean="0">
                <a:solidFill>
                  <a:schemeClr val="tx1"/>
                </a:solidFill>
                <a:latin typeface="微软雅黑" panose="020B0503020204020204" pitchFamily="34" charset="-122"/>
                <a:ea typeface="微软雅黑" panose="020B0503020204020204" pitchFamily="34" charset="-122"/>
              </a:endParaRPr>
            </a:p>
            <a:p>
              <a:pPr marL="285750" indent="-285750" defTabSz="457200">
                <a:lnSpc>
                  <a:spcPct val="150000"/>
                </a:lnSpc>
                <a:buFont typeface="Wingdings" panose="05000000000000000000" pitchFamily="2" charset="2"/>
                <a:buChar char="n"/>
              </a:pPr>
              <a:r>
                <a:rPr lang="zh-CN" altLang="en-US" sz="1400" dirty="0" smtClean="0">
                  <a:solidFill>
                    <a:schemeClr val="tx1"/>
                  </a:solidFill>
                  <a:latin typeface="微软雅黑" panose="020B0503020204020204" pitchFamily="34" charset="-122"/>
                  <a:ea typeface="微软雅黑" panose="020B0503020204020204" pitchFamily="34" charset="-122"/>
                </a:rPr>
                <a:t>绝不</a:t>
              </a:r>
              <a:r>
                <a:rPr lang="zh-CN" altLang="en-US" sz="1400" dirty="0">
                  <a:solidFill>
                    <a:schemeClr val="tx1"/>
                  </a:solidFill>
                  <a:latin typeface="微软雅黑" panose="020B0503020204020204" pitchFamily="34" charset="-122"/>
                  <a:ea typeface="微软雅黑" panose="020B0503020204020204" pitchFamily="34" charset="-122"/>
                </a:rPr>
                <a:t>批评同行。</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256" name="矩形 255"/>
            <p:cNvSpPr/>
            <p:nvPr/>
          </p:nvSpPr>
          <p:spPr>
            <a:xfrm>
              <a:off x="8298108" y="3261081"/>
              <a:ext cx="1225199" cy="362792"/>
            </a:xfrm>
            <a:prstGeom prst="rect">
              <a:avLst/>
            </a:prstGeom>
          </p:spPr>
          <p:txBody>
            <a:bodyPr wrap="square">
              <a:spAutoFit/>
              <a:scene3d>
                <a:camera prst="orthographicFront"/>
                <a:lightRig rig="threePt" dir="t"/>
              </a:scene3d>
              <a:sp3d contourW="12700"/>
            </a:bodyPr>
            <a:lstStyle/>
            <a:p>
              <a:pPr algn="ctr" defTabSz="457200">
                <a:lnSpc>
                  <a:spcPct val="120000"/>
                </a:lnSpc>
              </a:pPr>
              <a:r>
                <a:rPr lang="zh-CN" altLang="en-US" sz="1600" b="1" dirty="0">
                  <a:solidFill>
                    <a:srgbClr val="47484A"/>
                  </a:solidFill>
                  <a:latin typeface="微软雅黑" panose="020B0503020204020204" pitchFamily="34" charset="-122"/>
                  <a:ea typeface="微软雅黑" panose="020B0503020204020204" pitchFamily="34" charset="-122"/>
                </a:rPr>
                <a:t>忌讳</a:t>
              </a:r>
              <a:endParaRPr lang="zh-CN" altLang="en-US" sz="1600" b="1" dirty="0">
                <a:solidFill>
                  <a:srgbClr val="47484A"/>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1120575" y="136585"/>
            <a:ext cx="3441290" cy="905129"/>
            <a:chOff x="1164117" y="136585"/>
            <a:chExt cx="3441290" cy="905129"/>
          </a:xfrm>
        </p:grpSpPr>
        <p:sp>
          <p:nvSpPr>
            <p:cNvPr id="75" name="文本框 74"/>
            <p:cNvSpPr txBox="1"/>
            <p:nvPr/>
          </p:nvSpPr>
          <p:spPr>
            <a:xfrm>
              <a:off x="1209202" y="136585"/>
              <a:ext cx="3027680" cy="730885"/>
            </a:xfrm>
            <a:prstGeom prst="rect">
              <a:avLst/>
            </a:prstGeom>
            <a:noFill/>
          </p:spPr>
          <p:txBody>
            <a:bodyPr wrap="none" rtlCol="0">
              <a:spAutoFit/>
            </a:bodyPr>
            <a:lstStyle/>
            <a:p>
              <a:pPr>
                <a:lnSpc>
                  <a:spcPct val="130000"/>
                </a:lnSpc>
                <a:defRPr/>
              </a:pPr>
              <a:r>
                <a:rPr lang="zh-CN" altLang="en-US" sz="3200" b="1" dirty="0" smtClean="0">
                  <a:latin typeface="微软雅黑" panose="020B0503020204020204" pitchFamily="82" charset="2"/>
                  <a:ea typeface="微软雅黑" panose="020B0503020204020204" pitchFamily="82" charset="2"/>
                  <a:cs typeface="+mn-ea"/>
                  <a:sym typeface="+mn-lt"/>
                </a:rPr>
                <a:t>有效的电话约访</a:t>
              </a:r>
              <a:endParaRPr lang="zh-CN" altLang="en-US" sz="2000" b="1" dirty="0">
                <a:solidFill>
                  <a:srgbClr val="47484A"/>
                </a:solidFill>
                <a:latin typeface="微软雅黑" panose="020B0503020204020204" pitchFamily="82" charset="2"/>
                <a:ea typeface="微软雅黑" panose="020B0503020204020204" pitchFamily="82" charset="2"/>
                <a:cs typeface="+mn-ea"/>
                <a:sym typeface="+mn-lt"/>
              </a:endParaRPr>
            </a:p>
          </p:txBody>
        </p:sp>
        <p:sp>
          <p:nvSpPr>
            <p:cNvPr id="76" name="矩形 7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77" name="组合 76"/>
          <p:cNvGrpSpPr/>
          <p:nvPr/>
        </p:nvGrpSpPr>
        <p:grpSpPr>
          <a:xfrm>
            <a:off x="172643" y="281712"/>
            <a:ext cx="835151" cy="706819"/>
            <a:chOff x="1138351" y="-1804099"/>
            <a:chExt cx="2969965" cy="2513592"/>
          </a:xfrm>
        </p:grpSpPr>
        <p:pic>
          <p:nvPicPr>
            <p:cNvPr id="78" name="图片 77"/>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79" name="组合 78"/>
            <p:cNvGrpSpPr/>
            <p:nvPr/>
          </p:nvGrpSpPr>
          <p:grpSpPr>
            <a:xfrm rot="20693666">
              <a:off x="2289906" y="-901804"/>
              <a:ext cx="1818410" cy="1611297"/>
              <a:chOff x="181811" y="-159840"/>
              <a:chExt cx="1818410" cy="1611297"/>
            </a:xfrm>
          </p:grpSpPr>
          <p:sp>
            <p:nvSpPr>
              <p:cNvPr id="80" name="椭圆 79"/>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81" name="椭圆 80"/>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1000"/>
                                        <p:tgtEl>
                                          <p:spTgt spid="199"/>
                                        </p:tgtEl>
                                      </p:cBhvr>
                                    </p:animEffect>
                                    <p:anim calcmode="lin" valueType="num">
                                      <p:cBhvr>
                                        <p:cTn id="8" dur="1000" fill="hold"/>
                                        <p:tgtEl>
                                          <p:spTgt spid="199"/>
                                        </p:tgtEl>
                                        <p:attrNameLst>
                                          <p:attrName>ppt_x</p:attrName>
                                        </p:attrNameLst>
                                      </p:cBhvr>
                                      <p:tavLst>
                                        <p:tav tm="0">
                                          <p:val>
                                            <p:strVal val="#ppt_x"/>
                                          </p:val>
                                        </p:tav>
                                        <p:tav tm="100000">
                                          <p:val>
                                            <p:strVal val="#ppt_x"/>
                                          </p:val>
                                        </p:tav>
                                      </p:tavLst>
                                    </p:anim>
                                    <p:anim calcmode="lin" valueType="num">
                                      <p:cBhvr>
                                        <p:cTn id="9" dur="1000" fill="hold"/>
                                        <p:tgtEl>
                                          <p:spTgt spid="19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45"/>
                                        </p:tgtEl>
                                        <p:attrNameLst>
                                          <p:attrName>style.visibility</p:attrName>
                                        </p:attrNameLst>
                                      </p:cBhvr>
                                      <p:to>
                                        <p:strVal val="visible"/>
                                      </p:to>
                                    </p:set>
                                    <p:animEffect transition="in" filter="wipe(up)">
                                      <p:cBhvr>
                                        <p:cTn id="13" dur="500"/>
                                        <p:tgtEl>
                                          <p:spTgt spid="245"/>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248"/>
                                        </p:tgtEl>
                                        <p:attrNameLst>
                                          <p:attrName>style.visibility</p:attrName>
                                        </p:attrNameLst>
                                      </p:cBhvr>
                                      <p:to>
                                        <p:strVal val="visible"/>
                                      </p:to>
                                    </p:set>
                                    <p:animEffect transition="in" filter="wipe(up)">
                                      <p:cBhvr>
                                        <p:cTn id="17" dur="500"/>
                                        <p:tgtEl>
                                          <p:spTgt spid="248"/>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51"/>
                                        </p:tgtEl>
                                        <p:attrNameLst>
                                          <p:attrName>style.visibility</p:attrName>
                                        </p:attrNameLst>
                                      </p:cBhvr>
                                      <p:to>
                                        <p:strVal val="visible"/>
                                      </p:to>
                                    </p:set>
                                    <p:animEffect transition="in" filter="wipe(up)">
                                      <p:cBhvr>
                                        <p:cTn id="21" dur="500"/>
                                        <p:tgtEl>
                                          <p:spTgt spid="251"/>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254"/>
                                        </p:tgtEl>
                                        <p:attrNameLst>
                                          <p:attrName>style.visibility</p:attrName>
                                        </p:attrNameLst>
                                      </p:cBhvr>
                                      <p:to>
                                        <p:strVal val="visible"/>
                                      </p:to>
                                    </p:set>
                                    <p:animEffect transition="in" filter="wipe(up)">
                                      <p:cBhvr>
                                        <p:cTn id="25" dur="500"/>
                                        <p:tgtEl>
                                          <p:spTgt spid="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矩形 13"/>
          <p:cNvSpPr/>
          <p:nvPr/>
        </p:nvSpPr>
        <p:spPr>
          <a:xfrm>
            <a:off x="6306271" y="951755"/>
            <a:ext cx="4760685" cy="5500095"/>
          </a:xfrm>
          <a:prstGeom prst="rect">
            <a:avLst/>
          </a:prstGeom>
          <a:blipFill dpi="0" rotWithShape="1">
            <a:blip r:embed="rId1"/>
            <a:srcRect/>
            <a:tile tx="0" ty="0" sx="28000" sy="28000" flip="none" algn="ctr"/>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0963" name="Rectangle 3"/>
          <p:cNvSpPr>
            <a:spLocks noGrp="1" noChangeArrowheads="1"/>
          </p:cNvSpPr>
          <p:nvPr>
            <p:ph type="body" idx="1"/>
          </p:nvPr>
        </p:nvSpPr>
        <p:spPr>
          <a:xfrm>
            <a:off x="917705" y="4800600"/>
            <a:ext cx="4757737" cy="4114800"/>
          </a:xfrm>
        </p:spPr>
        <p:txBody>
          <a:bodyPr/>
          <a:lstStyle/>
          <a:p>
            <a:pPr eaLnBrk="1" hangingPunct="1">
              <a:buFont typeface="Wingdings" panose="05000000000000000000" pitchFamily="2" charset="2"/>
              <a:buNone/>
            </a:pPr>
            <a:endParaRPr lang="en-US" altLang="zh-CN" sz="3600" b="1" dirty="0">
              <a:solidFill>
                <a:srgbClr val="43ADD1"/>
              </a:solidFill>
              <a:latin typeface="Verdana" panose="020B0604030504040204" pitchFamily="34" charset="0"/>
            </a:endParaRPr>
          </a:p>
          <a:p>
            <a:pPr marL="0" indent="0" eaLnBrk="1" hangingPunct="1">
              <a:spcBef>
                <a:spcPct val="0"/>
              </a:spcBef>
              <a:buClr>
                <a:schemeClr val="tx1"/>
              </a:buClr>
              <a:buNone/>
            </a:pPr>
            <a:endParaRPr lang="zh-CN" altLang="en-US" sz="3600" b="1" dirty="0">
              <a:solidFill>
                <a:srgbClr val="43ADD1"/>
              </a:solidFill>
              <a:latin typeface="Verdana" panose="020B0604030504040204" pitchFamily="34" charset="0"/>
            </a:endParaRPr>
          </a:p>
        </p:txBody>
      </p:sp>
      <p:grpSp>
        <p:nvGrpSpPr>
          <p:cNvPr id="5" name="组合 4"/>
          <p:cNvGrpSpPr/>
          <p:nvPr/>
        </p:nvGrpSpPr>
        <p:grpSpPr>
          <a:xfrm>
            <a:off x="1120575" y="136585"/>
            <a:ext cx="3441290" cy="905129"/>
            <a:chOff x="1164117" y="136585"/>
            <a:chExt cx="3441290" cy="905129"/>
          </a:xfrm>
        </p:grpSpPr>
        <p:sp>
          <p:nvSpPr>
            <p:cNvPr id="6" name="文本框 5"/>
            <p:cNvSpPr txBox="1"/>
            <p:nvPr/>
          </p:nvSpPr>
          <p:spPr>
            <a:xfrm>
              <a:off x="1164117" y="136585"/>
              <a:ext cx="1808480" cy="730885"/>
            </a:xfrm>
            <a:prstGeom prst="rect">
              <a:avLst/>
            </a:prstGeom>
            <a:noFill/>
          </p:spPr>
          <p:txBody>
            <a:bodyPr wrap="none" rtlCol="0">
              <a:spAutoFit/>
            </a:bodyPr>
            <a:lstStyle/>
            <a:p>
              <a:pPr algn="l">
                <a:lnSpc>
                  <a:spcPct val="130000"/>
                </a:lnSpc>
                <a:buClrTx/>
                <a:buSzTx/>
                <a:buFontTx/>
                <a:defRPr/>
              </a:pPr>
              <a:r>
                <a:rPr lang="zh-CN" altLang="en-US" sz="3200" b="1" dirty="0" smtClean="0">
                  <a:latin typeface="微软雅黑" panose="020B0503020204020204" pitchFamily="82" charset="2"/>
                  <a:ea typeface="微软雅黑" panose="020B0503020204020204" pitchFamily="82" charset="2"/>
                  <a:cs typeface="+mn-ea"/>
                  <a:sym typeface="+mn-lt"/>
                </a:rPr>
                <a:t>电话跟进</a:t>
              </a:r>
              <a:endParaRPr lang="zh-CN" altLang="en-US" sz="3200" b="1" dirty="0" smtClean="0">
                <a:latin typeface="微软雅黑" panose="020B0503020204020204" pitchFamily="82" charset="2"/>
                <a:ea typeface="微软雅黑" panose="020B0503020204020204" pitchFamily="82" charset="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8" name="组合 7"/>
          <p:cNvGrpSpPr/>
          <p:nvPr/>
        </p:nvGrpSpPr>
        <p:grpSpPr>
          <a:xfrm>
            <a:off x="172643" y="281712"/>
            <a:ext cx="835151" cy="706819"/>
            <a:chOff x="1138351" y="-1804099"/>
            <a:chExt cx="2969965" cy="2513592"/>
          </a:xfrm>
        </p:grpSpPr>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0" name="组合 9"/>
            <p:cNvGrpSpPr/>
            <p:nvPr/>
          </p:nvGrpSpPr>
          <p:grpSpPr>
            <a:xfrm rot="20693666">
              <a:off x="2289906" y="-901804"/>
              <a:ext cx="1818410" cy="1611297"/>
              <a:chOff x="181811" y="-159840"/>
              <a:chExt cx="1818410" cy="1611297"/>
            </a:xfrm>
          </p:grpSpPr>
          <p:sp>
            <p:nvSpPr>
              <p:cNvPr id="11" name="椭圆 10"/>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2" name="椭圆 11"/>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15" name="圆角矩形 56"/>
          <p:cNvSpPr>
            <a:spLocks noChangeArrowheads="1"/>
          </p:cNvSpPr>
          <p:nvPr/>
        </p:nvSpPr>
        <p:spPr bwMode="auto">
          <a:xfrm>
            <a:off x="2330105" y="2628890"/>
            <a:ext cx="2755900" cy="645584"/>
          </a:xfrm>
          <a:prstGeom prst="roundRect">
            <a:avLst>
              <a:gd name="adj" fmla="val 50000"/>
            </a:avLst>
          </a:prstGeom>
          <a:solidFill>
            <a:schemeClr val="bg1">
              <a:lumMod val="75000"/>
            </a:schemeClr>
          </a:solidFill>
          <a:ln>
            <a:noFill/>
          </a:ln>
          <a:effectLst>
            <a:outerShdw blurRad="50800" dist="38100" dir="2700000" algn="tl" rotWithShape="0">
              <a:prstClr val="black">
                <a:alpha val="40000"/>
              </a:prstClr>
            </a:outerShdw>
          </a:effectLst>
        </p:spPr>
        <p:txBody>
          <a:bodyPr lIns="91390" tIns="45696" rIns="91390" bIns="45696" anchor="ctr"/>
          <a:lstStyle/>
          <a:p>
            <a:pPr algn="ctr" defTabSz="457200"/>
            <a:endParaRPr lang="zh-CN" altLang="en-US" sz="2400">
              <a:solidFill>
                <a:srgbClr val="FFFFFF"/>
              </a:solidFill>
              <a:cs typeface="+mn-ea"/>
              <a:sym typeface="+mn-lt"/>
            </a:endParaRPr>
          </a:p>
        </p:txBody>
      </p:sp>
      <p:sp>
        <p:nvSpPr>
          <p:cNvPr id="16" name="文本框 12"/>
          <p:cNvSpPr txBox="1">
            <a:spLocks noChangeArrowheads="1"/>
          </p:cNvSpPr>
          <p:nvPr/>
        </p:nvSpPr>
        <p:spPr bwMode="auto">
          <a:xfrm>
            <a:off x="2699040" y="2717790"/>
            <a:ext cx="2031224" cy="461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spAutoFit/>
          </a:bodyPr>
          <a:lstStyle/>
          <a:p>
            <a:pPr defTabSz="457200"/>
            <a:r>
              <a:rPr lang="zh-CN" altLang="en-US" sz="2400" b="1" dirty="0">
                <a:solidFill>
                  <a:srgbClr val="FFFFFF"/>
                </a:solidFill>
                <a:latin typeface="微软雅黑" panose="020B0503020204020204" pitchFamily="82" charset="2"/>
                <a:ea typeface="微软雅黑" panose="020B0503020204020204" pitchFamily="82" charset="2"/>
                <a:cs typeface="+mn-ea"/>
                <a:sym typeface="+mn-lt"/>
              </a:rPr>
              <a:t>对客户的跟进</a:t>
            </a:r>
            <a:endParaRPr lang="zh-CN" altLang="en-US" sz="2400" b="1" dirty="0">
              <a:solidFill>
                <a:srgbClr val="FFFFFF"/>
              </a:solidFill>
              <a:latin typeface="微软雅黑" panose="020B0503020204020204" pitchFamily="82" charset="2"/>
              <a:ea typeface="微软雅黑" panose="020B0503020204020204" pitchFamily="82" charset="2"/>
              <a:cs typeface="+mn-ea"/>
              <a:sym typeface="+mn-lt"/>
            </a:endParaRPr>
          </a:p>
        </p:txBody>
      </p:sp>
      <p:sp>
        <p:nvSpPr>
          <p:cNvPr id="17" name="Freeform 12"/>
          <p:cNvSpPr>
            <a:spLocks noEditPoints="1" noChangeArrowheads="1"/>
          </p:cNvSpPr>
          <p:nvPr/>
        </p:nvSpPr>
        <p:spPr bwMode="auto">
          <a:xfrm>
            <a:off x="1517306" y="2628890"/>
            <a:ext cx="560916" cy="563033"/>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lumMod val="75000"/>
            </a:schemeClr>
          </a:solidFill>
          <a:ln>
            <a:noFill/>
          </a:ln>
          <a:effectLst>
            <a:outerShdw blurRad="50800" dist="38100" dir="2700000" algn="tl" rotWithShape="0">
              <a:prstClr val="black">
                <a:alpha val="40000"/>
              </a:prstClr>
            </a:outerShdw>
          </a:effectLst>
        </p:spPr>
        <p:txBody>
          <a:bodyPr lIns="91390" tIns="45696" rIns="91390" bIns="45696" anchor="ctr"/>
          <a:lstStyle/>
          <a:p>
            <a:pPr algn="ctr" defTabSz="457200"/>
            <a:endParaRPr lang="zh-CN" altLang="en-US" sz="2400">
              <a:solidFill>
                <a:srgbClr val="FFFFFF"/>
              </a:solidFill>
              <a:cs typeface="+mn-ea"/>
              <a:sym typeface="+mn-lt"/>
            </a:endParaRPr>
          </a:p>
        </p:txBody>
      </p:sp>
      <p:sp>
        <p:nvSpPr>
          <p:cNvPr id="18" name="圆角矩形 59"/>
          <p:cNvSpPr>
            <a:spLocks noChangeArrowheads="1"/>
          </p:cNvSpPr>
          <p:nvPr/>
        </p:nvSpPr>
        <p:spPr bwMode="auto">
          <a:xfrm>
            <a:off x="2331163" y="3789251"/>
            <a:ext cx="2753784" cy="645583"/>
          </a:xfrm>
          <a:prstGeom prst="roundRect">
            <a:avLst>
              <a:gd name="adj" fmla="val 50000"/>
            </a:avLst>
          </a:prstGeom>
          <a:solidFill>
            <a:srgbClr val="43ADD1"/>
          </a:solidFill>
          <a:ln>
            <a:noFill/>
          </a:ln>
          <a:effectLst>
            <a:outerShdw blurRad="50800" dist="38100" dir="2700000" algn="tl" rotWithShape="0">
              <a:prstClr val="black">
                <a:alpha val="40000"/>
              </a:prstClr>
            </a:outerShdw>
          </a:effectLst>
        </p:spPr>
        <p:txBody>
          <a:bodyPr lIns="91390" tIns="45696" rIns="91390" bIns="45696" anchor="ctr"/>
          <a:lstStyle/>
          <a:p>
            <a:pPr algn="ctr" defTabSz="457200"/>
            <a:r>
              <a:rPr lang="zh-CN" altLang="en-US" sz="2400" b="1" dirty="0">
                <a:solidFill>
                  <a:srgbClr val="FFFFFF"/>
                </a:solidFill>
                <a:latin typeface="微软雅黑" panose="020B0503020204020204" pitchFamily="82" charset="2"/>
                <a:ea typeface="微软雅黑" panose="020B0503020204020204" pitchFamily="82" charset="2"/>
                <a:cs typeface="+mn-ea"/>
                <a:sym typeface="+mn-lt"/>
              </a:rPr>
              <a:t>对自己的跟进</a:t>
            </a:r>
            <a:endParaRPr lang="zh-CN" altLang="en-US" sz="2400" b="1" dirty="0">
              <a:solidFill>
                <a:srgbClr val="FFFFFF"/>
              </a:solidFill>
              <a:latin typeface="微软雅黑" panose="020B0503020204020204" pitchFamily="82" charset="2"/>
              <a:ea typeface="微软雅黑" panose="020B0503020204020204" pitchFamily="82" charset="2"/>
              <a:cs typeface="+mn-ea"/>
              <a:sym typeface="+mn-lt"/>
            </a:endParaRPr>
          </a:p>
        </p:txBody>
      </p:sp>
      <p:sp>
        <p:nvSpPr>
          <p:cNvPr id="19" name="Freeform 5"/>
          <p:cNvSpPr>
            <a:spLocks noEditPoints="1" noChangeArrowheads="1"/>
          </p:cNvSpPr>
          <p:nvPr/>
        </p:nvSpPr>
        <p:spPr bwMode="auto">
          <a:xfrm>
            <a:off x="1500372" y="3752840"/>
            <a:ext cx="592667" cy="594783"/>
          </a:xfrm>
          <a:custGeom>
            <a:avLst/>
            <a:gdLst>
              <a:gd name="T0" fmla="*/ 43 w 104"/>
              <a:gd name="T1" fmla="*/ 27 h 104"/>
              <a:gd name="T2" fmla="*/ 63 w 104"/>
              <a:gd name="T3" fmla="*/ 56 h 104"/>
              <a:gd name="T4" fmla="*/ 43 w 104"/>
              <a:gd name="T5" fmla="*/ 56 h 104"/>
              <a:gd name="T6" fmla="*/ 52 w 104"/>
              <a:gd name="T7" fmla="*/ 0 h 104"/>
              <a:gd name="T8" fmla="*/ 0 w 104"/>
              <a:gd name="T9" fmla="*/ 52 h 104"/>
              <a:gd name="T10" fmla="*/ 52 w 104"/>
              <a:gd name="T11" fmla="*/ 104 h 104"/>
              <a:gd name="T12" fmla="*/ 104 w 104"/>
              <a:gd name="T13" fmla="*/ 52 h 104"/>
              <a:gd name="T14" fmla="*/ 52 w 104"/>
              <a:gd name="T15" fmla="*/ 0 h 104"/>
              <a:gd name="T16" fmla="*/ 52 w 104"/>
              <a:gd name="T17" fmla="*/ 9 h 104"/>
              <a:gd name="T18" fmla="*/ 9 w 104"/>
              <a:gd name="T19" fmla="*/ 52 h 104"/>
              <a:gd name="T20" fmla="*/ 52 w 104"/>
              <a:gd name="T21" fmla="*/ 95 h 104"/>
              <a:gd name="T22" fmla="*/ 95 w 104"/>
              <a:gd name="T23" fmla="*/ 52 h 104"/>
              <a:gd name="T24" fmla="*/ 24 w 104"/>
              <a:gd name="T25" fmla="*/ 64 h 104"/>
              <a:gd name="T26" fmla="*/ 28 w 104"/>
              <a:gd name="T27" fmla="*/ 55 h 104"/>
              <a:gd name="T28" fmla="*/ 22 w 104"/>
              <a:gd name="T29" fmla="*/ 49 h 104"/>
              <a:gd name="T30" fmla="*/ 28 w 104"/>
              <a:gd name="T31" fmla="*/ 43 h 104"/>
              <a:gd name="T32" fmla="*/ 27 w 104"/>
              <a:gd name="T33" fmla="*/ 34 h 104"/>
              <a:gd name="T34" fmla="*/ 33 w 104"/>
              <a:gd name="T35" fmla="*/ 28 h 104"/>
              <a:gd name="T36" fmla="*/ 41 w 104"/>
              <a:gd name="T37" fmla="*/ 29 h 104"/>
              <a:gd name="T38" fmla="*/ 47 w 104"/>
              <a:gd name="T39" fmla="*/ 22 h 104"/>
              <a:gd name="T40" fmla="*/ 54 w 104"/>
              <a:gd name="T41" fmla="*/ 26 h 104"/>
              <a:gd name="T42" fmla="*/ 62 w 104"/>
              <a:gd name="T43" fmla="*/ 23 h 104"/>
              <a:gd name="T44" fmla="*/ 66 w 104"/>
              <a:gd name="T45" fmla="*/ 30 h 104"/>
              <a:gd name="T46" fmla="*/ 74 w 104"/>
              <a:gd name="T47" fmla="*/ 30 h 104"/>
              <a:gd name="T48" fmla="*/ 70 w 104"/>
              <a:gd name="T49" fmla="*/ 34 h 104"/>
              <a:gd name="T50" fmla="*/ 79 w 104"/>
              <a:gd name="T51" fmla="*/ 37 h 104"/>
              <a:gd name="T52" fmla="*/ 76 w 104"/>
              <a:gd name="T53" fmla="*/ 46 h 104"/>
              <a:gd name="T54" fmla="*/ 83 w 104"/>
              <a:gd name="T55" fmla="*/ 52 h 104"/>
              <a:gd name="T56" fmla="*/ 75 w 104"/>
              <a:gd name="T57" fmla="*/ 58 h 104"/>
              <a:gd name="T58" fmla="*/ 78 w 104"/>
              <a:gd name="T59" fmla="*/ 68 h 104"/>
              <a:gd name="T60" fmla="*/ 90 w 104"/>
              <a:gd name="T61" fmla="*/ 52 h 104"/>
              <a:gd name="T62" fmla="*/ 52 w 104"/>
              <a:gd name="T63" fmla="*/ 15 h 104"/>
              <a:gd name="T64" fmla="*/ 15 w 104"/>
              <a:gd name="T65" fmla="*/ 52 h 104"/>
              <a:gd name="T66" fmla="*/ 27 w 104"/>
              <a:gd name="T67" fmla="*/ 70 h 104"/>
              <a:gd name="T68" fmla="*/ 33 w 104"/>
              <a:gd name="T69" fmla="*/ 67 h 104"/>
              <a:gd name="T70" fmla="*/ 24 w 104"/>
              <a:gd name="T71" fmla="*/ 64 h 104"/>
              <a:gd name="T72" fmla="*/ 48 w 104"/>
              <a:gd name="T73" fmla="*/ 56 h 104"/>
              <a:gd name="T74" fmla="*/ 58 w 104"/>
              <a:gd name="T75" fmla="*/ 5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43ADD1"/>
          </a:solidFill>
          <a:ln>
            <a:noFill/>
          </a:ln>
          <a:effectLst>
            <a:outerShdw blurRad="50800" dist="38100" dir="2700000" algn="tl" rotWithShape="0">
              <a:prstClr val="black">
                <a:alpha val="40000"/>
              </a:prstClr>
            </a:outerShdw>
          </a:effectLst>
        </p:spPr>
        <p:txBody>
          <a:bodyPr lIns="91390" tIns="45696" rIns="91390" bIns="45696" anchor="ctr"/>
          <a:lstStyle/>
          <a:p>
            <a:pPr algn="ctr" defTabSz="457200"/>
            <a:endParaRPr lang="zh-CN" altLang="en-US" sz="2400">
              <a:solidFill>
                <a:srgbClr val="FFFFFF"/>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ppt_x</p:attrName>
                                        </p:attrNameLst>
                                      </p:cBhvr>
                                      <p:tavLst>
                                        <p:tav tm="0">
                                          <p:val>
                                            <p:strVal val="0-#ppt_w/2"/>
                                          </p:val>
                                        </p:tav>
                                        <p:tav tm="100000">
                                          <p:val>
                                            <p:strVal val="#ppt_x"/>
                                          </p:val>
                                        </p:tav>
                                      </p:tavLst>
                                    </p:anim>
                                    <p:anim calcmode="lin" valueType="num">
                                      <p:cBhvr>
                                        <p:cTn id="14" dur="500" fill="hold"/>
                                        <p:tgtEl>
                                          <p:spTgt spid="1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ppt_x</p:attrName>
                                        </p:attrNameLst>
                                      </p:cBhvr>
                                      <p:tavLst>
                                        <p:tav tm="0">
                                          <p:val>
                                            <p:strVal val="0-#ppt_w/2"/>
                                          </p:val>
                                        </p:tav>
                                        <p:tav tm="100000">
                                          <p:val>
                                            <p:strVal val="#ppt_x"/>
                                          </p:val>
                                        </p:tav>
                                      </p:tavLst>
                                    </p:anim>
                                    <p:anim calcmode="lin" valueType="num">
                                      <p:cBhvr>
                                        <p:cTn id="18" dur="500" fill="hold"/>
                                        <p:tgtEl>
                                          <p:spTgt spid="1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ppt_x</p:attrName>
                                        </p:attrNameLst>
                                      </p:cBhvr>
                                      <p:tavLst>
                                        <p:tav tm="0">
                                          <p:val>
                                            <p:strVal val="1+#ppt_w/2"/>
                                          </p:val>
                                        </p:tav>
                                        <p:tav tm="100000">
                                          <p:val>
                                            <p:strVal val="#ppt_x"/>
                                          </p:val>
                                        </p:tav>
                                      </p:tavLst>
                                    </p:anim>
                                    <p:anim calcmode="lin" valueType="num">
                                      <p:cBhvr>
                                        <p:cTn id="22" dur="5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ppt_x</p:attrName>
                                        </p:attrNameLst>
                                      </p:cBhvr>
                                      <p:tavLst>
                                        <p:tav tm="0">
                                          <p:val>
                                            <p:strVal val="1+#ppt_w/2"/>
                                          </p:val>
                                        </p:tav>
                                        <p:tav tm="100000">
                                          <p:val>
                                            <p:strVal val="#ppt_x"/>
                                          </p:val>
                                        </p:tav>
                                      </p:tavLst>
                                    </p:anim>
                                    <p:anim calcmode="lin" valueType="num">
                                      <p:cBhvr>
                                        <p:cTn id="26" dur="500" fill="hold"/>
                                        <p:tgtEl>
                                          <p:spTgt spid="18"/>
                                        </p:tgtEl>
                                        <p:attrNameLst>
                                          <p:attrName>ppt_y</p:attrName>
                                        </p:attrNameLst>
                                      </p:cBhvr>
                                      <p:tavLst>
                                        <p:tav tm="0">
                                          <p:val>
                                            <p:strVal val="#ppt_y"/>
                                          </p:val>
                                        </p:tav>
                                        <p:tav tm="100000">
                                          <p:val>
                                            <p:strVal val="#ppt_y"/>
                                          </p:val>
                                        </p:tav>
                                      </p:tavLst>
                                    </p:anim>
                                  </p:childTnLst>
                                </p:cTn>
                              </p:par>
                              <p:par>
                                <p:cTn id="27" presetID="41" presetClass="entr" presetSubtype="0"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6"/>
                                        </p:tgtEl>
                                        <p:attrNameLst>
                                          <p:attrName>ppt_y</p:attrName>
                                        </p:attrNameLst>
                                      </p:cBhvr>
                                      <p:tavLst>
                                        <p:tav tm="0">
                                          <p:val>
                                            <p:strVal val="#ppt_y"/>
                                          </p:val>
                                        </p:tav>
                                        <p:tav tm="100000">
                                          <p:val>
                                            <p:strVal val="#ppt_y"/>
                                          </p:val>
                                        </p:tav>
                                      </p:tavLst>
                                    </p:anim>
                                    <p:anim calcmode="lin" valueType="num">
                                      <p:cBhvr>
                                        <p:cTn id="31"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ldLvl="0" animBg="1"/>
      <p:bldP spid="16" grpId="0"/>
      <p:bldP spid="17" grpId="0" bldLvl="0" animBg="1"/>
      <p:bldP spid="18" grpId="0" bldLvl="0" animBg="1"/>
      <p:bldP spid="19"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3"/>
          <p:cNvSpPr txBox="1">
            <a:spLocks noChangeArrowheads="1"/>
          </p:cNvSpPr>
          <p:nvPr/>
        </p:nvSpPr>
        <p:spPr bwMode="auto">
          <a:xfrm>
            <a:off x="1218565" y="1152163"/>
            <a:ext cx="140134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150000"/>
              </a:lnSpc>
              <a:spcBef>
                <a:spcPct val="0"/>
              </a:spcBef>
              <a:buClrTx/>
              <a:buSzTx/>
              <a:buFont typeface="Wingdings" panose="05000000000000000000" pitchFamily="2" charset="2"/>
              <a:buChar char="l"/>
            </a:pPr>
            <a:r>
              <a:rPr kumimoji="1" lang="zh-CN" altLang="en-US" sz="2000" b="1" dirty="0">
                <a:solidFill>
                  <a:srgbClr val="43ADD1"/>
                </a:solidFill>
                <a:latin typeface="微软雅黑" panose="020B0503020204020204" pitchFamily="34" charset="-122"/>
                <a:ea typeface="微软雅黑" panose="020B0503020204020204" pitchFamily="34" charset="-122"/>
              </a:rPr>
              <a:t>换位思考</a:t>
            </a:r>
            <a:endParaRPr kumimoji="1" lang="zh-CN" altLang="en-US" sz="2000" b="1" dirty="0">
              <a:solidFill>
                <a:srgbClr val="43ADD1"/>
              </a:solidFill>
              <a:latin typeface="微软雅黑" panose="020B0503020204020204" pitchFamily="34" charset="-122"/>
              <a:ea typeface="微软雅黑" panose="020B0503020204020204" pitchFamily="34" charset="-122"/>
            </a:endParaRPr>
          </a:p>
        </p:txBody>
      </p:sp>
      <p:sp>
        <p:nvSpPr>
          <p:cNvPr id="41988" name="Text Box 4"/>
          <p:cNvSpPr txBox="1">
            <a:spLocks noChangeArrowheads="1"/>
          </p:cNvSpPr>
          <p:nvPr/>
        </p:nvSpPr>
        <p:spPr bwMode="auto">
          <a:xfrm>
            <a:off x="1218564" y="1653568"/>
            <a:ext cx="61118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200000"/>
              </a:lnSpc>
              <a:spcBef>
                <a:spcPct val="0"/>
              </a:spcBef>
              <a:buClrTx/>
              <a:buSzTx/>
              <a:buFontTx/>
              <a:buNone/>
            </a:pPr>
            <a:r>
              <a:rPr kumimoji="1" lang="zh-CN" altLang="en-US" sz="1200" b="1" dirty="0">
                <a:solidFill>
                  <a:schemeClr val="tx1"/>
                </a:solidFill>
                <a:latin typeface="微软雅黑" panose="020B0503020204020204" pitchFamily="34" charset="-122"/>
                <a:ea typeface="微软雅黑" panose="020B0503020204020204" pitchFamily="34" charset="-122"/>
              </a:rPr>
              <a:t>站在客户的立场考虑问题，将心比心</a:t>
            </a:r>
            <a:r>
              <a:rPr kumimoji="1" lang="zh-CN" altLang="en-US" sz="1200" dirty="0">
                <a:solidFill>
                  <a:schemeClr val="tx1"/>
                </a:solidFill>
                <a:latin typeface="微软雅黑" panose="020B0503020204020204" pitchFamily="34" charset="-122"/>
                <a:ea typeface="微软雅黑" panose="020B0503020204020204" pitchFamily="34" charset="-122"/>
              </a:rPr>
              <a:t>。</a:t>
            </a:r>
            <a:endParaRPr kumimoji="1" lang="zh-CN" altLang="en-US" sz="1200" dirty="0">
              <a:solidFill>
                <a:schemeClr val="tx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ClrTx/>
              <a:buSzTx/>
              <a:buFontTx/>
              <a:buNone/>
            </a:pPr>
            <a:r>
              <a:rPr kumimoji="1" lang="zh-CN" altLang="en-US" sz="1200" b="1" dirty="0">
                <a:solidFill>
                  <a:schemeClr val="tx1"/>
                </a:solidFill>
                <a:latin typeface="微软雅黑" panose="020B0503020204020204" pitchFamily="34" charset="-122"/>
                <a:ea typeface="微软雅黑" panose="020B0503020204020204" pitchFamily="34" charset="-122"/>
              </a:rPr>
              <a:t>目的</a:t>
            </a:r>
            <a:r>
              <a:rPr kumimoji="1" lang="zh-TW" altLang="en-US" sz="1200" b="1" dirty="0">
                <a:solidFill>
                  <a:schemeClr val="tx1"/>
                </a:solidFill>
                <a:latin typeface="微软雅黑" panose="020B0503020204020204" pitchFamily="34" charset="-122"/>
                <a:ea typeface="微软雅黑" panose="020B0503020204020204" pitchFamily="34" charset="-122"/>
              </a:rPr>
              <a:t>：建立客户信心，让他觉得</a:t>
            </a:r>
            <a:r>
              <a:rPr kumimoji="1" lang="zh-CN" altLang="en-US" sz="1200" b="1" dirty="0">
                <a:solidFill>
                  <a:schemeClr val="tx1"/>
                </a:solidFill>
                <a:latin typeface="微软雅黑" panose="020B0503020204020204" pitchFamily="34" charset="-122"/>
                <a:ea typeface="微软雅黑" panose="020B0503020204020204" pitchFamily="34" charset="-122"/>
              </a:rPr>
              <a:t>我们公司是以客户为中心</a:t>
            </a:r>
            <a:r>
              <a:rPr kumimoji="1" lang="zh-TW" altLang="en-US" sz="1200" dirty="0">
                <a:solidFill>
                  <a:schemeClr val="tx1"/>
                </a:solidFill>
                <a:latin typeface="微软雅黑" panose="020B0503020204020204" pitchFamily="34" charset="-122"/>
                <a:ea typeface="微软雅黑" panose="020B0503020204020204" pitchFamily="34" charset="-122"/>
              </a:rPr>
              <a:t> </a:t>
            </a:r>
            <a:endParaRPr kumimoji="1" lang="zh-TW" altLang="en-US" sz="1200" dirty="0">
              <a:solidFill>
                <a:schemeClr val="tx1"/>
              </a:solidFill>
              <a:latin typeface="微软雅黑" panose="020B0503020204020204" pitchFamily="34" charset="-122"/>
              <a:ea typeface="微软雅黑" panose="020B0503020204020204" pitchFamily="34" charset="-122"/>
            </a:endParaRPr>
          </a:p>
        </p:txBody>
      </p:sp>
      <p:sp>
        <p:nvSpPr>
          <p:cNvPr id="41989" name="Text Box 5"/>
          <p:cNvSpPr txBox="1">
            <a:spLocks noChangeArrowheads="1"/>
          </p:cNvSpPr>
          <p:nvPr/>
        </p:nvSpPr>
        <p:spPr bwMode="auto">
          <a:xfrm>
            <a:off x="1218564" y="2443280"/>
            <a:ext cx="10595483" cy="645160"/>
          </a:xfrm>
          <a:prstGeom prst="rect">
            <a:avLst/>
          </a:prstGeom>
          <a:noFill/>
          <a:ln w="9525">
            <a:solidFill>
              <a:srgbClr val="43ADD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150000"/>
              </a:lnSpc>
              <a:spcBef>
                <a:spcPct val="0"/>
              </a:spcBef>
              <a:buClrTx/>
              <a:buSzTx/>
              <a:buFontTx/>
              <a:buNone/>
            </a:pPr>
            <a:r>
              <a:rPr kumimoji="1" lang="en-US" altLang="zh-CN" sz="1200" dirty="0" err="1" smtClean="0">
                <a:solidFill>
                  <a:schemeClr val="tx1"/>
                </a:solidFill>
                <a:latin typeface="微软雅黑" panose="020B0503020204020204" pitchFamily="34" charset="-122"/>
                <a:ea typeface="微软雅黑" panose="020B0503020204020204" pitchFamily="34" charset="-122"/>
              </a:rPr>
              <a:t>eg</a:t>
            </a:r>
            <a:r>
              <a:rPr kumimoji="1" lang="zh-CN" altLang="en-US" sz="1200" dirty="0" smtClean="0">
                <a:solidFill>
                  <a:schemeClr val="tx1"/>
                </a:solidFill>
                <a:latin typeface="微软雅黑" panose="020B0503020204020204" pitchFamily="34" charset="-122"/>
                <a:ea typeface="微软雅黑" panose="020B0503020204020204" pitchFamily="34" charset="-122"/>
              </a:rPr>
              <a:t>您好</a:t>
            </a:r>
            <a:r>
              <a:rPr kumimoji="1" lang="zh-CN" altLang="en-US" sz="1200" dirty="0">
                <a:solidFill>
                  <a:schemeClr val="tx1"/>
                </a:solidFill>
                <a:latin typeface="微软雅黑" panose="020B0503020204020204" pitchFamily="34" charset="-122"/>
                <a:ea typeface="微软雅黑" panose="020B0503020204020204" pitchFamily="34" charset="-122"/>
              </a:rPr>
              <a:t>，我是鼎星计算机公司的周</a:t>
            </a:r>
            <a:r>
              <a:rPr kumimoji="1" lang="en-US" altLang="zh-CN" sz="1200" dirty="0">
                <a:solidFill>
                  <a:schemeClr val="tx1"/>
                </a:solidFill>
                <a:latin typeface="微软雅黑" panose="020B0503020204020204" pitchFamily="34" charset="-122"/>
                <a:ea typeface="微软雅黑" panose="020B0503020204020204" pitchFamily="34" charset="-122"/>
              </a:rPr>
              <a:t>XX</a:t>
            </a:r>
            <a:r>
              <a:rPr kumimoji="1" lang="zh-CN" altLang="en-US" sz="1200" dirty="0">
                <a:solidFill>
                  <a:schemeClr val="tx1"/>
                </a:solidFill>
                <a:latin typeface="微软雅黑" panose="020B0503020204020204" pitchFamily="34" charset="-122"/>
                <a:ea typeface="微软雅黑" panose="020B0503020204020204" pitchFamily="34" charset="-122"/>
              </a:rPr>
              <a:t>。请问是</a:t>
            </a:r>
            <a:r>
              <a:rPr kumimoji="1" lang="en-US" altLang="zh-CN" sz="1200" dirty="0">
                <a:solidFill>
                  <a:schemeClr val="tx1"/>
                </a:solidFill>
                <a:latin typeface="微软雅黑" panose="020B0503020204020204" pitchFamily="34" charset="-122"/>
                <a:ea typeface="微软雅黑" panose="020B0503020204020204" pitchFamily="34" charset="-122"/>
              </a:rPr>
              <a:t>XX</a:t>
            </a:r>
            <a:r>
              <a:rPr kumimoji="1" lang="zh-CN" altLang="en-US" sz="1200" dirty="0">
                <a:solidFill>
                  <a:schemeClr val="tx1"/>
                </a:solidFill>
                <a:latin typeface="微软雅黑" panose="020B0503020204020204" pitchFamily="34" charset="-122"/>
                <a:ea typeface="微软雅黑" panose="020B0503020204020204" pitchFamily="34" charset="-122"/>
              </a:rPr>
              <a:t>经理吗？明天下午</a:t>
            </a:r>
            <a:r>
              <a:rPr kumimoji="1" lang="en-US" altLang="zh-CN" sz="1200" dirty="0">
                <a:solidFill>
                  <a:schemeClr val="tx1"/>
                </a:solidFill>
                <a:latin typeface="微软雅黑" panose="020B0503020204020204" pitchFamily="34" charset="-122"/>
                <a:ea typeface="微软雅黑" panose="020B0503020204020204" pitchFamily="34" charset="-122"/>
              </a:rPr>
              <a:t>2</a:t>
            </a:r>
            <a:r>
              <a:rPr kumimoji="1" lang="zh-CN" altLang="en-US" sz="1200" dirty="0">
                <a:solidFill>
                  <a:schemeClr val="tx1"/>
                </a:solidFill>
                <a:latin typeface="微软雅黑" panose="020B0503020204020204" pitchFamily="34" charset="-122"/>
                <a:ea typeface="微软雅黑" panose="020B0503020204020204" pitchFamily="34" charset="-122"/>
              </a:rPr>
              <a:t>点钟我们公司有一个虚拟化体验的研讨会，很多企业已报了名，很希望您能过来参加，我现在帮您预定位置好吗？</a:t>
            </a:r>
            <a:endParaRPr kumimoji="1" lang="zh-CN" altLang="en-US" sz="1200" dirty="0">
              <a:solidFill>
                <a:schemeClr val="tx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067870" y="136585"/>
            <a:ext cx="3493995" cy="905129"/>
            <a:chOff x="1111412" y="136585"/>
            <a:chExt cx="3493995" cy="905129"/>
          </a:xfrm>
        </p:grpSpPr>
        <p:sp>
          <p:nvSpPr>
            <p:cNvPr id="7" name="文本框 6"/>
            <p:cNvSpPr txBox="1"/>
            <p:nvPr/>
          </p:nvSpPr>
          <p:spPr>
            <a:xfrm>
              <a:off x="1111412" y="136585"/>
              <a:ext cx="1808480" cy="730885"/>
            </a:xfrm>
            <a:prstGeom prst="rect">
              <a:avLst/>
            </a:prstGeom>
            <a:noFill/>
          </p:spPr>
          <p:txBody>
            <a:bodyPr wrap="none" rtlCol="0">
              <a:spAutoFit/>
            </a:bodyPr>
            <a:lstStyle/>
            <a:p>
              <a:pPr>
                <a:lnSpc>
                  <a:spcPct val="130000"/>
                </a:lnSpc>
                <a:defRPr/>
              </a:pPr>
              <a:r>
                <a:rPr lang="zh-CN" altLang="en-US" sz="3200" b="1" dirty="0" smtClean="0">
                  <a:solidFill>
                    <a:schemeClr val="tx1"/>
                  </a:solidFill>
                  <a:latin typeface="微软雅黑" panose="020B0503020204020204" pitchFamily="82" charset="2"/>
                  <a:ea typeface="微软雅黑" panose="020B0503020204020204" pitchFamily="82" charset="2"/>
                  <a:cs typeface="+mn-ea"/>
                  <a:sym typeface="+mn-lt"/>
                </a:rPr>
                <a:t>电话跟进</a:t>
              </a:r>
              <a:endParaRPr lang="zh-CN" altLang="en-US" sz="3200" b="1" dirty="0" smtClean="0">
                <a:solidFill>
                  <a:schemeClr val="tx1"/>
                </a:solidFill>
                <a:latin typeface="微软雅黑" panose="020B0503020204020204" pitchFamily="82" charset="2"/>
                <a:ea typeface="微软雅黑" panose="020B0503020204020204" pitchFamily="82" charset="2"/>
                <a:cs typeface="+mn-ea"/>
                <a:sym typeface="+mn-lt"/>
              </a:endParaRPr>
            </a:p>
          </p:txBody>
        </p:sp>
        <p:sp>
          <p:nvSpPr>
            <p:cNvPr id="8" name="矩形 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64117" y="770165"/>
              <a:ext cx="3441290" cy="271549"/>
            </a:xfrm>
            <a:prstGeom prst="rect">
              <a:avLst/>
            </a:prstGeom>
          </p:spPr>
          <p:txBody>
            <a:bodyPr wrap="square">
              <a:spAutoFit/>
            </a:bodyPr>
            <a:lstStyle/>
            <a:p>
              <a:pPr>
                <a:lnSpc>
                  <a:spcPct val="130000"/>
                </a:lnSpc>
                <a:defRPr/>
              </a:pPr>
              <a:r>
                <a:rPr lang="en-US" altLang="zh-CN" sz="1000" dirty="0">
                  <a:solidFill>
                    <a:prstClr val="black"/>
                  </a:solidFill>
                  <a:cs typeface="+mn-ea"/>
                  <a:sym typeface="+mn-lt"/>
                </a:rPr>
                <a:t>Lorem ipsum dolor sit </a:t>
              </a:r>
              <a:r>
                <a:rPr lang="en-US" altLang="zh-CN" sz="1000" dirty="0" err="1">
                  <a:solidFill>
                    <a:prstClr val="black"/>
                  </a:solidFill>
                  <a:cs typeface="+mn-ea"/>
                  <a:sym typeface="+mn-lt"/>
                </a:rPr>
                <a:t>amet</a:t>
              </a:r>
              <a:r>
                <a:rPr lang="en-US" altLang="zh-CN" sz="1000" dirty="0">
                  <a:solidFill>
                    <a:prstClr val="black"/>
                  </a:solidFill>
                  <a:cs typeface="+mn-ea"/>
                  <a:sym typeface="+mn-lt"/>
                </a:rPr>
                <a:t>, </a:t>
              </a:r>
              <a:r>
                <a:rPr lang="en-US" altLang="zh-CN" sz="1000" dirty="0" err="1">
                  <a:solidFill>
                    <a:prstClr val="black"/>
                  </a:solidFill>
                  <a:cs typeface="+mn-ea"/>
                  <a:sym typeface="+mn-lt"/>
                </a:rPr>
                <a:t>consectetur</a:t>
              </a:r>
              <a:r>
                <a:rPr lang="en-US" altLang="zh-CN" sz="1000" dirty="0">
                  <a:solidFill>
                    <a:prstClr val="black"/>
                  </a:solidFill>
                  <a:cs typeface="+mn-ea"/>
                  <a:sym typeface="+mn-lt"/>
                </a:rPr>
                <a:t> </a:t>
              </a:r>
              <a:r>
                <a:rPr lang="en-US" altLang="zh-CN" sz="1000" dirty="0" err="1">
                  <a:solidFill>
                    <a:prstClr val="black"/>
                  </a:solidFill>
                  <a:cs typeface="+mn-ea"/>
                  <a:sym typeface="+mn-lt"/>
                </a:rPr>
                <a:t>adipiscing</a:t>
              </a:r>
              <a:r>
                <a:rPr lang="en-US" altLang="zh-CN" sz="1000" dirty="0">
                  <a:solidFill>
                    <a:prstClr val="black"/>
                  </a:solidFill>
                  <a:cs typeface="+mn-ea"/>
                  <a:sym typeface="+mn-lt"/>
                </a:rPr>
                <a:t> </a:t>
              </a:r>
              <a:r>
                <a:rPr lang="en-US" altLang="zh-CN" sz="1000" dirty="0" err="1">
                  <a:solidFill>
                    <a:prstClr val="black"/>
                  </a:solidFill>
                  <a:cs typeface="+mn-ea"/>
                  <a:sym typeface="+mn-lt"/>
                </a:rPr>
                <a:t>elit</a:t>
              </a:r>
              <a:r>
                <a:rPr lang="en-US" altLang="zh-CN" sz="1000" dirty="0">
                  <a:solidFill>
                    <a:prstClr val="black"/>
                  </a:solidFill>
                  <a:cs typeface="+mn-ea"/>
                  <a:sym typeface="+mn-lt"/>
                </a:rPr>
                <a:t>. </a:t>
              </a:r>
              <a:endParaRPr lang="en-US" altLang="zh-CN" sz="1000" dirty="0">
                <a:solidFill>
                  <a:prstClr val="black"/>
                </a:solidFill>
                <a:cs typeface="+mn-ea"/>
                <a:sym typeface="+mn-lt"/>
              </a:endParaRPr>
            </a:p>
          </p:txBody>
        </p:sp>
      </p:grpSp>
      <p:grpSp>
        <p:nvGrpSpPr>
          <p:cNvPr id="9" name="组合 8"/>
          <p:cNvGrpSpPr/>
          <p:nvPr/>
        </p:nvGrpSpPr>
        <p:grpSpPr>
          <a:xfrm>
            <a:off x="172643" y="281712"/>
            <a:ext cx="835151" cy="706819"/>
            <a:chOff x="1138351" y="-1804099"/>
            <a:chExt cx="2969965" cy="2513592"/>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l="19735" t="3711" r="28379" b="57421"/>
            <a:stretch>
              <a:fillRect/>
            </a:stretch>
          </p:blipFill>
          <p:spPr>
            <a:xfrm>
              <a:off x="1138351" y="-1804099"/>
              <a:ext cx="2361376" cy="2438258"/>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grpSp>
          <p:nvGrpSpPr>
            <p:cNvPr id="11" name="组合 10"/>
            <p:cNvGrpSpPr/>
            <p:nvPr/>
          </p:nvGrpSpPr>
          <p:grpSpPr>
            <a:xfrm rot="20693666">
              <a:off x="2289906" y="-901804"/>
              <a:ext cx="1818410" cy="1611297"/>
              <a:chOff x="181811" y="-159840"/>
              <a:chExt cx="1818410" cy="1611297"/>
            </a:xfrm>
          </p:grpSpPr>
          <p:sp>
            <p:nvSpPr>
              <p:cNvPr id="12" name="椭圆 11"/>
              <p:cNvSpPr/>
              <p:nvPr/>
            </p:nvSpPr>
            <p:spPr>
              <a:xfrm rot="6013526">
                <a:off x="1112733" y="-159840"/>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3" name="椭圆 12"/>
              <p:cNvSpPr/>
              <p:nvPr/>
            </p:nvSpPr>
            <p:spPr>
              <a:xfrm rot="6013526">
                <a:off x="181811" y="897018"/>
                <a:ext cx="554439" cy="554439"/>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sp>
        <p:nvSpPr>
          <p:cNvPr id="14" name="Text Box 3"/>
          <p:cNvSpPr txBox="1">
            <a:spLocks noChangeArrowheads="1"/>
          </p:cNvSpPr>
          <p:nvPr/>
        </p:nvSpPr>
        <p:spPr bwMode="auto">
          <a:xfrm>
            <a:off x="1218565" y="3114312"/>
            <a:ext cx="165782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150000"/>
              </a:lnSpc>
              <a:spcBef>
                <a:spcPct val="0"/>
              </a:spcBef>
              <a:buClrTx/>
              <a:buSzTx/>
              <a:buFont typeface="Wingdings" panose="05000000000000000000" pitchFamily="2" charset="2"/>
              <a:buChar char="l"/>
            </a:pPr>
            <a:r>
              <a:rPr kumimoji="1" lang="zh-CN" altLang="en-US" sz="2000" b="1" dirty="0">
                <a:solidFill>
                  <a:srgbClr val="43ADD1"/>
                </a:solidFill>
                <a:latin typeface="微软雅黑" panose="020B0503020204020204" pitchFamily="34" charset="-122"/>
                <a:ea typeface="微软雅黑" panose="020B0503020204020204" pitchFamily="34" charset="-122"/>
              </a:rPr>
              <a:t>简单化处理</a:t>
            </a:r>
            <a:endParaRPr kumimoji="1" lang="zh-CN" altLang="en-US" sz="2000" b="1" dirty="0">
              <a:solidFill>
                <a:srgbClr val="43ADD1"/>
              </a:solidFill>
              <a:latin typeface="微软雅黑" panose="020B0503020204020204" pitchFamily="34" charset="-122"/>
              <a:ea typeface="微软雅黑" panose="020B0503020204020204" pitchFamily="34" charset="-122"/>
            </a:endParaRPr>
          </a:p>
        </p:txBody>
      </p:sp>
      <p:sp>
        <p:nvSpPr>
          <p:cNvPr id="15" name="Text Box 4"/>
          <p:cNvSpPr txBox="1">
            <a:spLocks noChangeArrowheads="1"/>
          </p:cNvSpPr>
          <p:nvPr/>
        </p:nvSpPr>
        <p:spPr bwMode="auto">
          <a:xfrm>
            <a:off x="1249025" y="3658338"/>
            <a:ext cx="61118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50000"/>
              </a:lnSpc>
              <a:spcBef>
                <a:spcPct val="0"/>
              </a:spcBef>
              <a:buClrTx/>
              <a:buSzTx/>
              <a:buFontTx/>
              <a:buNone/>
              <a:defRPr kumimoji="1" sz="1200" b="1">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Clr>
                <a:schemeClr val="hlink"/>
              </a:buClr>
              <a:buSzPct val="55000"/>
              <a:buFont typeface="Wingdings" panose="05000000000000000000" pitchFamily="2" charset="2"/>
              <a:buChar char="n"/>
              <a:defRPr sz="2800">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latin typeface="Tahoma" panose="020B0604030504040204" pitchFamily="34" charset="0"/>
                <a:ea typeface="宋体" panose="02010600030101010101" pitchFamily="2" charset="-122"/>
              </a:defRPr>
            </a:lvl9pPr>
          </a:lstStyle>
          <a:p>
            <a:pPr>
              <a:lnSpc>
                <a:spcPct val="200000"/>
              </a:lnSpc>
            </a:pPr>
            <a:r>
              <a:rPr lang="zh-CN" altLang="en-US" dirty="0">
                <a:solidFill>
                  <a:schemeClr val="tx1"/>
                </a:solidFill>
              </a:rPr>
              <a:t>拉近与客户的关系，不一定每次通话都要谈业务。</a:t>
            </a:r>
            <a:endParaRPr lang="zh-CN" altLang="en-US" dirty="0">
              <a:solidFill>
                <a:schemeClr val="tx1"/>
              </a:solidFill>
            </a:endParaRPr>
          </a:p>
          <a:p>
            <a:pPr>
              <a:lnSpc>
                <a:spcPct val="200000"/>
              </a:lnSpc>
            </a:pPr>
            <a:r>
              <a:rPr lang="zh-CN" altLang="en-US" dirty="0">
                <a:solidFill>
                  <a:schemeClr val="tx1"/>
                </a:solidFill>
              </a:rPr>
              <a:t>目的</a:t>
            </a:r>
            <a:r>
              <a:rPr lang="zh-TW" altLang="en-US" dirty="0">
                <a:solidFill>
                  <a:schemeClr val="tx1"/>
                </a:solidFill>
              </a:rPr>
              <a:t>：</a:t>
            </a:r>
            <a:r>
              <a:rPr lang="zh-CN" altLang="en-US" dirty="0">
                <a:solidFill>
                  <a:schemeClr val="tx1"/>
                </a:solidFill>
              </a:rPr>
              <a:t>让客户感觉我们是关心企业而非单单的找好处</a:t>
            </a:r>
            <a:r>
              <a:rPr lang="zh-TW" altLang="en-US" dirty="0"/>
              <a:t> </a:t>
            </a:r>
            <a:endParaRPr lang="zh-CN" altLang="en-US" dirty="0"/>
          </a:p>
        </p:txBody>
      </p:sp>
      <p:sp>
        <p:nvSpPr>
          <p:cNvPr id="16" name="Text Box 3"/>
          <p:cNvSpPr txBox="1">
            <a:spLocks noChangeArrowheads="1"/>
          </p:cNvSpPr>
          <p:nvPr/>
        </p:nvSpPr>
        <p:spPr bwMode="auto">
          <a:xfrm>
            <a:off x="1218564" y="4489335"/>
            <a:ext cx="25042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150000"/>
              </a:lnSpc>
              <a:spcBef>
                <a:spcPct val="0"/>
              </a:spcBef>
              <a:buClrTx/>
              <a:buSzTx/>
              <a:buFont typeface="Wingdings" panose="05000000000000000000" pitchFamily="2" charset="2"/>
              <a:buChar char="l"/>
            </a:pPr>
            <a:r>
              <a:rPr kumimoji="1" lang="zh-CN" altLang="en-US" sz="2000" b="1" dirty="0">
                <a:solidFill>
                  <a:srgbClr val="43ADD1"/>
                </a:solidFill>
                <a:latin typeface="微软雅黑" panose="020B0503020204020204" pitchFamily="34" charset="-122"/>
                <a:ea typeface="微软雅黑" panose="020B0503020204020204" pitchFamily="34" charset="-122"/>
              </a:rPr>
              <a:t>寻找客户拜访理由</a:t>
            </a:r>
            <a:r>
              <a:rPr kumimoji="1" lang="zh-TW" altLang="en-US" sz="2000" b="1" dirty="0">
                <a:solidFill>
                  <a:srgbClr val="43ADD1"/>
                </a:solidFill>
                <a:latin typeface="微软雅黑" panose="020B0503020204020204" pitchFamily="34" charset="-122"/>
                <a:ea typeface="微软雅黑" panose="020B0503020204020204" pitchFamily="34" charset="-122"/>
              </a:rPr>
              <a:t> </a:t>
            </a:r>
            <a:endParaRPr kumimoji="1" lang="zh-CN" altLang="en-US" sz="2000" b="1" dirty="0">
              <a:solidFill>
                <a:srgbClr val="43ADD1"/>
              </a:solidFill>
              <a:latin typeface="微软雅黑" panose="020B0503020204020204" pitchFamily="34" charset="-122"/>
              <a:ea typeface="微软雅黑" panose="020B0503020204020204" pitchFamily="34" charset="-122"/>
            </a:endParaRPr>
          </a:p>
        </p:txBody>
      </p:sp>
      <p:sp>
        <p:nvSpPr>
          <p:cNvPr id="17" name="Text Box 5"/>
          <p:cNvSpPr txBox="1">
            <a:spLocks noChangeArrowheads="1"/>
          </p:cNvSpPr>
          <p:nvPr/>
        </p:nvSpPr>
        <p:spPr bwMode="auto">
          <a:xfrm>
            <a:off x="1249025" y="5208213"/>
            <a:ext cx="10565022" cy="646331"/>
          </a:xfrm>
          <a:prstGeom prst="rect">
            <a:avLst/>
          </a:prstGeom>
          <a:noFill/>
          <a:ln w="9525">
            <a:solidFill>
              <a:srgbClr val="43ADD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eaLnBrk="1" hangingPunct="1">
              <a:lnSpc>
                <a:spcPct val="150000"/>
              </a:lnSpc>
              <a:spcBef>
                <a:spcPct val="0"/>
              </a:spcBef>
              <a:buClrTx/>
              <a:buSzTx/>
              <a:buFontTx/>
              <a:buNone/>
            </a:pPr>
            <a:r>
              <a:rPr kumimoji="1" lang="en-US" altLang="zh-CN" sz="1200" dirty="0" err="1" smtClean="0">
                <a:solidFill>
                  <a:schemeClr val="tx1"/>
                </a:solidFill>
                <a:latin typeface="微软雅黑" panose="020B0503020204020204" pitchFamily="34" charset="-122"/>
                <a:ea typeface="微软雅黑" panose="020B0503020204020204" pitchFamily="34" charset="-122"/>
              </a:rPr>
              <a:t>eg</a:t>
            </a:r>
            <a:r>
              <a:rPr kumimoji="1" lang="zh-CN" altLang="en-US" sz="1200" dirty="0" smtClean="0">
                <a:solidFill>
                  <a:schemeClr val="tx1"/>
                </a:solidFill>
                <a:latin typeface="微软雅黑" panose="020B0503020204020204" pitchFamily="34" charset="-122"/>
                <a:ea typeface="微软雅黑" panose="020B0503020204020204" pitchFamily="34" charset="-122"/>
              </a:rPr>
              <a:t>您好</a:t>
            </a:r>
            <a:r>
              <a:rPr kumimoji="1" lang="zh-CN" altLang="en-US" sz="1200" dirty="0">
                <a:solidFill>
                  <a:schemeClr val="tx1"/>
                </a:solidFill>
                <a:latin typeface="微软雅黑" panose="020B0503020204020204" pitchFamily="34" charset="-122"/>
                <a:ea typeface="微软雅黑" panose="020B0503020204020204" pitchFamily="34" charset="-122"/>
              </a:rPr>
              <a:t>，我是</a:t>
            </a:r>
            <a:r>
              <a:rPr kumimoji="1" lang="en-US" altLang="zh-CN" sz="1200" dirty="0">
                <a:solidFill>
                  <a:schemeClr val="tx1"/>
                </a:solidFill>
                <a:latin typeface="微软雅黑" panose="020B0503020204020204" pitchFamily="34" charset="-122"/>
                <a:ea typeface="微软雅黑" panose="020B0503020204020204" pitchFamily="34" charset="-122"/>
              </a:rPr>
              <a:t>× ×</a:t>
            </a:r>
            <a:r>
              <a:rPr kumimoji="1" lang="zh-CN" altLang="en-US" sz="1200" dirty="0">
                <a:solidFill>
                  <a:schemeClr val="tx1"/>
                </a:solidFill>
                <a:latin typeface="微软雅黑" panose="020B0503020204020204" pitchFamily="34" charset="-122"/>
                <a:ea typeface="微软雅黑" panose="020B0503020204020204" pitchFamily="34" charset="-122"/>
              </a:rPr>
              <a:t>公司。请问你们经理在吗？您曾经要求我给您一份</a:t>
            </a:r>
            <a:r>
              <a:rPr kumimoji="1" lang="en-US" altLang="zh-CN" sz="1200" dirty="0">
                <a:solidFill>
                  <a:schemeClr val="tx1"/>
                </a:solidFill>
                <a:latin typeface="微软雅黑" panose="020B0503020204020204" pitchFamily="34" charset="-122"/>
                <a:ea typeface="微软雅黑" panose="020B0503020204020204" pitchFamily="34" charset="-122"/>
              </a:rPr>
              <a:t>XXX</a:t>
            </a:r>
            <a:r>
              <a:rPr kumimoji="1" lang="zh-CN" altLang="en-US" sz="1200" dirty="0">
                <a:solidFill>
                  <a:schemeClr val="tx1"/>
                </a:solidFill>
                <a:latin typeface="微软雅黑" panose="020B0503020204020204" pitchFamily="34" charset="-122"/>
                <a:ea typeface="微软雅黑" panose="020B0503020204020204" pitchFamily="34" charset="-122"/>
              </a:rPr>
              <a:t>的资料，正好我明天下午在贵公司附近办事，我顺道把资料送过去并同时拜访您，您说下午三点还是五点比较方便？</a:t>
            </a:r>
            <a:r>
              <a:rPr kumimoji="1" lang="zh-TW" altLang="en-US" sz="1200" dirty="0">
                <a:latin typeface="微软雅黑" panose="020B0503020204020204" pitchFamily="34" charset="-122"/>
                <a:ea typeface="微软雅黑" panose="020B0503020204020204" pitchFamily="34" charset="-122"/>
              </a:rPr>
              <a:t> </a:t>
            </a:r>
            <a:endParaRPr kumimoji="1"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987"/>
                                        </p:tgtEl>
                                        <p:attrNameLst>
                                          <p:attrName>style.visibility</p:attrName>
                                        </p:attrNameLst>
                                      </p:cBhvr>
                                      <p:to>
                                        <p:strVal val="visible"/>
                                      </p:to>
                                    </p:set>
                                    <p:animEffect transition="in" filter="blinds(horizontal)">
                                      <p:cBhvr>
                                        <p:cTn id="7" dur="500"/>
                                        <p:tgtEl>
                                          <p:spTgt spid="4198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988"/>
                                        </p:tgtEl>
                                        <p:attrNameLst>
                                          <p:attrName>style.visibility</p:attrName>
                                        </p:attrNameLst>
                                      </p:cBhvr>
                                      <p:to>
                                        <p:strVal val="visible"/>
                                      </p:to>
                                    </p:set>
                                    <p:animEffect transition="in" filter="blinds(horizontal)">
                                      <p:cBhvr>
                                        <p:cTn id="12" dur="500"/>
                                        <p:tgtEl>
                                          <p:spTgt spid="4198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1989"/>
                                        </p:tgtEl>
                                        <p:attrNameLst>
                                          <p:attrName>style.visibility</p:attrName>
                                        </p:attrNameLst>
                                      </p:cBhvr>
                                      <p:to>
                                        <p:strVal val="visible"/>
                                      </p:to>
                                    </p:set>
                                    <p:animEffect transition="in" filter="blinds(horizontal)">
                                      <p:cBhvr>
                                        <p:cTn id="17" dur="500"/>
                                        <p:tgtEl>
                                          <p:spTgt spid="4198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linds(horizontal)">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autoUpdateAnimBg="0"/>
      <p:bldP spid="41988" grpId="0" autoUpdateAnimBg="0"/>
      <p:bldP spid="41989" grpId="0" bldLvl="0" animBg="1" autoUpdateAnimBg="0"/>
      <p:bldP spid="14" grpId="0" autoUpdateAnimBg="0"/>
      <p:bldP spid="15" grpId="0" autoUpdateAnimBg="0"/>
      <p:bldP spid="16" grpId="0" autoUpdateAnimBg="0"/>
      <p:bldP spid="17" grpId="0" bldLvl="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rot="6013526">
            <a:off x="795940" y="2692399"/>
            <a:ext cx="1473200" cy="1473200"/>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0" name="椭圆 19"/>
          <p:cNvSpPr/>
          <p:nvPr/>
        </p:nvSpPr>
        <p:spPr>
          <a:xfrm rot="6013526">
            <a:off x="8929006" y="4795464"/>
            <a:ext cx="1473200" cy="147320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 name="矩形 3"/>
          <p:cNvSpPr/>
          <p:nvPr/>
        </p:nvSpPr>
        <p:spPr>
          <a:xfrm>
            <a:off x="1851749" y="874386"/>
            <a:ext cx="8016152" cy="4640773"/>
          </a:xfrm>
          <a:prstGeom prst="rect">
            <a:avLst/>
          </a:prstGeom>
          <a:noFill/>
          <a:ln w="63500">
            <a:solidFill>
              <a:srgbClr val="43AD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9" name="椭圆 8"/>
          <p:cNvSpPr/>
          <p:nvPr/>
        </p:nvSpPr>
        <p:spPr>
          <a:xfrm rot="6013526">
            <a:off x="2398874" y="4956483"/>
            <a:ext cx="925210" cy="925210"/>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7" name="椭圆 6"/>
          <p:cNvSpPr/>
          <p:nvPr/>
        </p:nvSpPr>
        <p:spPr>
          <a:xfrm rot="6013526">
            <a:off x="8603013" y="441597"/>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4" name="椭圆 13"/>
          <p:cNvSpPr/>
          <p:nvPr/>
        </p:nvSpPr>
        <p:spPr>
          <a:xfrm rot="6013526">
            <a:off x="4571658" y="6414257"/>
            <a:ext cx="887488" cy="887488"/>
          </a:xfrm>
          <a:prstGeom prst="ellipse">
            <a:avLst/>
          </a:prstGeom>
          <a:gradFill>
            <a:gsLst>
              <a:gs pos="0">
                <a:schemeClr val="bg1">
                  <a:lumMod val="50000"/>
                </a:schemeClr>
              </a:gs>
              <a:gs pos="100000">
                <a:schemeClr val="bg1">
                  <a:lumMod val="75000"/>
                </a:schemeClr>
              </a:gs>
            </a:gsLst>
            <a:lin ang="0" scaled="0"/>
          </a:gradFill>
          <a:ln>
            <a:noFill/>
          </a:ln>
          <a:effectLst>
            <a:outerShdw blurRad="279400" dist="88900" dir="81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15" name="组合 14"/>
          <p:cNvGrpSpPr/>
          <p:nvPr/>
        </p:nvGrpSpPr>
        <p:grpSpPr>
          <a:xfrm flipH="1">
            <a:off x="2663172" y="2141308"/>
            <a:ext cx="4940100" cy="1755821"/>
            <a:chOff x="746270" y="1715792"/>
            <a:chExt cx="5635224" cy="2002887"/>
          </a:xfrm>
        </p:grpSpPr>
        <p:sp>
          <p:nvSpPr>
            <p:cNvPr id="16" name="文本框 15"/>
            <p:cNvSpPr txBox="1"/>
            <p:nvPr/>
          </p:nvSpPr>
          <p:spPr>
            <a:xfrm>
              <a:off x="746270" y="1715792"/>
              <a:ext cx="4423658" cy="1369230"/>
            </a:xfrm>
            <a:prstGeom prst="rect">
              <a:avLst/>
            </a:prstGeom>
            <a:noFill/>
          </p:spPr>
          <p:txBody>
            <a:bodyPr wrap="none" rtlCol="0">
              <a:spAutoFit/>
            </a:bodyPr>
            <a:lstStyle/>
            <a:p>
              <a:pPr algn="ctr" defTabSz="457200"/>
              <a:r>
                <a:rPr lang="zh-CN" altLang="en-US" sz="7200" dirty="0" smtClean="0">
                  <a:solidFill>
                    <a:srgbClr val="404040"/>
                  </a:solidFill>
                  <a:latin typeface="迷你简菱心" panose="02010609000101010101" pitchFamily="49" charset="-122"/>
                  <a:ea typeface="迷你简菱心" panose="02010609000101010101" pitchFamily="49" charset="-122"/>
                </a:rPr>
                <a:t>谢谢观看</a:t>
              </a:r>
              <a:endParaRPr lang="zh-CN" altLang="en-US" sz="7200" dirty="0">
                <a:solidFill>
                  <a:srgbClr val="404040"/>
                </a:solidFill>
                <a:latin typeface="迷你简菱心" panose="02010609000101010101" pitchFamily="49" charset="-122"/>
                <a:ea typeface="迷你简菱心" panose="02010609000101010101" pitchFamily="49" charset="-122"/>
              </a:endParaRPr>
            </a:p>
          </p:txBody>
        </p:sp>
        <p:sp>
          <p:nvSpPr>
            <p:cNvPr id="18" name="文本框 17"/>
            <p:cNvSpPr txBox="1"/>
            <p:nvPr/>
          </p:nvSpPr>
          <p:spPr>
            <a:xfrm>
              <a:off x="6170769" y="3051620"/>
              <a:ext cx="210725" cy="667059"/>
            </a:xfrm>
            <a:prstGeom prst="rect">
              <a:avLst/>
            </a:prstGeom>
            <a:noFill/>
          </p:spPr>
          <p:txBody>
            <a:bodyPr wrap="none" rtlCol="0">
              <a:spAutoFit/>
            </a:bodyPr>
            <a:lstStyle/>
            <a:p>
              <a:pPr algn="ctr" defTabSz="457200"/>
              <a:endParaRPr lang="en-US" altLang="zh-CN" sz="3200" dirty="0">
                <a:solidFill>
                  <a:prstClr val="white"/>
                </a:solidFill>
                <a:latin typeface="微软雅黑" panose="020B0503020204020204" pitchFamily="34" charset="-122"/>
                <a:ea typeface="微软雅黑" panose="020B0503020204020204" pitchFamily="34" charset="-122"/>
              </a:endParaRPr>
            </a:p>
          </p:txBody>
        </p:sp>
      </p:grpSp>
      <p:sp>
        <p:nvSpPr>
          <p:cNvPr id="21" name="PA_矩形 12"/>
          <p:cNvSpPr/>
          <p:nvPr>
            <p:custDataLst>
              <p:tags r:id="rId1"/>
            </p:custDataLst>
          </p:nvPr>
        </p:nvSpPr>
        <p:spPr>
          <a:xfrm>
            <a:off x="3064110" y="3276912"/>
            <a:ext cx="5326307" cy="400110"/>
          </a:xfrm>
          <a:prstGeom prst="rect">
            <a:avLst/>
          </a:prstGeom>
        </p:spPr>
        <p:txBody>
          <a:bodyPr wrap="square">
            <a:spAutoFit/>
          </a:bodyPr>
          <a:lstStyle/>
          <a:p>
            <a:pPr algn="ctr" defTabSz="457200">
              <a:spcBef>
                <a:spcPts val="600"/>
              </a:spcBef>
            </a:pPr>
            <a:r>
              <a:rPr lang="en-US" altLang="zh-CN" sz="2000" dirty="0">
                <a:solidFill>
                  <a:srgbClr val="43ADD1"/>
                </a:solidFill>
                <a:latin typeface="Broadway" panose="04040905080B02020502" pitchFamily="82" charset="0"/>
                <a:ea typeface="汉仪旗黑-35S" panose="00020600040101010101" pitchFamily="18" charset="-122"/>
              </a:rPr>
              <a:t>Telephone sales training</a:t>
            </a:r>
            <a:endParaRPr lang="en-US" altLang="zh-CN" sz="2000" dirty="0">
              <a:solidFill>
                <a:srgbClr val="43ADD1"/>
              </a:solidFill>
              <a:latin typeface="Broadway" panose="04040905080B02020502" pitchFamily="82" charset="0"/>
              <a:ea typeface="汉仪旗黑-35S" panose="00020600040101010101" pitchFamily="18" charset="-122"/>
            </a:endParaRPr>
          </a:p>
        </p:txBody>
      </p:sp>
      <p:pic>
        <p:nvPicPr>
          <p:cNvPr id="24" name="纯音乐 - 阿兰蒂斯之恋 - aranjuez mon auour">
            <a:hlinkClick r:id="" action="ppaction://media"/>
          </p:cNvPr>
          <p:cNvPicPr>
            <a:picLocks noChangeAspect="1"/>
          </p:cNvPicPr>
          <p:nvPr>
            <a:audioFile r:link="rId2"/>
            <p:extLst>
              <p:ext uri="{DAA4B4D4-6D71-4841-9C94-3DE7FCFB9230}">
                <p14:media xmlns:p14="http://schemas.microsoft.com/office/powerpoint/2010/main" r:embed="rId3">
                  <p14:fade in="500.000000" out="500.000000"/>
                </p14:media>
              </p:ext>
            </p:extLst>
          </p:nvPr>
        </p:nvPicPr>
        <p:blipFill>
          <a:blip r:embed="rId4"/>
          <a:stretch>
            <a:fillRect/>
          </a:stretch>
        </p:blipFill>
        <p:spPr>
          <a:xfrm>
            <a:off x="-51346" y="-1452880"/>
            <a:ext cx="609600" cy="609600"/>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19735" t="3711" r="28379" b="57421"/>
          <a:stretch>
            <a:fillRect/>
          </a:stretch>
        </p:blipFill>
        <p:spPr>
          <a:xfrm>
            <a:off x="627606" y="75239"/>
            <a:ext cx="2035567" cy="2101841"/>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pic>
        <p:nvPicPr>
          <p:cNvPr id="25" name="图片 24"/>
          <p:cNvPicPr>
            <a:picLocks noChangeAspect="1"/>
          </p:cNvPicPr>
          <p:nvPr/>
        </p:nvPicPr>
        <p:blipFill rotWithShape="1">
          <a:blip r:embed="rId6" cstate="print">
            <a:extLst>
              <a:ext uri="{28A0092B-C50C-407E-A947-70E740481C1C}">
                <a14:useLocalDpi xmlns:a14="http://schemas.microsoft.com/office/drawing/2010/main" val="0"/>
              </a:ext>
            </a:extLst>
          </a:blip>
          <a:srcRect l="19735" t="3711" r="28379" b="57421"/>
          <a:stretch>
            <a:fillRect/>
          </a:stretch>
        </p:blipFill>
        <p:spPr>
          <a:xfrm>
            <a:off x="10765095" y="5532064"/>
            <a:ext cx="929106" cy="959356"/>
          </a:xfrm>
          <a:prstGeom prst="ellipse">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19735" t="3711" r="28379" b="57421"/>
          <a:stretch>
            <a:fillRect/>
          </a:stretch>
        </p:blipFill>
        <p:spPr>
          <a:xfrm>
            <a:off x="8850117" y="1586004"/>
            <a:ext cx="2035567" cy="2101841"/>
          </a:xfrm>
          <a:prstGeom prst="donut">
            <a:avLst/>
          </a:prstGeom>
          <a:gradFill>
            <a:gsLst>
              <a:gs pos="0">
                <a:srgbClr val="C6CBCE"/>
              </a:gs>
              <a:gs pos="100000">
                <a:srgbClr val="EFF1F0"/>
              </a:gs>
            </a:gsLst>
            <a:lin ang="0" scaled="0"/>
          </a:gradFill>
          <a:ln>
            <a:noFill/>
          </a:ln>
          <a:effectLst>
            <a:outerShdw blurRad="279400" dist="88900" dir="8100000" sx="101000" sy="101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2" presetClass="entr" presetSubtype="4" fill="hold" grpId="0" nodeType="withEffect" p14:presetBounceEnd="59000">
                                      <p:stCondLst>
                                        <p:cond delay="200"/>
                                      </p:stCondLst>
                                      <p:childTnLst>
                                        <p:set>
                                          <p:cBhvr>
                                            <p:cTn id="15" dur="1" fill="hold">
                                              <p:stCondLst>
                                                <p:cond delay="0"/>
                                              </p:stCondLst>
                                            </p:cTn>
                                            <p:tgtEl>
                                              <p:spTgt spid="21">
                                                <p:txEl>
                                                  <p:pRg st="0" end="0"/>
                                                </p:txEl>
                                              </p:spTgt>
                                            </p:tgtEl>
                                            <p:attrNameLst>
                                              <p:attrName>style.visibility</p:attrName>
                                            </p:attrNameLst>
                                          </p:cBhvr>
                                          <p:to>
                                            <p:strVal val="visible"/>
                                          </p:to>
                                        </p:set>
                                        <p:anim calcmode="lin" valueType="num" p14:bounceEnd="59000">
                                          <p:cBhvr additive="base">
                                            <p:cTn id="16" dur="1250" fill="hold"/>
                                            <p:tgtEl>
                                              <p:spTgt spid="21">
                                                <p:txEl>
                                                  <p:pRg st="0" end="0"/>
                                                </p:txEl>
                                              </p:spTgt>
                                            </p:tgtEl>
                                            <p:attrNameLst>
                                              <p:attrName>ppt_x</p:attrName>
                                            </p:attrNameLst>
                                          </p:cBhvr>
                                          <p:tavLst>
                                            <p:tav tm="0">
                                              <p:val>
                                                <p:strVal val="#ppt_x"/>
                                              </p:val>
                                            </p:tav>
                                            <p:tav tm="100000">
                                              <p:val>
                                                <p:strVal val="#ppt_x"/>
                                              </p:val>
                                            </p:tav>
                                          </p:tavLst>
                                        </p:anim>
                                        <p:anim calcmode="lin" valueType="num" p14:bounceEnd="59000">
                                          <p:cBhvr additive="base">
                                            <p:cTn id="17" dur="1250" fill="hold"/>
                                            <p:tgtEl>
                                              <p:spTgt spid="21">
                                                <p:txEl>
                                                  <p:pRg st="0" end="0"/>
                                                </p:txEl>
                                              </p:spTgt>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childTnLst>
                              </p:cTn>
                            </p:par>
                            <p:par>
                              <p:cTn id="49" fill="hold">
                                <p:stCondLst>
                                  <p:cond delay="500"/>
                                </p:stCondLst>
                                <p:childTnLst>
                                  <p:par>
                                    <p:cTn id="50" presetID="1" presetClass="mediacall" presetSubtype="0" fill="hold" nodeType="afterEffect">
                                      <p:stCondLst>
                                        <p:cond delay="0"/>
                                      </p:stCondLst>
                                      <p:childTnLst>
                                        <p:cmd type="call" cmd="playFrom(0.0)">
                                          <p:cBhvr>
                                            <p:cTn id="51"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24"/>
                    </p:tgtEl>
                  </p:cMediaNode>
                </p:audio>
              </p:childTnLst>
            </p:cTn>
          </p:par>
        </p:tnLst>
        <p:bldLst>
          <p:bldP spid="17" grpId="0" animBg="1"/>
          <p:bldP spid="20" grpId="0" animBg="1"/>
          <p:bldP spid="4" grpId="0" animBg="1"/>
          <p:bldP spid="9" grpId="0" animBg="1"/>
          <p:bldP spid="7" grpId="0" animBg="1"/>
          <p:bldP spid="14" grpId="0" animBg="1"/>
          <p:bldP spid="21" grpId="0" build="p"/>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2" presetClass="entr" presetSubtype="4" fill="hold" grpId="0" nodeType="withEffect">
                                      <p:stCondLst>
                                        <p:cond delay="200"/>
                                      </p:stCondLst>
                                      <p:childTnLst>
                                        <p:set>
                                          <p:cBhvr>
                                            <p:cTn id="15" dur="1" fill="hold">
                                              <p:stCondLst>
                                                <p:cond delay="0"/>
                                              </p:stCondLst>
                                            </p:cTn>
                                            <p:tgtEl>
                                              <p:spTgt spid="21">
                                                <p:txEl>
                                                  <p:pRg st="0" end="0"/>
                                                </p:txEl>
                                              </p:spTgt>
                                            </p:tgtEl>
                                            <p:attrNameLst>
                                              <p:attrName>style.visibility</p:attrName>
                                            </p:attrNameLst>
                                          </p:cBhvr>
                                          <p:to>
                                            <p:strVal val="visible"/>
                                          </p:to>
                                        </p:set>
                                        <p:anim calcmode="lin" valueType="num">
                                          <p:cBhvr additive="base">
                                            <p:cTn id="16" dur="125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17" dur="1250" fill="hold"/>
                                            <p:tgtEl>
                                              <p:spTgt spid="21">
                                                <p:txEl>
                                                  <p:pRg st="0" end="0"/>
                                                </p:txEl>
                                              </p:spTgt>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childTnLst>
                              </p:cTn>
                            </p:par>
                            <p:par>
                              <p:cTn id="49" fill="hold">
                                <p:stCondLst>
                                  <p:cond delay="500"/>
                                </p:stCondLst>
                                <p:childTnLst>
                                  <p:par>
                                    <p:cTn id="50" presetID="1" presetClass="mediacall" presetSubtype="0" fill="hold" nodeType="afterEffect">
                                      <p:stCondLst>
                                        <p:cond delay="0"/>
                                      </p:stCondLst>
                                      <p:childTnLst>
                                        <p:cmd type="call" cmd="playFrom(0.0)">
                                          <p:cBhvr>
                                            <p:cTn id="51"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24"/>
                    </p:tgtEl>
                  </p:cMediaNode>
                </p:audio>
              </p:childTnLst>
            </p:cTn>
          </p:par>
        </p:tnLst>
        <p:bldLst>
          <p:bldP spid="17" grpId="0" animBg="1"/>
          <p:bldP spid="20" grpId="0" animBg="1"/>
          <p:bldP spid="4" grpId="0" animBg="1"/>
          <p:bldP spid="9" grpId="0" animBg="1"/>
          <p:bldP spid="7" grpId="0" animBg="1"/>
          <p:bldP spid="14" grpId="0" animBg="1"/>
          <p:bldP spid="21" grpId="0" build="p"/>
        </p:bldLst>
      </p:timing>
    </mc:Fallback>
  </mc:AlternateContent>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7537</Words>
  <Application>WPS 演示</Application>
  <PresentationFormat>宽屏</PresentationFormat>
  <Paragraphs>617</Paragraphs>
  <Slides>34</Slides>
  <Notes>35</Notes>
  <HiddenSlides>0</HiddenSlides>
  <MMClips>2</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34</vt:i4>
      </vt:variant>
    </vt:vector>
  </HeadingPairs>
  <TitlesOfParts>
    <vt:vector size="56" baseType="lpstr">
      <vt:lpstr>Arial</vt:lpstr>
      <vt:lpstr>宋体</vt:lpstr>
      <vt:lpstr>Wingdings</vt:lpstr>
      <vt:lpstr>微软雅黑</vt:lpstr>
      <vt:lpstr>迷你简菱心</vt:lpstr>
      <vt:lpstr>Broadway</vt:lpstr>
      <vt:lpstr>汉仪旗黑-35S</vt:lpstr>
      <vt:lpstr>等线</vt:lpstr>
      <vt:lpstr>微软雅黑</vt:lpstr>
      <vt:lpstr>Open Sans Semibold</vt:lpstr>
      <vt:lpstr>Yu Gothic UI Semibold</vt:lpstr>
      <vt:lpstr>Impact</vt:lpstr>
      <vt:lpstr>Calibri</vt:lpstr>
      <vt:lpstr>Gabriola</vt:lpstr>
      <vt:lpstr>Calibri Light</vt:lpstr>
      <vt:lpstr>等线 Light</vt:lpstr>
      <vt:lpstr>黑体</vt:lpstr>
      <vt:lpstr>Arial Unicode MS</vt:lpstr>
      <vt:lpstr>Tahoma</vt:lpstr>
      <vt:lpstr>Verdana</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01 调整你的肢体语言</vt:lpstr>
      <vt:lpstr>PowerPoint 演示文稿</vt:lpstr>
      <vt:lpstr>多使用正面词语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孟小丽</dc:creator>
  <cp:lastModifiedBy> 大宇哥</cp:lastModifiedBy>
  <cp:revision>46</cp:revision>
  <dcterms:created xsi:type="dcterms:W3CDTF">2018-05-14T05:45:00Z</dcterms:created>
  <dcterms:modified xsi:type="dcterms:W3CDTF">2021-09-27T09:29:52Z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2052-11.1.0.10938</vt:lpwstr>
  </property>
  <property fmtid="{D5CDD505-2E9C-101B-9397-08002B2CF9AE}" pid="3" name="ICV">
    <vt:lpwstr>D278692259DA41869200F0E215B01D66</vt:lpwstr>
  </property>
</Properties>
</file>