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9" r:id="rId4"/>
    <p:sldId id="258" r:id="rId5"/>
    <p:sldId id="260" r:id="rId6"/>
    <p:sldId id="263" r:id="rId7"/>
    <p:sldId id="264" r:id="rId8"/>
    <p:sldId id="265" r:id="rId9"/>
    <p:sldId id="269" r:id="rId10"/>
    <p:sldId id="270" r:id="rId11"/>
    <p:sldId id="273" r:id="rId12"/>
    <p:sldId id="272" r:id="rId13"/>
    <p:sldId id="274" r:id="rId14"/>
    <p:sldId id="275" r:id="rId15"/>
    <p:sldId id="276" r:id="rId16"/>
    <p:sldId id="277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A063"/>
    <a:srgbClr val="002358"/>
    <a:srgbClr val="FBF8F3"/>
    <a:srgbClr val="EBEE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89" autoAdjust="0"/>
    <p:restoredTop sz="94660"/>
  </p:normalViewPr>
  <p:slideViewPr>
    <p:cSldViewPr snapToGrid="0">
      <p:cViewPr varScale="1">
        <p:scale>
          <a:sx n="85" d="100"/>
          <a:sy n="85" d="100"/>
        </p:scale>
        <p:origin x="65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 bwMode="auto">
          <a:xfrm>
            <a:off x="309144" y="-1858"/>
            <a:ext cx="719986" cy="838571"/>
          </a:xfrm>
          <a:prstGeom prst="rect">
            <a:avLst/>
          </a:prstGeom>
          <a:solidFill>
            <a:srgbClr val="00235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8" name="文本框 7"/>
          <p:cNvSpPr txBox="1"/>
          <p:nvPr userDrawn="1"/>
        </p:nvSpPr>
        <p:spPr>
          <a:xfrm>
            <a:off x="309144" y="6391275"/>
            <a:ext cx="12170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spc="300" dirty="0">
                <a:solidFill>
                  <a:schemeClr val="bg1">
                    <a:lumMod val="75000"/>
                  </a:schemeClr>
                </a:solidFill>
              </a:rPr>
              <a:t>WANHAO</a:t>
            </a:r>
            <a:r>
              <a:rPr lang="en-US" altLang="zh-CN" sz="800" spc="300" baseline="0" dirty="0">
                <a:solidFill>
                  <a:schemeClr val="bg1">
                    <a:lumMod val="75000"/>
                  </a:schemeClr>
                </a:solidFill>
              </a:rPr>
              <a:t>FUND</a:t>
            </a:r>
            <a:endParaRPr lang="zh-CN" altLang="en-US" sz="800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9867900" y="6391275"/>
            <a:ext cx="17860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spc="300" dirty="0">
                <a:solidFill>
                  <a:schemeClr val="bg1">
                    <a:lumMod val="75000"/>
                  </a:schemeClr>
                </a:solidFill>
              </a:rPr>
              <a:t>WWWXXXXXXXXX</a:t>
            </a:r>
            <a:r>
              <a:rPr lang="en-US" altLang="zh-CN" sz="800" spc="300" baseline="0" dirty="0">
                <a:solidFill>
                  <a:schemeClr val="bg1">
                    <a:lumMod val="75000"/>
                  </a:schemeClr>
                </a:solidFill>
              </a:rPr>
              <a:t>.COM</a:t>
            </a:r>
            <a:endParaRPr lang="zh-CN" altLang="en-US" sz="800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53492" y="836662"/>
            <a:ext cx="1068290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C5FE-AC15-447C-A2EF-B92F6D95AA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0EBA-F565-4323-9FC2-79ADF1709A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C5FE-AC15-447C-A2EF-B92F6D95AA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0EBA-F565-4323-9FC2-79ADF1709A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C5FE-AC15-447C-A2EF-B92F6D95AA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0EBA-F565-4323-9FC2-79ADF1709A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C5FE-AC15-447C-A2EF-B92F6D95AA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0EBA-F565-4323-9FC2-79ADF1709A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C5FE-AC15-447C-A2EF-B92F6D95AA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0EBA-F565-4323-9FC2-79ADF1709A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C5FE-AC15-447C-A2EF-B92F6D95AA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0EBA-F565-4323-9FC2-79ADF1709A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C5FE-AC15-447C-A2EF-B92F6D95AA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0EBA-F565-4323-9FC2-79ADF1709A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C5FE-AC15-447C-A2EF-B92F6D95AA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0EBA-F565-4323-9FC2-79ADF1709A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C5FE-AC15-447C-A2EF-B92F6D95AA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0EBA-F565-4323-9FC2-79ADF1709A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C5FE-AC15-447C-A2EF-B92F6D95AA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0EBA-F565-4323-9FC2-79ADF1709A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AC5FE-AC15-447C-A2EF-B92F6D95AA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00EBA-F565-4323-9FC2-79ADF1709AF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microsoft.com/office/2007/relationships/hdphoto" Target="../media/image9.wdp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microsoft.com/office/2007/relationships/hdphoto" Target="../media/image15.wdp"/><Relationship Id="rId5" Type="http://schemas.openxmlformats.org/officeDocument/2006/relationships/image" Target="../media/image14.png"/><Relationship Id="rId4" Type="http://schemas.microsoft.com/office/2007/relationships/hdphoto" Target="../media/image13.wdp"/><Relationship Id="rId3" Type="http://schemas.openxmlformats.org/officeDocument/2006/relationships/image" Target="../media/image12.png"/><Relationship Id="rId2" Type="http://schemas.microsoft.com/office/2007/relationships/hdphoto" Target="../media/image11.wdp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microsoft.com/office/2007/relationships/hdphoto" Target="../media/image21.wdp"/><Relationship Id="rId5" Type="http://schemas.openxmlformats.org/officeDocument/2006/relationships/image" Target="../media/image20.png"/><Relationship Id="rId4" Type="http://schemas.microsoft.com/office/2007/relationships/hdphoto" Target="../media/image19.wdp"/><Relationship Id="rId3" Type="http://schemas.openxmlformats.org/officeDocument/2006/relationships/image" Target="../media/image18.png"/><Relationship Id="rId2" Type="http://schemas.microsoft.com/office/2007/relationships/hdphoto" Target="../media/image17.wdp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microsoft.com/office/2007/relationships/hdphoto" Target="../media/image23.wdp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26" b="1060"/>
          <a:stretch>
            <a:fillRect/>
          </a:stretch>
        </p:blipFill>
        <p:spPr>
          <a:xfrm>
            <a:off x="-16143" y="448"/>
            <a:ext cx="12190413" cy="68571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24680" y="894"/>
            <a:ext cx="12203469" cy="6857107"/>
          </a:xfrm>
          <a:prstGeom prst="rect">
            <a:avLst/>
          </a:prstGeom>
          <a:gradFill flip="none" rotWithShape="1">
            <a:gsLst>
              <a:gs pos="0">
                <a:srgbClr val="1D2C4A"/>
              </a:gs>
              <a:gs pos="49000">
                <a:srgbClr val="193969">
                  <a:alpha val="87000"/>
                </a:srgbClr>
              </a:gs>
              <a:gs pos="100000">
                <a:srgbClr val="1E2842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-24681" y="3777256"/>
            <a:ext cx="12209603" cy="3080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849738" y="1901885"/>
            <a:ext cx="65021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b="1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4800" b="1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en-US" altLang="zh-CN" sz="4800" b="1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4800" b="1" dirty="0">
                <a:solidFill>
                  <a:srgbClr val="C8A06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财务制度简介</a:t>
            </a:r>
            <a:endParaRPr lang="zh-CN" altLang="en-US" sz="4800" b="1" dirty="0">
              <a:solidFill>
                <a:srgbClr val="C8A06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721383" y="639251"/>
            <a:ext cx="1314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www.XXXXXX.com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91944" y="5922521"/>
            <a:ext cx="99504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20XX.00.00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75920" y="2989618"/>
            <a:ext cx="1512168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学习与培训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177808" y="4752909"/>
            <a:ext cx="3196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XXXXXXXXX</a:t>
            </a:r>
            <a:r>
              <a:rPr lang="zh-CN" altLang="en-US" sz="2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有限公司</a:t>
            </a:r>
            <a:endParaRPr lang="zh-CN" altLang="en-US" sz="2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64385" y="5124457"/>
            <a:ext cx="36505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XXXXXXXXXXXXXXXXXXXXXXXXXXXXXCo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., Ltd.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24681" y="3777256"/>
            <a:ext cx="12215888" cy="165323"/>
          </a:xfrm>
          <a:prstGeom prst="rect">
            <a:avLst/>
          </a:prstGeom>
          <a:solidFill>
            <a:srgbClr val="0023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24681" y="3910606"/>
            <a:ext cx="12215888" cy="165323"/>
          </a:xfrm>
          <a:prstGeom prst="rect">
            <a:avLst/>
          </a:prstGeom>
          <a:solidFill>
            <a:srgbClr val="C8A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3750733" cy="6858000"/>
          </a:xfrm>
          <a:prstGeom prst="rect">
            <a:avLst/>
          </a:prstGeom>
          <a:solidFill>
            <a:srgbClr val="0023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168059" y="2428541"/>
            <a:ext cx="2077773" cy="7017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4400" dirty="0">
                <a:solidFill>
                  <a:srgbClr val="C8A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400" dirty="0">
              <a:solidFill>
                <a:srgbClr val="C8A0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94469" y="3074872"/>
            <a:ext cx="12586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C8A06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Catalog</a:t>
            </a:r>
            <a:endParaRPr lang="zh-CN" altLang="en-US" sz="2400" dirty="0">
              <a:solidFill>
                <a:srgbClr val="C8A06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16866" y="-1"/>
            <a:ext cx="137958" cy="6857999"/>
          </a:xfrm>
          <a:prstGeom prst="rect">
            <a:avLst/>
          </a:prstGeom>
          <a:solidFill>
            <a:srgbClr val="C8A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9560476" y="2428541"/>
            <a:ext cx="1415772" cy="639924"/>
            <a:chOff x="8713810" y="2657546"/>
            <a:chExt cx="1415772" cy="639924"/>
          </a:xfrm>
        </p:grpSpPr>
        <p:sp>
          <p:nvSpPr>
            <p:cNvPr id="8" name="矩形 7"/>
            <p:cNvSpPr/>
            <p:nvPr/>
          </p:nvSpPr>
          <p:spPr>
            <a:xfrm>
              <a:off x="8713810" y="3020471"/>
              <a:ext cx="141577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报销付款总体要求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8715566" y="2657546"/>
              <a:ext cx="533018" cy="369332"/>
              <a:chOff x="8715566" y="2897029"/>
              <a:chExt cx="533018" cy="369332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8715566" y="2897029"/>
                <a:ext cx="4700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b="1" dirty="0">
                    <a:solidFill>
                      <a:srgbClr val="C8A06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b="1" dirty="0">
                  <a:solidFill>
                    <a:srgbClr val="C8A06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Freeform 13"/>
              <p:cNvSpPr/>
              <p:nvPr/>
            </p:nvSpPr>
            <p:spPr bwMode="auto">
              <a:xfrm>
                <a:off x="9123735" y="2947503"/>
                <a:ext cx="124849" cy="244721"/>
              </a:xfrm>
              <a:custGeom>
                <a:avLst/>
                <a:gdLst>
                  <a:gd name="T0" fmla="*/ 0 w 276"/>
                  <a:gd name="T1" fmla="*/ 426 h 541"/>
                  <a:gd name="T2" fmla="*/ 0 w 276"/>
                  <a:gd name="T3" fmla="*/ 541 h 541"/>
                  <a:gd name="T4" fmla="*/ 218 w 276"/>
                  <a:gd name="T5" fmla="*/ 328 h 541"/>
                  <a:gd name="T6" fmla="*/ 218 w 276"/>
                  <a:gd name="T7" fmla="*/ 328 h 541"/>
                  <a:gd name="T8" fmla="*/ 235 w 276"/>
                  <a:gd name="T9" fmla="*/ 311 h 541"/>
                  <a:gd name="T10" fmla="*/ 276 w 276"/>
                  <a:gd name="T11" fmla="*/ 271 h 541"/>
                  <a:gd name="T12" fmla="*/ 276 w 276"/>
                  <a:gd name="T13" fmla="*/ 271 h 541"/>
                  <a:gd name="T14" fmla="*/ 276 w 276"/>
                  <a:gd name="T15" fmla="*/ 271 h 541"/>
                  <a:gd name="T16" fmla="*/ 235 w 276"/>
                  <a:gd name="T17" fmla="*/ 230 h 541"/>
                  <a:gd name="T18" fmla="*/ 218 w 276"/>
                  <a:gd name="T19" fmla="*/ 213 h 541"/>
                  <a:gd name="T20" fmla="*/ 218 w 276"/>
                  <a:gd name="T21" fmla="*/ 213 h 541"/>
                  <a:gd name="T22" fmla="*/ 0 w 276"/>
                  <a:gd name="T23" fmla="*/ 0 h 541"/>
                  <a:gd name="T24" fmla="*/ 0 w 276"/>
                  <a:gd name="T25" fmla="*/ 115 h 541"/>
                  <a:gd name="T26" fmla="*/ 153 w 276"/>
                  <a:gd name="T27" fmla="*/ 271 h 541"/>
                  <a:gd name="T28" fmla="*/ 0 w 276"/>
                  <a:gd name="T29" fmla="*/ 426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6" h="541">
                    <a:moveTo>
                      <a:pt x="0" y="426"/>
                    </a:moveTo>
                    <a:lnTo>
                      <a:pt x="0" y="541"/>
                    </a:lnTo>
                    <a:lnTo>
                      <a:pt x="218" y="328"/>
                    </a:lnTo>
                    <a:lnTo>
                      <a:pt x="218" y="328"/>
                    </a:lnTo>
                    <a:lnTo>
                      <a:pt x="235" y="311"/>
                    </a:lnTo>
                    <a:lnTo>
                      <a:pt x="276" y="271"/>
                    </a:lnTo>
                    <a:lnTo>
                      <a:pt x="276" y="271"/>
                    </a:lnTo>
                    <a:lnTo>
                      <a:pt x="276" y="271"/>
                    </a:lnTo>
                    <a:lnTo>
                      <a:pt x="235" y="230"/>
                    </a:lnTo>
                    <a:lnTo>
                      <a:pt x="218" y="213"/>
                    </a:lnTo>
                    <a:lnTo>
                      <a:pt x="218" y="213"/>
                    </a:lnTo>
                    <a:lnTo>
                      <a:pt x="0" y="0"/>
                    </a:lnTo>
                    <a:lnTo>
                      <a:pt x="0" y="115"/>
                    </a:lnTo>
                    <a:lnTo>
                      <a:pt x="153" y="271"/>
                    </a:lnTo>
                    <a:lnTo>
                      <a:pt x="0" y="426"/>
                    </a:lnTo>
                    <a:close/>
                  </a:path>
                </a:pathLst>
              </a:custGeom>
              <a:solidFill>
                <a:srgbClr val="C8A06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9560476" y="3219584"/>
            <a:ext cx="1261884" cy="646331"/>
            <a:chOff x="8713810" y="3385977"/>
            <a:chExt cx="1261884" cy="646331"/>
          </a:xfrm>
        </p:grpSpPr>
        <p:sp>
          <p:nvSpPr>
            <p:cNvPr id="13" name="矩形 12"/>
            <p:cNvSpPr/>
            <p:nvPr/>
          </p:nvSpPr>
          <p:spPr>
            <a:xfrm>
              <a:off x="8713810" y="3755309"/>
              <a:ext cx="12618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差旅费报销流程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8715566" y="3385977"/>
              <a:ext cx="533018" cy="369332"/>
              <a:chOff x="8715566" y="3784802"/>
              <a:chExt cx="533018" cy="369332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8715566" y="3784802"/>
                <a:ext cx="4700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b="1" dirty="0">
                    <a:solidFill>
                      <a:srgbClr val="C8A06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b="1" dirty="0">
                  <a:solidFill>
                    <a:srgbClr val="C8A06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Freeform 13"/>
              <p:cNvSpPr/>
              <p:nvPr/>
            </p:nvSpPr>
            <p:spPr bwMode="auto">
              <a:xfrm>
                <a:off x="9123735" y="3835276"/>
                <a:ext cx="124849" cy="244721"/>
              </a:xfrm>
              <a:custGeom>
                <a:avLst/>
                <a:gdLst>
                  <a:gd name="T0" fmla="*/ 0 w 276"/>
                  <a:gd name="T1" fmla="*/ 426 h 541"/>
                  <a:gd name="T2" fmla="*/ 0 w 276"/>
                  <a:gd name="T3" fmla="*/ 541 h 541"/>
                  <a:gd name="T4" fmla="*/ 218 w 276"/>
                  <a:gd name="T5" fmla="*/ 328 h 541"/>
                  <a:gd name="T6" fmla="*/ 218 w 276"/>
                  <a:gd name="T7" fmla="*/ 328 h 541"/>
                  <a:gd name="T8" fmla="*/ 235 w 276"/>
                  <a:gd name="T9" fmla="*/ 311 h 541"/>
                  <a:gd name="T10" fmla="*/ 276 w 276"/>
                  <a:gd name="T11" fmla="*/ 271 h 541"/>
                  <a:gd name="T12" fmla="*/ 276 w 276"/>
                  <a:gd name="T13" fmla="*/ 271 h 541"/>
                  <a:gd name="T14" fmla="*/ 276 w 276"/>
                  <a:gd name="T15" fmla="*/ 271 h 541"/>
                  <a:gd name="T16" fmla="*/ 235 w 276"/>
                  <a:gd name="T17" fmla="*/ 230 h 541"/>
                  <a:gd name="T18" fmla="*/ 218 w 276"/>
                  <a:gd name="T19" fmla="*/ 213 h 541"/>
                  <a:gd name="T20" fmla="*/ 218 w 276"/>
                  <a:gd name="T21" fmla="*/ 213 h 541"/>
                  <a:gd name="T22" fmla="*/ 0 w 276"/>
                  <a:gd name="T23" fmla="*/ 0 h 541"/>
                  <a:gd name="T24" fmla="*/ 0 w 276"/>
                  <a:gd name="T25" fmla="*/ 115 h 541"/>
                  <a:gd name="T26" fmla="*/ 153 w 276"/>
                  <a:gd name="T27" fmla="*/ 271 h 541"/>
                  <a:gd name="T28" fmla="*/ 0 w 276"/>
                  <a:gd name="T29" fmla="*/ 426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6" h="541">
                    <a:moveTo>
                      <a:pt x="0" y="426"/>
                    </a:moveTo>
                    <a:lnTo>
                      <a:pt x="0" y="541"/>
                    </a:lnTo>
                    <a:lnTo>
                      <a:pt x="218" y="328"/>
                    </a:lnTo>
                    <a:lnTo>
                      <a:pt x="218" y="328"/>
                    </a:lnTo>
                    <a:lnTo>
                      <a:pt x="235" y="311"/>
                    </a:lnTo>
                    <a:lnTo>
                      <a:pt x="276" y="271"/>
                    </a:lnTo>
                    <a:lnTo>
                      <a:pt x="276" y="271"/>
                    </a:lnTo>
                    <a:lnTo>
                      <a:pt x="276" y="271"/>
                    </a:lnTo>
                    <a:lnTo>
                      <a:pt x="235" y="230"/>
                    </a:lnTo>
                    <a:lnTo>
                      <a:pt x="218" y="213"/>
                    </a:lnTo>
                    <a:lnTo>
                      <a:pt x="218" y="213"/>
                    </a:lnTo>
                    <a:lnTo>
                      <a:pt x="0" y="0"/>
                    </a:lnTo>
                    <a:lnTo>
                      <a:pt x="0" y="115"/>
                    </a:lnTo>
                    <a:lnTo>
                      <a:pt x="153" y="271"/>
                    </a:lnTo>
                    <a:lnTo>
                      <a:pt x="0" y="426"/>
                    </a:lnTo>
                    <a:close/>
                  </a:path>
                </a:pathLst>
              </a:custGeom>
              <a:solidFill>
                <a:srgbClr val="C8A06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9560476" y="4017034"/>
            <a:ext cx="1261884" cy="626710"/>
            <a:chOff x="8713810" y="4281633"/>
            <a:chExt cx="1261884" cy="626710"/>
          </a:xfrm>
        </p:grpSpPr>
        <p:sp>
          <p:nvSpPr>
            <p:cNvPr id="18" name="矩形 17"/>
            <p:cNvSpPr/>
            <p:nvPr/>
          </p:nvSpPr>
          <p:spPr>
            <a:xfrm>
              <a:off x="8713810" y="4631344"/>
              <a:ext cx="12618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招待费报销流程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8715566" y="4281633"/>
              <a:ext cx="533018" cy="369332"/>
              <a:chOff x="8715566" y="4343602"/>
              <a:chExt cx="533018" cy="369332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8715566" y="4343602"/>
                <a:ext cx="4700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b="1" dirty="0">
                    <a:solidFill>
                      <a:srgbClr val="C8A06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b="1" dirty="0">
                  <a:solidFill>
                    <a:srgbClr val="C8A06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 13"/>
              <p:cNvSpPr/>
              <p:nvPr/>
            </p:nvSpPr>
            <p:spPr bwMode="auto">
              <a:xfrm>
                <a:off x="9123735" y="4394076"/>
                <a:ext cx="124849" cy="244721"/>
              </a:xfrm>
              <a:custGeom>
                <a:avLst/>
                <a:gdLst>
                  <a:gd name="T0" fmla="*/ 0 w 276"/>
                  <a:gd name="T1" fmla="*/ 426 h 541"/>
                  <a:gd name="T2" fmla="*/ 0 w 276"/>
                  <a:gd name="T3" fmla="*/ 541 h 541"/>
                  <a:gd name="T4" fmla="*/ 218 w 276"/>
                  <a:gd name="T5" fmla="*/ 328 h 541"/>
                  <a:gd name="T6" fmla="*/ 218 w 276"/>
                  <a:gd name="T7" fmla="*/ 328 h 541"/>
                  <a:gd name="T8" fmla="*/ 235 w 276"/>
                  <a:gd name="T9" fmla="*/ 311 h 541"/>
                  <a:gd name="T10" fmla="*/ 276 w 276"/>
                  <a:gd name="T11" fmla="*/ 271 h 541"/>
                  <a:gd name="T12" fmla="*/ 276 w 276"/>
                  <a:gd name="T13" fmla="*/ 271 h 541"/>
                  <a:gd name="T14" fmla="*/ 276 w 276"/>
                  <a:gd name="T15" fmla="*/ 271 h 541"/>
                  <a:gd name="T16" fmla="*/ 235 w 276"/>
                  <a:gd name="T17" fmla="*/ 230 h 541"/>
                  <a:gd name="T18" fmla="*/ 218 w 276"/>
                  <a:gd name="T19" fmla="*/ 213 h 541"/>
                  <a:gd name="T20" fmla="*/ 218 w 276"/>
                  <a:gd name="T21" fmla="*/ 213 h 541"/>
                  <a:gd name="T22" fmla="*/ 0 w 276"/>
                  <a:gd name="T23" fmla="*/ 0 h 541"/>
                  <a:gd name="T24" fmla="*/ 0 w 276"/>
                  <a:gd name="T25" fmla="*/ 115 h 541"/>
                  <a:gd name="T26" fmla="*/ 153 w 276"/>
                  <a:gd name="T27" fmla="*/ 271 h 541"/>
                  <a:gd name="T28" fmla="*/ 0 w 276"/>
                  <a:gd name="T29" fmla="*/ 426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6" h="541">
                    <a:moveTo>
                      <a:pt x="0" y="426"/>
                    </a:moveTo>
                    <a:lnTo>
                      <a:pt x="0" y="541"/>
                    </a:lnTo>
                    <a:lnTo>
                      <a:pt x="218" y="328"/>
                    </a:lnTo>
                    <a:lnTo>
                      <a:pt x="218" y="328"/>
                    </a:lnTo>
                    <a:lnTo>
                      <a:pt x="235" y="311"/>
                    </a:lnTo>
                    <a:lnTo>
                      <a:pt x="276" y="271"/>
                    </a:lnTo>
                    <a:lnTo>
                      <a:pt x="276" y="271"/>
                    </a:lnTo>
                    <a:lnTo>
                      <a:pt x="276" y="271"/>
                    </a:lnTo>
                    <a:lnTo>
                      <a:pt x="235" y="230"/>
                    </a:lnTo>
                    <a:lnTo>
                      <a:pt x="218" y="213"/>
                    </a:lnTo>
                    <a:lnTo>
                      <a:pt x="218" y="213"/>
                    </a:lnTo>
                    <a:lnTo>
                      <a:pt x="0" y="0"/>
                    </a:lnTo>
                    <a:lnTo>
                      <a:pt x="0" y="115"/>
                    </a:lnTo>
                    <a:lnTo>
                      <a:pt x="153" y="271"/>
                    </a:lnTo>
                    <a:lnTo>
                      <a:pt x="0" y="426"/>
                    </a:lnTo>
                    <a:close/>
                  </a:path>
                </a:pathLst>
              </a:custGeom>
              <a:solidFill>
                <a:srgbClr val="C8A06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9560476" y="4794863"/>
            <a:ext cx="1415772" cy="641746"/>
            <a:chOff x="8713810" y="4842839"/>
            <a:chExt cx="1415772" cy="641746"/>
          </a:xfrm>
        </p:grpSpPr>
        <p:sp>
          <p:nvSpPr>
            <p:cNvPr id="23" name="矩形 22"/>
            <p:cNvSpPr/>
            <p:nvPr/>
          </p:nvSpPr>
          <p:spPr>
            <a:xfrm>
              <a:off x="8713810" y="5207586"/>
              <a:ext cx="141577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其他费用报销流程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8715566" y="4842839"/>
              <a:ext cx="533018" cy="369332"/>
              <a:chOff x="8715566" y="4978602"/>
              <a:chExt cx="533018" cy="369332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8715566" y="4978602"/>
                <a:ext cx="4700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b="1" dirty="0">
                    <a:solidFill>
                      <a:srgbClr val="C8A06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b="1" dirty="0">
                  <a:solidFill>
                    <a:srgbClr val="C8A06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13"/>
              <p:cNvSpPr/>
              <p:nvPr/>
            </p:nvSpPr>
            <p:spPr bwMode="auto">
              <a:xfrm>
                <a:off x="9123735" y="5029076"/>
                <a:ext cx="124849" cy="244721"/>
              </a:xfrm>
              <a:custGeom>
                <a:avLst/>
                <a:gdLst>
                  <a:gd name="T0" fmla="*/ 0 w 276"/>
                  <a:gd name="T1" fmla="*/ 426 h 541"/>
                  <a:gd name="T2" fmla="*/ 0 w 276"/>
                  <a:gd name="T3" fmla="*/ 541 h 541"/>
                  <a:gd name="T4" fmla="*/ 218 w 276"/>
                  <a:gd name="T5" fmla="*/ 328 h 541"/>
                  <a:gd name="T6" fmla="*/ 218 w 276"/>
                  <a:gd name="T7" fmla="*/ 328 h 541"/>
                  <a:gd name="T8" fmla="*/ 235 w 276"/>
                  <a:gd name="T9" fmla="*/ 311 h 541"/>
                  <a:gd name="T10" fmla="*/ 276 w 276"/>
                  <a:gd name="T11" fmla="*/ 271 h 541"/>
                  <a:gd name="T12" fmla="*/ 276 w 276"/>
                  <a:gd name="T13" fmla="*/ 271 h 541"/>
                  <a:gd name="T14" fmla="*/ 276 w 276"/>
                  <a:gd name="T15" fmla="*/ 271 h 541"/>
                  <a:gd name="T16" fmla="*/ 235 w 276"/>
                  <a:gd name="T17" fmla="*/ 230 h 541"/>
                  <a:gd name="T18" fmla="*/ 218 w 276"/>
                  <a:gd name="T19" fmla="*/ 213 h 541"/>
                  <a:gd name="T20" fmla="*/ 218 w 276"/>
                  <a:gd name="T21" fmla="*/ 213 h 541"/>
                  <a:gd name="T22" fmla="*/ 0 w 276"/>
                  <a:gd name="T23" fmla="*/ 0 h 541"/>
                  <a:gd name="T24" fmla="*/ 0 w 276"/>
                  <a:gd name="T25" fmla="*/ 115 h 541"/>
                  <a:gd name="T26" fmla="*/ 153 w 276"/>
                  <a:gd name="T27" fmla="*/ 271 h 541"/>
                  <a:gd name="T28" fmla="*/ 0 w 276"/>
                  <a:gd name="T29" fmla="*/ 426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6" h="541">
                    <a:moveTo>
                      <a:pt x="0" y="426"/>
                    </a:moveTo>
                    <a:lnTo>
                      <a:pt x="0" y="541"/>
                    </a:lnTo>
                    <a:lnTo>
                      <a:pt x="218" y="328"/>
                    </a:lnTo>
                    <a:lnTo>
                      <a:pt x="218" y="328"/>
                    </a:lnTo>
                    <a:lnTo>
                      <a:pt x="235" y="311"/>
                    </a:lnTo>
                    <a:lnTo>
                      <a:pt x="276" y="271"/>
                    </a:lnTo>
                    <a:lnTo>
                      <a:pt x="276" y="271"/>
                    </a:lnTo>
                    <a:lnTo>
                      <a:pt x="276" y="271"/>
                    </a:lnTo>
                    <a:lnTo>
                      <a:pt x="235" y="230"/>
                    </a:lnTo>
                    <a:lnTo>
                      <a:pt x="218" y="213"/>
                    </a:lnTo>
                    <a:lnTo>
                      <a:pt x="218" y="213"/>
                    </a:lnTo>
                    <a:lnTo>
                      <a:pt x="0" y="0"/>
                    </a:lnTo>
                    <a:lnTo>
                      <a:pt x="0" y="115"/>
                    </a:lnTo>
                    <a:lnTo>
                      <a:pt x="153" y="271"/>
                    </a:lnTo>
                    <a:lnTo>
                      <a:pt x="0" y="426"/>
                    </a:lnTo>
                    <a:close/>
                  </a:path>
                </a:pathLst>
              </a:custGeom>
              <a:solidFill>
                <a:srgbClr val="C8A06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9560476" y="5587727"/>
            <a:ext cx="1261884" cy="646003"/>
            <a:chOff x="8713810" y="5571269"/>
            <a:chExt cx="1261884" cy="646003"/>
          </a:xfrm>
        </p:grpSpPr>
        <p:sp>
          <p:nvSpPr>
            <p:cNvPr id="28" name="矩形 27"/>
            <p:cNvSpPr/>
            <p:nvPr/>
          </p:nvSpPr>
          <p:spPr>
            <a:xfrm>
              <a:off x="8713810" y="5940273"/>
              <a:ext cx="12618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票据填写规范性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8715566" y="5571269"/>
              <a:ext cx="533018" cy="369332"/>
              <a:chOff x="8715566" y="5571269"/>
              <a:chExt cx="533018" cy="369332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8715566" y="5571269"/>
                <a:ext cx="4700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b="1" dirty="0">
                    <a:solidFill>
                      <a:srgbClr val="C8A06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05</a:t>
                </a:r>
                <a:endParaRPr lang="zh-CN" altLang="en-US" b="1" dirty="0">
                  <a:solidFill>
                    <a:srgbClr val="C8A06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 13"/>
              <p:cNvSpPr/>
              <p:nvPr/>
            </p:nvSpPr>
            <p:spPr bwMode="auto">
              <a:xfrm>
                <a:off x="9123735" y="5621743"/>
                <a:ext cx="124849" cy="244721"/>
              </a:xfrm>
              <a:custGeom>
                <a:avLst/>
                <a:gdLst>
                  <a:gd name="T0" fmla="*/ 0 w 276"/>
                  <a:gd name="T1" fmla="*/ 426 h 541"/>
                  <a:gd name="T2" fmla="*/ 0 w 276"/>
                  <a:gd name="T3" fmla="*/ 541 h 541"/>
                  <a:gd name="T4" fmla="*/ 218 w 276"/>
                  <a:gd name="T5" fmla="*/ 328 h 541"/>
                  <a:gd name="T6" fmla="*/ 218 w 276"/>
                  <a:gd name="T7" fmla="*/ 328 h 541"/>
                  <a:gd name="T8" fmla="*/ 235 w 276"/>
                  <a:gd name="T9" fmla="*/ 311 h 541"/>
                  <a:gd name="T10" fmla="*/ 276 w 276"/>
                  <a:gd name="T11" fmla="*/ 271 h 541"/>
                  <a:gd name="T12" fmla="*/ 276 w 276"/>
                  <a:gd name="T13" fmla="*/ 271 h 541"/>
                  <a:gd name="T14" fmla="*/ 276 w 276"/>
                  <a:gd name="T15" fmla="*/ 271 h 541"/>
                  <a:gd name="T16" fmla="*/ 235 w 276"/>
                  <a:gd name="T17" fmla="*/ 230 h 541"/>
                  <a:gd name="T18" fmla="*/ 218 w 276"/>
                  <a:gd name="T19" fmla="*/ 213 h 541"/>
                  <a:gd name="T20" fmla="*/ 218 w 276"/>
                  <a:gd name="T21" fmla="*/ 213 h 541"/>
                  <a:gd name="T22" fmla="*/ 0 w 276"/>
                  <a:gd name="T23" fmla="*/ 0 h 541"/>
                  <a:gd name="T24" fmla="*/ 0 w 276"/>
                  <a:gd name="T25" fmla="*/ 115 h 541"/>
                  <a:gd name="T26" fmla="*/ 153 w 276"/>
                  <a:gd name="T27" fmla="*/ 271 h 541"/>
                  <a:gd name="T28" fmla="*/ 0 w 276"/>
                  <a:gd name="T29" fmla="*/ 426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6" h="541">
                    <a:moveTo>
                      <a:pt x="0" y="426"/>
                    </a:moveTo>
                    <a:lnTo>
                      <a:pt x="0" y="541"/>
                    </a:lnTo>
                    <a:lnTo>
                      <a:pt x="218" y="328"/>
                    </a:lnTo>
                    <a:lnTo>
                      <a:pt x="218" y="328"/>
                    </a:lnTo>
                    <a:lnTo>
                      <a:pt x="235" y="311"/>
                    </a:lnTo>
                    <a:lnTo>
                      <a:pt x="276" y="271"/>
                    </a:lnTo>
                    <a:lnTo>
                      <a:pt x="276" y="271"/>
                    </a:lnTo>
                    <a:lnTo>
                      <a:pt x="276" y="271"/>
                    </a:lnTo>
                    <a:lnTo>
                      <a:pt x="235" y="230"/>
                    </a:lnTo>
                    <a:lnTo>
                      <a:pt x="218" y="213"/>
                    </a:lnTo>
                    <a:lnTo>
                      <a:pt x="218" y="213"/>
                    </a:lnTo>
                    <a:lnTo>
                      <a:pt x="0" y="0"/>
                    </a:lnTo>
                    <a:lnTo>
                      <a:pt x="0" y="115"/>
                    </a:lnTo>
                    <a:lnTo>
                      <a:pt x="153" y="271"/>
                    </a:lnTo>
                    <a:lnTo>
                      <a:pt x="0" y="426"/>
                    </a:lnTo>
                    <a:close/>
                  </a:path>
                </a:pathLst>
              </a:custGeom>
              <a:solidFill>
                <a:srgbClr val="C8A06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2" name="矩形 31"/>
          <p:cNvSpPr/>
          <p:nvPr/>
        </p:nvSpPr>
        <p:spPr>
          <a:xfrm flipH="1">
            <a:off x="9378712" y="2221992"/>
            <a:ext cx="1941555" cy="4636007"/>
          </a:xfrm>
          <a:prstGeom prst="rect">
            <a:avLst/>
          </a:prstGeom>
          <a:solidFill>
            <a:srgbClr val="C8A063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04" t="5000" b="10937"/>
          <a:stretch>
            <a:fillRect/>
          </a:stretch>
        </p:blipFill>
        <p:spPr>
          <a:xfrm flipH="1">
            <a:off x="-12699" y="8468"/>
            <a:ext cx="12204699" cy="68326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2699" y="2115609"/>
            <a:ext cx="6294966" cy="3218392"/>
          </a:xfrm>
          <a:prstGeom prst="rect">
            <a:avLst/>
          </a:prstGeom>
          <a:solidFill>
            <a:srgbClr val="002358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72476" y="3693756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报销付款总体要求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27572" y="3069853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b="1" dirty="0">
                <a:solidFill>
                  <a:srgbClr val="C8A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rgbClr val="C8A0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13"/>
          <p:cNvSpPr/>
          <p:nvPr/>
        </p:nvSpPr>
        <p:spPr bwMode="auto">
          <a:xfrm>
            <a:off x="1818787" y="3142021"/>
            <a:ext cx="193280" cy="378855"/>
          </a:xfrm>
          <a:custGeom>
            <a:avLst/>
            <a:gdLst>
              <a:gd name="T0" fmla="*/ 0 w 276"/>
              <a:gd name="T1" fmla="*/ 426 h 541"/>
              <a:gd name="T2" fmla="*/ 0 w 276"/>
              <a:gd name="T3" fmla="*/ 541 h 541"/>
              <a:gd name="T4" fmla="*/ 218 w 276"/>
              <a:gd name="T5" fmla="*/ 328 h 541"/>
              <a:gd name="T6" fmla="*/ 218 w 276"/>
              <a:gd name="T7" fmla="*/ 328 h 541"/>
              <a:gd name="T8" fmla="*/ 235 w 276"/>
              <a:gd name="T9" fmla="*/ 311 h 541"/>
              <a:gd name="T10" fmla="*/ 276 w 276"/>
              <a:gd name="T11" fmla="*/ 271 h 541"/>
              <a:gd name="T12" fmla="*/ 276 w 276"/>
              <a:gd name="T13" fmla="*/ 271 h 541"/>
              <a:gd name="T14" fmla="*/ 276 w 276"/>
              <a:gd name="T15" fmla="*/ 271 h 541"/>
              <a:gd name="T16" fmla="*/ 235 w 276"/>
              <a:gd name="T17" fmla="*/ 230 h 541"/>
              <a:gd name="T18" fmla="*/ 218 w 276"/>
              <a:gd name="T19" fmla="*/ 213 h 541"/>
              <a:gd name="T20" fmla="*/ 218 w 276"/>
              <a:gd name="T21" fmla="*/ 213 h 541"/>
              <a:gd name="T22" fmla="*/ 0 w 276"/>
              <a:gd name="T23" fmla="*/ 0 h 541"/>
              <a:gd name="T24" fmla="*/ 0 w 276"/>
              <a:gd name="T25" fmla="*/ 115 h 541"/>
              <a:gd name="T26" fmla="*/ 153 w 276"/>
              <a:gd name="T27" fmla="*/ 271 h 541"/>
              <a:gd name="T28" fmla="*/ 0 w 276"/>
              <a:gd name="T29" fmla="*/ 426 h 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6" h="541">
                <a:moveTo>
                  <a:pt x="0" y="426"/>
                </a:moveTo>
                <a:lnTo>
                  <a:pt x="0" y="541"/>
                </a:lnTo>
                <a:lnTo>
                  <a:pt x="218" y="328"/>
                </a:lnTo>
                <a:lnTo>
                  <a:pt x="218" y="328"/>
                </a:lnTo>
                <a:lnTo>
                  <a:pt x="235" y="311"/>
                </a:lnTo>
                <a:lnTo>
                  <a:pt x="276" y="271"/>
                </a:lnTo>
                <a:lnTo>
                  <a:pt x="276" y="271"/>
                </a:lnTo>
                <a:lnTo>
                  <a:pt x="276" y="271"/>
                </a:lnTo>
                <a:lnTo>
                  <a:pt x="235" y="230"/>
                </a:lnTo>
                <a:lnTo>
                  <a:pt x="218" y="213"/>
                </a:lnTo>
                <a:lnTo>
                  <a:pt x="218" y="213"/>
                </a:lnTo>
                <a:lnTo>
                  <a:pt x="0" y="0"/>
                </a:lnTo>
                <a:lnTo>
                  <a:pt x="0" y="115"/>
                </a:lnTo>
                <a:lnTo>
                  <a:pt x="153" y="271"/>
                </a:lnTo>
                <a:lnTo>
                  <a:pt x="0" y="426"/>
                </a:lnTo>
                <a:close/>
              </a:path>
            </a:pathLst>
          </a:custGeom>
          <a:solidFill>
            <a:srgbClr val="C8A06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275192" y="2115609"/>
            <a:ext cx="74808" cy="3218392"/>
          </a:xfrm>
          <a:prstGeom prst="rect">
            <a:avLst/>
          </a:prstGeom>
          <a:solidFill>
            <a:srgbClr val="C8A063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559671" y="2483819"/>
            <a:ext cx="8216137" cy="685800"/>
          </a:xfrm>
          <a:prstGeom prst="rect">
            <a:avLst/>
          </a:prstGeom>
          <a:solidFill>
            <a:srgbClr val="002358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/>
          </a:p>
        </p:txBody>
      </p:sp>
      <p:sp>
        <p:nvSpPr>
          <p:cNvPr id="15" name="矩形 14"/>
          <p:cNvSpPr/>
          <p:nvPr/>
        </p:nvSpPr>
        <p:spPr>
          <a:xfrm>
            <a:off x="2559671" y="3457484"/>
            <a:ext cx="8216137" cy="685800"/>
          </a:xfrm>
          <a:prstGeom prst="rect">
            <a:avLst/>
          </a:prstGeom>
          <a:solidFill>
            <a:srgbClr val="C8A063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/>
          </a:p>
        </p:txBody>
      </p:sp>
      <p:sp>
        <p:nvSpPr>
          <p:cNvPr id="17" name="矩形 16"/>
          <p:cNvSpPr/>
          <p:nvPr/>
        </p:nvSpPr>
        <p:spPr>
          <a:xfrm>
            <a:off x="2559671" y="4422684"/>
            <a:ext cx="8216137" cy="685800"/>
          </a:xfrm>
          <a:prstGeom prst="rect">
            <a:avLst/>
          </a:prstGeom>
          <a:solidFill>
            <a:srgbClr val="002358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/>
          </a:p>
        </p:txBody>
      </p:sp>
      <p:sp>
        <p:nvSpPr>
          <p:cNvPr id="19" name="矩形 18"/>
          <p:cNvSpPr/>
          <p:nvPr/>
        </p:nvSpPr>
        <p:spPr>
          <a:xfrm>
            <a:off x="2559671" y="5390706"/>
            <a:ext cx="8216137" cy="685800"/>
          </a:xfrm>
          <a:prstGeom prst="rect">
            <a:avLst/>
          </a:prstGeom>
          <a:solidFill>
            <a:srgbClr val="C8A063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/>
          </a:p>
        </p:txBody>
      </p:sp>
      <p:sp>
        <p:nvSpPr>
          <p:cNvPr id="2" name="文本框 1"/>
          <p:cNvSpPr txBox="1"/>
          <p:nvPr/>
        </p:nvSpPr>
        <p:spPr>
          <a:xfrm>
            <a:off x="293372" y="36725"/>
            <a:ext cx="80137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i="0" dirty="0">
                <a:solidFill>
                  <a:schemeClr val="bg1"/>
                </a:solidFill>
              </a:rPr>
              <a:t>01</a:t>
            </a:r>
            <a:endParaRPr lang="zh-CN" altLang="en-US" sz="4800" i="0" dirty="0">
              <a:solidFill>
                <a:schemeClr val="bg1"/>
              </a:solidFill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152540" y="307065"/>
            <a:ext cx="4535913" cy="4247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报销付款总体要求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88734" y="5548940"/>
            <a:ext cx="6842216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财务泛指财务活动和财务关系。前者指企业再生产过程中涉及资金的活动，表明财务的形式特征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 </a:t>
            </a:r>
            <a:endParaRPr lang="en-US" altLang="zh-CN" sz="12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80337" y="1468301"/>
            <a:ext cx="2031325" cy="5810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noProof="1">
                <a:solidFill>
                  <a:srgbClr val="0023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填写标题内容</a:t>
            </a:r>
            <a:endParaRPr lang="en-US" altLang="zh-CN" sz="2400" b="1" noProof="1">
              <a:solidFill>
                <a:srgbClr val="0023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88734" y="2618241"/>
            <a:ext cx="7171266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财务泛指财务活动和财务关系。前者指企业再生产过程中涉及资金的活动，表明财务的形式特征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 </a:t>
            </a:r>
            <a:endParaRPr lang="en-US" altLang="zh-CN" sz="12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88734" y="3577908"/>
            <a:ext cx="7024842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财务泛指财务活动和财务关系。前者指企业再生产过程中涉及资金的活动，</a:t>
            </a:r>
            <a:endParaRPr lang="en-US" altLang="zh-CN" sz="12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88734" y="4579065"/>
            <a:ext cx="7171266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财务泛指财务活动和财务关系。前者指企业再生产过程中涉及资金的活动，表明财务的形式特征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 </a:t>
            </a:r>
            <a:endParaRPr lang="en-US" altLang="zh-CN" sz="12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17805" y="2486640"/>
            <a:ext cx="685800" cy="685800"/>
          </a:xfrm>
          <a:prstGeom prst="rect">
            <a:avLst/>
          </a:prstGeom>
          <a:solidFill>
            <a:srgbClr val="0023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/>
              <a:t>1</a:t>
            </a:r>
            <a:endParaRPr lang="zh-CN" altLang="en-US" sz="3600" dirty="0"/>
          </a:p>
        </p:txBody>
      </p:sp>
      <p:sp>
        <p:nvSpPr>
          <p:cNvPr id="16" name="矩形 15"/>
          <p:cNvSpPr/>
          <p:nvPr/>
        </p:nvSpPr>
        <p:spPr>
          <a:xfrm>
            <a:off x="2017805" y="3454662"/>
            <a:ext cx="685800" cy="685800"/>
          </a:xfrm>
          <a:prstGeom prst="rect">
            <a:avLst/>
          </a:prstGeom>
          <a:solidFill>
            <a:srgbClr val="C8A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/>
              <a:t>2</a:t>
            </a:r>
            <a:endParaRPr lang="zh-CN" altLang="en-US" sz="3600" dirty="0"/>
          </a:p>
        </p:txBody>
      </p:sp>
      <p:sp>
        <p:nvSpPr>
          <p:cNvPr id="18" name="矩形 17"/>
          <p:cNvSpPr/>
          <p:nvPr/>
        </p:nvSpPr>
        <p:spPr>
          <a:xfrm>
            <a:off x="2017805" y="4422684"/>
            <a:ext cx="685800" cy="685800"/>
          </a:xfrm>
          <a:prstGeom prst="rect">
            <a:avLst/>
          </a:prstGeom>
          <a:solidFill>
            <a:srgbClr val="0023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/>
              <a:t>3</a:t>
            </a:r>
            <a:endParaRPr lang="zh-CN" altLang="en-US" sz="3600" dirty="0"/>
          </a:p>
        </p:txBody>
      </p:sp>
      <p:sp>
        <p:nvSpPr>
          <p:cNvPr id="20" name="矩形 19"/>
          <p:cNvSpPr/>
          <p:nvPr/>
        </p:nvSpPr>
        <p:spPr>
          <a:xfrm>
            <a:off x="2017805" y="5390706"/>
            <a:ext cx="685800" cy="685800"/>
          </a:xfrm>
          <a:prstGeom prst="rect">
            <a:avLst/>
          </a:prstGeom>
          <a:solidFill>
            <a:srgbClr val="C8A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/>
              <a:t>4</a:t>
            </a:r>
            <a:endParaRPr lang="zh-CN" alt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35" b="6790"/>
          <a:stretch>
            <a:fillRect/>
          </a:stretch>
        </p:blipFill>
        <p:spPr>
          <a:xfrm flipH="1">
            <a:off x="-12699" y="1"/>
            <a:ext cx="12198352" cy="68453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2699" y="2115609"/>
            <a:ext cx="6294966" cy="3218392"/>
          </a:xfrm>
          <a:prstGeom prst="rect">
            <a:avLst/>
          </a:prstGeom>
          <a:solidFill>
            <a:srgbClr val="002358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72476" y="3693756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差旅费报销流程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27572" y="3069853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b="1" dirty="0">
                <a:solidFill>
                  <a:srgbClr val="C8A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rgbClr val="C8A0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13"/>
          <p:cNvSpPr/>
          <p:nvPr/>
        </p:nvSpPr>
        <p:spPr bwMode="auto">
          <a:xfrm>
            <a:off x="1818787" y="3142021"/>
            <a:ext cx="193280" cy="378855"/>
          </a:xfrm>
          <a:custGeom>
            <a:avLst/>
            <a:gdLst>
              <a:gd name="T0" fmla="*/ 0 w 276"/>
              <a:gd name="T1" fmla="*/ 426 h 541"/>
              <a:gd name="T2" fmla="*/ 0 w 276"/>
              <a:gd name="T3" fmla="*/ 541 h 541"/>
              <a:gd name="T4" fmla="*/ 218 w 276"/>
              <a:gd name="T5" fmla="*/ 328 h 541"/>
              <a:gd name="T6" fmla="*/ 218 w 276"/>
              <a:gd name="T7" fmla="*/ 328 h 541"/>
              <a:gd name="T8" fmla="*/ 235 w 276"/>
              <a:gd name="T9" fmla="*/ 311 h 541"/>
              <a:gd name="T10" fmla="*/ 276 w 276"/>
              <a:gd name="T11" fmla="*/ 271 h 541"/>
              <a:gd name="T12" fmla="*/ 276 w 276"/>
              <a:gd name="T13" fmla="*/ 271 h 541"/>
              <a:gd name="T14" fmla="*/ 276 w 276"/>
              <a:gd name="T15" fmla="*/ 271 h 541"/>
              <a:gd name="T16" fmla="*/ 235 w 276"/>
              <a:gd name="T17" fmla="*/ 230 h 541"/>
              <a:gd name="T18" fmla="*/ 218 w 276"/>
              <a:gd name="T19" fmla="*/ 213 h 541"/>
              <a:gd name="T20" fmla="*/ 218 w 276"/>
              <a:gd name="T21" fmla="*/ 213 h 541"/>
              <a:gd name="T22" fmla="*/ 0 w 276"/>
              <a:gd name="T23" fmla="*/ 0 h 541"/>
              <a:gd name="T24" fmla="*/ 0 w 276"/>
              <a:gd name="T25" fmla="*/ 115 h 541"/>
              <a:gd name="T26" fmla="*/ 153 w 276"/>
              <a:gd name="T27" fmla="*/ 271 h 541"/>
              <a:gd name="T28" fmla="*/ 0 w 276"/>
              <a:gd name="T29" fmla="*/ 426 h 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6" h="541">
                <a:moveTo>
                  <a:pt x="0" y="426"/>
                </a:moveTo>
                <a:lnTo>
                  <a:pt x="0" y="541"/>
                </a:lnTo>
                <a:lnTo>
                  <a:pt x="218" y="328"/>
                </a:lnTo>
                <a:lnTo>
                  <a:pt x="218" y="328"/>
                </a:lnTo>
                <a:lnTo>
                  <a:pt x="235" y="311"/>
                </a:lnTo>
                <a:lnTo>
                  <a:pt x="276" y="271"/>
                </a:lnTo>
                <a:lnTo>
                  <a:pt x="276" y="271"/>
                </a:lnTo>
                <a:lnTo>
                  <a:pt x="276" y="271"/>
                </a:lnTo>
                <a:lnTo>
                  <a:pt x="235" y="230"/>
                </a:lnTo>
                <a:lnTo>
                  <a:pt x="218" y="213"/>
                </a:lnTo>
                <a:lnTo>
                  <a:pt x="218" y="213"/>
                </a:lnTo>
                <a:lnTo>
                  <a:pt x="0" y="0"/>
                </a:lnTo>
                <a:lnTo>
                  <a:pt x="0" y="115"/>
                </a:lnTo>
                <a:lnTo>
                  <a:pt x="153" y="271"/>
                </a:lnTo>
                <a:lnTo>
                  <a:pt x="0" y="426"/>
                </a:lnTo>
                <a:close/>
              </a:path>
            </a:pathLst>
          </a:custGeom>
          <a:solidFill>
            <a:srgbClr val="C8A06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275192" y="2115609"/>
            <a:ext cx="74808" cy="3218392"/>
          </a:xfrm>
          <a:prstGeom prst="rect">
            <a:avLst/>
          </a:prstGeom>
          <a:solidFill>
            <a:srgbClr val="C8A063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0" y="2331486"/>
            <a:ext cx="12182475" cy="344066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圆角矩形 47"/>
          <p:cNvSpPr/>
          <p:nvPr/>
        </p:nvSpPr>
        <p:spPr>
          <a:xfrm>
            <a:off x="2318557" y="4895675"/>
            <a:ext cx="1250392" cy="441482"/>
          </a:xfrm>
          <a:prstGeom prst="roundRect">
            <a:avLst>
              <a:gd name="adj" fmla="val 6141"/>
            </a:avLst>
          </a:prstGeom>
          <a:solidFill>
            <a:srgbClr val="C8A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圆角矩形 48"/>
          <p:cNvSpPr/>
          <p:nvPr/>
        </p:nvSpPr>
        <p:spPr>
          <a:xfrm>
            <a:off x="4271535" y="4895675"/>
            <a:ext cx="1250392" cy="441482"/>
          </a:xfrm>
          <a:prstGeom prst="roundRect">
            <a:avLst>
              <a:gd name="adj" fmla="val 6141"/>
            </a:avLst>
          </a:prstGeom>
          <a:solidFill>
            <a:srgbClr val="C8A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圆角矩形 49"/>
          <p:cNvSpPr/>
          <p:nvPr/>
        </p:nvSpPr>
        <p:spPr>
          <a:xfrm>
            <a:off x="6224513" y="4895675"/>
            <a:ext cx="1250392" cy="441482"/>
          </a:xfrm>
          <a:prstGeom prst="roundRect">
            <a:avLst>
              <a:gd name="adj" fmla="val 6141"/>
            </a:avLst>
          </a:prstGeom>
          <a:solidFill>
            <a:srgbClr val="C8A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>
            <a:off x="8177491" y="4895675"/>
            <a:ext cx="1250392" cy="441482"/>
          </a:xfrm>
          <a:prstGeom prst="roundRect">
            <a:avLst>
              <a:gd name="adj" fmla="val 6141"/>
            </a:avLst>
          </a:prstGeom>
          <a:solidFill>
            <a:srgbClr val="C8A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圆角矩形 46"/>
          <p:cNvSpPr/>
          <p:nvPr/>
        </p:nvSpPr>
        <p:spPr>
          <a:xfrm>
            <a:off x="8177491" y="3905075"/>
            <a:ext cx="1250392" cy="441482"/>
          </a:xfrm>
          <a:prstGeom prst="roundRect">
            <a:avLst>
              <a:gd name="adj" fmla="val 6141"/>
            </a:avLst>
          </a:prstGeom>
          <a:solidFill>
            <a:srgbClr val="0023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圆角矩形 42"/>
          <p:cNvSpPr/>
          <p:nvPr/>
        </p:nvSpPr>
        <p:spPr>
          <a:xfrm>
            <a:off x="2318557" y="2914475"/>
            <a:ext cx="1250392" cy="441482"/>
          </a:xfrm>
          <a:prstGeom prst="roundRect">
            <a:avLst>
              <a:gd name="adj" fmla="val 6141"/>
            </a:avLst>
          </a:prstGeom>
          <a:solidFill>
            <a:srgbClr val="0023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/>
        </p:nvSpPr>
        <p:spPr>
          <a:xfrm>
            <a:off x="4271535" y="2914475"/>
            <a:ext cx="1250392" cy="441482"/>
          </a:xfrm>
          <a:prstGeom prst="roundRect">
            <a:avLst>
              <a:gd name="adj" fmla="val 6141"/>
            </a:avLst>
          </a:prstGeom>
          <a:solidFill>
            <a:srgbClr val="0023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6224513" y="2914475"/>
            <a:ext cx="1250392" cy="441482"/>
          </a:xfrm>
          <a:prstGeom prst="roundRect">
            <a:avLst>
              <a:gd name="adj" fmla="val 6141"/>
            </a:avLst>
          </a:prstGeom>
          <a:solidFill>
            <a:srgbClr val="0023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圆角矩形 45"/>
          <p:cNvSpPr/>
          <p:nvPr/>
        </p:nvSpPr>
        <p:spPr>
          <a:xfrm>
            <a:off x="8177491" y="2914475"/>
            <a:ext cx="1250392" cy="441482"/>
          </a:xfrm>
          <a:prstGeom prst="roundRect">
            <a:avLst>
              <a:gd name="adj" fmla="val 6141"/>
            </a:avLst>
          </a:prstGeom>
          <a:solidFill>
            <a:srgbClr val="0023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89138" y="36725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i="0" dirty="0">
                <a:solidFill>
                  <a:schemeClr val="bg1"/>
                </a:solidFill>
              </a:rPr>
              <a:t>02</a:t>
            </a:r>
            <a:endParaRPr lang="zh-CN" altLang="en-US" sz="4800" i="0" dirty="0">
              <a:solidFill>
                <a:schemeClr val="bg1"/>
              </a:solidFill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152540" y="307065"/>
            <a:ext cx="4535913" cy="4247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差旅费报销流程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95757" y="1468301"/>
            <a:ext cx="2646878" cy="5810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noProof="1">
                <a:solidFill>
                  <a:srgbClr val="0023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费用报销审批流程</a:t>
            </a:r>
            <a:endParaRPr lang="en-US" altLang="zh-CN" sz="2400" b="1" noProof="1">
              <a:solidFill>
                <a:srgbClr val="0023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20588" y="2996717"/>
            <a:ext cx="646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经办人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55767" y="2996717"/>
            <a:ext cx="954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部门负责人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96436" y="2996717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分管领导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501031" y="2996717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财务中心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523784" y="3989832"/>
            <a:ext cx="6319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  裁 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544108" y="4963426"/>
            <a:ext cx="646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董事长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535786" y="4963426"/>
            <a:ext cx="69121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总经理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541294" y="4963426"/>
            <a:ext cx="8467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会计记账 </a:t>
            </a:r>
            <a:endParaRPr lang="zh-CN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504476" y="4963426"/>
            <a:ext cx="8467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出纳付款</a:t>
            </a:r>
            <a:endParaRPr lang="zh-CN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下箭头 51"/>
          <p:cNvSpPr/>
          <p:nvPr/>
        </p:nvSpPr>
        <p:spPr>
          <a:xfrm>
            <a:off x="8756952" y="3465595"/>
            <a:ext cx="144188" cy="357239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下箭头 52"/>
          <p:cNvSpPr/>
          <p:nvPr/>
        </p:nvSpPr>
        <p:spPr>
          <a:xfrm rot="16200000">
            <a:off x="3859219" y="2956596"/>
            <a:ext cx="144188" cy="357239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下箭头 53"/>
          <p:cNvSpPr/>
          <p:nvPr/>
        </p:nvSpPr>
        <p:spPr>
          <a:xfrm rot="16200000">
            <a:off x="5798267" y="2956597"/>
            <a:ext cx="144188" cy="357239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下箭头 54"/>
          <p:cNvSpPr/>
          <p:nvPr/>
        </p:nvSpPr>
        <p:spPr>
          <a:xfrm rot="16200000">
            <a:off x="7787935" y="2956597"/>
            <a:ext cx="144188" cy="357239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下箭头 55"/>
          <p:cNvSpPr/>
          <p:nvPr/>
        </p:nvSpPr>
        <p:spPr>
          <a:xfrm rot="5400000" flipH="1">
            <a:off x="7754068" y="4920865"/>
            <a:ext cx="144188" cy="357239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下箭头 56"/>
          <p:cNvSpPr/>
          <p:nvPr/>
        </p:nvSpPr>
        <p:spPr>
          <a:xfrm rot="5400000" flipH="1">
            <a:off x="5815202" y="4920865"/>
            <a:ext cx="144188" cy="357239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下箭头 57"/>
          <p:cNvSpPr/>
          <p:nvPr/>
        </p:nvSpPr>
        <p:spPr>
          <a:xfrm rot="5400000" flipH="1">
            <a:off x="3850935" y="4920865"/>
            <a:ext cx="144188" cy="357239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下箭头 58"/>
          <p:cNvSpPr/>
          <p:nvPr/>
        </p:nvSpPr>
        <p:spPr>
          <a:xfrm>
            <a:off x="8756952" y="4430795"/>
            <a:ext cx="144188" cy="357239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9138" y="36725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i="0" dirty="0">
                <a:solidFill>
                  <a:schemeClr val="bg1"/>
                </a:solidFill>
              </a:rPr>
              <a:t>02</a:t>
            </a:r>
            <a:endParaRPr lang="zh-CN" altLang="en-US" sz="4800" i="0" dirty="0">
              <a:solidFill>
                <a:schemeClr val="bg1"/>
              </a:solidFill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152540" y="307065"/>
            <a:ext cx="4535913" cy="4247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差旅费报销流程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57682" y="1001576"/>
            <a:ext cx="2646878" cy="5810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noProof="1">
                <a:solidFill>
                  <a:srgbClr val="0023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费用报销审批流程</a:t>
            </a:r>
            <a:endParaRPr lang="en-US" altLang="zh-CN" sz="2400" b="1" noProof="1">
              <a:solidFill>
                <a:srgbClr val="0023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895350" y="1723624"/>
          <a:ext cx="10420350" cy="4151407"/>
        </p:xfrm>
        <a:graphic>
          <a:graphicData uri="http://schemas.openxmlformats.org/drawingml/2006/table">
            <a:tbl>
              <a:tblPr/>
              <a:tblGrid>
                <a:gridCol w="1000125"/>
                <a:gridCol w="1181100"/>
                <a:gridCol w="1581150"/>
                <a:gridCol w="1605753"/>
                <a:gridCol w="2420823"/>
                <a:gridCol w="2631399"/>
              </a:tblGrid>
              <a:tr h="501093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b="0" kern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项</a:t>
                      </a:r>
                      <a:r>
                        <a:rPr lang="en-US" sz="1200" b="0" kern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    </a:t>
                      </a:r>
                      <a:r>
                        <a:rPr lang="zh-CN" sz="1200" b="0" kern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目</a:t>
                      </a:r>
                      <a:endParaRPr lang="zh-CN" sz="1200" b="0" kern="1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358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200" b="0" kern="1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中心负责人及以上</a:t>
                      </a:r>
                      <a:endParaRPr lang="zh-CN" sz="1200" b="0" kern="1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35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200" b="0" kern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部门负责人</a:t>
                      </a:r>
                      <a:endParaRPr lang="zh-CN" sz="1200" b="0" kern="1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35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altLang="zh-CN" sz="1200" b="0" kern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200" b="0" kern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员工</a:t>
                      </a:r>
                      <a:endParaRPr lang="en-US" altLang="zh-CN" sz="1200" b="0" kern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35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b="0" kern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备注</a:t>
                      </a:r>
                      <a:endParaRPr lang="zh-CN" sz="1200" b="0" kern="1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358"/>
                    </a:solidFill>
                  </a:tcPr>
                </a:tc>
              </a:tr>
              <a:tr h="340195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b="1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交通费</a:t>
                      </a:r>
                      <a:br>
                        <a:rPr lang="en-US" sz="1000" b="1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</a:br>
                      <a:r>
                        <a:rPr lang="zh-CN" sz="1000" b="1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标准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火车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高铁二等座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高铁二等座</a:t>
                      </a:r>
                      <a:endParaRPr lang="zh-CN" alt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0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高铁二等座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</a:tr>
              <a:tr h="363434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飞机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经济舱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经济舱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无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</a:tr>
              <a:tr h="35956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其他交通工具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按实报销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按实报销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按实报销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</a:tr>
              <a:tr h="50109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b="1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住宿费</a:t>
                      </a:r>
                      <a:br>
                        <a:rPr lang="en-US" sz="1000" b="1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</a:br>
                      <a:r>
                        <a:rPr lang="zh-CN" sz="1000" b="1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标准</a:t>
                      </a:r>
                      <a:r>
                        <a:rPr lang="en-US" altLang="zh-CN" sz="1000" b="1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 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一类地区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000</a:t>
                      </a:r>
                      <a:r>
                        <a:rPr lang="en-US" alt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-000</a:t>
                      </a:r>
                      <a:r>
                        <a:rPr lang="zh-CN" alt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元</a:t>
                      </a: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/</a:t>
                      </a:r>
                      <a:r>
                        <a:rPr 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天</a:t>
                      </a:r>
                      <a:endParaRPr lang="zh-CN" sz="1000" b="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000" b="0" kern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000</a:t>
                      </a:r>
                      <a:r>
                        <a:rPr lang="en-US" alt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-000</a:t>
                      </a:r>
                      <a:r>
                        <a:rPr lang="zh-CN" alt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元</a:t>
                      </a: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/</a:t>
                      </a:r>
                      <a:r>
                        <a:rPr 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天</a:t>
                      </a:r>
                      <a:endParaRPr lang="zh-CN" sz="1000" b="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000" b="0" kern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000</a:t>
                      </a:r>
                      <a:r>
                        <a:rPr lang="en-US" alt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-000</a:t>
                      </a:r>
                      <a:r>
                        <a:rPr lang="zh-CN" alt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元</a:t>
                      </a: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/</a:t>
                      </a:r>
                      <a:r>
                        <a:rPr 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天</a:t>
                      </a:r>
                      <a:endParaRPr lang="zh-CN" sz="1000" b="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北京、上海、广州、深圳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</a:tr>
              <a:tr h="501093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二类地区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000</a:t>
                      </a:r>
                      <a:r>
                        <a:rPr lang="en-US" alt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-000</a:t>
                      </a:r>
                      <a:r>
                        <a:rPr lang="zh-CN" alt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元</a:t>
                      </a: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/</a:t>
                      </a:r>
                      <a:r>
                        <a:rPr 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天</a:t>
                      </a:r>
                      <a:endParaRPr lang="zh-CN" sz="1000" b="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000" b="0" kern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000</a:t>
                      </a:r>
                      <a:r>
                        <a:rPr lang="en-US" alt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-000</a:t>
                      </a:r>
                      <a:r>
                        <a:rPr lang="zh-CN" alt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元</a:t>
                      </a: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/</a:t>
                      </a:r>
                      <a:r>
                        <a:rPr 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天</a:t>
                      </a:r>
                      <a:endParaRPr lang="zh-CN" sz="1000" b="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000" b="0" kern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000</a:t>
                      </a:r>
                      <a:r>
                        <a:rPr lang="en-US" alt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-000</a:t>
                      </a:r>
                      <a:r>
                        <a:rPr lang="zh-CN" alt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元</a:t>
                      </a: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/</a:t>
                      </a:r>
                      <a:r>
                        <a:rPr 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天</a:t>
                      </a:r>
                      <a:endParaRPr lang="zh-CN" sz="1000" b="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省会、</a:t>
                      </a:r>
                      <a:r>
                        <a:rPr lang="zh-CN" altLang="en-US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直辖市</a:t>
                      </a:r>
                      <a:r>
                        <a:rPr 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、</a:t>
                      </a:r>
                      <a:r>
                        <a:rPr lang="zh-CN" altLang="en-US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沿海经济开放城市等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</a:tr>
              <a:tr h="501093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三类地区</a:t>
                      </a:r>
                      <a:endParaRPr lang="zh-CN" sz="1000" kern="1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000</a:t>
                      </a:r>
                      <a:r>
                        <a:rPr lang="en-US" alt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-000</a:t>
                      </a:r>
                      <a:r>
                        <a:rPr lang="zh-CN" alt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元</a:t>
                      </a: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/</a:t>
                      </a:r>
                      <a:r>
                        <a:rPr 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天</a:t>
                      </a:r>
                      <a:endParaRPr lang="zh-CN" sz="1000" b="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000" b="0" kern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000</a:t>
                      </a:r>
                      <a:r>
                        <a:rPr lang="en-US" alt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-000</a:t>
                      </a:r>
                      <a:r>
                        <a:rPr lang="zh-CN" alt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元</a:t>
                      </a: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/</a:t>
                      </a:r>
                      <a:r>
                        <a:rPr 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天</a:t>
                      </a:r>
                      <a:endParaRPr lang="zh-CN" sz="1000" b="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000" b="0" kern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000</a:t>
                      </a:r>
                      <a:r>
                        <a:rPr lang="en-US" alt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-000</a:t>
                      </a:r>
                      <a:r>
                        <a:rPr lang="zh-CN" alt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元</a:t>
                      </a:r>
                      <a:r>
                        <a:rPr lang="en-US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/</a:t>
                      </a:r>
                      <a:r>
                        <a:rPr lang="zh-CN" sz="1000" b="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天</a:t>
                      </a:r>
                      <a:endParaRPr lang="zh-CN" sz="1000" b="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除一二类地区外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</a:tr>
              <a:tr h="37118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b="1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膳食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b="1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补助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一类地区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000" kern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00/</a:t>
                      </a:r>
                      <a:r>
                        <a:rPr lang="zh-CN" alt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餐标准</a:t>
                      </a:r>
                      <a:endParaRPr lang="zh-CN" alt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</a:tr>
              <a:tr h="35827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二类地区</a:t>
                      </a:r>
                      <a:endParaRPr 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000" kern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00/</a:t>
                      </a:r>
                      <a:r>
                        <a:rPr lang="zh-CN" alt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餐标准</a:t>
                      </a:r>
                      <a:endParaRPr lang="zh-CN" alt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</a:tr>
              <a:tr h="354396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00" ker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三类地区</a:t>
                      </a:r>
                      <a:endParaRPr lang="zh-CN" sz="1000" kern="1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000" kern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00/</a:t>
                      </a:r>
                      <a:r>
                        <a:rPr lang="zh-CN" altLang="zh-CN" sz="10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餐标准</a:t>
                      </a:r>
                      <a:endParaRPr lang="zh-CN" altLang="zh-CN" sz="10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8465313" y="6025634"/>
            <a:ext cx="30700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66700"/>
            <a:r>
              <a:rPr lang="zh-CN" altLang="zh-CN" sz="1200" noProof="1">
                <a:solidFill>
                  <a:srgbClr val="C8A0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注：</a:t>
            </a:r>
            <a:r>
              <a:rPr lang="zh-CN" altLang="en-US" sz="1200" noProof="1">
                <a:solidFill>
                  <a:srgbClr val="C8A0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港、澳、台、海外地区特殊申请。</a:t>
            </a:r>
            <a:endParaRPr lang="en-US" altLang="zh-CN" sz="1200" noProof="1">
              <a:solidFill>
                <a:srgbClr val="C8A06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80" b="2134"/>
          <a:stretch>
            <a:fillRect/>
          </a:stretch>
        </p:blipFill>
        <p:spPr>
          <a:xfrm>
            <a:off x="-12699" y="0"/>
            <a:ext cx="12204699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2699" y="2115609"/>
            <a:ext cx="6294966" cy="3218392"/>
          </a:xfrm>
          <a:prstGeom prst="rect">
            <a:avLst/>
          </a:prstGeom>
          <a:solidFill>
            <a:srgbClr val="002358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72476" y="3693756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招待费报销流程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27572" y="3069853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b="1" dirty="0">
                <a:solidFill>
                  <a:srgbClr val="C8A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srgbClr val="C8A0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13"/>
          <p:cNvSpPr/>
          <p:nvPr/>
        </p:nvSpPr>
        <p:spPr bwMode="auto">
          <a:xfrm>
            <a:off x="1818787" y="3142021"/>
            <a:ext cx="193280" cy="378855"/>
          </a:xfrm>
          <a:custGeom>
            <a:avLst/>
            <a:gdLst>
              <a:gd name="T0" fmla="*/ 0 w 276"/>
              <a:gd name="T1" fmla="*/ 426 h 541"/>
              <a:gd name="T2" fmla="*/ 0 w 276"/>
              <a:gd name="T3" fmla="*/ 541 h 541"/>
              <a:gd name="T4" fmla="*/ 218 w 276"/>
              <a:gd name="T5" fmla="*/ 328 h 541"/>
              <a:gd name="T6" fmla="*/ 218 w 276"/>
              <a:gd name="T7" fmla="*/ 328 h 541"/>
              <a:gd name="T8" fmla="*/ 235 w 276"/>
              <a:gd name="T9" fmla="*/ 311 h 541"/>
              <a:gd name="T10" fmla="*/ 276 w 276"/>
              <a:gd name="T11" fmla="*/ 271 h 541"/>
              <a:gd name="T12" fmla="*/ 276 w 276"/>
              <a:gd name="T13" fmla="*/ 271 h 541"/>
              <a:gd name="T14" fmla="*/ 276 w 276"/>
              <a:gd name="T15" fmla="*/ 271 h 541"/>
              <a:gd name="T16" fmla="*/ 235 w 276"/>
              <a:gd name="T17" fmla="*/ 230 h 541"/>
              <a:gd name="T18" fmla="*/ 218 w 276"/>
              <a:gd name="T19" fmla="*/ 213 h 541"/>
              <a:gd name="T20" fmla="*/ 218 w 276"/>
              <a:gd name="T21" fmla="*/ 213 h 541"/>
              <a:gd name="T22" fmla="*/ 0 w 276"/>
              <a:gd name="T23" fmla="*/ 0 h 541"/>
              <a:gd name="T24" fmla="*/ 0 w 276"/>
              <a:gd name="T25" fmla="*/ 115 h 541"/>
              <a:gd name="T26" fmla="*/ 153 w 276"/>
              <a:gd name="T27" fmla="*/ 271 h 541"/>
              <a:gd name="T28" fmla="*/ 0 w 276"/>
              <a:gd name="T29" fmla="*/ 426 h 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6" h="541">
                <a:moveTo>
                  <a:pt x="0" y="426"/>
                </a:moveTo>
                <a:lnTo>
                  <a:pt x="0" y="541"/>
                </a:lnTo>
                <a:lnTo>
                  <a:pt x="218" y="328"/>
                </a:lnTo>
                <a:lnTo>
                  <a:pt x="218" y="328"/>
                </a:lnTo>
                <a:lnTo>
                  <a:pt x="235" y="311"/>
                </a:lnTo>
                <a:lnTo>
                  <a:pt x="276" y="271"/>
                </a:lnTo>
                <a:lnTo>
                  <a:pt x="276" y="271"/>
                </a:lnTo>
                <a:lnTo>
                  <a:pt x="276" y="271"/>
                </a:lnTo>
                <a:lnTo>
                  <a:pt x="235" y="230"/>
                </a:lnTo>
                <a:lnTo>
                  <a:pt x="218" y="213"/>
                </a:lnTo>
                <a:lnTo>
                  <a:pt x="218" y="213"/>
                </a:lnTo>
                <a:lnTo>
                  <a:pt x="0" y="0"/>
                </a:lnTo>
                <a:lnTo>
                  <a:pt x="0" y="115"/>
                </a:lnTo>
                <a:lnTo>
                  <a:pt x="153" y="271"/>
                </a:lnTo>
                <a:lnTo>
                  <a:pt x="0" y="426"/>
                </a:lnTo>
                <a:close/>
              </a:path>
            </a:pathLst>
          </a:custGeom>
          <a:solidFill>
            <a:srgbClr val="C8A06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275192" y="2115609"/>
            <a:ext cx="74808" cy="3218392"/>
          </a:xfrm>
          <a:prstGeom prst="rect">
            <a:avLst/>
          </a:prstGeom>
          <a:solidFill>
            <a:srgbClr val="C8A063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9138" y="36725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i="0" dirty="0">
                <a:solidFill>
                  <a:schemeClr val="bg1"/>
                </a:solidFill>
              </a:rPr>
              <a:t>03</a:t>
            </a:r>
            <a:endParaRPr lang="zh-CN" altLang="en-US" sz="4800" i="0" dirty="0">
              <a:solidFill>
                <a:schemeClr val="bg1"/>
              </a:solidFill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152540" y="307065"/>
            <a:ext cx="4535913" cy="4247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招待费报销流程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80567" y="1382576"/>
            <a:ext cx="1415772" cy="5810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 noProof="1">
                <a:solidFill>
                  <a:srgbClr val="0023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费用等级</a:t>
            </a:r>
            <a:endParaRPr lang="en-US" altLang="zh-CN" sz="2400" b="1" noProof="1">
              <a:solidFill>
                <a:srgbClr val="0023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0" name="表格 19"/>
          <p:cNvGraphicFramePr>
            <a:graphicFrameLocks noGrp="1"/>
          </p:cNvGraphicFramePr>
          <p:nvPr/>
        </p:nvGraphicFramePr>
        <p:xfrm>
          <a:off x="1152540" y="2381677"/>
          <a:ext cx="9896475" cy="2876122"/>
        </p:xfrm>
        <a:graphic>
          <a:graphicData uri="http://schemas.openxmlformats.org/drawingml/2006/table">
            <a:tbl>
              <a:tblPr/>
              <a:tblGrid>
                <a:gridCol w="1987312"/>
                <a:gridCol w="2806759"/>
                <a:gridCol w="216748"/>
                <a:gridCol w="2787951"/>
                <a:gridCol w="2097705"/>
              </a:tblGrid>
              <a:tr h="523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级别</a:t>
                      </a:r>
                      <a:endParaRPr lang="zh-CN" sz="1200" b="1" kern="1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35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用餐标准</a:t>
                      </a:r>
                      <a:endParaRPr lang="zh-CN" sz="1200" b="1" kern="1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35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b="1" kern="1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35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酒水标准</a:t>
                      </a:r>
                      <a:endParaRPr lang="zh-CN" sz="1200" b="1" kern="1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35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200" b="1" kern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备注</a:t>
                      </a:r>
                      <a:endParaRPr lang="zh-CN" sz="1200" b="1" kern="1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358"/>
                    </a:solidFill>
                  </a:tcPr>
                </a:tc>
              </a:tr>
              <a:tr h="5361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2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特接</a:t>
                      </a:r>
                      <a:endParaRPr lang="zh-CN" sz="12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2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实报</a:t>
                      </a:r>
                      <a:endParaRPr lang="zh-CN" altLang="zh-CN" sz="12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kern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2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实报</a:t>
                      </a:r>
                      <a:endParaRPr lang="zh-CN" altLang="zh-CN" sz="12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 </a:t>
                      </a:r>
                      <a:endParaRPr lang="zh-CN" sz="12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</a:tr>
              <a:tr h="5298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2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一级</a:t>
                      </a:r>
                      <a:endParaRPr lang="zh-CN" sz="12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000-000</a:t>
                      </a: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元</a:t>
                      </a: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/</a:t>
                      </a: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人       </a:t>
                      </a:r>
                      <a:endParaRPr lang="zh-CN" sz="12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kern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 000</a:t>
                      </a: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元</a:t>
                      </a: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/</a:t>
                      </a: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人</a:t>
                      </a:r>
                      <a:endParaRPr lang="zh-CN" altLang="zh-CN" sz="12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kern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</a:tr>
              <a:tr h="6054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2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二级</a:t>
                      </a:r>
                      <a:endParaRPr lang="zh-CN" sz="12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000-000</a:t>
                      </a: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元</a:t>
                      </a: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/</a:t>
                      </a: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人</a:t>
                      </a:r>
                      <a:endParaRPr lang="zh-CN" altLang="zh-CN" sz="12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kern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000</a:t>
                      </a: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元</a:t>
                      </a: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/</a:t>
                      </a: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人</a:t>
                      </a:r>
                      <a:endParaRPr lang="zh-CN" altLang="zh-CN" sz="12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 </a:t>
                      </a:r>
                      <a:endParaRPr lang="zh-CN" sz="12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EF2"/>
                    </a:solidFill>
                  </a:tcPr>
                </a:tc>
              </a:tr>
              <a:tr h="681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200" b="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三级</a:t>
                      </a:r>
                      <a:endParaRPr lang="zh-CN" sz="1200" b="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b="0" kern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000-000</a:t>
                      </a: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元</a:t>
                      </a: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/</a:t>
                      </a: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人</a:t>
                      </a:r>
                      <a:endParaRPr lang="zh-CN" altLang="zh-CN" sz="12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b="0" kern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000-000</a:t>
                      </a: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元</a:t>
                      </a: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/</a:t>
                      </a:r>
                      <a:r>
                        <a:rPr lang="zh-CN" altLang="en-US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人</a:t>
                      </a:r>
                      <a:endParaRPr lang="zh-CN" altLang="zh-CN" sz="12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200" kern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 </a:t>
                      </a:r>
                      <a:endParaRPr lang="zh-CN" sz="12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3610" marR="636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8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313"/>
          <a:stretch>
            <a:fillRect/>
          </a:stretch>
        </p:blipFill>
        <p:spPr>
          <a:xfrm flipH="1">
            <a:off x="0" y="-25400"/>
            <a:ext cx="12192002" cy="68834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2699" y="2115609"/>
            <a:ext cx="6294966" cy="3218392"/>
          </a:xfrm>
          <a:prstGeom prst="rect">
            <a:avLst/>
          </a:prstGeom>
          <a:solidFill>
            <a:srgbClr val="002358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72476" y="3693756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其他费用报销流程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27572" y="3069853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b="1" dirty="0">
                <a:solidFill>
                  <a:srgbClr val="C8A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b="1" dirty="0">
              <a:solidFill>
                <a:srgbClr val="C8A0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13"/>
          <p:cNvSpPr/>
          <p:nvPr/>
        </p:nvSpPr>
        <p:spPr bwMode="auto">
          <a:xfrm>
            <a:off x="1818787" y="3142021"/>
            <a:ext cx="193280" cy="378855"/>
          </a:xfrm>
          <a:custGeom>
            <a:avLst/>
            <a:gdLst>
              <a:gd name="T0" fmla="*/ 0 w 276"/>
              <a:gd name="T1" fmla="*/ 426 h 541"/>
              <a:gd name="T2" fmla="*/ 0 w 276"/>
              <a:gd name="T3" fmla="*/ 541 h 541"/>
              <a:gd name="T4" fmla="*/ 218 w 276"/>
              <a:gd name="T5" fmla="*/ 328 h 541"/>
              <a:gd name="T6" fmla="*/ 218 w 276"/>
              <a:gd name="T7" fmla="*/ 328 h 541"/>
              <a:gd name="T8" fmla="*/ 235 w 276"/>
              <a:gd name="T9" fmla="*/ 311 h 541"/>
              <a:gd name="T10" fmla="*/ 276 w 276"/>
              <a:gd name="T11" fmla="*/ 271 h 541"/>
              <a:gd name="T12" fmla="*/ 276 w 276"/>
              <a:gd name="T13" fmla="*/ 271 h 541"/>
              <a:gd name="T14" fmla="*/ 276 w 276"/>
              <a:gd name="T15" fmla="*/ 271 h 541"/>
              <a:gd name="T16" fmla="*/ 235 w 276"/>
              <a:gd name="T17" fmla="*/ 230 h 541"/>
              <a:gd name="T18" fmla="*/ 218 w 276"/>
              <a:gd name="T19" fmla="*/ 213 h 541"/>
              <a:gd name="T20" fmla="*/ 218 w 276"/>
              <a:gd name="T21" fmla="*/ 213 h 541"/>
              <a:gd name="T22" fmla="*/ 0 w 276"/>
              <a:gd name="T23" fmla="*/ 0 h 541"/>
              <a:gd name="T24" fmla="*/ 0 w 276"/>
              <a:gd name="T25" fmla="*/ 115 h 541"/>
              <a:gd name="T26" fmla="*/ 153 w 276"/>
              <a:gd name="T27" fmla="*/ 271 h 541"/>
              <a:gd name="T28" fmla="*/ 0 w 276"/>
              <a:gd name="T29" fmla="*/ 426 h 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6" h="541">
                <a:moveTo>
                  <a:pt x="0" y="426"/>
                </a:moveTo>
                <a:lnTo>
                  <a:pt x="0" y="541"/>
                </a:lnTo>
                <a:lnTo>
                  <a:pt x="218" y="328"/>
                </a:lnTo>
                <a:lnTo>
                  <a:pt x="218" y="328"/>
                </a:lnTo>
                <a:lnTo>
                  <a:pt x="235" y="311"/>
                </a:lnTo>
                <a:lnTo>
                  <a:pt x="276" y="271"/>
                </a:lnTo>
                <a:lnTo>
                  <a:pt x="276" y="271"/>
                </a:lnTo>
                <a:lnTo>
                  <a:pt x="276" y="271"/>
                </a:lnTo>
                <a:lnTo>
                  <a:pt x="235" y="230"/>
                </a:lnTo>
                <a:lnTo>
                  <a:pt x="218" y="213"/>
                </a:lnTo>
                <a:lnTo>
                  <a:pt x="218" y="213"/>
                </a:lnTo>
                <a:lnTo>
                  <a:pt x="0" y="0"/>
                </a:lnTo>
                <a:lnTo>
                  <a:pt x="0" y="115"/>
                </a:lnTo>
                <a:lnTo>
                  <a:pt x="153" y="271"/>
                </a:lnTo>
                <a:lnTo>
                  <a:pt x="0" y="426"/>
                </a:lnTo>
                <a:close/>
              </a:path>
            </a:pathLst>
          </a:custGeom>
          <a:solidFill>
            <a:srgbClr val="C8A06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275192" y="2115609"/>
            <a:ext cx="74808" cy="3218392"/>
          </a:xfrm>
          <a:prstGeom prst="rect">
            <a:avLst/>
          </a:prstGeom>
          <a:solidFill>
            <a:srgbClr val="C8A063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9138" y="36725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i="0" dirty="0">
                <a:solidFill>
                  <a:schemeClr val="bg1"/>
                </a:solidFill>
              </a:rPr>
              <a:t>04</a:t>
            </a:r>
            <a:endParaRPr lang="zh-CN" altLang="en-US" sz="4800" i="0" dirty="0">
              <a:solidFill>
                <a:schemeClr val="bg1"/>
              </a:solidFill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152540" y="307065"/>
            <a:ext cx="4535913" cy="4247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其他费用报销流程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11134" y="1540831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0023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行政性支出：</a:t>
            </a:r>
            <a:endParaRPr lang="en-US" altLang="zh-CN" sz="1600" b="1" dirty="0">
              <a:solidFill>
                <a:srgbClr val="0023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财务泛指财务活动和财务关系。前者指企业再生产过程中涉及资金的活动，表明财务的形式特征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后者指财务活动中企业和各方面的经济关系，揭示财务的内容本质。              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11134" y="3083983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1600" b="1" dirty="0">
                <a:solidFill>
                  <a:srgbClr val="C8A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市内交通费</a:t>
            </a:r>
            <a:r>
              <a:rPr lang="zh-CN" altLang="en-US" sz="1600" b="1" dirty="0">
                <a:solidFill>
                  <a:srgbClr val="C8A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600" b="1" dirty="0">
              <a:solidFill>
                <a:srgbClr val="C8A0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财务泛指财务活动和财务关系。前者指企业再生产过程中涉及资金的活动，表明财务的形式特征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后者指财务活动中企业和各方面的经济关系，揭示财务的内容本质。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11134" y="4605867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1600" b="1" dirty="0">
                <a:solidFill>
                  <a:srgbClr val="0023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团建费用</a:t>
            </a:r>
            <a:r>
              <a:rPr lang="en-US" altLang="zh-CN" sz="1600" b="1" dirty="0">
                <a:solidFill>
                  <a:srgbClr val="0023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en-US" altLang="zh-CN" sz="1600" b="1" dirty="0">
              <a:solidFill>
                <a:srgbClr val="0023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财务泛指财务活动和财务关系。前者指企业再生产过程中涉及资金的活动，表明财务的形式特征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后者指财务活动中企业和各方面的经济关系，揭示财务的内容本质。</a:t>
            </a:r>
            <a:endParaRPr lang="zh-CN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717" b="10217"/>
          <a:stretch>
            <a:fillRect/>
          </a:stretch>
        </p:blipFill>
        <p:spPr>
          <a:xfrm>
            <a:off x="1731433" y="4605867"/>
            <a:ext cx="2146300" cy="115993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216" b="536"/>
          <a:stretch>
            <a:fillRect/>
          </a:stretch>
        </p:blipFill>
        <p:spPr>
          <a:xfrm>
            <a:off x="1731432" y="3083983"/>
            <a:ext cx="2146301" cy="117686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02" b="16878"/>
          <a:stretch>
            <a:fillRect/>
          </a:stretch>
        </p:blipFill>
        <p:spPr>
          <a:xfrm>
            <a:off x="1731431" y="1540831"/>
            <a:ext cx="2146302" cy="11811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8162078" y="3022596"/>
            <a:ext cx="2514265" cy="3047999"/>
          </a:xfrm>
          <a:prstGeom prst="rect">
            <a:avLst/>
          </a:prstGeom>
          <a:solidFill>
            <a:srgbClr val="EB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927817" y="3022596"/>
            <a:ext cx="2514265" cy="3047999"/>
          </a:xfrm>
          <a:prstGeom prst="rect">
            <a:avLst/>
          </a:prstGeom>
          <a:solidFill>
            <a:srgbClr val="FBF8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668145" y="3022596"/>
            <a:ext cx="2514265" cy="3047999"/>
          </a:xfrm>
          <a:prstGeom prst="rect">
            <a:avLst/>
          </a:prstGeom>
          <a:solidFill>
            <a:srgbClr val="EB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89138" y="36725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i="0" dirty="0">
                <a:solidFill>
                  <a:schemeClr val="bg1"/>
                </a:solidFill>
              </a:rPr>
              <a:t>04</a:t>
            </a:r>
            <a:endParaRPr lang="zh-CN" altLang="en-US" sz="4800" i="0" dirty="0">
              <a:solidFill>
                <a:schemeClr val="bg1"/>
              </a:solidFill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152540" y="307065"/>
            <a:ext cx="4535913" cy="4247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其他费用报销流程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95894" y="3394160"/>
            <a:ext cx="2261299" cy="2167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0023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备用金使用：</a:t>
            </a:r>
            <a:endParaRPr lang="en-US" altLang="zh-CN" sz="1600" b="1" dirty="0">
              <a:solidFill>
                <a:srgbClr val="0023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财务泛指财务活动和财务关系。前者指企业再生产过程中涉及资金的活动，表明财务的形式特征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后者指财务活动中企业和各方面的经济关系，揭示财务的内容本质。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61017" y="3394160"/>
            <a:ext cx="2202872" cy="1613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zh-CN" sz="1600" b="1" dirty="0">
                <a:solidFill>
                  <a:srgbClr val="C8A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</a:t>
            </a:r>
            <a:r>
              <a:rPr lang="zh-CN" altLang="en-US" sz="1600" b="1" dirty="0">
                <a:solidFill>
                  <a:srgbClr val="C8A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私</a:t>
            </a:r>
            <a:r>
              <a:rPr lang="zh-CN" altLang="zh-CN" sz="1600" b="1" dirty="0">
                <a:solidFill>
                  <a:srgbClr val="C8A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借款</a:t>
            </a:r>
            <a:r>
              <a:rPr lang="zh-CN" altLang="en-US" sz="1600" b="1" dirty="0">
                <a:solidFill>
                  <a:srgbClr val="C8A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600" b="1" dirty="0">
              <a:solidFill>
                <a:srgbClr val="C8A0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财务泛指财务活动和财务关系。前者指企业再生产过程中涉及资金的活动，表明财务的形式特征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 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21970" y="3394160"/>
            <a:ext cx="2214417" cy="1336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zh-CN" sz="1600" b="1" dirty="0">
                <a:solidFill>
                  <a:srgbClr val="0023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因公借款</a:t>
            </a:r>
            <a:r>
              <a:rPr lang="zh-CN" altLang="en-US" sz="1600" b="1" dirty="0">
                <a:solidFill>
                  <a:srgbClr val="0023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600" b="1" dirty="0">
              <a:solidFill>
                <a:srgbClr val="0023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表明财务的形式特征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后者指财务活动中企业和各方面的经济关系，揭示财务的内容本质。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49"/>
          <a:stretch>
            <a:fillRect/>
          </a:stretch>
        </p:blipFill>
        <p:spPr>
          <a:xfrm>
            <a:off x="1668145" y="1524001"/>
            <a:ext cx="2514265" cy="150706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143"/>
          <a:stretch>
            <a:fillRect/>
          </a:stretch>
        </p:blipFill>
        <p:spPr>
          <a:xfrm>
            <a:off x="8162202" y="1556594"/>
            <a:ext cx="2514265" cy="147446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801" t="19005" r="20016" b="16418"/>
          <a:stretch>
            <a:fillRect/>
          </a:stretch>
        </p:blipFill>
        <p:spPr>
          <a:xfrm>
            <a:off x="4936067" y="1532462"/>
            <a:ext cx="2522943" cy="1498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782"/>
          <a:stretch>
            <a:fillRect/>
          </a:stretch>
        </p:blipFill>
        <p:spPr>
          <a:xfrm flipH="1">
            <a:off x="-2" y="0"/>
            <a:ext cx="12201526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2699" y="2115609"/>
            <a:ext cx="6294966" cy="3218392"/>
          </a:xfrm>
          <a:prstGeom prst="rect">
            <a:avLst/>
          </a:prstGeom>
          <a:solidFill>
            <a:srgbClr val="002358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72476" y="3693756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票据填写规范性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27572" y="3069853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b="1" dirty="0">
                <a:solidFill>
                  <a:srgbClr val="C8A06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3200" b="1" dirty="0">
              <a:solidFill>
                <a:srgbClr val="C8A0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13"/>
          <p:cNvSpPr/>
          <p:nvPr/>
        </p:nvSpPr>
        <p:spPr bwMode="auto">
          <a:xfrm>
            <a:off x="1818787" y="3142021"/>
            <a:ext cx="193280" cy="378855"/>
          </a:xfrm>
          <a:custGeom>
            <a:avLst/>
            <a:gdLst>
              <a:gd name="T0" fmla="*/ 0 w 276"/>
              <a:gd name="T1" fmla="*/ 426 h 541"/>
              <a:gd name="T2" fmla="*/ 0 w 276"/>
              <a:gd name="T3" fmla="*/ 541 h 541"/>
              <a:gd name="T4" fmla="*/ 218 w 276"/>
              <a:gd name="T5" fmla="*/ 328 h 541"/>
              <a:gd name="T6" fmla="*/ 218 w 276"/>
              <a:gd name="T7" fmla="*/ 328 h 541"/>
              <a:gd name="T8" fmla="*/ 235 w 276"/>
              <a:gd name="T9" fmla="*/ 311 h 541"/>
              <a:gd name="T10" fmla="*/ 276 w 276"/>
              <a:gd name="T11" fmla="*/ 271 h 541"/>
              <a:gd name="T12" fmla="*/ 276 w 276"/>
              <a:gd name="T13" fmla="*/ 271 h 541"/>
              <a:gd name="T14" fmla="*/ 276 w 276"/>
              <a:gd name="T15" fmla="*/ 271 h 541"/>
              <a:gd name="T16" fmla="*/ 235 w 276"/>
              <a:gd name="T17" fmla="*/ 230 h 541"/>
              <a:gd name="T18" fmla="*/ 218 w 276"/>
              <a:gd name="T19" fmla="*/ 213 h 541"/>
              <a:gd name="T20" fmla="*/ 218 w 276"/>
              <a:gd name="T21" fmla="*/ 213 h 541"/>
              <a:gd name="T22" fmla="*/ 0 w 276"/>
              <a:gd name="T23" fmla="*/ 0 h 541"/>
              <a:gd name="T24" fmla="*/ 0 w 276"/>
              <a:gd name="T25" fmla="*/ 115 h 541"/>
              <a:gd name="T26" fmla="*/ 153 w 276"/>
              <a:gd name="T27" fmla="*/ 271 h 541"/>
              <a:gd name="T28" fmla="*/ 0 w 276"/>
              <a:gd name="T29" fmla="*/ 426 h 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6" h="541">
                <a:moveTo>
                  <a:pt x="0" y="426"/>
                </a:moveTo>
                <a:lnTo>
                  <a:pt x="0" y="541"/>
                </a:lnTo>
                <a:lnTo>
                  <a:pt x="218" y="328"/>
                </a:lnTo>
                <a:lnTo>
                  <a:pt x="218" y="328"/>
                </a:lnTo>
                <a:lnTo>
                  <a:pt x="235" y="311"/>
                </a:lnTo>
                <a:lnTo>
                  <a:pt x="276" y="271"/>
                </a:lnTo>
                <a:lnTo>
                  <a:pt x="276" y="271"/>
                </a:lnTo>
                <a:lnTo>
                  <a:pt x="276" y="271"/>
                </a:lnTo>
                <a:lnTo>
                  <a:pt x="235" y="230"/>
                </a:lnTo>
                <a:lnTo>
                  <a:pt x="218" y="213"/>
                </a:lnTo>
                <a:lnTo>
                  <a:pt x="218" y="213"/>
                </a:lnTo>
                <a:lnTo>
                  <a:pt x="0" y="0"/>
                </a:lnTo>
                <a:lnTo>
                  <a:pt x="0" y="115"/>
                </a:lnTo>
                <a:lnTo>
                  <a:pt x="153" y="271"/>
                </a:lnTo>
                <a:lnTo>
                  <a:pt x="0" y="426"/>
                </a:lnTo>
                <a:close/>
              </a:path>
            </a:pathLst>
          </a:custGeom>
          <a:solidFill>
            <a:srgbClr val="C8A06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275192" y="2115609"/>
            <a:ext cx="74808" cy="3218392"/>
          </a:xfrm>
          <a:prstGeom prst="rect">
            <a:avLst/>
          </a:prstGeom>
          <a:solidFill>
            <a:srgbClr val="C8A063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994832" y="4657179"/>
            <a:ext cx="10329333" cy="1684353"/>
          </a:xfrm>
          <a:prstGeom prst="rect">
            <a:avLst/>
          </a:prstGeom>
          <a:solidFill>
            <a:srgbClr val="0023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89138" y="36725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i="0" dirty="0">
                <a:solidFill>
                  <a:schemeClr val="bg1"/>
                </a:solidFill>
              </a:rPr>
              <a:t>0</a:t>
            </a:r>
            <a:r>
              <a:rPr lang="en-US" altLang="zh-CN" sz="4800" dirty="0">
                <a:solidFill>
                  <a:schemeClr val="bg1"/>
                </a:solidFill>
              </a:rPr>
              <a:t>5</a:t>
            </a:r>
            <a:endParaRPr lang="zh-CN" altLang="en-US" sz="4800" i="0" dirty="0">
              <a:solidFill>
                <a:schemeClr val="bg1"/>
              </a:solidFill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152540" y="307065"/>
            <a:ext cx="4535913" cy="4247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票据填写规范性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56267" y="4844958"/>
            <a:ext cx="9237133" cy="1444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lnSpc>
                <a:spcPct val="150000"/>
              </a:lnSpc>
              <a:spcBef>
                <a:spcPct val="0"/>
              </a:spcBef>
              <a:defRPr/>
            </a:pP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填写粘贴要求</a:t>
            </a:r>
            <a:endParaRPr lang="en-US" altLang="zh-CN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28600"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zh-CN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、首先应按照类别</a:t>
            </a:r>
            <a:r>
              <a:rPr lang="en-US" altLang="zh-CN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如：办公费、业务招待费等</a:t>
            </a:r>
            <a:r>
              <a:rPr lang="en-US" altLang="zh-CN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进行分类整理，同类单据应粘贴在一起。</a:t>
            </a:r>
            <a:endParaRPr lang="en-US" altLang="zh-CN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28600"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zh-CN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、办公费、业务招待费等</a:t>
            </a:r>
            <a:r>
              <a:rPr lang="en-US" altLang="zh-CN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进行分类整理，同类单据应粘贴在一起。</a:t>
            </a:r>
            <a:endParaRPr lang="en-US" altLang="zh-CN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28600"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zh-CN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、首先应按照类别</a:t>
            </a:r>
            <a:r>
              <a:rPr lang="en-US" altLang="zh-CN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如：办公费、业务招待费等</a:t>
            </a:r>
            <a:r>
              <a:rPr lang="en-US" altLang="zh-CN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进行分类整理。</a:t>
            </a:r>
            <a:endParaRPr lang="en-US" altLang="zh-CN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228600">
              <a:lnSpc>
                <a:spcPct val="150000"/>
              </a:lnSpc>
              <a:spcBef>
                <a:spcPct val="0"/>
              </a:spcBef>
              <a:defRPr/>
            </a:pPr>
            <a:endParaRPr lang="en-US" altLang="zh-CN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94832" y="1203610"/>
            <a:ext cx="10329333" cy="3208867"/>
          </a:xfrm>
          <a:prstGeom prst="rect">
            <a:avLst/>
          </a:prstGeom>
          <a:solidFill>
            <a:srgbClr val="EBEE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653632" y="3720870"/>
            <a:ext cx="5350397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lnSpc>
                <a:spcPct val="150000"/>
              </a:lnSpc>
              <a:spcBef>
                <a:spcPct val="0"/>
              </a:spcBef>
              <a:defRPr/>
            </a:pPr>
            <a:r>
              <a:rPr lang="zh-CN" altLang="en-US" sz="1200" noProof="1">
                <a:solidFill>
                  <a:srgbClr val="C8A0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报销人应将发票及相关附件分类完整规范地粘贴在“原始单据粘贴单”上</a:t>
            </a:r>
            <a:endParaRPr lang="zh-CN" altLang="en-US" sz="1200" noProof="1">
              <a:solidFill>
                <a:srgbClr val="C8A06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973664" y="1193800"/>
            <a:ext cx="10371667" cy="319905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956733" y="1203610"/>
            <a:ext cx="10371667" cy="319905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4239815" y="2371596"/>
            <a:ext cx="3805502" cy="66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lnSpc>
                <a:spcPct val="150000"/>
              </a:lnSpc>
              <a:spcBef>
                <a:spcPct val="0"/>
              </a:spcBef>
              <a:defRPr/>
            </a:pPr>
            <a:r>
              <a:rPr lang="zh-CN" altLang="en-US" sz="2800" b="1" noProof="1">
                <a:solidFill>
                  <a:srgbClr val="0023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标准粘贴样式及说明</a:t>
            </a:r>
            <a:endParaRPr lang="zh-CN" altLang="en-US" sz="2800" b="1" noProof="1">
              <a:solidFill>
                <a:srgbClr val="0023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2" name="Picture 4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89"/>
          <a:stretch>
            <a:fillRect/>
          </a:stretch>
        </p:blipFill>
        <p:spPr bwMode="auto">
          <a:xfrm>
            <a:off x="0" y="1"/>
            <a:ext cx="12192000" cy="6845300"/>
          </a:xfrm>
          <a:prstGeom prst="rect">
            <a:avLst/>
          </a:prstGeom>
          <a:noFill/>
        </p:spPr>
      </p:pic>
      <p:sp>
        <p:nvSpPr>
          <p:cNvPr id="4" name="矩形 3"/>
          <p:cNvSpPr/>
          <p:nvPr/>
        </p:nvSpPr>
        <p:spPr>
          <a:xfrm>
            <a:off x="1587" y="-92646"/>
            <a:ext cx="12190413" cy="6950646"/>
          </a:xfrm>
          <a:prstGeom prst="rect">
            <a:avLst/>
          </a:prstGeom>
          <a:gradFill flip="none" rotWithShape="1">
            <a:gsLst>
              <a:gs pos="0">
                <a:srgbClr val="1D2C4A"/>
              </a:gs>
              <a:gs pos="49000">
                <a:srgbClr val="193969">
                  <a:alpha val="87000"/>
                </a:srgbClr>
              </a:gs>
              <a:gs pos="100000">
                <a:srgbClr val="1E2842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329516" y="2439288"/>
            <a:ext cx="552907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39817" y="3891621"/>
            <a:ext cx="54927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kern="7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               谢                 观                  看 </a:t>
            </a:r>
            <a:endParaRPr lang="zh-CN" altLang="en-US" sz="1200" kern="7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 flipV="1">
            <a:off x="3647728" y="4280134"/>
            <a:ext cx="4896544" cy="45719"/>
          </a:xfrm>
          <a:prstGeom prst="rect">
            <a:avLst/>
          </a:prstGeom>
          <a:solidFill>
            <a:srgbClr val="C8A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1601</Words>
  <Application>WPS 演示</Application>
  <PresentationFormat>宽屏</PresentationFormat>
  <Paragraphs>316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宋体</vt:lpstr>
      <vt:lpstr>Wingdings</vt:lpstr>
      <vt:lpstr>华文细黑</vt:lpstr>
      <vt:lpstr>微软雅黑</vt:lpstr>
      <vt:lpstr>微软雅黑 Light</vt:lpstr>
      <vt:lpstr>Times New Roman</vt:lpstr>
      <vt:lpstr>Times New Roman</vt:lpstr>
      <vt:lpstr>Calibri</vt:lpstr>
      <vt:lpstr>Calibri Light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三人行</dc:creator>
  <cp:lastModifiedBy>陈Sir</cp:lastModifiedBy>
  <cp:revision>37</cp:revision>
  <dcterms:created xsi:type="dcterms:W3CDTF">2018-05-28T07:37:00Z</dcterms:created>
  <dcterms:modified xsi:type="dcterms:W3CDTF">2021-08-22T02:25:42Z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KSOTemplateUUID">
    <vt:lpwstr>v1.0_mb_hVJ0uFF7gumHIpjnBQhH6w==</vt:lpwstr>
  </property>
  <property fmtid="{D5CDD505-2E9C-101B-9397-08002B2CF9AE}" pid="4" name="ICV">
    <vt:lpwstr>09B5B4577C0C4504B132044034E8B3AB</vt:lpwstr>
  </property>
</Properties>
</file>