
<file path=[Content_Types].xml><?xml version="1.0" encoding="utf-8"?>
<Types xmlns="http://schemas.openxmlformats.org/package/2006/content-types">
  <Default Extension="jpeg" ContentType="image/jpeg"/>
  <Default Extension="JPG" ContentType="image/.jp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media/image1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98" r:id="rId3"/>
    <p:sldId id="260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300" r:id="rId20"/>
  </p:sldIdLst>
  <p:sldSz cx="12192000" cy="6858000"/>
  <p:notesSz cx="6858000" cy="9144000"/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5647"/>
    <a:srgbClr val="F8BF24"/>
    <a:srgbClr val="3FAF63"/>
    <a:srgbClr val="4674CA"/>
    <a:srgbClr val="0E19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660"/>
  </p:normalViewPr>
  <p:slideViewPr>
    <p:cSldViewPr snapToGrid="0" showGuides="1">
      <p:cViewPr varScale="1">
        <p:scale>
          <a:sx n="121" d="100"/>
          <a:sy n="121" d="100"/>
        </p:scale>
        <p:origin x="389" y="77"/>
      </p:cViewPr>
      <p:guideLst>
        <p:guide orient="horz" pos="2160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87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4" Type="http://schemas.openxmlformats.org/officeDocument/2006/relationships/tags" Target="tags/tag88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Workbook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674CA"/>
            </a:solidFill>
            <a:ln w="28575">
              <a:solidFill>
                <a:schemeClr val="lt1"/>
              </a:solidFill>
            </a:ln>
          </c:spPr>
          <c:explosion val="0"/>
          <c:dPt>
            <c:idx val="0"/>
            <c:bubble3D val="0"/>
            <c:spPr>
              <a:solidFill>
                <a:srgbClr val="3FAF63"/>
              </a:solidFill>
              <a:ln w="28575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F8BF24"/>
              </a:solidFill>
              <a:ln w="28575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rgbClr val="DE5647"/>
              </a:solidFill>
              <a:ln w="28575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rgbClr val="4674CA"/>
              </a:solidFill>
              <a:ln w="28575">
                <a:solidFill>
                  <a:schemeClr val="lt1"/>
                </a:solidFill>
              </a:ln>
              <a:effectLst/>
            </c:spPr>
          </c:dPt>
          <c:dLbls>
            <c:delete val="1"/>
          </c:dLbls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674CA"/>
            </a:solidFill>
            <a:ln w="28575">
              <a:solidFill>
                <a:schemeClr val="lt1"/>
              </a:solidFill>
            </a:ln>
          </c:spPr>
          <c:explosion val="0"/>
          <c:dPt>
            <c:idx val="0"/>
            <c:bubble3D val="0"/>
            <c:spPr>
              <a:solidFill>
                <a:srgbClr val="3FAF63">
                  <a:alpha val="70000"/>
                </a:srgbClr>
              </a:solidFill>
              <a:ln w="28575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3FAF63">
                  <a:alpha val="90000"/>
                </a:srgbClr>
              </a:solidFill>
              <a:ln w="28575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rgbClr val="3FAF63">
                  <a:alpha val="90000"/>
                </a:srgbClr>
              </a:solidFill>
              <a:ln w="28575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rgbClr val="3FAF63"/>
              </a:solidFill>
              <a:ln w="28575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rgbClr val="F8BF24"/>
              </a:solidFill>
              <a:ln w="28575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rgbClr val="DE5647"/>
              </a:solidFill>
              <a:ln w="28575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rgbClr val="4674CA"/>
              </a:solidFill>
              <a:ln w="28575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rgbClr val="4674CA">
                  <a:alpha val="80000"/>
                </a:srgbClr>
              </a:solidFill>
              <a:ln w="28575">
                <a:solidFill>
                  <a:schemeClr val="lt1"/>
                </a:solidFill>
              </a:ln>
              <a:effectLst/>
            </c:spPr>
          </c:dPt>
          <c:dLbls>
            <c:delete val="1"/>
          </c:dLbls>
          <c:cat>
            <c:strRef>
              <c:f>Sheet1!$A$2:$A$9</c:f>
              <c:strCache>
                <c:ptCount val="8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  <c:pt idx="4">
                  <c:v>第四季度</c:v>
                </c:pt>
                <c:pt idx="5">
                  <c:v>第四季度</c:v>
                </c:pt>
                <c:pt idx="6">
                  <c:v>第四季度</c:v>
                </c:pt>
                <c:pt idx="7">
                  <c:v>第四季度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4</c:v>
                </c:pt>
                <c:pt idx="5">
                  <c:v>4</c:v>
                </c:pt>
                <c:pt idx="6">
                  <c:v>2</c:v>
                </c:pt>
                <c:pt idx="7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17ACCA-87F3-4603-9229-6B79D16E29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7B7BDC-3C5D-4F6B-8DE5-972D9269505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7B7BDC-3C5D-4F6B-8DE5-972D926950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7B7BDC-3C5D-4F6B-8DE5-972D926950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7B7BDC-3C5D-4F6B-8DE5-972D926950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7B7BDC-3C5D-4F6B-8DE5-972D926950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7B7BDC-3C5D-4F6B-8DE5-972D926950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7B7BDC-3C5D-4F6B-8DE5-972D926950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7B7BDC-3C5D-4F6B-8DE5-972D926950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7B7BDC-3C5D-4F6B-8DE5-972D926950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7B7BDC-3C5D-4F6B-8DE5-972D926950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7B7BDC-3C5D-4F6B-8DE5-972D926950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7B7BDC-3C5D-4F6B-8DE5-972D926950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7B7BDC-3C5D-4F6B-8DE5-972D926950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7B7BDC-3C5D-4F6B-8DE5-972D926950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7B7BDC-3C5D-4F6B-8DE5-972D926950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7B7BDC-3C5D-4F6B-8DE5-972D926950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7B7BDC-3C5D-4F6B-8DE5-972D926950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7B7BDC-3C5D-4F6B-8DE5-972D926950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7C219-6275-4E1D-BA19-A916FD6A153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3B3A9-07AD-4592-A2E8-568455F6CF6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7C219-6275-4E1D-BA19-A916FD6A153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3B3A9-07AD-4592-A2E8-568455F6CF6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7C219-6275-4E1D-BA19-A916FD6A153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3B3A9-07AD-4592-A2E8-568455F6CF6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7C219-6275-4E1D-BA19-A916FD6A153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3B3A9-07AD-4592-A2E8-568455F6CF6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7C219-6275-4E1D-BA19-A916FD6A153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3B3A9-07AD-4592-A2E8-568455F6CF6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7C219-6275-4E1D-BA19-A916FD6A153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3B3A9-07AD-4592-A2E8-568455F6CF69}" type="slidenum">
              <a:rPr lang="zh-CN" altLang="en-US" smtClean="0"/>
            </a:fld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1" y="3445086"/>
            <a:ext cx="12192000" cy="34129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7C219-6275-4E1D-BA19-A916FD6A1536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3B3A9-07AD-4592-A2E8-568455F6CF69}" type="slidenum">
              <a:rPr lang="zh-CN" altLang="en-US" smtClean="0"/>
            </a:fld>
            <a:endParaRPr lang="zh-CN" altLang="en-US"/>
          </a:p>
        </p:txBody>
      </p:sp>
      <p:sp>
        <p:nvSpPr>
          <p:cNvPr id="13" name="Freeform 5"/>
          <p:cNvSpPr>
            <a:spLocks noChangeArrowheads="1"/>
          </p:cNvSpPr>
          <p:nvPr userDrawn="1"/>
        </p:nvSpPr>
        <p:spPr bwMode="auto">
          <a:xfrm>
            <a:off x="0" y="6624638"/>
            <a:ext cx="10372725" cy="233362"/>
          </a:xfrm>
          <a:custGeom>
            <a:avLst/>
            <a:gdLst>
              <a:gd name="T0" fmla="*/ 0 w 13604"/>
              <a:gd name="T1" fmla="*/ 275 h 275"/>
              <a:gd name="T2" fmla="*/ 13508 w 13604"/>
              <a:gd name="T3" fmla="*/ 275 h 275"/>
              <a:gd name="T4" fmla="*/ 13604 w 13604"/>
              <a:gd name="T5" fmla="*/ 0 h 275"/>
              <a:gd name="T6" fmla="*/ 0 w 13604"/>
              <a:gd name="T7" fmla="*/ 0 h 275"/>
              <a:gd name="T8" fmla="*/ 0 w 13604"/>
              <a:gd name="T9" fmla="*/ 275 h 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604" h="275">
                <a:moveTo>
                  <a:pt x="0" y="275"/>
                </a:moveTo>
                <a:lnTo>
                  <a:pt x="13508" y="275"/>
                </a:lnTo>
                <a:lnTo>
                  <a:pt x="13604" y="0"/>
                </a:lnTo>
                <a:lnTo>
                  <a:pt x="0" y="0"/>
                </a:lnTo>
                <a:lnTo>
                  <a:pt x="0" y="275"/>
                </a:lnTo>
                <a:close/>
              </a:path>
            </a:pathLst>
          </a:custGeom>
          <a:solidFill>
            <a:srgbClr val="3FAF63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" name="Freeform 6"/>
          <p:cNvSpPr>
            <a:spLocks noChangeArrowheads="1"/>
          </p:cNvSpPr>
          <p:nvPr userDrawn="1"/>
        </p:nvSpPr>
        <p:spPr bwMode="auto">
          <a:xfrm>
            <a:off x="10337800" y="6481763"/>
            <a:ext cx="1858963" cy="376237"/>
          </a:xfrm>
          <a:custGeom>
            <a:avLst/>
            <a:gdLst>
              <a:gd name="T0" fmla="*/ 162 w 2439"/>
              <a:gd name="T1" fmla="*/ 0 h 443"/>
              <a:gd name="T2" fmla="*/ 0 w 2439"/>
              <a:gd name="T3" fmla="*/ 443 h 443"/>
              <a:gd name="T4" fmla="*/ 2439 w 2439"/>
              <a:gd name="T5" fmla="*/ 443 h 443"/>
              <a:gd name="T6" fmla="*/ 2439 w 2439"/>
              <a:gd name="T7" fmla="*/ 0 h 443"/>
              <a:gd name="T8" fmla="*/ 162 w 2439"/>
              <a:gd name="T9" fmla="*/ 0 h 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39" h="443">
                <a:moveTo>
                  <a:pt x="162" y="0"/>
                </a:moveTo>
                <a:lnTo>
                  <a:pt x="0" y="443"/>
                </a:lnTo>
                <a:lnTo>
                  <a:pt x="2439" y="443"/>
                </a:lnTo>
                <a:lnTo>
                  <a:pt x="2439" y="0"/>
                </a:lnTo>
                <a:lnTo>
                  <a:pt x="162" y="0"/>
                </a:lnTo>
                <a:close/>
              </a:path>
            </a:pathLst>
          </a:custGeom>
          <a:solidFill>
            <a:srgbClr val="4674CA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5" name="Rectangle 6"/>
          <p:cNvSpPr>
            <a:spLocks noChangeArrowheads="1"/>
          </p:cNvSpPr>
          <p:nvPr userDrawn="1"/>
        </p:nvSpPr>
        <p:spPr bwMode="auto">
          <a:xfrm>
            <a:off x="10809288" y="6545263"/>
            <a:ext cx="1116012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          页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12"/>
          <p:cNvSpPr txBox="1">
            <a:spLocks noChangeArrowheads="1"/>
          </p:cNvSpPr>
          <p:nvPr userDrawn="1"/>
        </p:nvSpPr>
        <p:spPr bwMode="auto">
          <a:xfrm>
            <a:off x="11137900" y="6500813"/>
            <a:ext cx="4572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fld id="{D231ED70-8C18-4BEB-9914-D62F3ADDA4AB}" type="slidenum">
              <a:rPr lang="zh-CN" altLang="en-US" sz="1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zh-CN" altLang="en-US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7C219-6275-4E1D-BA19-A916FD6A153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3B3A9-07AD-4592-A2E8-568455F6CF6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7C219-6275-4E1D-BA19-A916FD6A153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3B3A9-07AD-4592-A2E8-568455F6CF6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7C219-6275-4E1D-BA19-A916FD6A153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3B3A9-07AD-4592-A2E8-568455F6CF6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7C219-6275-4E1D-BA19-A916FD6A153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3B3A9-07AD-4592-A2E8-568455F6CF6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A7C219-6275-4E1D-BA19-A916FD6A153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33B3A9-07AD-4592-A2E8-568455F6CF6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6.xml"/><Relationship Id="rId8" Type="http://schemas.openxmlformats.org/officeDocument/2006/relationships/image" Target="../media/image1.svg"/><Relationship Id="rId7" Type="http://schemas.openxmlformats.org/officeDocument/2006/relationships/image" Target="../media/image2.png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1" Type="http://schemas.openxmlformats.org/officeDocument/2006/relationships/notesSlide" Target="../notesSlides/notesSlide1.xml"/><Relationship Id="rId10" Type="http://schemas.openxmlformats.org/officeDocument/2006/relationships/slideLayout" Target="../slideLayouts/slideLayout6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7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7" Type="http://schemas.openxmlformats.org/officeDocument/2006/relationships/slideLayout" Target="../slideLayouts/slideLayout7.xml"/><Relationship Id="rId6" Type="http://schemas.openxmlformats.org/officeDocument/2006/relationships/tags" Target="../tags/tag13.xml"/><Relationship Id="rId5" Type="http://schemas.openxmlformats.org/officeDocument/2006/relationships/tags" Target="../tags/tag12.xml"/><Relationship Id="rId4" Type="http://schemas.openxmlformats.org/officeDocument/2006/relationships/tags" Target="../tags/tag11.xml"/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14.xml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7" Type="http://schemas.openxmlformats.org/officeDocument/2006/relationships/slideLayout" Target="../slideLayouts/slideLayout7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tags" Target="../tags/tag1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.xml"/><Relationship Id="rId7" Type="http://schemas.openxmlformats.org/officeDocument/2006/relationships/slideLayout" Target="../slideLayouts/slideLayout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tags" Target="../tags/tag2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7.xml"/><Relationship Id="rId7" Type="http://schemas.openxmlformats.org/officeDocument/2006/relationships/slideLayout" Target="../slideLayouts/slideLayout7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tags" Target="../tags/tag27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33.xml"/><Relationship Id="rId1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9.xml"/><Relationship Id="rId7" Type="http://schemas.openxmlformats.org/officeDocument/2006/relationships/slideLayout" Target="../slideLayouts/slideLayout7.xml"/><Relationship Id="rId6" Type="http://schemas.openxmlformats.org/officeDocument/2006/relationships/tags" Target="../tags/tag39.xml"/><Relationship Id="rId5" Type="http://schemas.openxmlformats.org/officeDocument/2006/relationships/tags" Target="../tags/tag38.xml"/><Relationship Id="rId4" Type="http://schemas.openxmlformats.org/officeDocument/2006/relationships/tags" Target="../tags/tag37.xml"/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" Type="http://schemas.openxmlformats.org/officeDocument/2006/relationships/tags" Target="../tags/tag3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0.xml"/><Relationship Id="rId7" Type="http://schemas.openxmlformats.org/officeDocument/2006/relationships/slideLayout" Target="../slideLayouts/slideLayout7.xml"/><Relationship Id="rId6" Type="http://schemas.openxmlformats.org/officeDocument/2006/relationships/tags" Target="../tags/tag45.xml"/><Relationship Id="rId5" Type="http://schemas.openxmlformats.org/officeDocument/2006/relationships/tags" Target="../tags/tag44.xml"/><Relationship Id="rId4" Type="http://schemas.openxmlformats.org/officeDocument/2006/relationships/tags" Target="../tags/tag43.xml"/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tags" Target="../tags/tag40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1.xml"/><Relationship Id="rId7" Type="http://schemas.openxmlformats.org/officeDocument/2006/relationships/slideLayout" Target="../slideLayouts/slideLayout7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" Type="http://schemas.openxmlformats.org/officeDocument/2006/relationships/tags" Target="../tags/tag46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52.xml"/><Relationship Id="rId1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61.xml"/><Relationship Id="rId8" Type="http://schemas.openxmlformats.org/officeDocument/2006/relationships/tags" Target="../tags/tag60.xml"/><Relationship Id="rId7" Type="http://schemas.openxmlformats.org/officeDocument/2006/relationships/tags" Target="../tags/tag59.xml"/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" Type="http://schemas.openxmlformats.org/officeDocument/2006/relationships/tags" Target="../tags/tag55.xml"/><Relationship Id="rId2" Type="http://schemas.openxmlformats.org/officeDocument/2006/relationships/tags" Target="../tags/tag54.xml"/><Relationship Id="rId19" Type="http://schemas.openxmlformats.org/officeDocument/2006/relationships/notesSlide" Target="../notesSlides/notesSlide13.xml"/><Relationship Id="rId18" Type="http://schemas.openxmlformats.org/officeDocument/2006/relationships/slideLayout" Target="../slideLayouts/slideLayout7.xml"/><Relationship Id="rId17" Type="http://schemas.openxmlformats.org/officeDocument/2006/relationships/tags" Target="../tags/tag68.xml"/><Relationship Id="rId16" Type="http://schemas.openxmlformats.org/officeDocument/2006/relationships/image" Target="../media/image6.jpeg"/><Relationship Id="rId15" Type="http://schemas.openxmlformats.org/officeDocument/2006/relationships/tags" Target="../tags/tag67.xml"/><Relationship Id="rId14" Type="http://schemas.openxmlformats.org/officeDocument/2006/relationships/tags" Target="../tags/tag66.xml"/><Relationship Id="rId13" Type="http://schemas.openxmlformats.org/officeDocument/2006/relationships/tags" Target="../tags/tag65.xml"/><Relationship Id="rId12" Type="http://schemas.openxmlformats.org/officeDocument/2006/relationships/tags" Target="../tags/tag64.xml"/><Relationship Id="rId11" Type="http://schemas.openxmlformats.org/officeDocument/2006/relationships/tags" Target="../tags/tag63.xml"/><Relationship Id="rId10" Type="http://schemas.openxmlformats.org/officeDocument/2006/relationships/tags" Target="../tags/tag62.xml"/><Relationship Id="rId1" Type="http://schemas.openxmlformats.org/officeDocument/2006/relationships/tags" Target="../tags/tag53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77.xml"/><Relationship Id="rId8" Type="http://schemas.openxmlformats.org/officeDocument/2006/relationships/tags" Target="../tags/tag76.xml"/><Relationship Id="rId7" Type="http://schemas.openxmlformats.org/officeDocument/2006/relationships/tags" Target="../tags/tag75.xml"/><Relationship Id="rId6" Type="http://schemas.openxmlformats.org/officeDocument/2006/relationships/tags" Target="../tags/tag74.xml"/><Relationship Id="rId5" Type="http://schemas.openxmlformats.org/officeDocument/2006/relationships/tags" Target="../tags/tag73.xml"/><Relationship Id="rId4" Type="http://schemas.openxmlformats.org/officeDocument/2006/relationships/tags" Target="../tags/tag72.xml"/><Relationship Id="rId3" Type="http://schemas.openxmlformats.org/officeDocument/2006/relationships/tags" Target="../tags/tag71.xml"/><Relationship Id="rId2" Type="http://schemas.openxmlformats.org/officeDocument/2006/relationships/tags" Target="../tags/tag70.xml"/><Relationship Id="rId18" Type="http://schemas.openxmlformats.org/officeDocument/2006/relationships/notesSlide" Target="../notesSlides/notesSlide14.xml"/><Relationship Id="rId17" Type="http://schemas.openxmlformats.org/officeDocument/2006/relationships/slideLayout" Target="../slideLayouts/slideLayout7.xml"/><Relationship Id="rId16" Type="http://schemas.openxmlformats.org/officeDocument/2006/relationships/tags" Target="../tags/tag84.xml"/><Relationship Id="rId15" Type="http://schemas.openxmlformats.org/officeDocument/2006/relationships/tags" Target="../tags/tag83.xml"/><Relationship Id="rId14" Type="http://schemas.openxmlformats.org/officeDocument/2006/relationships/tags" Target="../tags/tag82.xml"/><Relationship Id="rId13" Type="http://schemas.openxmlformats.org/officeDocument/2006/relationships/tags" Target="../tags/tag81.xml"/><Relationship Id="rId12" Type="http://schemas.openxmlformats.org/officeDocument/2006/relationships/tags" Target="../tags/tag80.xml"/><Relationship Id="rId11" Type="http://schemas.openxmlformats.org/officeDocument/2006/relationships/tags" Target="../tags/tag79.xml"/><Relationship Id="rId10" Type="http://schemas.openxmlformats.org/officeDocument/2006/relationships/tags" Target="../tags/tag78.xml"/><Relationship Id="rId1" Type="http://schemas.openxmlformats.org/officeDocument/2006/relationships/tags" Target="../tags/tag69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85.xml"/><Relationship Id="rId1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86.xml"/><Relationship Id="rId1" Type="http://schemas.openxmlformats.org/officeDocument/2006/relationships/image" Target="../media/image8.jpe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3.xml"/><Relationship Id="rId2" Type="http://schemas.openxmlformats.org/officeDocument/2006/relationships/tags" Target="../tags/tag87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组合 47"/>
          <p:cNvGrpSpPr/>
          <p:nvPr/>
        </p:nvGrpSpPr>
        <p:grpSpPr>
          <a:xfrm>
            <a:off x="4126116" y="591265"/>
            <a:ext cx="3967750" cy="3969917"/>
            <a:chOff x="646997" y="1342726"/>
            <a:chExt cx="4361756" cy="4364138"/>
          </a:xfrm>
        </p:grpSpPr>
        <p:pic>
          <p:nvPicPr>
            <p:cNvPr id="49" name="图片 48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63345" y="2861828"/>
              <a:ext cx="2414859" cy="1448915"/>
            </a:xfrm>
            <a:prstGeom prst="rect">
              <a:avLst/>
            </a:prstGeom>
          </p:spPr>
        </p:pic>
        <p:grpSp>
          <p:nvGrpSpPr>
            <p:cNvPr id="50" name="组合 49"/>
            <p:cNvGrpSpPr/>
            <p:nvPr/>
          </p:nvGrpSpPr>
          <p:grpSpPr>
            <a:xfrm>
              <a:off x="646997" y="1342726"/>
              <a:ext cx="4361756" cy="4364138"/>
              <a:chOff x="3017838" y="2474913"/>
              <a:chExt cx="2909887" cy="2911476"/>
            </a:xfrm>
            <a:scene3d>
              <a:camera prst="perspectiveRight"/>
              <a:lightRig rig="threePt" dir="t"/>
            </a:scene3d>
          </p:grpSpPr>
          <p:sp>
            <p:nvSpPr>
              <p:cNvPr id="51" name="MH_Other_1"/>
              <p:cNvSpPr/>
              <p:nvPr>
                <p:custDataLst>
                  <p:tags r:id="rId2"/>
                </p:custDataLst>
              </p:nvPr>
            </p:nvSpPr>
            <p:spPr>
              <a:xfrm>
                <a:off x="4652963" y="2670175"/>
                <a:ext cx="1274762" cy="1612900"/>
              </a:xfrm>
              <a:custGeom>
                <a:avLst/>
                <a:gdLst/>
                <a:ahLst/>
                <a:cxnLst/>
                <a:rect l="l" t="t" r="r" b="b"/>
                <a:pathLst>
                  <a:path w="1697010" h="2148428">
                    <a:moveTo>
                      <a:pt x="33935" y="0"/>
                    </a:moveTo>
                    <a:cubicBezTo>
                      <a:pt x="239955" y="34009"/>
                      <a:pt x="440246" y="107805"/>
                      <a:pt x="625209" y="218280"/>
                    </a:cubicBezTo>
                    <a:cubicBezTo>
                      <a:pt x="1149398" y="531372"/>
                      <a:pt x="1472579" y="1092545"/>
                      <a:pt x="1482056" y="1699788"/>
                    </a:cubicBezTo>
                    <a:lnTo>
                      <a:pt x="1697010" y="1699788"/>
                    </a:lnTo>
                    <a:lnTo>
                      <a:pt x="1143693" y="2148428"/>
                    </a:lnTo>
                    <a:lnTo>
                      <a:pt x="637828" y="1699788"/>
                    </a:lnTo>
                    <a:lnTo>
                      <a:pt x="867302" y="1699788"/>
                    </a:lnTo>
                    <a:cubicBezTo>
                      <a:pt x="859306" y="1308026"/>
                      <a:pt x="649377" y="946969"/>
                      <a:pt x="310771" y="744724"/>
                    </a:cubicBezTo>
                    <a:cubicBezTo>
                      <a:pt x="212707" y="686152"/>
                      <a:pt x="108032" y="643397"/>
                      <a:pt x="0" y="617910"/>
                    </a:cubicBezTo>
                    <a:lnTo>
                      <a:pt x="280602" y="302003"/>
                    </a:lnTo>
                    <a:close/>
                  </a:path>
                </a:pathLst>
              </a:custGeom>
              <a:solidFill>
                <a:srgbClr val="3FAF63"/>
              </a:solidFill>
              <a:ln w="3175">
                <a:noFill/>
              </a:ln>
              <a:effectLst/>
              <a:sp3d extrusionH="6350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216000" tIns="0" rIns="108000" bIns="180000" anchor="ctr"/>
              <a:lstStyle/>
              <a:p>
                <a:pPr algn="ctr">
                  <a:lnSpc>
                    <a:spcPct val="120000"/>
                  </a:lnSpc>
                  <a:spcBef>
                    <a:spcPts val="450"/>
                  </a:spcBef>
                  <a:spcAft>
                    <a:spcPts val="450"/>
                  </a:spcAft>
                  <a:defRPr/>
                </a:pPr>
                <a:r>
                  <a:rPr lang="en-US" altLang="zh-CN" sz="4400" b="1" dirty="0">
                    <a:solidFill>
                      <a:srgbClr val="FFFFFF"/>
                    </a:solidFill>
                    <a:latin typeface="Arial" panose="020B0604020202020204" pitchFamily="34" charset="0"/>
                    <a:ea typeface="方正舒体" panose="02010601030101010101" pitchFamily="2" charset="-122"/>
                    <a:cs typeface="Arial" panose="020B0604020202020204" pitchFamily="34" charset="0"/>
                  </a:rPr>
                  <a:t>D</a:t>
                </a:r>
                <a:endParaRPr lang="zh-CN" altLang="en-US" sz="4400" b="1" dirty="0">
                  <a:solidFill>
                    <a:srgbClr val="FFFFFF"/>
                  </a:solidFill>
                  <a:latin typeface="Arial" panose="020B0604020202020204" pitchFamily="34" charset="0"/>
                  <a:ea typeface="方正舒体" panose="02010601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2" name="MH_Other_2"/>
              <p:cNvSpPr/>
              <p:nvPr>
                <p:custDataLst>
                  <p:tags r:id="rId3"/>
                </p:custDataLst>
              </p:nvPr>
            </p:nvSpPr>
            <p:spPr>
              <a:xfrm>
                <a:off x="3201989" y="2474913"/>
                <a:ext cx="1616075" cy="1274762"/>
              </a:xfrm>
              <a:custGeom>
                <a:avLst/>
                <a:gdLst/>
                <a:ahLst/>
                <a:cxnLst/>
                <a:rect l="l" t="t" r="r" b="b"/>
                <a:pathLst>
                  <a:path w="2150110" h="1697787">
                    <a:moveTo>
                      <a:pt x="1701470" y="0"/>
                    </a:moveTo>
                    <a:lnTo>
                      <a:pt x="2150110" y="553317"/>
                    </a:lnTo>
                    <a:lnTo>
                      <a:pt x="1701470" y="1059182"/>
                    </a:lnTo>
                    <a:lnTo>
                      <a:pt x="1701470" y="829708"/>
                    </a:lnTo>
                    <a:cubicBezTo>
                      <a:pt x="1309708" y="837704"/>
                      <a:pt x="948651" y="1047633"/>
                      <a:pt x="746406" y="1386239"/>
                    </a:cubicBezTo>
                    <a:cubicBezTo>
                      <a:pt x="687727" y="1484483"/>
                      <a:pt x="644923" y="1589361"/>
                      <a:pt x="620466" y="1697787"/>
                    </a:cubicBezTo>
                    <a:lnTo>
                      <a:pt x="303685" y="1416408"/>
                    </a:lnTo>
                    <a:lnTo>
                      <a:pt x="0" y="1664449"/>
                    </a:lnTo>
                    <a:cubicBezTo>
                      <a:pt x="35261" y="1458221"/>
                      <a:pt x="109165" y="1257301"/>
                      <a:pt x="219962" y="1071801"/>
                    </a:cubicBezTo>
                    <a:cubicBezTo>
                      <a:pt x="533054" y="547612"/>
                      <a:pt x="1094227" y="224431"/>
                      <a:pt x="1701470" y="214954"/>
                    </a:cubicBezTo>
                    <a:close/>
                  </a:path>
                </a:pathLst>
              </a:custGeom>
              <a:solidFill>
                <a:srgbClr val="4674CA"/>
              </a:solidFill>
              <a:ln w="3175">
                <a:noFill/>
              </a:ln>
              <a:effectLst/>
              <a:sp3d extrusionH="6350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0" tIns="0" rIns="468000" bIns="288000" anchor="ctr"/>
              <a:lstStyle/>
              <a:p>
                <a:pPr algn="ctr">
                  <a:lnSpc>
                    <a:spcPct val="120000"/>
                  </a:lnSpc>
                  <a:spcBef>
                    <a:spcPts val="450"/>
                  </a:spcBef>
                  <a:spcAft>
                    <a:spcPts val="450"/>
                  </a:spcAft>
                  <a:defRPr/>
                </a:pPr>
                <a:r>
                  <a:rPr lang="en-US" altLang="zh-CN" sz="4400" b="1" dirty="0">
                    <a:solidFill>
                      <a:srgbClr val="FFFFFF"/>
                    </a:solidFill>
                    <a:latin typeface="Arial" panose="020B0604020202020204" pitchFamily="34" charset="0"/>
                    <a:ea typeface="方正舒体" panose="02010601030101010101" pitchFamily="2" charset="-122"/>
                    <a:cs typeface="Arial" panose="020B0604020202020204" pitchFamily="34" charset="0"/>
                  </a:rPr>
                  <a:t>P</a:t>
                </a:r>
                <a:endParaRPr lang="zh-CN" altLang="en-US" sz="4400" b="1" dirty="0">
                  <a:solidFill>
                    <a:srgbClr val="FFFFFF"/>
                  </a:solidFill>
                  <a:latin typeface="Arial" panose="020B0604020202020204" pitchFamily="34" charset="0"/>
                  <a:ea typeface="方正舒体" panose="02010601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3" name="MH_Other_3"/>
              <p:cNvSpPr/>
              <p:nvPr>
                <p:custDataLst>
                  <p:tags r:id="rId4"/>
                </p:custDataLst>
              </p:nvPr>
            </p:nvSpPr>
            <p:spPr>
              <a:xfrm>
                <a:off x="3017838" y="3586164"/>
                <a:ext cx="1274762" cy="1616075"/>
              </a:xfrm>
              <a:custGeom>
                <a:avLst/>
                <a:gdLst/>
                <a:ahLst/>
                <a:cxnLst/>
                <a:rect l="l" t="t" r="r" b="b"/>
                <a:pathLst>
                  <a:path w="1697153" h="2150709">
                    <a:moveTo>
                      <a:pt x="553317" y="0"/>
                    </a:moveTo>
                    <a:lnTo>
                      <a:pt x="1059182" y="448640"/>
                    </a:lnTo>
                    <a:lnTo>
                      <a:pt x="829708" y="448640"/>
                    </a:lnTo>
                    <a:cubicBezTo>
                      <a:pt x="837704" y="840402"/>
                      <a:pt x="1047633" y="1201459"/>
                      <a:pt x="1386239" y="1403704"/>
                    </a:cubicBezTo>
                    <a:cubicBezTo>
                      <a:pt x="1484322" y="1462287"/>
                      <a:pt x="1589018" y="1505047"/>
                      <a:pt x="1697153" y="1530355"/>
                    </a:cubicBezTo>
                    <a:lnTo>
                      <a:pt x="1416407" y="1846425"/>
                    </a:lnTo>
                    <a:lnTo>
                      <a:pt x="1664937" y="2150709"/>
                    </a:lnTo>
                    <a:cubicBezTo>
                      <a:pt x="1458510" y="2114956"/>
                      <a:pt x="1257435" y="2041026"/>
                      <a:pt x="1071801" y="1930149"/>
                    </a:cubicBezTo>
                    <a:cubicBezTo>
                      <a:pt x="547612" y="1617056"/>
                      <a:pt x="224431" y="1055883"/>
                      <a:pt x="214954" y="448640"/>
                    </a:cubicBezTo>
                    <a:lnTo>
                      <a:pt x="0" y="448640"/>
                    </a:lnTo>
                    <a:close/>
                  </a:path>
                </a:pathLst>
              </a:custGeom>
              <a:solidFill>
                <a:srgbClr val="DE5647"/>
              </a:solidFill>
              <a:ln w="3175">
                <a:noFill/>
              </a:ln>
              <a:effectLst/>
              <a:sp3d extrusionH="6350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180000" bIns="0" anchor="ctr"/>
              <a:lstStyle/>
              <a:p>
                <a:pPr algn="ctr">
                  <a:lnSpc>
                    <a:spcPct val="120000"/>
                  </a:lnSpc>
                  <a:spcBef>
                    <a:spcPts val="450"/>
                  </a:spcBef>
                  <a:spcAft>
                    <a:spcPts val="450"/>
                  </a:spcAft>
                  <a:defRPr/>
                </a:pPr>
                <a:r>
                  <a:rPr lang="en-US" altLang="zh-CN" sz="4400" b="1" dirty="0">
                    <a:solidFill>
                      <a:srgbClr val="FFFFFF"/>
                    </a:solidFill>
                    <a:latin typeface="Arial" panose="020B0604020202020204" pitchFamily="34" charset="0"/>
                    <a:ea typeface="方正舒体" panose="02010601030101010101" pitchFamily="2" charset="-122"/>
                    <a:cs typeface="Arial" panose="020B0604020202020204" pitchFamily="34" charset="0"/>
                  </a:rPr>
                  <a:t>A</a:t>
                </a:r>
                <a:endParaRPr lang="zh-CN" altLang="en-US" sz="4400" b="1" dirty="0">
                  <a:solidFill>
                    <a:srgbClr val="FFFFFF"/>
                  </a:solidFill>
                  <a:latin typeface="Arial" panose="020B0604020202020204" pitchFamily="34" charset="0"/>
                  <a:ea typeface="方正舒体" panose="02010601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4" name="MH_Other_4"/>
              <p:cNvSpPr/>
              <p:nvPr>
                <p:custDataLst>
                  <p:tags r:id="rId5"/>
                </p:custDataLst>
              </p:nvPr>
            </p:nvSpPr>
            <p:spPr>
              <a:xfrm>
                <a:off x="4119564" y="4111626"/>
                <a:ext cx="1614487" cy="1274763"/>
              </a:xfrm>
              <a:custGeom>
                <a:avLst/>
                <a:gdLst/>
                <a:ahLst/>
                <a:cxnLst/>
                <a:rect l="l" t="t" r="r" b="b"/>
                <a:pathLst>
                  <a:path w="2150053" h="1697681">
                    <a:moveTo>
                      <a:pt x="1529760" y="0"/>
                    </a:moveTo>
                    <a:lnTo>
                      <a:pt x="1846425" y="281275"/>
                    </a:lnTo>
                    <a:lnTo>
                      <a:pt x="2150053" y="33280"/>
                    </a:lnTo>
                    <a:cubicBezTo>
                      <a:pt x="2114837" y="239493"/>
                      <a:pt x="2040936" y="440395"/>
                      <a:pt x="1930148" y="625880"/>
                    </a:cubicBezTo>
                    <a:cubicBezTo>
                      <a:pt x="1617056" y="1150069"/>
                      <a:pt x="1055883" y="1473250"/>
                      <a:pt x="448640" y="1482727"/>
                    </a:cubicBezTo>
                    <a:lnTo>
                      <a:pt x="448640" y="1697681"/>
                    </a:lnTo>
                    <a:lnTo>
                      <a:pt x="0" y="1144364"/>
                    </a:lnTo>
                    <a:lnTo>
                      <a:pt x="448640" y="638499"/>
                    </a:lnTo>
                    <a:lnTo>
                      <a:pt x="448640" y="867973"/>
                    </a:lnTo>
                    <a:cubicBezTo>
                      <a:pt x="840402" y="859977"/>
                      <a:pt x="1201459" y="650048"/>
                      <a:pt x="1403704" y="311442"/>
                    </a:cubicBezTo>
                    <a:cubicBezTo>
                      <a:pt x="1462369" y="213222"/>
                      <a:pt x="1505166" y="108371"/>
                      <a:pt x="1529760" y="0"/>
                    </a:cubicBezTo>
                    <a:close/>
                  </a:path>
                </a:pathLst>
              </a:custGeom>
              <a:solidFill>
                <a:srgbClr val="F8BF24"/>
              </a:solidFill>
              <a:ln w="3175">
                <a:noFill/>
              </a:ln>
              <a:effectLst/>
              <a:sp3d extrusionH="6350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288000" tIns="0" rIns="0" bIns="0" anchor="ctr"/>
              <a:lstStyle/>
              <a:p>
                <a:pPr algn="ctr">
                  <a:lnSpc>
                    <a:spcPct val="120000"/>
                  </a:lnSpc>
                  <a:spcBef>
                    <a:spcPts val="450"/>
                  </a:spcBef>
                  <a:spcAft>
                    <a:spcPts val="450"/>
                  </a:spcAft>
                  <a:defRPr/>
                </a:pPr>
                <a:r>
                  <a:rPr lang="en-US" altLang="zh-CN" sz="4400" b="1" dirty="0">
                    <a:solidFill>
                      <a:srgbClr val="FFFFFF"/>
                    </a:solidFill>
                    <a:latin typeface="Arial" panose="020B0604020202020204" pitchFamily="34" charset="0"/>
                    <a:ea typeface="方正舒体" panose="02010601030101010101" pitchFamily="2" charset="-122"/>
                    <a:cs typeface="Arial" panose="020B0604020202020204" pitchFamily="34" charset="0"/>
                  </a:rPr>
                  <a:t>C</a:t>
                </a:r>
                <a:endParaRPr lang="zh-CN" altLang="en-US" sz="4400" b="1" dirty="0">
                  <a:solidFill>
                    <a:srgbClr val="FFFFFF"/>
                  </a:solidFill>
                  <a:latin typeface="Arial" panose="020B0604020202020204" pitchFamily="34" charset="0"/>
                  <a:ea typeface="方正舒体" panose="02010601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5" name="MH_Other_5"/>
              <p:cNvSpPr/>
              <p:nvPr>
                <p:custDataLst>
                  <p:tags r:id="rId6"/>
                </p:custDataLst>
              </p:nvPr>
            </p:nvSpPr>
            <p:spPr>
              <a:xfrm rot="3577600">
                <a:off x="3433764" y="2936876"/>
                <a:ext cx="2066925" cy="2066925"/>
              </a:xfrm>
              <a:prstGeom prst="rect">
                <a:avLst/>
              </a:prstGeom>
              <a:noFill/>
              <a:ln>
                <a:noFill/>
              </a:ln>
              <a:effectLst/>
              <a:sp3d extrusionH="6350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spcFirstLastPara="1" lIns="0" tIns="0" rIns="0" bIns="0" numCol="1" anchor="ctr">
                <a:prstTxWarp prst="textArchUp">
                  <a:avLst/>
                </a:prstTxWarp>
              </a:bodyPr>
              <a:lstStyle/>
              <a:p>
                <a:pPr algn="ctr">
                  <a:defRPr/>
                </a:pPr>
                <a:endParaRPr lang="zh-CN" altLang="en-US" sz="2400" b="1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19" name="文本框 18"/>
          <p:cNvSpPr txBox="1"/>
          <p:nvPr/>
        </p:nvSpPr>
        <p:spPr>
          <a:xfrm>
            <a:off x="2961796" y="4597400"/>
            <a:ext cx="6268720" cy="922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PDCA</a:t>
            </a:r>
            <a:r>
              <a:rPr lang="zh-CN" altLang="en-US" sz="5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循环介绍培训</a:t>
            </a:r>
            <a:endParaRPr lang="zh-CN" altLang="en-US" sz="5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750879" y="5519290"/>
            <a:ext cx="2501031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培训人：</a:t>
            </a:r>
            <a:endParaRPr kumimoji="0" lang="zh-CN" altLang="en-US" sz="7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758857" y="5584043"/>
            <a:ext cx="3634636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培训部门：</a:t>
            </a:r>
            <a:r>
              <a:rPr lang="zh-CN" altLang="en-US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 </a:t>
            </a:r>
            <a:endParaRPr kumimoji="0" lang="zh-CN" altLang="en-US" sz="7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2377537" y="5519290"/>
            <a:ext cx="373342" cy="373342"/>
            <a:chOff x="2594708" y="3791913"/>
            <a:chExt cx="502076" cy="502076"/>
          </a:xfrm>
        </p:grpSpPr>
        <p:sp>
          <p:nvSpPr>
            <p:cNvPr id="24" name="椭圆 23"/>
            <p:cNvSpPr/>
            <p:nvPr/>
          </p:nvSpPr>
          <p:spPr>
            <a:xfrm>
              <a:off x="2594708" y="3791913"/>
              <a:ext cx="502076" cy="502076"/>
            </a:xfrm>
            <a:prstGeom prst="ellipse">
              <a:avLst/>
            </a:prstGeom>
            <a:solidFill>
              <a:srgbClr val="4674CA"/>
            </a:solidFill>
            <a:ln w="47625">
              <a:solidFill>
                <a:srgbClr val="4674CA">
                  <a:alpha val="2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5" name="图形 24" descr="无线话筒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669766" y="3858641"/>
              <a:ext cx="349997" cy="349997"/>
            </a:xfrm>
            <a:prstGeom prst="rect">
              <a:avLst/>
            </a:prstGeom>
          </p:spPr>
        </p:pic>
      </p:grpSp>
      <p:grpSp>
        <p:nvGrpSpPr>
          <p:cNvPr id="26" name="组合 25"/>
          <p:cNvGrpSpPr/>
          <p:nvPr/>
        </p:nvGrpSpPr>
        <p:grpSpPr>
          <a:xfrm>
            <a:off x="6385515" y="5582038"/>
            <a:ext cx="373342" cy="373342"/>
            <a:chOff x="5728512" y="3831966"/>
            <a:chExt cx="373342" cy="373342"/>
          </a:xfrm>
        </p:grpSpPr>
        <p:sp>
          <p:nvSpPr>
            <p:cNvPr id="27" name="椭圆 26"/>
            <p:cNvSpPr/>
            <p:nvPr/>
          </p:nvSpPr>
          <p:spPr>
            <a:xfrm>
              <a:off x="5728512" y="3831966"/>
              <a:ext cx="373342" cy="373342"/>
            </a:xfrm>
            <a:prstGeom prst="ellipse">
              <a:avLst/>
            </a:prstGeom>
            <a:solidFill>
              <a:srgbClr val="DE5647"/>
            </a:solidFill>
            <a:ln w="47625">
              <a:solidFill>
                <a:srgbClr val="DE5647">
                  <a:alpha val="2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8" name="Group 4"/>
            <p:cNvGrpSpPr>
              <a:grpSpLocks noChangeAspect="1"/>
            </p:cNvGrpSpPr>
            <p:nvPr/>
          </p:nvGrpSpPr>
          <p:grpSpPr bwMode="auto">
            <a:xfrm>
              <a:off x="5820832" y="3917950"/>
              <a:ext cx="185209" cy="185210"/>
              <a:chOff x="3661" y="2388"/>
              <a:chExt cx="221" cy="221"/>
            </a:xfrm>
            <a:solidFill>
              <a:schemeClr val="bg1"/>
            </a:solidFill>
          </p:grpSpPr>
          <p:sp>
            <p:nvSpPr>
              <p:cNvPr id="29" name="Freeform 5"/>
              <p:cNvSpPr/>
              <p:nvPr/>
            </p:nvSpPr>
            <p:spPr bwMode="auto">
              <a:xfrm>
                <a:off x="3715" y="2426"/>
                <a:ext cx="35" cy="43"/>
              </a:xfrm>
              <a:custGeom>
                <a:avLst/>
                <a:gdLst>
                  <a:gd name="T0" fmla="*/ 52 w 424"/>
                  <a:gd name="T1" fmla="*/ 319 h 522"/>
                  <a:gd name="T2" fmla="*/ 372 w 424"/>
                  <a:gd name="T3" fmla="*/ 319 h 522"/>
                  <a:gd name="T4" fmla="*/ 420 w 424"/>
                  <a:gd name="T5" fmla="*/ 245 h 522"/>
                  <a:gd name="T6" fmla="*/ 392 w 424"/>
                  <a:gd name="T7" fmla="*/ 176 h 522"/>
                  <a:gd name="T8" fmla="*/ 214 w 424"/>
                  <a:gd name="T9" fmla="*/ 0 h 522"/>
                  <a:gd name="T10" fmla="*/ 32 w 424"/>
                  <a:gd name="T11" fmla="*/ 176 h 522"/>
                  <a:gd name="T12" fmla="*/ 4 w 424"/>
                  <a:gd name="T13" fmla="*/ 245 h 522"/>
                  <a:gd name="T14" fmla="*/ 52 w 424"/>
                  <a:gd name="T15" fmla="*/ 319 h 5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4" h="522">
                    <a:moveTo>
                      <a:pt x="52" y="319"/>
                    </a:moveTo>
                    <a:cubicBezTo>
                      <a:pt x="119" y="522"/>
                      <a:pt x="305" y="522"/>
                      <a:pt x="372" y="319"/>
                    </a:cubicBezTo>
                    <a:cubicBezTo>
                      <a:pt x="394" y="308"/>
                      <a:pt x="417" y="273"/>
                      <a:pt x="420" y="245"/>
                    </a:cubicBezTo>
                    <a:cubicBezTo>
                      <a:pt x="424" y="215"/>
                      <a:pt x="422" y="176"/>
                      <a:pt x="392" y="176"/>
                    </a:cubicBezTo>
                    <a:cubicBezTo>
                      <a:pt x="385" y="81"/>
                      <a:pt x="333" y="0"/>
                      <a:pt x="214" y="0"/>
                    </a:cubicBezTo>
                    <a:cubicBezTo>
                      <a:pt x="98" y="0"/>
                      <a:pt x="39" y="70"/>
                      <a:pt x="32" y="176"/>
                    </a:cubicBezTo>
                    <a:cubicBezTo>
                      <a:pt x="2" y="176"/>
                      <a:pt x="0" y="215"/>
                      <a:pt x="4" y="245"/>
                    </a:cubicBezTo>
                    <a:cubicBezTo>
                      <a:pt x="7" y="273"/>
                      <a:pt x="30" y="308"/>
                      <a:pt x="52" y="3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" name="Freeform 6"/>
              <p:cNvSpPr/>
              <p:nvPr/>
            </p:nvSpPr>
            <p:spPr bwMode="auto">
              <a:xfrm>
                <a:off x="3698" y="2465"/>
                <a:ext cx="115" cy="83"/>
              </a:xfrm>
              <a:custGeom>
                <a:avLst/>
                <a:gdLst>
                  <a:gd name="T0" fmla="*/ 681 w 1384"/>
                  <a:gd name="T1" fmla="*/ 1016 h 1016"/>
                  <a:gd name="T2" fmla="*/ 681 w 1384"/>
                  <a:gd name="T3" fmla="*/ 946 h 1016"/>
                  <a:gd name="T4" fmla="*/ 822 w 1384"/>
                  <a:gd name="T5" fmla="*/ 805 h 1016"/>
                  <a:gd name="T6" fmla="*/ 822 w 1384"/>
                  <a:gd name="T7" fmla="*/ 800 h 1016"/>
                  <a:gd name="T8" fmla="*/ 1369 w 1384"/>
                  <a:gd name="T9" fmla="*/ 253 h 1016"/>
                  <a:gd name="T10" fmla="*/ 1369 w 1384"/>
                  <a:gd name="T11" fmla="*/ 199 h 1016"/>
                  <a:gd name="T12" fmla="*/ 1316 w 1384"/>
                  <a:gd name="T13" fmla="*/ 199 h 1016"/>
                  <a:gd name="T14" fmla="*/ 822 w 1384"/>
                  <a:gd name="T15" fmla="*/ 693 h 1016"/>
                  <a:gd name="T16" fmla="*/ 822 w 1384"/>
                  <a:gd name="T17" fmla="*/ 227 h 1016"/>
                  <a:gd name="T18" fmla="*/ 644 w 1384"/>
                  <a:gd name="T19" fmla="*/ 16 h 1016"/>
                  <a:gd name="T20" fmla="*/ 569 w 1384"/>
                  <a:gd name="T21" fmla="*/ 0 h 1016"/>
                  <a:gd name="T22" fmla="*/ 411 w 1384"/>
                  <a:gd name="T23" fmla="*/ 314 h 1016"/>
                  <a:gd name="T24" fmla="*/ 253 w 1384"/>
                  <a:gd name="T25" fmla="*/ 0 h 1016"/>
                  <a:gd name="T26" fmla="*/ 178 w 1384"/>
                  <a:gd name="T27" fmla="*/ 16 h 1016"/>
                  <a:gd name="T28" fmla="*/ 0 w 1384"/>
                  <a:gd name="T29" fmla="*/ 227 h 1016"/>
                  <a:gd name="T30" fmla="*/ 0 w 1384"/>
                  <a:gd name="T31" fmla="*/ 805 h 1016"/>
                  <a:gd name="T32" fmla="*/ 141 w 1384"/>
                  <a:gd name="T33" fmla="*/ 946 h 1016"/>
                  <a:gd name="T34" fmla="*/ 141 w 1384"/>
                  <a:gd name="T35" fmla="*/ 1016 h 1016"/>
                  <a:gd name="T36" fmla="*/ 681 w 1384"/>
                  <a:gd name="T37" fmla="*/ 1016 h 10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384" h="1016">
                    <a:moveTo>
                      <a:pt x="681" y="1016"/>
                    </a:moveTo>
                    <a:cubicBezTo>
                      <a:pt x="681" y="946"/>
                      <a:pt x="681" y="946"/>
                      <a:pt x="681" y="946"/>
                    </a:cubicBezTo>
                    <a:cubicBezTo>
                      <a:pt x="759" y="946"/>
                      <a:pt x="822" y="883"/>
                      <a:pt x="822" y="805"/>
                    </a:cubicBezTo>
                    <a:cubicBezTo>
                      <a:pt x="822" y="800"/>
                      <a:pt x="822" y="800"/>
                      <a:pt x="822" y="800"/>
                    </a:cubicBezTo>
                    <a:cubicBezTo>
                      <a:pt x="1369" y="253"/>
                      <a:pt x="1369" y="253"/>
                      <a:pt x="1369" y="253"/>
                    </a:cubicBezTo>
                    <a:cubicBezTo>
                      <a:pt x="1384" y="238"/>
                      <a:pt x="1384" y="214"/>
                      <a:pt x="1369" y="199"/>
                    </a:cubicBezTo>
                    <a:cubicBezTo>
                      <a:pt x="1354" y="184"/>
                      <a:pt x="1330" y="184"/>
                      <a:pt x="1316" y="199"/>
                    </a:cubicBezTo>
                    <a:cubicBezTo>
                      <a:pt x="822" y="693"/>
                      <a:pt x="822" y="693"/>
                      <a:pt x="822" y="693"/>
                    </a:cubicBezTo>
                    <a:cubicBezTo>
                      <a:pt x="822" y="227"/>
                      <a:pt x="822" y="227"/>
                      <a:pt x="822" y="227"/>
                    </a:cubicBezTo>
                    <a:cubicBezTo>
                      <a:pt x="822" y="125"/>
                      <a:pt x="748" y="38"/>
                      <a:pt x="644" y="16"/>
                    </a:cubicBezTo>
                    <a:cubicBezTo>
                      <a:pt x="569" y="0"/>
                      <a:pt x="569" y="0"/>
                      <a:pt x="569" y="0"/>
                    </a:cubicBezTo>
                    <a:cubicBezTo>
                      <a:pt x="411" y="314"/>
                      <a:pt x="411" y="314"/>
                      <a:pt x="411" y="314"/>
                    </a:cubicBezTo>
                    <a:cubicBezTo>
                      <a:pt x="253" y="0"/>
                      <a:pt x="253" y="0"/>
                      <a:pt x="253" y="0"/>
                    </a:cubicBezTo>
                    <a:cubicBezTo>
                      <a:pt x="178" y="16"/>
                      <a:pt x="178" y="16"/>
                      <a:pt x="178" y="16"/>
                    </a:cubicBezTo>
                    <a:cubicBezTo>
                      <a:pt x="74" y="38"/>
                      <a:pt x="0" y="125"/>
                      <a:pt x="0" y="227"/>
                    </a:cubicBezTo>
                    <a:cubicBezTo>
                      <a:pt x="0" y="805"/>
                      <a:pt x="0" y="805"/>
                      <a:pt x="0" y="805"/>
                    </a:cubicBezTo>
                    <a:cubicBezTo>
                      <a:pt x="0" y="883"/>
                      <a:pt x="63" y="946"/>
                      <a:pt x="141" y="946"/>
                    </a:cubicBezTo>
                    <a:cubicBezTo>
                      <a:pt x="141" y="1016"/>
                      <a:pt x="141" y="1016"/>
                      <a:pt x="141" y="1016"/>
                    </a:cubicBezTo>
                    <a:cubicBezTo>
                      <a:pt x="681" y="1016"/>
                      <a:pt x="681" y="1016"/>
                      <a:pt x="681" y="10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" name="Freeform 7"/>
              <p:cNvSpPr/>
              <p:nvPr/>
            </p:nvSpPr>
            <p:spPr bwMode="auto">
              <a:xfrm>
                <a:off x="3661" y="2388"/>
                <a:ext cx="220" cy="153"/>
              </a:xfrm>
              <a:custGeom>
                <a:avLst/>
                <a:gdLst>
                  <a:gd name="T0" fmla="*/ 0 w 2651"/>
                  <a:gd name="T1" fmla="*/ 1455 h 1847"/>
                  <a:gd name="T2" fmla="*/ 392 w 2651"/>
                  <a:gd name="T3" fmla="*/ 1847 h 1847"/>
                  <a:gd name="T4" fmla="*/ 396 w 2651"/>
                  <a:gd name="T5" fmla="*/ 1847 h 1847"/>
                  <a:gd name="T6" fmla="*/ 363 w 2651"/>
                  <a:gd name="T7" fmla="*/ 1731 h 1847"/>
                  <a:gd name="T8" fmla="*/ 363 w 2651"/>
                  <a:gd name="T9" fmla="*/ 1677 h 1847"/>
                  <a:gd name="T10" fmla="*/ 167 w 2651"/>
                  <a:gd name="T11" fmla="*/ 1455 h 1847"/>
                  <a:gd name="T12" fmla="*/ 167 w 2651"/>
                  <a:gd name="T13" fmla="*/ 391 h 1847"/>
                  <a:gd name="T14" fmla="*/ 392 w 2651"/>
                  <a:gd name="T15" fmla="*/ 167 h 1847"/>
                  <a:gd name="T16" fmla="*/ 2260 w 2651"/>
                  <a:gd name="T17" fmla="*/ 167 h 1847"/>
                  <a:gd name="T18" fmla="*/ 2484 w 2651"/>
                  <a:gd name="T19" fmla="*/ 391 h 1847"/>
                  <a:gd name="T20" fmla="*/ 2484 w 2651"/>
                  <a:gd name="T21" fmla="*/ 1455 h 1847"/>
                  <a:gd name="T22" fmla="*/ 2260 w 2651"/>
                  <a:gd name="T23" fmla="*/ 1680 h 1847"/>
                  <a:gd name="T24" fmla="*/ 1432 w 2651"/>
                  <a:gd name="T25" fmla="*/ 1680 h 1847"/>
                  <a:gd name="T26" fmla="*/ 1348 w 2651"/>
                  <a:gd name="T27" fmla="*/ 1764 h 1847"/>
                  <a:gd name="T28" fmla="*/ 1316 w 2651"/>
                  <a:gd name="T29" fmla="*/ 1847 h 1847"/>
                  <a:gd name="T30" fmla="*/ 2260 w 2651"/>
                  <a:gd name="T31" fmla="*/ 1847 h 1847"/>
                  <a:gd name="T32" fmla="*/ 2651 w 2651"/>
                  <a:gd name="T33" fmla="*/ 1455 h 1847"/>
                  <a:gd name="T34" fmla="*/ 2651 w 2651"/>
                  <a:gd name="T35" fmla="*/ 391 h 1847"/>
                  <a:gd name="T36" fmla="*/ 2260 w 2651"/>
                  <a:gd name="T37" fmla="*/ 0 h 1847"/>
                  <a:gd name="T38" fmla="*/ 392 w 2651"/>
                  <a:gd name="T39" fmla="*/ 0 h 1847"/>
                  <a:gd name="T40" fmla="*/ 0 w 2651"/>
                  <a:gd name="T41" fmla="*/ 391 h 1847"/>
                  <a:gd name="T42" fmla="*/ 0 w 2651"/>
                  <a:gd name="T43" fmla="*/ 1455 h 18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51" h="1847">
                    <a:moveTo>
                      <a:pt x="0" y="1455"/>
                    </a:moveTo>
                    <a:cubicBezTo>
                      <a:pt x="0" y="1671"/>
                      <a:pt x="176" y="1847"/>
                      <a:pt x="392" y="1847"/>
                    </a:cubicBezTo>
                    <a:cubicBezTo>
                      <a:pt x="396" y="1847"/>
                      <a:pt x="396" y="1847"/>
                      <a:pt x="396" y="1847"/>
                    </a:cubicBezTo>
                    <a:cubicBezTo>
                      <a:pt x="375" y="1813"/>
                      <a:pt x="363" y="1773"/>
                      <a:pt x="363" y="1731"/>
                    </a:cubicBezTo>
                    <a:cubicBezTo>
                      <a:pt x="363" y="1677"/>
                      <a:pt x="363" y="1677"/>
                      <a:pt x="363" y="1677"/>
                    </a:cubicBezTo>
                    <a:cubicBezTo>
                      <a:pt x="253" y="1663"/>
                      <a:pt x="167" y="1570"/>
                      <a:pt x="167" y="1455"/>
                    </a:cubicBezTo>
                    <a:cubicBezTo>
                      <a:pt x="167" y="391"/>
                      <a:pt x="167" y="391"/>
                      <a:pt x="167" y="391"/>
                    </a:cubicBezTo>
                    <a:cubicBezTo>
                      <a:pt x="167" y="268"/>
                      <a:pt x="268" y="167"/>
                      <a:pt x="392" y="167"/>
                    </a:cubicBezTo>
                    <a:cubicBezTo>
                      <a:pt x="2260" y="167"/>
                      <a:pt x="2260" y="167"/>
                      <a:pt x="2260" y="167"/>
                    </a:cubicBezTo>
                    <a:cubicBezTo>
                      <a:pt x="2383" y="167"/>
                      <a:pt x="2484" y="268"/>
                      <a:pt x="2484" y="391"/>
                    </a:cubicBezTo>
                    <a:cubicBezTo>
                      <a:pt x="2484" y="1455"/>
                      <a:pt x="2484" y="1455"/>
                      <a:pt x="2484" y="1455"/>
                    </a:cubicBezTo>
                    <a:cubicBezTo>
                      <a:pt x="2484" y="1579"/>
                      <a:pt x="2383" y="1680"/>
                      <a:pt x="2260" y="1680"/>
                    </a:cubicBezTo>
                    <a:cubicBezTo>
                      <a:pt x="1432" y="1680"/>
                      <a:pt x="1432" y="1680"/>
                      <a:pt x="1432" y="1680"/>
                    </a:cubicBezTo>
                    <a:cubicBezTo>
                      <a:pt x="1348" y="1764"/>
                      <a:pt x="1348" y="1764"/>
                      <a:pt x="1348" y="1764"/>
                    </a:cubicBezTo>
                    <a:cubicBezTo>
                      <a:pt x="1343" y="1794"/>
                      <a:pt x="1331" y="1822"/>
                      <a:pt x="1316" y="1847"/>
                    </a:cubicBezTo>
                    <a:cubicBezTo>
                      <a:pt x="2260" y="1847"/>
                      <a:pt x="2260" y="1847"/>
                      <a:pt x="2260" y="1847"/>
                    </a:cubicBezTo>
                    <a:cubicBezTo>
                      <a:pt x="2475" y="1847"/>
                      <a:pt x="2651" y="1671"/>
                      <a:pt x="2651" y="1455"/>
                    </a:cubicBezTo>
                    <a:cubicBezTo>
                      <a:pt x="2651" y="391"/>
                      <a:pt x="2651" y="391"/>
                      <a:pt x="2651" y="391"/>
                    </a:cubicBezTo>
                    <a:cubicBezTo>
                      <a:pt x="2651" y="176"/>
                      <a:pt x="2475" y="0"/>
                      <a:pt x="2260" y="0"/>
                    </a:cubicBezTo>
                    <a:cubicBezTo>
                      <a:pt x="392" y="0"/>
                      <a:pt x="392" y="0"/>
                      <a:pt x="392" y="0"/>
                    </a:cubicBezTo>
                    <a:cubicBezTo>
                      <a:pt x="176" y="0"/>
                      <a:pt x="0" y="176"/>
                      <a:pt x="0" y="391"/>
                    </a:cubicBezTo>
                    <a:cubicBezTo>
                      <a:pt x="0" y="1455"/>
                      <a:pt x="0" y="1455"/>
                      <a:pt x="0" y="145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" name="Freeform 8"/>
              <p:cNvSpPr/>
              <p:nvPr/>
            </p:nvSpPr>
            <p:spPr bwMode="auto">
              <a:xfrm>
                <a:off x="3661" y="2560"/>
                <a:ext cx="67" cy="49"/>
              </a:xfrm>
              <a:custGeom>
                <a:avLst/>
                <a:gdLst>
                  <a:gd name="T0" fmla="*/ 548 w 804"/>
                  <a:gd name="T1" fmla="*/ 0 h 594"/>
                  <a:gd name="T2" fmla="*/ 256 w 804"/>
                  <a:gd name="T3" fmla="*/ 0 h 594"/>
                  <a:gd name="T4" fmla="*/ 0 w 804"/>
                  <a:gd name="T5" fmla="*/ 256 h 594"/>
                  <a:gd name="T6" fmla="*/ 0 w 804"/>
                  <a:gd name="T7" fmla="*/ 594 h 594"/>
                  <a:gd name="T8" fmla="*/ 804 w 804"/>
                  <a:gd name="T9" fmla="*/ 594 h 594"/>
                  <a:gd name="T10" fmla="*/ 804 w 804"/>
                  <a:gd name="T11" fmla="*/ 256 h 594"/>
                  <a:gd name="T12" fmla="*/ 548 w 804"/>
                  <a:gd name="T13" fmla="*/ 0 h 5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04" h="594">
                    <a:moveTo>
                      <a:pt x="548" y="0"/>
                    </a:moveTo>
                    <a:cubicBezTo>
                      <a:pt x="256" y="0"/>
                      <a:pt x="256" y="0"/>
                      <a:pt x="256" y="0"/>
                    </a:cubicBezTo>
                    <a:cubicBezTo>
                      <a:pt x="115" y="0"/>
                      <a:pt x="0" y="114"/>
                      <a:pt x="0" y="256"/>
                    </a:cubicBezTo>
                    <a:cubicBezTo>
                      <a:pt x="0" y="594"/>
                      <a:pt x="0" y="594"/>
                      <a:pt x="0" y="594"/>
                    </a:cubicBezTo>
                    <a:cubicBezTo>
                      <a:pt x="804" y="594"/>
                      <a:pt x="804" y="594"/>
                      <a:pt x="804" y="594"/>
                    </a:cubicBezTo>
                    <a:cubicBezTo>
                      <a:pt x="804" y="256"/>
                      <a:pt x="804" y="256"/>
                      <a:pt x="804" y="256"/>
                    </a:cubicBezTo>
                    <a:cubicBezTo>
                      <a:pt x="804" y="114"/>
                      <a:pt x="690" y="0"/>
                      <a:pt x="5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" name="Freeform 9"/>
              <p:cNvSpPr/>
              <p:nvPr/>
            </p:nvSpPr>
            <p:spPr bwMode="auto">
              <a:xfrm>
                <a:off x="3738" y="2560"/>
                <a:ext cx="67" cy="49"/>
              </a:xfrm>
              <a:custGeom>
                <a:avLst/>
                <a:gdLst>
                  <a:gd name="T0" fmla="*/ 548 w 804"/>
                  <a:gd name="T1" fmla="*/ 0 h 594"/>
                  <a:gd name="T2" fmla="*/ 256 w 804"/>
                  <a:gd name="T3" fmla="*/ 0 h 594"/>
                  <a:gd name="T4" fmla="*/ 0 w 804"/>
                  <a:gd name="T5" fmla="*/ 256 h 594"/>
                  <a:gd name="T6" fmla="*/ 0 w 804"/>
                  <a:gd name="T7" fmla="*/ 594 h 594"/>
                  <a:gd name="T8" fmla="*/ 804 w 804"/>
                  <a:gd name="T9" fmla="*/ 594 h 594"/>
                  <a:gd name="T10" fmla="*/ 804 w 804"/>
                  <a:gd name="T11" fmla="*/ 256 h 594"/>
                  <a:gd name="T12" fmla="*/ 548 w 804"/>
                  <a:gd name="T13" fmla="*/ 0 h 5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04" h="594">
                    <a:moveTo>
                      <a:pt x="548" y="0"/>
                    </a:moveTo>
                    <a:cubicBezTo>
                      <a:pt x="256" y="0"/>
                      <a:pt x="256" y="0"/>
                      <a:pt x="256" y="0"/>
                    </a:cubicBezTo>
                    <a:cubicBezTo>
                      <a:pt x="115" y="0"/>
                      <a:pt x="0" y="114"/>
                      <a:pt x="0" y="256"/>
                    </a:cubicBezTo>
                    <a:cubicBezTo>
                      <a:pt x="0" y="594"/>
                      <a:pt x="0" y="594"/>
                      <a:pt x="0" y="594"/>
                    </a:cubicBezTo>
                    <a:cubicBezTo>
                      <a:pt x="804" y="594"/>
                      <a:pt x="804" y="594"/>
                      <a:pt x="804" y="594"/>
                    </a:cubicBezTo>
                    <a:cubicBezTo>
                      <a:pt x="804" y="256"/>
                      <a:pt x="804" y="256"/>
                      <a:pt x="804" y="256"/>
                    </a:cubicBezTo>
                    <a:cubicBezTo>
                      <a:pt x="804" y="114"/>
                      <a:pt x="690" y="0"/>
                      <a:pt x="5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" name="Freeform 10"/>
              <p:cNvSpPr/>
              <p:nvPr/>
            </p:nvSpPr>
            <p:spPr bwMode="auto">
              <a:xfrm>
                <a:off x="3815" y="2560"/>
                <a:ext cx="67" cy="49"/>
              </a:xfrm>
              <a:custGeom>
                <a:avLst/>
                <a:gdLst>
                  <a:gd name="T0" fmla="*/ 548 w 804"/>
                  <a:gd name="T1" fmla="*/ 0 h 594"/>
                  <a:gd name="T2" fmla="*/ 256 w 804"/>
                  <a:gd name="T3" fmla="*/ 0 h 594"/>
                  <a:gd name="T4" fmla="*/ 0 w 804"/>
                  <a:gd name="T5" fmla="*/ 256 h 594"/>
                  <a:gd name="T6" fmla="*/ 0 w 804"/>
                  <a:gd name="T7" fmla="*/ 594 h 594"/>
                  <a:gd name="T8" fmla="*/ 804 w 804"/>
                  <a:gd name="T9" fmla="*/ 594 h 594"/>
                  <a:gd name="T10" fmla="*/ 804 w 804"/>
                  <a:gd name="T11" fmla="*/ 256 h 594"/>
                  <a:gd name="T12" fmla="*/ 548 w 804"/>
                  <a:gd name="T13" fmla="*/ 0 h 5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04" h="594">
                    <a:moveTo>
                      <a:pt x="548" y="0"/>
                    </a:moveTo>
                    <a:cubicBezTo>
                      <a:pt x="256" y="0"/>
                      <a:pt x="256" y="0"/>
                      <a:pt x="256" y="0"/>
                    </a:cubicBezTo>
                    <a:cubicBezTo>
                      <a:pt x="115" y="0"/>
                      <a:pt x="0" y="114"/>
                      <a:pt x="0" y="256"/>
                    </a:cubicBezTo>
                    <a:cubicBezTo>
                      <a:pt x="0" y="594"/>
                      <a:pt x="0" y="594"/>
                      <a:pt x="0" y="594"/>
                    </a:cubicBezTo>
                    <a:cubicBezTo>
                      <a:pt x="804" y="594"/>
                      <a:pt x="804" y="594"/>
                      <a:pt x="804" y="594"/>
                    </a:cubicBezTo>
                    <a:cubicBezTo>
                      <a:pt x="804" y="256"/>
                      <a:pt x="804" y="256"/>
                      <a:pt x="804" y="256"/>
                    </a:cubicBezTo>
                    <a:cubicBezTo>
                      <a:pt x="804" y="114"/>
                      <a:pt x="689" y="0"/>
                      <a:pt x="5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38" name="组合 37"/>
          <p:cNvGrpSpPr/>
          <p:nvPr/>
        </p:nvGrpSpPr>
        <p:grpSpPr>
          <a:xfrm>
            <a:off x="3332802" y="742141"/>
            <a:ext cx="1728595" cy="352563"/>
            <a:chOff x="3332802" y="742141"/>
            <a:chExt cx="1728595" cy="352563"/>
          </a:xfrm>
        </p:grpSpPr>
        <p:sp>
          <p:nvSpPr>
            <p:cNvPr id="36" name="任意多边形: 形状 35"/>
            <p:cNvSpPr/>
            <p:nvPr/>
          </p:nvSpPr>
          <p:spPr>
            <a:xfrm>
              <a:off x="3876541" y="920839"/>
              <a:ext cx="1184856" cy="173865"/>
            </a:xfrm>
            <a:custGeom>
              <a:avLst/>
              <a:gdLst>
                <a:gd name="connsiteX0" fmla="*/ 1184856 w 1184856"/>
                <a:gd name="connsiteY0" fmla="*/ 173865 h 173865"/>
                <a:gd name="connsiteX1" fmla="*/ 1010991 w 1184856"/>
                <a:gd name="connsiteY1" fmla="*/ 0 h 173865"/>
                <a:gd name="connsiteX2" fmla="*/ 0 w 1184856"/>
                <a:gd name="connsiteY2" fmla="*/ 0 h 173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84856" h="173865">
                  <a:moveTo>
                    <a:pt x="1184856" y="173865"/>
                  </a:moveTo>
                  <a:lnTo>
                    <a:pt x="1010991" y="0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chemeClr val="bg1">
                  <a:lumMod val="75000"/>
                </a:schemeClr>
              </a:solidFill>
              <a:prstDash val="sysDash"/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3332802" y="742141"/>
              <a:ext cx="543739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Plan</a:t>
              </a:r>
              <a:endParaRPr lang="zh-CN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 flipH="1">
            <a:off x="7024020" y="831489"/>
            <a:ext cx="1619590" cy="352563"/>
            <a:chOff x="3441807" y="742141"/>
            <a:chExt cx="1619590" cy="352563"/>
          </a:xfrm>
        </p:grpSpPr>
        <p:sp>
          <p:nvSpPr>
            <p:cNvPr id="40" name="任意多边形: 形状 39"/>
            <p:cNvSpPr/>
            <p:nvPr/>
          </p:nvSpPr>
          <p:spPr>
            <a:xfrm>
              <a:off x="3876541" y="920839"/>
              <a:ext cx="1184856" cy="173865"/>
            </a:xfrm>
            <a:custGeom>
              <a:avLst/>
              <a:gdLst>
                <a:gd name="connsiteX0" fmla="*/ 1184856 w 1184856"/>
                <a:gd name="connsiteY0" fmla="*/ 173865 h 173865"/>
                <a:gd name="connsiteX1" fmla="*/ 1010991 w 1184856"/>
                <a:gd name="connsiteY1" fmla="*/ 0 h 173865"/>
                <a:gd name="connsiteX2" fmla="*/ 0 w 1184856"/>
                <a:gd name="connsiteY2" fmla="*/ 0 h 173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84856" h="173865">
                  <a:moveTo>
                    <a:pt x="1184856" y="173865"/>
                  </a:moveTo>
                  <a:lnTo>
                    <a:pt x="1010991" y="0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chemeClr val="bg1">
                  <a:lumMod val="75000"/>
                </a:schemeClr>
              </a:solidFill>
              <a:prstDash val="sysDash"/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矩形 40"/>
            <p:cNvSpPr/>
            <p:nvPr/>
          </p:nvSpPr>
          <p:spPr>
            <a:xfrm>
              <a:off x="3441807" y="742141"/>
              <a:ext cx="43473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D</a:t>
              </a:r>
              <a:r>
                <a:rPr lang="en-US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O</a:t>
              </a:r>
              <a:endParaRPr lang="zh-CN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 flipH="1" flipV="1">
            <a:off x="7259343" y="3619427"/>
            <a:ext cx="1859718" cy="311562"/>
            <a:chOff x="3201679" y="783142"/>
            <a:chExt cx="1859718" cy="311562"/>
          </a:xfrm>
        </p:grpSpPr>
        <p:sp>
          <p:nvSpPr>
            <p:cNvPr id="43" name="任意多边形: 形状 42"/>
            <p:cNvSpPr/>
            <p:nvPr/>
          </p:nvSpPr>
          <p:spPr>
            <a:xfrm>
              <a:off x="3876541" y="920839"/>
              <a:ext cx="1184856" cy="173865"/>
            </a:xfrm>
            <a:custGeom>
              <a:avLst/>
              <a:gdLst>
                <a:gd name="connsiteX0" fmla="*/ 1184856 w 1184856"/>
                <a:gd name="connsiteY0" fmla="*/ 173865 h 173865"/>
                <a:gd name="connsiteX1" fmla="*/ 1010991 w 1184856"/>
                <a:gd name="connsiteY1" fmla="*/ 0 h 173865"/>
                <a:gd name="connsiteX2" fmla="*/ 0 w 1184856"/>
                <a:gd name="connsiteY2" fmla="*/ 0 h 173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84856" h="173865">
                  <a:moveTo>
                    <a:pt x="1184856" y="173865"/>
                  </a:moveTo>
                  <a:lnTo>
                    <a:pt x="1010991" y="0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chemeClr val="bg1">
                  <a:lumMod val="75000"/>
                </a:schemeClr>
              </a:solidFill>
              <a:prstDash val="sysDash"/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 rot="10800000">
              <a:off x="3201679" y="783142"/>
              <a:ext cx="692818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Check</a:t>
              </a:r>
              <a:endParaRPr lang="zh-CN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 flipV="1">
            <a:off x="2741131" y="3619427"/>
            <a:ext cx="1859718" cy="311562"/>
            <a:chOff x="3201679" y="783142"/>
            <a:chExt cx="1859718" cy="311562"/>
          </a:xfrm>
        </p:grpSpPr>
        <p:sp>
          <p:nvSpPr>
            <p:cNvPr id="46" name="任意多边形: 形状 45"/>
            <p:cNvSpPr/>
            <p:nvPr/>
          </p:nvSpPr>
          <p:spPr>
            <a:xfrm>
              <a:off x="3876541" y="920839"/>
              <a:ext cx="1184856" cy="173865"/>
            </a:xfrm>
            <a:custGeom>
              <a:avLst/>
              <a:gdLst>
                <a:gd name="connsiteX0" fmla="*/ 1184856 w 1184856"/>
                <a:gd name="connsiteY0" fmla="*/ 173865 h 173865"/>
                <a:gd name="connsiteX1" fmla="*/ 1010991 w 1184856"/>
                <a:gd name="connsiteY1" fmla="*/ 0 h 173865"/>
                <a:gd name="connsiteX2" fmla="*/ 0 w 1184856"/>
                <a:gd name="connsiteY2" fmla="*/ 0 h 173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84856" h="173865">
                  <a:moveTo>
                    <a:pt x="1184856" y="173865"/>
                  </a:moveTo>
                  <a:lnTo>
                    <a:pt x="1010991" y="0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chemeClr val="bg1">
                  <a:lumMod val="75000"/>
                </a:schemeClr>
              </a:solidFill>
              <a:prstDash val="sysDash"/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/>
            <p:cNvSpPr/>
            <p:nvPr/>
          </p:nvSpPr>
          <p:spPr>
            <a:xfrm rot="10800000">
              <a:off x="3201679" y="783142"/>
              <a:ext cx="692818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Action</a:t>
              </a:r>
              <a:endParaRPr lang="zh-CN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custDataLst>
      <p:tags r:id="rId9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4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9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  <p:bldP spid="2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5459345" y="2214832"/>
            <a:ext cx="300595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戴明</a:t>
            </a:r>
            <a:r>
              <a:rPr lang="en-US" altLang="zh-CN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PDCA</a:t>
            </a:r>
            <a:r>
              <a:rPr lang="zh-CN" altLang="en-US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循环</a:t>
            </a:r>
            <a:endParaRPr lang="zh-CN" altLang="en-US" sz="3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5459345" y="2909109"/>
            <a:ext cx="4801456" cy="1672493"/>
            <a:chOff x="6147898" y="2989107"/>
            <a:chExt cx="4801456" cy="1672493"/>
          </a:xfrm>
        </p:grpSpPr>
        <p:sp>
          <p:nvSpPr>
            <p:cNvPr id="7" name="矩形 6"/>
            <p:cNvSpPr/>
            <p:nvPr/>
          </p:nvSpPr>
          <p:spPr>
            <a:xfrm>
              <a:off x="6220365" y="3066439"/>
              <a:ext cx="4442385" cy="14465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en-US" altLang="zh-CN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PDCA</a:t>
              </a:r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：是最早由休哈特（</a:t>
              </a:r>
              <a:r>
                <a:rPr lang="en-US" altLang="zh-CN" sz="20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Shewart</a:t>
              </a:r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，另译做舍瓦特）提出来后续由戴明（</a:t>
              </a:r>
              <a:r>
                <a:rPr lang="en-US" altLang="zh-CN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Deming</a:t>
              </a:r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）予以发展的，所以又称为“戴明环。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6147898" y="2989107"/>
              <a:ext cx="4801456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连接符 62"/>
            <p:cNvCxnSpPr/>
            <p:nvPr/>
          </p:nvCxnSpPr>
          <p:spPr>
            <a:xfrm>
              <a:off x="6147898" y="4661600"/>
              <a:ext cx="4801456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图片 2" descr="图片包含 男士, 西装, 人员, 照片&#10;&#10;已生成极高可信度的说明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8904" y="1561078"/>
            <a:ext cx="2678105" cy="3735844"/>
          </a:xfrm>
          <a:prstGeom prst="rect">
            <a:avLst/>
          </a:prstGeom>
          <a:ln w="41275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24" name="组合 23"/>
          <p:cNvGrpSpPr/>
          <p:nvPr/>
        </p:nvGrpSpPr>
        <p:grpSpPr>
          <a:xfrm>
            <a:off x="401709" y="266581"/>
            <a:ext cx="11473572" cy="528835"/>
            <a:chOff x="401709" y="266581"/>
            <a:chExt cx="11473572" cy="528835"/>
          </a:xfrm>
        </p:grpSpPr>
        <p:sp>
          <p:nvSpPr>
            <p:cNvPr id="25" name="椭圆 24"/>
            <p:cNvSpPr/>
            <p:nvPr/>
          </p:nvSpPr>
          <p:spPr>
            <a:xfrm>
              <a:off x="401709" y="266581"/>
              <a:ext cx="528835" cy="528835"/>
            </a:xfrm>
            <a:prstGeom prst="ellipse">
              <a:avLst/>
            </a:prstGeom>
            <a:solidFill>
              <a:srgbClr val="4674CA"/>
            </a:solidFill>
            <a:ln>
              <a:solidFill>
                <a:srgbClr val="4674C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509682" y="277446"/>
              <a:ext cx="1944604" cy="484252"/>
              <a:chOff x="6078784" y="1930037"/>
              <a:chExt cx="2481300" cy="617903"/>
            </a:xfrm>
          </p:grpSpPr>
          <p:sp>
            <p:nvSpPr>
              <p:cNvPr id="28" name="文本框 27"/>
              <p:cNvSpPr txBox="1"/>
              <p:nvPr/>
            </p:nvSpPr>
            <p:spPr>
              <a:xfrm>
                <a:off x="6078784" y="1958858"/>
                <a:ext cx="384950" cy="5890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1</a:t>
                </a:r>
                <a:endParaRPr lang="zh-CN" altLang="en-US" sz="24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6753569" y="1930037"/>
                <a:ext cx="1806515" cy="5890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分析说明</a:t>
                </a:r>
                <a:endPara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27" name="直接连接符 26"/>
            <p:cNvCxnSpPr/>
            <p:nvPr/>
          </p:nvCxnSpPr>
          <p:spPr>
            <a:xfrm>
              <a:off x="919333" y="717970"/>
              <a:ext cx="10955948" cy="2114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4418868" y="1943600"/>
            <a:ext cx="3354264" cy="3356095"/>
            <a:chOff x="3017838" y="2474913"/>
            <a:chExt cx="2909887" cy="2911476"/>
          </a:xfrm>
        </p:grpSpPr>
        <p:sp>
          <p:nvSpPr>
            <p:cNvPr id="21" name="MH_Other_1"/>
            <p:cNvSpPr/>
            <p:nvPr>
              <p:custDataLst>
                <p:tags r:id="rId1"/>
              </p:custDataLst>
            </p:nvPr>
          </p:nvSpPr>
          <p:spPr>
            <a:xfrm>
              <a:off x="4652963" y="2670175"/>
              <a:ext cx="1274762" cy="1612900"/>
            </a:xfrm>
            <a:custGeom>
              <a:avLst/>
              <a:gdLst/>
              <a:ahLst/>
              <a:cxnLst/>
              <a:rect l="l" t="t" r="r" b="b"/>
              <a:pathLst>
                <a:path w="1697010" h="2148428">
                  <a:moveTo>
                    <a:pt x="33935" y="0"/>
                  </a:moveTo>
                  <a:cubicBezTo>
                    <a:pt x="239955" y="34009"/>
                    <a:pt x="440246" y="107805"/>
                    <a:pt x="625209" y="218280"/>
                  </a:cubicBezTo>
                  <a:cubicBezTo>
                    <a:pt x="1149398" y="531372"/>
                    <a:pt x="1472579" y="1092545"/>
                    <a:pt x="1482056" y="1699788"/>
                  </a:cubicBezTo>
                  <a:lnTo>
                    <a:pt x="1697010" y="1699788"/>
                  </a:lnTo>
                  <a:lnTo>
                    <a:pt x="1143693" y="2148428"/>
                  </a:lnTo>
                  <a:lnTo>
                    <a:pt x="637828" y="1699788"/>
                  </a:lnTo>
                  <a:lnTo>
                    <a:pt x="867302" y="1699788"/>
                  </a:lnTo>
                  <a:cubicBezTo>
                    <a:pt x="859306" y="1308026"/>
                    <a:pt x="649377" y="946969"/>
                    <a:pt x="310771" y="744724"/>
                  </a:cubicBezTo>
                  <a:cubicBezTo>
                    <a:pt x="212707" y="686152"/>
                    <a:pt x="108032" y="643397"/>
                    <a:pt x="0" y="617910"/>
                  </a:cubicBezTo>
                  <a:lnTo>
                    <a:pt x="280602" y="302003"/>
                  </a:lnTo>
                  <a:close/>
                </a:path>
              </a:pathLst>
            </a:custGeom>
            <a:solidFill>
              <a:srgbClr val="3FAF63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6000" tIns="0" rIns="108000" bIns="180000" anchor="ctr"/>
            <a:lstStyle/>
            <a:p>
              <a:pPr algn="ctr">
                <a:lnSpc>
                  <a:spcPct val="120000"/>
                </a:lnSpc>
                <a:spcBef>
                  <a:spcPts val="450"/>
                </a:spcBef>
                <a:spcAft>
                  <a:spcPts val="450"/>
                </a:spcAft>
                <a:defRPr/>
              </a:pPr>
              <a:r>
                <a:rPr lang="en-US" altLang="zh-CN" sz="2400" dirty="0">
                  <a:solidFill>
                    <a:srgbClr val="FFFFFF"/>
                  </a:solidFill>
                  <a:latin typeface="Arial" panose="020B0604020202020204" pitchFamily="34" charset="0"/>
                  <a:ea typeface="方正舒体" panose="02010601030101010101" pitchFamily="2" charset="-122"/>
                  <a:cs typeface="Arial" panose="020B0604020202020204" pitchFamily="34" charset="0"/>
                </a:rPr>
                <a:t>D</a:t>
              </a:r>
              <a:endParaRPr lang="zh-CN" altLang="en-US" sz="2400" dirty="0">
                <a:solidFill>
                  <a:srgbClr val="FFFFFF"/>
                </a:solidFill>
                <a:latin typeface="Arial" panose="020B0604020202020204" pitchFamily="34" charset="0"/>
                <a:ea typeface="方正舒体" panose="02010601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22" name="MH_Other_2"/>
            <p:cNvSpPr/>
            <p:nvPr>
              <p:custDataLst>
                <p:tags r:id="rId2"/>
              </p:custDataLst>
            </p:nvPr>
          </p:nvSpPr>
          <p:spPr>
            <a:xfrm>
              <a:off x="3201989" y="2474913"/>
              <a:ext cx="1616075" cy="1274762"/>
            </a:xfrm>
            <a:custGeom>
              <a:avLst/>
              <a:gdLst/>
              <a:ahLst/>
              <a:cxnLst/>
              <a:rect l="l" t="t" r="r" b="b"/>
              <a:pathLst>
                <a:path w="2150110" h="1697787">
                  <a:moveTo>
                    <a:pt x="1701470" y="0"/>
                  </a:moveTo>
                  <a:lnTo>
                    <a:pt x="2150110" y="553317"/>
                  </a:lnTo>
                  <a:lnTo>
                    <a:pt x="1701470" y="1059182"/>
                  </a:lnTo>
                  <a:lnTo>
                    <a:pt x="1701470" y="829708"/>
                  </a:lnTo>
                  <a:cubicBezTo>
                    <a:pt x="1309708" y="837704"/>
                    <a:pt x="948651" y="1047633"/>
                    <a:pt x="746406" y="1386239"/>
                  </a:cubicBezTo>
                  <a:cubicBezTo>
                    <a:pt x="687727" y="1484483"/>
                    <a:pt x="644923" y="1589361"/>
                    <a:pt x="620466" y="1697787"/>
                  </a:cubicBezTo>
                  <a:lnTo>
                    <a:pt x="303685" y="1416408"/>
                  </a:lnTo>
                  <a:lnTo>
                    <a:pt x="0" y="1664449"/>
                  </a:lnTo>
                  <a:cubicBezTo>
                    <a:pt x="35261" y="1458221"/>
                    <a:pt x="109165" y="1257301"/>
                    <a:pt x="219962" y="1071801"/>
                  </a:cubicBezTo>
                  <a:cubicBezTo>
                    <a:pt x="533054" y="547612"/>
                    <a:pt x="1094227" y="224431"/>
                    <a:pt x="1701470" y="214954"/>
                  </a:cubicBezTo>
                  <a:close/>
                </a:path>
              </a:pathLst>
            </a:custGeom>
            <a:solidFill>
              <a:srgbClr val="4674CA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0" tIns="0" rIns="468000" bIns="288000" anchor="ctr"/>
            <a:lstStyle/>
            <a:p>
              <a:pPr algn="ctr">
                <a:lnSpc>
                  <a:spcPct val="120000"/>
                </a:lnSpc>
                <a:spcBef>
                  <a:spcPts val="450"/>
                </a:spcBef>
                <a:spcAft>
                  <a:spcPts val="450"/>
                </a:spcAft>
                <a:defRPr/>
              </a:pPr>
              <a:r>
                <a:rPr lang="en-US" altLang="zh-CN" sz="2400" dirty="0">
                  <a:solidFill>
                    <a:srgbClr val="FFFFFF"/>
                  </a:solidFill>
                  <a:latin typeface="Arial" panose="020B0604020202020204" pitchFamily="34" charset="0"/>
                  <a:ea typeface="方正舒体" panose="02010601030101010101" pitchFamily="2" charset="-122"/>
                  <a:cs typeface="Arial" panose="020B0604020202020204" pitchFamily="34" charset="0"/>
                </a:rPr>
                <a:t>P</a:t>
              </a:r>
              <a:endParaRPr lang="zh-CN" altLang="en-US" sz="2400" dirty="0">
                <a:solidFill>
                  <a:srgbClr val="FFFFFF"/>
                </a:solidFill>
                <a:latin typeface="Arial" panose="020B0604020202020204" pitchFamily="34" charset="0"/>
                <a:ea typeface="方正舒体" panose="02010601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23" name="MH_Other_3"/>
            <p:cNvSpPr/>
            <p:nvPr>
              <p:custDataLst>
                <p:tags r:id="rId3"/>
              </p:custDataLst>
            </p:nvPr>
          </p:nvSpPr>
          <p:spPr>
            <a:xfrm>
              <a:off x="3017838" y="3586164"/>
              <a:ext cx="1274762" cy="1616075"/>
            </a:xfrm>
            <a:custGeom>
              <a:avLst/>
              <a:gdLst/>
              <a:ahLst/>
              <a:cxnLst/>
              <a:rect l="l" t="t" r="r" b="b"/>
              <a:pathLst>
                <a:path w="1697153" h="2150709">
                  <a:moveTo>
                    <a:pt x="553317" y="0"/>
                  </a:moveTo>
                  <a:lnTo>
                    <a:pt x="1059182" y="448640"/>
                  </a:lnTo>
                  <a:lnTo>
                    <a:pt x="829708" y="448640"/>
                  </a:lnTo>
                  <a:cubicBezTo>
                    <a:pt x="837704" y="840402"/>
                    <a:pt x="1047633" y="1201459"/>
                    <a:pt x="1386239" y="1403704"/>
                  </a:cubicBezTo>
                  <a:cubicBezTo>
                    <a:pt x="1484322" y="1462287"/>
                    <a:pt x="1589018" y="1505047"/>
                    <a:pt x="1697153" y="1530355"/>
                  </a:cubicBezTo>
                  <a:lnTo>
                    <a:pt x="1416407" y="1846425"/>
                  </a:lnTo>
                  <a:lnTo>
                    <a:pt x="1664937" y="2150709"/>
                  </a:lnTo>
                  <a:cubicBezTo>
                    <a:pt x="1458510" y="2114956"/>
                    <a:pt x="1257435" y="2041026"/>
                    <a:pt x="1071801" y="1930149"/>
                  </a:cubicBezTo>
                  <a:cubicBezTo>
                    <a:pt x="547612" y="1617056"/>
                    <a:pt x="224431" y="1055883"/>
                    <a:pt x="214954" y="448640"/>
                  </a:cubicBezTo>
                  <a:lnTo>
                    <a:pt x="0" y="448640"/>
                  </a:lnTo>
                  <a:close/>
                </a:path>
              </a:pathLst>
            </a:custGeom>
            <a:solidFill>
              <a:srgbClr val="DE5647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180000" bIns="0" anchor="ctr"/>
            <a:lstStyle/>
            <a:p>
              <a:pPr algn="ctr">
                <a:lnSpc>
                  <a:spcPct val="120000"/>
                </a:lnSpc>
                <a:spcBef>
                  <a:spcPts val="450"/>
                </a:spcBef>
                <a:spcAft>
                  <a:spcPts val="450"/>
                </a:spcAft>
                <a:defRPr/>
              </a:pPr>
              <a:r>
                <a:rPr lang="en-US" altLang="zh-CN" sz="2400" dirty="0">
                  <a:solidFill>
                    <a:srgbClr val="FFFFFF"/>
                  </a:solidFill>
                  <a:latin typeface="Arial" panose="020B0604020202020204" pitchFamily="34" charset="0"/>
                  <a:ea typeface="方正舒体" panose="02010601030101010101" pitchFamily="2" charset="-122"/>
                  <a:cs typeface="Arial" panose="020B0604020202020204" pitchFamily="34" charset="0"/>
                </a:rPr>
                <a:t>A</a:t>
              </a:r>
              <a:endParaRPr lang="zh-CN" altLang="en-US" sz="2400" dirty="0">
                <a:solidFill>
                  <a:srgbClr val="FFFFFF"/>
                </a:solidFill>
                <a:latin typeface="Arial" panose="020B0604020202020204" pitchFamily="34" charset="0"/>
                <a:ea typeface="方正舒体" panose="02010601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24" name="MH_Other_4"/>
            <p:cNvSpPr/>
            <p:nvPr>
              <p:custDataLst>
                <p:tags r:id="rId4"/>
              </p:custDataLst>
            </p:nvPr>
          </p:nvSpPr>
          <p:spPr>
            <a:xfrm>
              <a:off x="4119564" y="4111626"/>
              <a:ext cx="1614487" cy="1274763"/>
            </a:xfrm>
            <a:custGeom>
              <a:avLst/>
              <a:gdLst/>
              <a:ahLst/>
              <a:cxnLst/>
              <a:rect l="l" t="t" r="r" b="b"/>
              <a:pathLst>
                <a:path w="2150053" h="1697681">
                  <a:moveTo>
                    <a:pt x="1529760" y="0"/>
                  </a:moveTo>
                  <a:lnTo>
                    <a:pt x="1846425" y="281275"/>
                  </a:lnTo>
                  <a:lnTo>
                    <a:pt x="2150053" y="33280"/>
                  </a:lnTo>
                  <a:cubicBezTo>
                    <a:pt x="2114837" y="239493"/>
                    <a:pt x="2040936" y="440395"/>
                    <a:pt x="1930148" y="625880"/>
                  </a:cubicBezTo>
                  <a:cubicBezTo>
                    <a:pt x="1617056" y="1150069"/>
                    <a:pt x="1055883" y="1473250"/>
                    <a:pt x="448640" y="1482727"/>
                  </a:cubicBezTo>
                  <a:lnTo>
                    <a:pt x="448640" y="1697681"/>
                  </a:lnTo>
                  <a:lnTo>
                    <a:pt x="0" y="1144364"/>
                  </a:lnTo>
                  <a:lnTo>
                    <a:pt x="448640" y="638499"/>
                  </a:lnTo>
                  <a:lnTo>
                    <a:pt x="448640" y="867973"/>
                  </a:lnTo>
                  <a:cubicBezTo>
                    <a:pt x="840402" y="859977"/>
                    <a:pt x="1201459" y="650048"/>
                    <a:pt x="1403704" y="311442"/>
                  </a:cubicBezTo>
                  <a:cubicBezTo>
                    <a:pt x="1462369" y="213222"/>
                    <a:pt x="1505166" y="108371"/>
                    <a:pt x="1529760" y="0"/>
                  </a:cubicBezTo>
                  <a:close/>
                </a:path>
              </a:pathLst>
            </a:custGeom>
            <a:solidFill>
              <a:srgbClr val="F8BF24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88000" tIns="0" rIns="0" bIns="0" anchor="ctr"/>
            <a:lstStyle/>
            <a:p>
              <a:pPr algn="ctr">
                <a:lnSpc>
                  <a:spcPct val="120000"/>
                </a:lnSpc>
                <a:spcBef>
                  <a:spcPts val="450"/>
                </a:spcBef>
                <a:spcAft>
                  <a:spcPts val="450"/>
                </a:spcAft>
                <a:defRPr/>
              </a:pPr>
              <a:r>
                <a:rPr lang="en-US" altLang="zh-CN" sz="2400" dirty="0">
                  <a:solidFill>
                    <a:srgbClr val="FFFFFF"/>
                  </a:solidFill>
                  <a:latin typeface="Arial" panose="020B0604020202020204" pitchFamily="34" charset="0"/>
                  <a:ea typeface="方正舒体" panose="02010601030101010101" pitchFamily="2" charset="-122"/>
                  <a:cs typeface="Arial" panose="020B0604020202020204" pitchFamily="34" charset="0"/>
                </a:rPr>
                <a:t>C</a:t>
              </a:r>
              <a:endParaRPr lang="zh-CN" altLang="en-US" sz="2400" dirty="0">
                <a:solidFill>
                  <a:srgbClr val="FFFFFF"/>
                </a:solidFill>
                <a:latin typeface="Arial" panose="020B0604020202020204" pitchFamily="34" charset="0"/>
                <a:ea typeface="方正舒体" panose="02010601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25" name="MH_Other_5"/>
            <p:cNvSpPr/>
            <p:nvPr>
              <p:custDataLst>
                <p:tags r:id="rId5"/>
              </p:custDataLst>
            </p:nvPr>
          </p:nvSpPr>
          <p:spPr>
            <a:xfrm rot="3577600">
              <a:off x="3433764" y="2936876"/>
              <a:ext cx="2066925" cy="2066925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spcFirstLastPara="1" lIns="0" tIns="0" rIns="0" bIns="0" numCol="1" anchor="ctr">
              <a:prstTxWarp prst="textArchUp">
                <a:avLst/>
              </a:prstTxWarp>
            </a:bodyPr>
            <a:lstStyle/>
            <a:p>
              <a:pPr algn="ctr">
                <a:defRPr/>
              </a:pPr>
              <a:endParaRPr lang="zh-CN" altLang="en-US" sz="1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600762" y="2101434"/>
            <a:ext cx="46726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kumimoji="0" lang="en-US" altLang="zh-CN" sz="200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Plan</a:t>
            </a:r>
            <a:r>
              <a:rPr kumimoji="0" lang="zh-CN" altLang="en-US" sz="200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kumimoji="0" lang="en-US" altLang="zh-CN" sz="200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kumimoji="0" lang="zh-CN" altLang="en-US" sz="200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计划</a:t>
            </a:r>
            <a:endParaRPr kumimoji="0" lang="en-US" altLang="zh-CN" sz="200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包括方针和目标的确定以及活动计划的制定； </a:t>
            </a:r>
            <a:endParaRPr kumimoji="0" lang="zh-CN" altLang="en-US" sz="160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7466955" y="2104828"/>
            <a:ext cx="4672684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kumimoji="0" lang="zh-CN" altLang="en-US" sz="200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kumimoji="0" lang="en-US" altLang="zh-CN" sz="200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DO</a:t>
            </a:r>
            <a:r>
              <a:rPr kumimoji="0" lang="zh-CN" altLang="en-US" sz="200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kumimoji="0" lang="en-US" altLang="zh-CN" sz="200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kumimoji="0" lang="zh-CN" altLang="en-US" sz="200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执行</a:t>
            </a:r>
            <a:endParaRPr kumimoji="0" lang="en-US" altLang="zh-CN" sz="200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/>
            <a:r>
              <a:rPr lang="zh-CN" altLang="en-US" sz="16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执行就是具体运作，实现计划中的内容；</a:t>
            </a:r>
            <a:endParaRPr lang="en-US" altLang="zh-CN" sz="16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/>
            <a:r>
              <a:rPr lang="zh-CN" altLang="en-US" sz="16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包括方针和目标的确定以及活动计划的制定； </a:t>
            </a:r>
            <a:endParaRPr lang="zh-CN" altLang="en-US" sz="16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7548821" y="4121554"/>
            <a:ext cx="432646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kumimoji="0" lang="en-US" altLang="zh-CN" sz="200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( Check</a:t>
            </a:r>
            <a:r>
              <a:rPr kumimoji="0" lang="zh-CN" altLang="en-US" sz="200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kumimoji="0" lang="en-US" altLang="zh-CN" sz="200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kumimoji="0" lang="zh-CN" altLang="en-US" sz="200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检查</a:t>
            </a:r>
            <a:endParaRPr kumimoji="0" lang="en-US" altLang="zh-CN" sz="200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/>
            <a:r>
              <a:rPr lang="zh-CN" altLang="en-US" sz="16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就是要总结执行计划的结果，分清哪些对了，哪些错了，明确效果，找出问题； </a:t>
            </a:r>
            <a:endParaRPr lang="zh-CN" altLang="en-US" sz="16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36561" y="3485103"/>
            <a:ext cx="413433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kumimoji="0" lang="zh-CN" altLang="en-US" sz="200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kumimoji="0" lang="en-US" altLang="zh-CN" sz="200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Action</a:t>
            </a:r>
            <a:r>
              <a:rPr kumimoji="0" lang="zh-CN" altLang="en-US" sz="200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kumimoji="0" lang="en-US" altLang="zh-CN" sz="200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kumimoji="0" lang="zh-CN" altLang="en-US" sz="200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行动（或处理）</a:t>
            </a:r>
            <a:endParaRPr kumimoji="0" lang="en-US" altLang="zh-CN" sz="200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lvl="0" indent="-285750">
              <a:buFont typeface="Wingdings" panose="05000000000000000000" pitchFamily="2" charset="2"/>
              <a:buChar char="l"/>
            </a:pPr>
            <a:r>
              <a:rPr lang="zh-CN" altLang="en-US" sz="1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对总结检查的结果进行处理，成功的经验加以肯定，并予以标准化，便于以后工作时遵循；</a:t>
            </a:r>
            <a:endParaRPr lang="en-US" altLang="zh-CN" sz="14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lvl="0" indent="-285750">
              <a:buFont typeface="Wingdings" panose="05000000000000000000" pitchFamily="2" charset="2"/>
              <a:buChar char="l"/>
            </a:pPr>
            <a:r>
              <a:rPr lang="zh-CN" altLang="en-US" sz="1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对于失败的教训也要总结，以免重现。</a:t>
            </a:r>
            <a:endParaRPr lang="en-US" altLang="zh-CN" sz="14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lvl="0" indent="-285750">
              <a:buFont typeface="Wingdings" panose="05000000000000000000" pitchFamily="2" charset="2"/>
              <a:buChar char="l"/>
            </a:pPr>
            <a:r>
              <a:rPr lang="zh-CN" altLang="en-US" sz="1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对于没有解决的问题，应提给下一个</a:t>
            </a:r>
            <a:r>
              <a:rPr lang="en-US" altLang="zh-CN" sz="1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PDCA</a:t>
            </a:r>
            <a:r>
              <a:rPr lang="zh-CN" altLang="en-US" sz="1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循环中去解决。 </a:t>
            </a:r>
            <a:endParaRPr lang="zh-CN" altLang="en-US" sz="14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3173046" y="1110720"/>
            <a:ext cx="5572369" cy="461273"/>
            <a:chOff x="3173046" y="1110720"/>
            <a:chExt cx="5572369" cy="461273"/>
          </a:xfrm>
        </p:grpSpPr>
        <p:sp>
          <p:nvSpPr>
            <p:cNvPr id="2" name="矩形 1"/>
            <p:cNvSpPr/>
            <p:nvPr/>
          </p:nvSpPr>
          <p:spPr>
            <a:xfrm>
              <a:off x="3578301" y="1156690"/>
              <a:ext cx="497283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</a:t>
              </a: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、</a:t>
              </a:r>
              <a:r>
                <a:rPr lang="en-US" altLang="zh-CN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D</a:t>
              </a: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、</a:t>
              </a:r>
              <a:r>
                <a:rPr lang="en-US" altLang="zh-CN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</a:t>
              </a: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、</a:t>
              </a:r>
              <a:r>
                <a:rPr lang="en-US" altLang="zh-CN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</a:t>
              </a: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四个英文字母所代表的意义如下：</a:t>
              </a:r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矩形: 圆角 4"/>
            <p:cNvSpPr/>
            <p:nvPr/>
          </p:nvSpPr>
          <p:spPr>
            <a:xfrm>
              <a:off x="3173046" y="1110720"/>
              <a:ext cx="5572369" cy="461273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31408" y="5491872"/>
            <a:ext cx="11329183" cy="658169"/>
            <a:chOff x="431408" y="5491872"/>
            <a:chExt cx="11329183" cy="658169"/>
          </a:xfrm>
        </p:grpSpPr>
        <p:sp>
          <p:nvSpPr>
            <p:cNvPr id="9" name="矩形 8"/>
            <p:cNvSpPr/>
            <p:nvPr/>
          </p:nvSpPr>
          <p:spPr>
            <a:xfrm>
              <a:off x="431408" y="5491872"/>
              <a:ext cx="11329183" cy="658169"/>
            </a:xfrm>
            <a:prstGeom prst="rect">
              <a:avLst/>
            </a:prstGeom>
            <a:solidFill>
              <a:srgbClr val="DE56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550198" y="5536748"/>
              <a:ext cx="11091604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以上四个过程不是运行一次就结束，而是周而复始的进行，一个循环完了，解决一些问题，未解决的问题进入下一个循环，这样阶梯式上升的。在质量管理中，因此有人称其为质量管理的基本方法。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7" name="Freeform 5"/>
          <p:cNvSpPr>
            <a:spLocks noEditPoints="1"/>
          </p:cNvSpPr>
          <p:nvPr/>
        </p:nvSpPr>
        <p:spPr bwMode="auto">
          <a:xfrm>
            <a:off x="5526095" y="3174779"/>
            <a:ext cx="1093267" cy="825877"/>
          </a:xfrm>
          <a:custGeom>
            <a:avLst/>
            <a:gdLst>
              <a:gd name="T0" fmla="*/ 924 w 2874"/>
              <a:gd name="T1" fmla="*/ 272 h 2173"/>
              <a:gd name="T2" fmla="*/ 2684 w 2874"/>
              <a:gd name="T3" fmla="*/ 819 h 2173"/>
              <a:gd name="T4" fmla="*/ 2595 w 2874"/>
              <a:gd name="T5" fmla="*/ 883 h 2173"/>
              <a:gd name="T6" fmla="*/ 2502 w 2874"/>
              <a:gd name="T7" fmla="*/ 986 h 2173"/>
              <a:gd name="T8" fmla="*/ 2413 w 2874"/>
              <a:gd name="T9" fmla="*/ 1083 h 2173"/>
              <a:gd name="T10" fmla="*/ 2320 w 2874"/>
              <a:gd name="T11" fmla="*/ 2173 h 2173"/>
              <a:gd name="T12" fmla="*/ 2320 w 2874"/>
              <a:gd name="T13" fmla="*/ 1186 h 2173"/>
              <a:gd name="T14" fmla="*/ 2051 w 2874"/>
              <a:gd name="T15" fmla="*/ 2173 h 2173"/>
              <a:gd name="T16" fmla="*/ 1958 w 2874"/>
              <a:gd name="T17" fmla="*/ 1484 h 2173"/>
              <a:gd name="T18" fmla="*/ 1869 w 2874"/>
              <a:gd name="T19" fmla="*/ 1422 h 2173"/>
              <a:gd name="T20" fmla="*/ 1776 w 2874"/>
              <a:gd name="T21" fmla="*/ 2173 h 2173"/>
              <a:gd name="T22" fmla="*/ 1776 w 2874"/>
              <a:gd name="T23" fmla="*/ 1366 h 2173"/>
              <a:gd name="T24" fmla="*/ 1506 w 2874"/>
              <a:gd name="T25" fmla="*/ 2173 h 2173"/>
              <a:gd name="T26" fmla="*/ 1412 w 2874"/>
              <a:gd name="T27" fmla="*/ 1648 h 2173"/>
              <a:gd name="T28" fmla="*/ 1324 w 2874"/>
              <a:gd name="T29" fmla="*/ 1717 h 2173"/>
              <a:gd name="T30" fmla="*/ 1230 w 2874"/>
              <a:gd name="T31" fmla="*/ 2173 h 2173"/>
              <a:gd name="T32" fmla="*/ 1230 w 2874"/>
              <a:gd name="T33" fmla="*/ 1791 h 2173"/>
              <a:gd name="T34" fmla="*/ 962 w 2874"/>
              <a:gd name="T35" fmla="*/ 2173 h 2173"/>
              <a:gd name="T36" fmla="*/ 868 w 2874"/>
              <a:gd name="T37" fmla="*/ 1765 h 2173"/>
              <a:gd name="T38" fmla="*/ 780 w 2874"/>
              <a:gd name="T39" fmla="*/ 1704 h 2173"/>
              <a:gd name="T40" fmla="*/ 686 w 2874"/>
              <a:gd name="T41" fmla="*/ 2173 h 2173"/>
              <a:gd name="T42" fmla="*/ 686 w 2874"/>
              <a:gd name="T43" fmla="*/ 1688 h 2173"/>
              <a:gd name="T44" fmla="*/ 416 w 2874"/>
              <a:gd name="T45" fmla="*/ 2173 h 2173"/>
              <a:gd name="T46" fmla="*/ 141 w 2874"/>
              <a:gd name="T47" fmla="*/ 2007 h 2173"/>
              <a:gd name="T48" fmla="*/ 54 w 2874"/>
              <a:gd name="T49" fmla="*/ 1920 h 2173"/>
              <a:gd name="T50" fmla="*/ 0 w 2874"/>
              <a:gd name="T51" fmla="*/ 1475 h 2173"/>
              <a:gd name="T52" fmla="*/ 963 w 2874"/>
              <a:gd name="T53" fmla="*/ 1614 h 2173"/>
              <a:gd name="T54" fmla="*/ 1776 w 2874"/>
              <a:gd name="T55" fmla="*/ 1139 h 2173"/>
              <a:gd name="T56" fmla="*/ 2092 w 2874"/>
              <a:gd name="T57" fmla="*/ 1173 h 2173"/>
              <a:gd name="T58" fmla="*/ 2825 w 2874"/>
              <a:gd name="T59" fmla="*/ 333 h 2173"/>
              <a:gd name="T60" fmla="*/ 2248 w 2874"/>
              <a:gd name="T61" fmla="*/ 247 h 2173"/>
              <a:gd name="T62" fmla="*/ 1873 w 2874"/>
              <a:gd name="T63" fmla="*/ 775 h 2173"/>
              <a:gd name="T64" fmla="*/ 1057 w 2874"/>
              <a:gd name="T65" fmla="*/ 1250 h 2173"/>
              <a:gd name="T66" fmla="*/ 649 w 2874"/>
              <a:gd name="T67" fmla="*/ 1091 h 2173"/>
              <a:gd name="T68" fmla="*/ 323 w 2874"/>
              <a:gd name="T69" fmla="*/ 2173 h 2173"/>
              <a:gd name="T70" fmla="*/ 323 w 2874"/>
              <a:gd name="T71" fmla="*/ 1901 h 2173"/>
              <a:gd name="T72" fmla="*/ 778 w 2874"/>
              <a:gd name="T73" fmla="*/ 297 h 2173"/>
              <a:gd name="T74" fmla="*/ 1252 w 2874"/>
              <a:gd name="T75" fmla="*/ 493 h 2173"/>
              <a:gd name="T76" fmla="*/ 993 w 2874"/>
              <a:gd name="T77" fmla="*/ 485 h 2173"/>
              <a:gd name="T78" fmla="*/ 1106 w 2874"/>
              <a:gd name="T79" fmla="*/ 1108 h 2173"/>
              <a:gd name="T80" fmla="*/ 862 w 2874"/>
              <a:gd name="T81" fmla="*/ 782 h 2173"/>
              <a:gd name="T82" fmla="*/ 523 w 2874"/>
              <a:gd name="T83" fmla="*/ 962 h 2173"/>
              <a:gd name="T84" fmla="*/ 772 w 2874"/>
              <a:gd name="T85" fmla="*/ 434 h 2173"/>
              <a:gd name="T86" fmla="*/ 542 w 2874"/>
              <a:gd name="T87" fmla="*/ 572 h 2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2874" h="2173">
                <a:moveTo>
                  <a:pt x="924" y="46"/>
                </a:moveTo>
                <a:cubicBezTo>
                  <a:pt x="986" y="46"/>
                  <a:pt x="1037" y="97"/>
                  <a:pt x="1037" y="159"/>
                </a:cubicBezTo>
                <a:cubicBezTo>
                  <a:pt x="1037" y="221"/>
                  <a:pt x="986" y="272"/>
                  <a:pt x="924" y="272"/>
                </a:cubicBezTo>
                <a:cubicBezTo>
                  <a:pt x="862" y="272"/>
                  <a:pt x="811" y="221"/>
                  <a:pt x="811" y="159"/>
                </a:cubicBezTo>
                <a:cubicBezTo>
                  <a:pt x="813" y="97"/>
                  <a:pt x="862" y="46"/>
                  <a:pt x="924" y="46"/>
                </a:cubicBezTo>
                <a:close/>
                <a:moveTo>
                  <a:pt x="2684" y="819"/>
                </a:moveTo>
                <a:cubicBezTo>
                  <a:pt x="2684" y="2173"/>
                  <a:pt x="2684" y="2173"/>
                  <a:pt x="2684" y="2173"/>
                </a:cubicBezTo>
                <a:cubicBezTo>
                  <a:pt x="2595" y="2173"/>
                  <a:pt x="2595" y="2173"/>
                  <a:pt x="2595" y="2173"/>
                </a:cubicBezTo>
                <a:cubicBezTo>
                  <a:pt x="2595" y="883"/>
                  <a:pt x="2595" y="883"/>
                  <a:pt x="2595" y="883"/>
                </a:cubicBezTo>
                <a:cubicBezTo>
                  <a:pt x="2666" y="806"/>
                  <a:pt x="2666" y="806"/>
                  <a:pt x="2666" y="806"/>
                </a:cubicBezTo>
                <a:cubicBezTo>
                  <a:pt x="2684" y="819"/>
                  <a:pt x="2684" y="819"/>
                  <a:pt x="2684" y="819"/>
                </a:cubicBezTo>
                <a:close/>
                <a:moveTo>
                  <a:pt x="2502" y="986"/>
                </a:moveTo>
                <a:cubicBezTo>
                  <a:pt x="2502" y="2173"/>
                  <a:pt x="2502" y="2173"/>
                  <a:pt x="2502" y="2173"/>
                </a:cubicBezTo>
                <a:cubicBezTo>
                  <a:pt x="2413" y="2173"/>
                  <a:pt x="2413" y="2173"/>
                  <a:pt x="2413" y="2173"/>
                </a:cubicBezTo>
                <a:cubicBezTo>
                  <a:pt x="2413" y="1083"/>
                  <a:pt x="2413" y="1083"/>
                  <a:pt x="2413" y="1083"/>
                </a:cubicBezTo>
                <a:cubicBezTo>
                  <a:pt x="2502" y="986"/>
                  <a:pt x="2502" y="986"/>
                  <a:pt x="2502" y="986"/>
                </a:cubicBezTo>
                <a:close/>
                <a:moveTo>
                  <a:pt x="2320" y="1186"/>
                </a:moveTo>
                <a:cubicBezTo>
                  <a:pt x="2320" y="2173"/>
                  <a:pt x="2320" y="2173"/>
                  <a:pt x="2320" y="2173"/>
                </a:cubicBezTo>
                <a:cubicBezTo>
                  <a:pt x="2232" y="2173"/>
                  <a:pt x="2232" y="2173"/>
                  <a:pt x="2232" y="2173"/>
                </a:cubicBezTo>
                <a:cubicBezTo>
                  <a:pt x="2232" y="1285"/>
                  <a:pt x="2232" y="1285"/>
                  <a:pt x="2232" y="1285"/>
                </a:cubicBezTo>
                <a:cubicBezTo>
                  <a:pt x="2320" y="1186"/>
                  <a:pt x="2320" y="1186"/>
                  <a:pt x="2320" y="1186"/>
                </a:cubicBezTo>
                <a:close/>
                <a:moveTo>
                  <a:pt x="2140" y="1388"/>
                </a:moveTo>
                <a:cubicBezTo>
                  <a:pt x="2140" y="2173"/>
                  <a:pt x="2140" y="2173"/>
                  <a:pt x="2140" y="2173"/>
                </a:cubicBezTo>
                <a:cubicBezTo>
                  <a:pt x="2051" y="2173"/>
                  <a:pt x="2051" y="2173"/>
                  <a:pt x="2051" y="2173"/>
                </a:cubicBezTo>
                <a:cubicBezTo>
                  <a:pt x="2051" y="1484"/>
                  <a:pt x="2051" y="1484"/>
                  <a:pt x="2051" y="1484"/>
                </a:cubicBezTo>
                <a:cubicBezTo>
                  <a:pt x="2140" y="1388"/>
                  <a:pt x="2140" y="1388"/>
                  <a:pt x="2140" y="1388"/>
                </a:cubicBezTo>
                <a:close/>
                <a:moveTo>
                  <a:pt x="1958" y="1484"/>
                </a:moveTo>
                <a:cubicBezTo>
                  <a:pt x="1958" y="2173"/>
                  <a:pt x="1958" y="2173"/>
                  <a:pt x="1958" y="2173"/>
                </a:cubicBezTo>
                <a:cubicBezTo>
                  <a:pt x="1869" y="2173"/>
                  <a:pt x="1869" y="2173"/>
                  <a:pt x="1869" y="2173"/>
                </a:cubicBezTo>
                <a:cubicBezTo>
                  <a:pt x="1869" y="1422"/>
                  <a:pt x="1869" y="1422"/>
                  <a:pt x="1869" y="1422"/>
                </a:cubicBezTo>
                <a:cubicBezTo>
                  <a:pt x="1958" y="1484"/>
                  <a:pt x="1958" y="1484"/>
                  <a:pt x="1958" y="1484"/>
                </a:cubicBezTo>
                <a:close/>
                <a:moveTo>
                  <a:pt x="1776" y="1366"/>
                </a:moveTo>
                <a:cubicBezTo>
                  <a:pt x="1776" y="2173"/>
                  <a:pt x="1776" y="2173"/>
                  <a:pt x="1776" y="2173"/>
                </a:cubicBezTo>
                <a:cubicBezTo>
                  <a:pt x="1688" y="2173"/>
                  <a:pt x="1688" y="2173"/>
                  <a:pt x="1688" y="2173"/>
                </a:cubicBezTo>
                <a:cubicBezTo>
                  <a:pt x="1688" y="1435"/>
                  <a:pt x="1688" y="1435"/>
                  <a:pt x="1688" y="1435"/>
                </a:cubicBezTo>
                <a:cubicBezTo>
                  <a:pt x="1776" y="1366"/>
                  <a:pt x="1776" y="1366"/>
                  <a:pt x="1776" y="1366"/>
                </a:cubicBezTo>
                <a:close/>
                <a:moveTo>
                  <a:pt x="1594" y="1507"/>
                </a:moveTo>
                <a:cubicBezTo>
                  <a:pt x="1594" y="2173"/>
                  <a:pt x="1594" y="2173"/>
                  <a:pt x="1594" y="2173"/>
                </a:cubicBezTo>
                <a:cubicBezTo>
                  <a:pt x="1506" y="2173"/>
                  <a:pt x="1506" y="2173"/>
                  <a:pt x="1506" y="2173"/>
                </a:cubicBezTo>
                <a:cubicBezTo>
                  <a:pt x="1506" y="1576"/>
                  <a:pt x="1506" y="1576"/>
                  <a:pt x="1506" y="1576"/>
                </a:cubicBezTo>
                <a:cubicBezTo>
                  <a:pt x="1594" y="1507"/>
                  <a:pt x="1594" y="1507"/>
                  <a:pt x="1594" y="1507"/>
                </a:cubicBezTo>
                <a:close/>
                <a:moveTo>
                  <a:pt x="1412" y="1648"/>
                </a:moveTo>
                <a:cubicBezTo>
                  <a:pt x="1412" y="2173"/>
                  <a:pt x="1412" y="2173"/>
                  <a:pt x="1412" y="2173"/>
                </a:cubicBezTo>
                <a:cubicBezTo>
                  <a:pt x="1324" y="2173"/>
                  <a:pt x="1324" y="2173"/>
                  <a:pt x="1324" y="2173"/>
                </a:cubicBezTo>
                <a:cubicBezTo>
                  <a:pt x="1324" y="1717"/>
                  <a:pt x="1324" y="1717"/>
                  <a:pt x="1324" y="1717"/>
                </a:cubicBezTo>
                <a:cubicBezTo>
                  <a:pt x="1412" y="1648"/>
                  <a:pt x="1412" y="1648"/>
                  <a:pt x="1412" y="1648"/>
                </a:cubicBezTo>
                <a:close/>
                <a:moveTo>
                  <a:pt x="1230" y="1791"/>
                </a:moveTo>
                <a:cubicBezTo>
                  <a:pt x="1230" y="2173"/>
                  <a:pt x="1230" y="2173"/>
                  <a:pt x="1230" y="2173"/>
                </a:cubicBezTo>
                <a:cubicBezTo>
                  <a:pt x="1142" y="2173"/>
                  <a:pt x="1142" y="2173"/>
                  <a:pt x="1142" y="2173"/>
                </a:cubicBezTo>
                <a:cubicBezTo>
                  <a:pt x="1142" y="1858"/>
                  <a:pt x="1142" y="1858"/>
                  <a:pt x="1142" y="1858"/>
                </a:cubicBezTo>
                <a:cubicBezTo>
                  <a:pt x="1230" y="1791"/>
                  <a:pt x="1230" y="1791"/>
                  <a:pt x="1230" y="1791"/>
                </a:cubicBezTo>
                <a:close/>
                <a:moveTo>
                  <a:pt x="1050" y="1889"/>
                </a:moveTo>
                <a:cubicBezTo>
                  <a:pt x="1050" y="2173"/>
                  <a:pt x="1050" y="2173"/>
                  <a:pt x="1050" y="2173"/>
                </a:cubicBezTo>
                <a:cubicBezTo>
                  <a:pt x="962" y="2173"/>
                  <a:pt x="962" y="2173"/>
                  <a:pt x="962" y="2173"/>
                </a:cubicBezTo>
                <a:cubicBezTo>
                  <a:pt x="962" y="1828"/>
                  <a:pt x="962" y="1828"/>
                  <a:pt x="962" y="1828"/>
                </a:cubicBezTo>
                <a:cubicBezTo>
                  <a:pt x="1050" y="1889"/>
                  <a:pt x="1050" y="1889"/>
                  <a:pt x="1050" y="1889"/>
                </a:cubicBezTo>
                <a:close/>
                <a:moveTo>
                  <a:pt x="868" y="1765"/>
                </a:moveTo>
                <a:cubicBezTo>
                  <a:pt x="868" y="2173"/>
                  <a:pt x="868" y="2173"/>
                  <a:pt x="868" y="2173"/>
                </a:cubicBezTo>
                <a:cubicBezTo>
                  <a:pt x="780" y="2173"/>
                  <a:pt x="780" y="2173"/>
                  <a:pt x="780" y="2173"/>
                </a:cubicBezTo>
                <a:cubicBezTo>
                  <a:pt x="780" y="1704"/>
                  <a:pt x="780" y="1704"/>
                  <a:pt x="780" y="1704"/>
                </a:cubicBezTo>
                <a:cubicBezTo>
                  <a:pt x="868" y="1765"/>
                  <a:pt x="868" y="1765"/>
                  <a:pt x="868" y="1765"/>
                </a:cubicBezTo>
                <a:close/>
                <a:moveTo>
                  <a:pt x="686" y="1688"/>
                </a:moveTo>
                <a:cubicBezTo>
                  <a:pt x="686" y="2173"/>
                  <a:pt x="686" y="2173"/>
                  <a:pt x="686" y="2173"/>
                </a:cubicBezTo>
                <a:cubicBezTo>
                  <a:pt x="598" y="2173"/>
                  <a:pt x="598" y="2173"/>
                  <a:pt x="598" y="2173"/>
                </a:cubicBezTo>
                <a:cubicBezTo>
                  <a:pt x="598" y="1738"/>
                  <a:pt x="598" y="1738"/>
                  <a:pt x="598" y="1738"/>
                </a:cubicBezTo>
                <a:cubicBezTo>
                  <a:pt x="686" y="1688"/>
                  <a:pt x="686" y="1688"/>
                  <a:pt x="686" y="1688"/>
                </a:cubicBezTo>
                <a:close/>
                <a:moveTo>
                  <a:pt x="505" y="1794"/>
                </a:moveTo>
                <a:cubicBezTo>
                  <a:pt x="505" y="2173"/>
                  <a:pt x="505" y="2173"/>
                  <a:pt x="505" y="2173"/>
                </a:cubicBezTo>
                <a:cubicBezTo>
                  <a:pt x="416" y="2173"/>
                  <a:pt x="416" y="2173"/>
                  <a:pt x="416" y="2173"/>
                </a:cubicBezTo>
                <a:cubicBezTo>
                  <a:pt x="416" y="1845"/>
                  <a:pt x="416" y="1845"/>
                  <a:pt x="416" y="1845"/>
                </a:cubicBezTo>
                <a:cubicBezTo>
                  <a:pt x="505" y="1794"/>
                  <a:pt x="505" y="1794"/>
                  <a:pt x="505" y="1794"/>
                </a:cubicBezTo>
                <a:close/>
                <a:moveTo>
                  <a:pt x="141" y="2007"/>
                </a:moveTo>
                <a:cubicBezTo>
                  <a:pt x="141" y="2173"/>
                  <a:pt x="141" y="2173"/>
                  <a:pt x="141" y="2173"/>
                </a:cubicBezTo>
                <a:cubicBezTo>
                  <a:pt x="54" y="2173"/>
                  <a:pt x="54" y="2173"/>
                  <a:pt x="54" y="2173"/>
                </a:cubicBezTo>
                <a:cubicBezTo>
                  <a:pt x="54" y="1920"/>
                  <a:pt x="54" y="1920"/>
                  <a:pt x="54" y="1920"/>
                </a:cubicBezTo>
                <a:cubicBezTo>
                  <a:pt x="113" y="2022"/>
                  <a:pt x="113" y="2022"/>
                  <a:pt x="113" y="2022"/>
                </a:cubicBezTo>
                <a:cubicBezTo>
                  <a:pt x="141" y="2007"/>
                  <a:pt x="141" y="2007"/>
                  <a:pt x="141" y="2007"/>
                </a:cubicBezTo>
                <a:close/>
                <a:moveTo>
                  <a:pt x="0" y="1475"/>
                </a:moveTo>
                <a:cubicBezTo>
                  <a:pt x="177" y="1778"/>
                  <a:pt x="177" y="1778"/>
                  <a:pt x="177" y="1778"/>
                </a:cubicBezTo>
                <a:cubicBezTo>
                  <a:pt x="731" y="1453"/>
                  <a:pt x="731" y="1453"/>
                  <a:pt x="731" y="1453"/>
                </a:cubicBezTo>
                <a:cubicBezTo>
                  <a:pt x="963" y="1614"/>
                  <a:pt x="963" y="1614"/>
                  <a:pt x="963" y="1614"/>
                </a:cubicBezTo>
                <a:cubicBezTo>
                  <a:pt x="1070" y="1688"/>
                  <a:pt x="1070" y="1688"/>
                  <a:pt x="1070" y="1688"/>
                </a:cubicBezTo>
                <a:cubicBezTo>
                  <a:pt x="1171" y="1609"/>
                  <a:pt x="1171" y="1609"/>
                  <a:pt x="1171" y="1609"/>
                </a:cubicBezTo>
                <a:cubicBezTo>
                  <a:pt x="1776" y="1139"/>
                  <a:pt x="1776" y="1139"/>
                  <a:pt x="1776" y="1139"/>
                </a:cubicBezTo>
                <a:cubicBezTo>
                  <a:pt x="1861" y="1198"/>
                  <a:pt x="1861" y="1198"/>
                  <a:pt x="1861" y="1198"/>
                </a:cubicBezTo>
                <a:cubicBezTo>
                  <a:pt x="1987" y="1288"/>
                  <a:pt x="1987" y="1288"/>
                  <a:pt x="1987" y="1288"/>
                </a:cubicBezTo>
                <a:cubicBezTo>
                  <a:pt x="2092" y="1173"/>
                  <a:pt x="2092" y="1173"/>
                  <a:pt x="2092" y="1173"/>
                </a:cubicBezTo>
                <a:cubicBezTo>
                  <a:pt x="2644" y="562"/>
                  <a:pt x="2644" y="562"/>
                  <a:pt x="2644" y="562"/>
                </a:cubicBezTo>
                <a:cubicBezTo>
                  <a:pt x="2775" y="665"/>
                  <a:pt x="2775" y="665"/>
                  <a:pt x="2775" y="665"/>
                </a:cubicBezTo>
                <a:cubicBezTo>
                  <a:pt x="2825" y="333"/>
                  <a:pt x="2825" y="333"/>
                  <a:pt x="2825" y="333"/>
                </a:cubicBezTo>
                <a:cubicBezTo>
                  <a:pt x="2874" y="0"/>
                  <a:pt x="2874" y="0"/>
                  <a:pt x="2874" y="0"/>
                </a:cubicBezTo>
                <a:cubicBezTo>
                  <a:pt x="2561" y="123"/>
                  <a:pt x="2561" y="123"/>
                  <a:pt x="2561" y="123"/>
                </a:cubicBezTo>
                <a:cubicBezTo>
                  <a:pt x="2248" y="247"/>
                  <a:pt x="2248" y="247"/>
                  <a:pt x="2248" y="247"/>
                </a:cubicBezTo>
                <a:cubicBezTo>
                  <a:pt x="2369" y="342"/>
                  <a:pt x="2369" y="342"/>
                  <a:pt x="2369" y="342"/>
                </a:cubicBezTo>
                <a:cubicBezTo>
                  <a:pt x="1937" y="821"/>
                  <a:pt x="1937" y="821"/>
                  <a:pt x="1937" y="821"/>
                </a:cubicBezTo>
                <a:cubicBezTo>
                  <a:pt x="1873" y="775"/>
                  <a:pt x="1873" y="775"/>
                  <a:pt x="1873" y="775"/>
                </a:cubicBezTo>
                <a:cubicBezTo>
                  <a:pt x="1766" y="700"/>
                  <a:pt x="1766" y="700"/>
                  <a:pt x="1766" y="700"/>
                </a:cubicBezTo>
                <a:cubicBezTo>
                  <a:pt x="1663" y="780"/>
                  <a:pt x="1663" y="780"/>
                  <a:pt x="1663" y="780"/>
                </a:cubicBezTo>
                <a:cubicBezTo>
                  <a:pt x="1057" y="1250"/>
                  <a:pt x="1057" y="1250"/>
                  <a:pt x="1057" y="1250"/>
                </a:cubicBezTo>
                <a:cubicBezTo>
                  <a:pt x="837" y="1099"/>
                  <a:pt x="837" y="1099"/>
                  <a:pt x="837" y="1099"/>
                </a:cubicBezTo>
                <a:cubicBezTo>
                  <a:pt x="745" y="1035"/>
                  <a:pt x="745" y="1035"/>
                  <a:pt x="745" y="1035"/>
                </a:cubicBezTo>
                <a:cubicBezTo>
                  <a:pt x="649" y="1091"/>
                  <a:pt x="649" y="1091"/>
                  <a:pt x="649" y="1091"/>
                </a:cubicBezTo>
                <a:cubicBezTo>
                  <a:pt x="0" y="1475"/>
                  <a:pt x="0" y="1475"/>
                  <a:pt x="0" y="1475"/>
                </a:cubicBezTo>
                <a:close/>
                <a:moveTo>
                  <a:pt x="323" y="1901"/>
                </a:moveTo>
                <a:cubicBezTo>
                  <a:pt x="323" y="2173"/>
                  <a:pt x="323" y="2173"/>
                  <a:pt x="323" y="2173"/>
                </a:cubicBezTo>
                <a:cubicBezTo>
                  <a:pt x="234" y="2173"/>
                  <a:pt x="234" y="2173"/>
                  <a:pt x="234" y="2173"/>
                </a:cubicBezTo>
                <a:cubicBezTo>
                  <a:pt x="234" y="1951"/>
                  <a:pt x="234" y="1951"/>
                  <a:pt x="234" y="1951"/>
                </a:cubicBezTo>
                <a:cubicBezTo>
                  <a:pt x="323" y="1901"/>
                  <a:pt x="323" y="1901"/>
                  <a:pt x="323" y="1901"/>
                </a:cubicBezTo>
                <a:close/>
                <a:moveTo>
                  <a:pt x="542" y="572"/>
                </a:moveTo>
                <a:cubicBezTo>
                  <a:pt x="583" y="429"/>
                  <a:pt x="583" y="429"/>
                  <a:pt x="583" y="429"/>
                </a:cubicBezTo>
                <a:cubicBezTo>
                  <a:pt x="778" y="297"/>
                  <a:pt x="778" y="297"/>
                  <a:pt x="778" y="297"/>
                </a:cubicBezTo>
                <a:cubicBezTo>
                  <a:pt x="1050" y="300"/>
                  <a:pt x="1050" y="300"/>
                  <a:pt x="1050" y="300"/>
                </a:cubicBezTo>
                <a:cubicBezTo>
                  <a:pt x="1104" y="492"/>
                  <a:pt x="1104" y="492"/>
                  <a:pt x="1104" y="492"/>
                </a:cubicBezTo>
                <a:cubicBezTo>
                  <a:pt x="1252" y="493"/>
                  <a:pt x="1252" y="493"/>
                  <a:pt x="1252" y="493"/>
                </a:cubicBezTo>
                <a:cubicBezTo>
                  <a:pt x="1255" y="536"/>
                  <a:pt x="1255" y="536"/>
                  <a:pt x="1255" y="536"/>
                </a:cubicBezTo>
                <a:cubicBezTo>
                  <a:pt x="1050" y="565"/>
                  <a:pt x="1050" y="565"/>
                  <a:pt x="1050" y="565"/>
                </a:cubicBezTo>
                <a:cubicBezTo>
                  <a:pt x="993" y="485"/>
                  <a:pt x="993" y="485"/>
                  <a:pt x="993" y="485"/>
                </a:cubicBezTo>
                <a:cubicBezTo>
                  <a:pt x="955" y="665"/>
                  <a:pt x="955" y="665"/>
                  <a:pt x="955" y="665"/>
                </a:cubicBezTo>
                <a:cubicBezTo>
                  <a:pt x="1099" y="842"/>
                  <a:pt x="1099" y="842"/>
                  <a:pt x="1099" y="842"/>
                </a:cubicBezTo>
                <a:cubicBezTo>
                  <a:pt x="1106" y="1108"/>
                  <a:pt x="1106" y="1108"/>
                  <a:pt x="1106" y="1108"/>
                </a:cubicBezTo>
                <a:cubicBezTo>
                  <a:pt x="1037" y="1109"/>
                  <a:pt x="1037" y="1109"/>
                  <a:pt x="1037" y="1109"/>
                </a:cubicBezTo>
                <a:cubicBezTo>
                  <a:pt x="985" y="880"/>
                  <a:pt x="985" y="880"/>
                  <a:pt x="985" y="880"/>
                </a:cubicBezTo>
                <a:cubicBezTo>
                  <a:pt x="862" y="782"/>
                  <a:pt x="862" y="782"/>
                  <a:pt x="862" y="782"/>
                </a:cubicBezTo>
                <a:cubicBezTo>
                  <a:pt x="826" y="837"/>
                  <a:pt x="782" y="960"/>
                  <a:pt x="782" y="960"/>
                </a:cubicBezTo>
                <a:cubicBezTo>
                  <a:pt x="531" y="1004"/>
                  <a:pt x="531" y="1004"/>
                  <a:pt x="531" y="1004"/>
                </a:cubicBezTo>
                <a:cubicBezTo>
                  <a:pt x="523" y="962"/>
                  <a:pt x="523" y="962"/>
                  <a:pt x="523" y="962"/>
                </a:cubicBezTo>
                <a:cubicBezTo>
                  <a:pt x="701" y="893"/>
                  <a:pt x="701" y="893"/>
                  <a:pt x="701" y="893"/>
                </a:cubicBezTo>
                <a:cubicBezTo>
                  <a:pt x="741" y="641"/>
                  <a:pt x="741" y="641"/>
                  <a:pt x="741" y="641"/>
                </a:cubicBezTo>
                <a:cubicBezTo>
                  <a:pt x="772" y="434"/>
                  <a:pt x="772" y="434"/>
                  <a:pt x="772" y="434"/>
                </a:cubicBezTo>
                <a:cubicBezTo>
                  <a:pt x="665" y="469"/>
                  <a:pt x="665" y="469"/>
                  <a:pt x="665" y="469"/>
                </a:cubicBezTo>
                <a:cubicBezTo>
                  <a:pt x="590" y="600"/>
                  <a:pt x="590" y="600"/>
                  <a:pt x="590" y="600"/>
                </a:cubicBezTo>
                <a:cubicBezTo>
                  <a:pt x="542" y="572"/>
                  <a:pt x="542" y="572"/>
                  <a:pt x="542" y="572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26" name="组合 25"/>
          <p:cNvGrpSpPr/>
          <p:nvPr/>
        </p:nvGrpSpPr>
        <p:grpSpPr>
          <a:xfrm>
            <a:off x="401709" y="266581"/>
            <a:ext cx="11473572" cy="528835"/>
            <a:chOff x="401709" y="266581"/>
            <a:chExt cx="11473572" cy="528835"/>
          </a:xfrm>
        </p:grpSpPr>
        <p:sp>
          <p:nvSpPr>
            <p:cNvPr id="30" name="椭圆 29"/>
            <p:cNvSpPr/>
            <p:nvPr/>
          </p:nvSpPr>
          <p:spPr>
            <a:xfrm>
              <a:off x="401709" y="266581"/>
              <a:ext cx="528835" cy="528835"/>
            </a:xfrm>
            <a:prstGeom prst="ellipse">
              <a:avLst/>
            </a:prstGeom>
            <a:solidFill>
              <a:srgbClr val="4674CA"/>
            </a:solidFill>
            <a:ln>
              <a:solidFill>
                <a:srgbClr val="4674C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509682" y="277446"/>
              <a:ext cx="1944604" cy="484252"/>
              <a:chOff x="6078784" y="1930037"/>
              <a:chExt cx="2481300" cy="617903"/>
            </a:xfrm>
          </p:grpSpPr>
          <p:sp>
            <p:nvSpPr>
              <p:cNvPr id="33" name="文本框 32"/>
              <p:cNvSpPr txBox="1"/>
              <p:nvPr/>
            </p:nvSpPr>
            <p:spPr>
              <a:xfrm>
                <a:off x="6078784" y="1958858"/>
                <a:ext cx="384950" cy="5890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1</a:t>
                </a:r>
                <a:endParaRPr lang="zh-CN" altLang="en-US" sz="24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6753569" y="1930037"/>
                <a:ext cx="1806515" cy="5890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分析说明</a:t>
                </a:r>
                <a:endPara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32" name="直接连接符 31"/>
            <p:cNvCxnSpPr/>
            <p:nvPr/>
          </p:nvCxnSpPr>
          <p:spPr>
            <a:xfrm>
              <a:off x="919333" y="717970"/>
              <a:ext cx="10955948" cy="2114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1934308" y="1110720"/>
            <a:ext cx="8323385" cy="461273"/>
            <a:chOff x="3173046" y="1110720"/>
            <a:chExt cx="8323385" cy="461273"/>
          </a:xfrm>
        </p:grpSpPr>
        <p:sp>
          <p:nvSpPr>
            <p:cNvPr id="2" name="矩形 1"/>
            <p:cNvSpPr/>
            <p:nvPr/>
          </p:nvSpPr>
          <p:spPr>
            <a:xfrm>
              <a:off x="3578301" y="1156690"/>
              <a:ext cx="783099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一个</a:t>
              </a:r>
              <a:r>
                <a:rPr lang="en-US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PDCA</a:t>
              </a:r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循环一般都要经历以下</a:t>
              </a:r>
              <a:r>
                <a:rPr lang="en-US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个阶段</a:t>
              </a:r>
              <a:r>
                <a:rPr lang="en-US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(</a:t>
              </a:r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图</a:t>
              </a:r>
              <a:r>
                <a:rPr lang="en-US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所示</a:t>
              </a:r>
              <a:r>
                <a:rPr lang="en-US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)</a:t>
              </a:r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、</a:t>
              </a:r>
              <a:r>
                <a:rPr lang="en-US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</a:t>
              </a:r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个步骤（图</a:t>
              </a:r>
              <a:r>
                <a:rPr lang="en-US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所示）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矩形: 圆角 4"/>
            <p:cNvSpPr/>
            <p:nvPr/>
          </p:nvSpPr>
          <p:spPr>
            <a:xfrm>
              <a:off x="3173046" y="1110720"/>
              <a:ext cx="8323385" cy="461273"/>
            </a:xfrm>
            <a:prstGeom prst="roundRect">
              <a:avLst>
                <a:gd name="adj" fmla="val 50000"/>
              </a:avLst>
            </a:prstGeom>
            <a:noFill/>
            <a:ln w="28575">
              <a:solidFill>
                <a:srgbClr val="4674CA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211898" y="1943600"/>
            <a:ext cx="5323424" cy="3883633"/>
            <a:chOff x="930544" y="2046865"/>
            <a:chExt cx="5323424" cy="3883633"/>
          </a:xfrm>
        </p:grpSpPr>
        <p:grpSp>
          <p:nvGrpSpPr>
            <p:cNvPr id="16" name="组合 15"/>
            <p:cNvGrpSpPr/>
            <p:nvPr/>
          </p:nvGrpSpPr>
          <p:grpSpPr>
            <a:xfrm>
              <a:off x="930544" y="2046865"/>
              <a:ext cx="5323424" cy="3548950"/>
              <a:chOff x="930544" y="2046865"/>
              <a:chExt cx="5323424" cy="3548950"/>
            </a:xfrm>
          </p:grpSpPr>
          <p:graphicFrame>
            <p:nvGraphicFramePr>
              <p:cNvPr id="13" name="图表 12"/>
              <p:cNvGraphicFramePr/>
              <p:nvPr/>
            </p:nvGraphicFramePr>
            <p:xfrm>
              <a:off x="930544" y="2046865"/>
              <a:ext cx="5323424" cy="354895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1"/>
              </a:graphicData>
            </a:graphic>
          </p:graphicFrame>
          <p:sp>
            <p:nvSpPr>
              <p:cNvPr id="14" name="文本框 13"/>
              <p:cNvSpPr txBox="1"/>
              <p:nvPr/>
            </p:nvSpPr>
            <p:spPr>
              <a:xfrm>
                <a:off x="2543776" y="3025976"/>
                <a:ext cx="69762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处理</a:t>
                </a:r>
                <a:endPara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文本框 30"/>
              <p:cNvSpPr txBox="1"/>
              <p:nvPr/>
            </p:nvSpPr>
            <p:spPr>
              <a:xfrm>
                <a:off x="3996722" y="3025976"/>
                <a:ext cx="69762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计划</a:t>
                </a:r>
                <a:endPara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文本框 31"/>
              <p:cNvSpPr txBox="1"/>
              <p:nvPr/>
            </p:nvSpPr>
            <p:spPr>
              <a:xfrm>
                <a:off x="2543776" y="4126229"/>
                <a:ext cx="69762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检查</a:t>
                </a:r>
                <a:endPara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文本框 32"/>
              <p:cNvSpPr txBox="1"/>
              <p:nvPr/>
            </p:nvSpPr>
            <p:spPr>
              <a:xfrm>
                <a:off x="3996722" y="4126229"/>
                <a:ext cx="69762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执行</a:t>
                </a:r>
                <a:endPara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5" name="矩形 14"/>
            <p:cNvSpPr/>
            <p:nvPr/>
          </p:nvSpPr>
          <p:spPr>
            <a:xfrm>
              <a:off x="2302480" y="5530388"/>
              <a:ext cx="257955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PDCA</a:t>
              </a:r>
              <a:r>
                <a:rPr lang="zh-CN" altLang="en-US" sz="20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循环的</a:t>
              </a:r>
              <a:r>
                <a:rPr lang="en-US" altLang="zh-CN" sz="20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r>
                <a:rPr lang="zh-CN" altLang="en-US" sz="20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个阶段</a:t>
              </a:r>
              <a:endParaRPr lang="zh-CN" altLang="en-US" sz="2000" dirty="0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5305107" y="1943600"/>
            <a:ext cx="5323424" cy="3883633"/>
            <a:chOff x="930544" y="2046865"/>
            <a:chExt cx="5323424" cy="3883633"/>
          </a:xfrm>
        </p:grpSpPr>
        <p:grpSp>
          <p:nvGrpSpPr>
            <p:cNvPr id="38" name="组合 37"/>
            <p:cNvGrpSpPr/>
            <p:nvPr/>
          </p:nvGrpSpPr>
          <p:grpSpPr>
            <a:xfrm>
              <a:off x="930544" y="2046865"/>
              <a:ext cx="5323424" cy="3548950"/>
              <a:chOff x="930544" y="2046865"/>
              <a:chExt cx="5323424" cy="3548950"/>
            </a:xfrm>
          </p:grpSpPr>
          <p:graphicFrame>
            <p:nvGraphicFramePr>
              <p:cNvPr id="40" name="图表 39"/>
              <p:cNvGraphicFramePr/>
              <p:nvPr/>
            </p:nvGraphicFramePr>
            <p:xfrm>
              <a:off x="930544" y="2046865"/>
              <a:ext cx="5323424" cy="354895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"/>
              </a:graphicData>
            </a:graphic>
          </p:graphicFrame>
          <p:sp>
            <p:nvSpPr>
              <p:cNvPr id="41" name="文本框 40"/>
              <p:cNvSpPr txBox="1"/>
              <p:nvPr/>
            </p:nvSpPr>
            <p:spPr>
              <a:xfrm>
                <a:off x="2109810" y="3358778"/>
                <a:ext cx="100540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总结经验</a:t>
                </a:r>
                <a:endPara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文本框 41"/>
              <p:cNvSpPr txBox="1"/>
              <p:nvPr/>
            </p:nvSpPr>
            <p:spPr>
              <a:xfrm>
                <a:off x="3592256" y="2260506"/>
                <a:ext cx="430887" cy="707886"/>
              </a:xfrm>
              <a:prstGeom prst="rect">
                <a:avLst/>
              </a:prstGeom>
              <a:noFill/>
            </p:spPr>
            <p:txBody>
              <a:bodyPr vert="eaVert" wrap="none" rtlCol="0">
                <a:spAutoFit/>
              </a:bodyPr>
              <a:lstStyle/>
              <a:p>
                <a:r>
                  <a:rPr lang="zh-CN" altLang="en-US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找问题</a:t>
                </a:r>
                <a:endPara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文本框 42"/>
              <p:cNvSpPr txBox="1"/>
              <p:nvPr/>
            </p:nvSpPr>
            <p:spPr>
              <a:xfrm>
                <a:off x="2583292" y="4275306"/>
                <a:ext cx="59503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检查</a:t>
                </a:r>
                <a:endPara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" name="文本框 43"/>
              <p:cNvSpPr txBox="1"/>
              <p:nvPr/>
            </p:nvSpPr>
            <p:spPr>
              <a:xfrm>
                <a:off x="4039659" y="4316127"/>
                <a:ext cx="59503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执行</a:t>
                </a:r>
                <a:endPara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5" name="文本框 44"/>
              <p:cNvSpPr txBox="1"/>
              <p:nvPr/>
            </p:nvSpPr>
            <p:spPr>
              <a:xfrm rot="1826354">
                <a:off x="4030995" y="2434645"/>
                <a:ext cx="430887" cy="707886"/>
              </a:xfrm>
              <a:prstGeom prst="rect">
                <a:avLst/>
              </a:prstGeom>
              <a:noFill/>
            </p:spPr>
            <p:txBody>
              <a:bodyPr vert="eaVert" wrap="none" rtlCol="0">
                <a:spAutoFit/>
              </a:bodyPr>
              <a:lstStyle/>
              <a:p>
                <a:r>
                  <a:rPr lang="zh-CN" altLang="en-US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找原因</a:t>
                </a:r>
                <a:endPara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6" name="文本框 45"/>
              <p:cNvSpPr txBox="1"/>
              <p:nvPr/>
            </p:nvSpPr>
            <p:spPr>
              <a:xfrm rot="3008552">
                <a:off x="4390229" y="2764016"/>
                <a:ext cx="430887" cy="707886"/>
              </a:xfrm>
              <a:prstGeom prst="rect">
                <a:avLst/>
              </a:prstGeom>
              <a:noFill/>
            </p:spPr>
            <p:txBody>
              <a:bodyPr vert="eaVert" wrap="none" rtlCol="0">
                <a:spAutoFit/>
              </a:bodyPr>
              <a:lstStyle/>
              <a:p>
                <a:r>
                  <a:rPr lang="zh-CN" altLang="en-US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找要因</a:t>
                </a:r>
                <a:endPara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7" name="文本框 46"/>
              <p:cNvSpPr txBox="1"/>
              <p:nvPr/>
            </p:nvSpPr>
            <p:spPr>
              <a:xfrm rot="21186765">
                <a:off x="4339538" y="3464261"/>
                <a:ext cx="800219" cy="338554"/>
              </a:xfrm>
              <a:prstGeom prst="rect">
                <a:avLst/>
              </a:prstGeom>
              <a:noFill/>
            </p:spPr>
            <p:txBody>
              <a:bodyPr vert="horz" wrap="none" rtlCol="0">
                <a:spAutoFit/>
              </a:bodyPr>
              <a:lstStyle/>
              <a:p>
                <a:r>
                  <a:rPr lang="zh-CN" altLang="en-US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订计划</a:t>
                </a:r>
                <a:endPara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8" name="文本框 47"/>
              <p:cNvSpPr txBox="1"/>
              <p:nvPr/>
            </p:nvSpPr>
            <p:spPr>
              <a:xfrm>
                <a:off x="2738701" y="2463003"/>
                <a:ext cx="80021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提出</a:t>
                </a:r>
                <a:endPara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/>
                <a:r>
                  <a:rPr lang="zh-CN" altLang="en-US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新问题</a:t>
                </a:r>
                <a:endPara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9" name="矩形 38"/>
            <p:cNvSpPr/>
            <p:nvPr/>
          </p:nvSpPr>
          <p:spPr>
            <a:xfrm>
              <a:off x="2302480" y="5530388"/>
              <a:ext cx="257955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PDCA</a:t>
              </a:r>
              <a:r>
                <a:rPr lang="zh-CN" altLang="en-US" sz="20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循环的</a:t>
              </a:r>
              <a:r>
                <a:rPr lang="en-US" altLang="zh-CN" sz="20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</a:t>
              </a:r>
              <a:r>
                <a:rPr lang="zh-CN" altLang="en-US" sz="20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个步骤</a:t>
              </a:r>
              <a:endParaRPr lang="zh-CN" altLang="en-US" sz="2000" dirty="0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401709" y="266581"/>
            <a:ext cx="11473572" cy="528835"/>
            <a:chOff x="401709" y="266581"/>
            <a:chExt cx="11473572" cy="528835"/>
          </a:xfrm>
        </p:grpSpPr>
        <p:sp>
          <p:nvSpPr>
            <p:cNvPr id="36" name="椭圆 35"/>
            <p:cNvSpPr/>
            <p:nvPr/>
          </p:nvSpPr>
          <p:spPr>
            <a:xfrm>
              <a:off x="401709" y="266581"/>
              <a:ext cx="528835" cy="528835"/>
            </a:xfrm>
            <a:prstGeom prst="ellipse">
              <a:avLst/>
            </a:prstGeom>
            <a:solidFill>
              <a:srgbClr val="4674CA"/>
            </a:solidFill>
            <a:ln>
              <a:solidFill>
                <a:srgbClr val="4674C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  <p:grpSp>
          <p:nvGrpSpPr>
            <p:cNvPr id="49" name="组合 48"/>
            <p:cNvGrpSpPr/>
            <p:nvPr/>
          </p:nvGrpSpPr>
          <p:grpSpPr>
            <a:xfrm>
              <a:off x="509682" y="277446"/>
              <a:ext cx="1944604" cy="484252"/>
              <a:chOff x="6078784" y="1930037"/>
              <a:chExt cx="2481300" cy="617903"/>
            </a:xfrm>
          </p:grpSpPr>
          <p:sp>
            <p:nvSpPr>
              <p:cNvPr id="51" name="文本框 50"/>
              <p:cNvSpPr txBox="1"/>
              <p:nvPr/>
            </p:nvSpPr>
            <p:spPr>
              <a:xfrm>
                <a:off x="6078784" y="1958858"/>
                <a:ext cx="384950" cy="5890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1</a:t>
                </a:r>
                <a:endParaRPr lang="zh-CN" altLang="en-US" sz="24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6753569" y="1930037"/>
                <a:ext cx="1806515" cy="5890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分析说明</a:t>
                </a:r>
                <a:endPara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50" name="直接连接符 49"/>
            <p:cNvCxnSpPr/>
            <p:nvPr/>
          </p:nvCxnSpPr>
          <p:spPr>
            <a:xfrm>
              <a:off x="919333" y="717970"/>
              <a:ext cx="10955948" cy="2114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4361644" y="1042010"/>
            <a:ext cx="1231621" cy="5522913"/>
            <a:chOff x="3704492" y="1190502"/>
            <a:chExt cx="1992923" cy="5522913"/>
          </a:xfrm>
        </p:grpSpPr>
        <p:sp>
          <p:nvSpPr>
            <p:cNvPr id="7" name="椭圆 6"/>
            <p:cNvSpPr/>
            <p:nvPr/>
          </p:nvSpPr>
          <p:spPr>
            <a:xfrm>
              <a:off x="3704492" y="1508369"/>
              <a:ext cx="1860062" cy="4689231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4597309" y="1190502"/>
              <a:ext cx="1100106" cy="55229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566755" y="2032000"/>
            <a:ext cx="3637945" cy="3639932"/>
            <a:chOff x="3017838" y="2474913"/>
            <a:chExt cx="2909887" cy="2911476"/>
          </a:xfrm>
        </p:grpSpPr>
        <p:sp>
          <p:nvSpPr>
            <p:cNvPr id="35" name="MH_Other_1"/>
            <p:cNvSpPr/>
            <p:nvPr>
              <p:custDataLst>
                <p:tags r:id="rId1"/>
              </p:custDataLst>
            </p:nvPr>
          </p:nvSpPr>
          <p:spPr>
            <a:xfrm>
              <a:off x="4652963" y="2670175"/>
              <a:ext cx="1274762" cy="1612900"/>
            </a:xfrm>
            <a:custGeom>
              <a:avLst/>
              <a:gdLst/>
              <a:ahLst/>
              <a:cxnLst/>
              <a:rect l="l" t="t" r="r" b="b"/>
              <a:pathLst>
                <a:path w="1697010" h="2148428">
                  <a:moveTo>
                    <a:pt x="33935" y="0"/>
                  </a:moveTo>
                  <a:cubicBezTo>
                    <a:pt x="239955" y="34009"/>
                    <a:pt x="440246" y="107805"/>
                    <a:pt x="625209" y="218280"/>
                  </a:cubicBezTo>
                  <a:cubicBezTo>
                    <a:pt x="1149398" y="531372"/>
                    <a:pt x="1472579" y="1092545"/>
                    <a:pt x="1482056" y="1699788"/>
                  </a:cubicBezTo>
                  <a:lnTo>
                    <a:pt x="1697010" y="1699788"/>
                  </a:lnTo>
                  <a:lnTo>
                    <a:pt x="1143693" y="2148428"/>
                  </a:lnTo>
                  <a:lnTo>
                    <a:pt x="637828" y="1699788"/>
                  </a:lnTo>
                  <a:lnTo>
                    <a:pt x="867302" y="1699788"/>
                  </a:lnTo>
                  <a:cubicBezTo>
                    <a:pt x="859306" y="1308026"/>
                    <a:pt x="649377" y="946969"/>
                    <a:pt x="310771" y="744724"/>
                  </a:cubicBezTo>
                  <a:cubicBezTo>
                    <a:pt x="212707" y="686152"/>
                    <a:pt x="108032" y="643397"/>
                    <a:pt x="0" y="617910"/>
                  </a:cubicBezTo>
                  <a:lnTo>
                    <a:pt x="280602" y="302003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6000" tIns="0" rIns="108000" bIns="180000" anchor="ctr"/>
            <a:lstStyle/>
            <a:p>
              <a:pPr algn="ctr">
                <a:lnSpc>
                  <a:spcPct val="120000"/>
                </a:lnSpc>
                <a:spcBef>
                  <a:spcPts val="450"/>
                </a:spcBef>
                <a:spcAft>
                  <a:spcPts val="450"/>
                </a:spcAft>
                <a:defRPr/>
              </a:pPr>
              <a:r>
                <a:rPr lang="en-US" altLang="zh-CN" sz="1400" dirty="0">
                  <a:solidFill>
                    <a:srgbClr val="FFFFFF"/>
                  </a:solidFill>
                  <a:latin typeface="Arial" panose="020B0604020202020204" pitchFamily="34" charset="0"/>
                  <a:ea typeface="方正舒体" panose="02010601030101010101" pitchFamily="2" charset="-122"/>
                  <a:cs typeface="Arial" panose="020B0604020202020204" pitchFamily="34" charset="0"/>
                </a:rPr>
                <a:t>Do</a:t>
              </a:r>
              <a:endParaRPr lang="zh-CN" altLang="en-US" sz="1400" dirty="0">
                <a:solidFill>
                  <a:srgbClr val="FFFFFF"/>
                </a:solidFill>
                <a:latin typeface="Arial" panose="020B0604020202020204" pitchFamily="34" charset="0"/>
                <a:ea typeface="方正舒体" panose="02010601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36" name="MH_Other_2"/>
            <p:cNvSpPr/>
            <p:nvPr>
              <p:custDataLst>
                <p:tags r:id="rId2"/>
              </p:custDataLst>
            </p:nvPr>
          </p:nvSpPr>
          <p:spPr>
            <a:xfrm>
              <a:off x="3201989" y="2474913"/>
              <a:ext cx="1616075" cy="1274762"/>
            </a:xfrm>
            <a:custGeom>
              <a:avLst/>
              <a:gdLst/>
              <a:ahLst/>
              <a:cxnLst/>
              <a:rect l="l" t="t" r="r" b="b"/>
              <a:pathLst>
                <a:path w="2150110" h="1697787">
                  <a:moveTo>
                    <a:pt x="1701470" y="0"/>
                  </a:moveTo>
                  <a:lnTo>
                    <a:pt x="2150110" y="553317"/>
                  </a:lnTo>
                  <a:lnTo>
                    <a:pt x="1701470" y="1059182"/>
                  </a:lnTo>
                  <a:lnTo>
                    <a:pt x="1701470" y="829708"/>
                  </a:lnTo>
                  <a:cubicBezTo>
                    <a:pt x="1309708" y="837704"/>
                    <a:pt x="948651" y="1047633"/>
                    <a:pt x="746406" y="1386239"/>
                  </a:cubicBezTo>
                  <a:cubicBezTo>
                    <a:pt x="687727" y="1484483"/>
                    <a:pt x="644923" y="1589361"/>
                    <a:pt x="620466" y="1697787"/>
                  </a:cubicBezTo>
                  <a:lnTo>
                    <a:pt x="303685" y="1416408"/>
                  </a:lnTo>
                  <a:lnTo>
                    <a:pt x="0" y="1664449"/>
                  </a:lnTo>
                  <a:cubicBezTo>
                    <a:pt x="35261" y="1458221"/>
                    <a:pt x="109165" y="1257301"/>
                    <a:pt x="219962" y="1071801"/>
                  </a:cubicBezTo>
                  <a:cubicBezTo>
                    <a:pt x="533054" y="547612"/>
                    <a:pt x="1094227" y="224431"/>
                    <a:pt x="1701470" y="214954"/>
                  </a:cubicBezTo>
                  <a:close/>
                </a:path>
              </a:pathLst>
            </a:custGeom>
            <a:solidFill>
              <a:srgbClr val="4674CA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0" tIns="0" rIns="468000" bIns="288000" anchor="ctr"/>
            <a:lstStyle/>
            <a:p>
              <a:pPr algn="ctr">
                <a:lnSpc>
                  <a:spcPct val="120000"/>
                </a:lnSpc>
                <a:spcBef>
                  <a:spcPts val="450"/>
                </a:spcBef>
                <a:spcAft>
                  <a:spcPts val="450"/>
                </a:spcAft>
                <a:defRPr/>
              </a:pPr>
              <a:r>
                <a:rPr lang="en-US" altLang="zh-CN" sz="1400" dirty="0">
                  <a:solidFill>
                    <a:srgbClr val="FFFFFF"/>
                  </a:solidFill>
                  <a:latin typeface="Arial" panose="020B0604020202020204" pitchFamily="34" charset="0"/>
                  <a:ea typeface="方正舒体" panose="02010601030101010101" pitchFamily="2" charset="-122"/>
                  <a:cs typeface="Arial" panose="020B0604020202020204" pitchFamily="34" charset="0"/>
                </a:rPr>
                <a:t>Plan</a:t>
              </a:r>
              <a:endParaRPr lang="zh-CN" altLang="en-US" sz="1400" dirty="0">
                <a:solidFill>
                  <a:srgbClr val="FFFFFF"/>
                </a:solidFill>
                <a:latin typeface="Arial" panose="020B0604020202020204" pitchFamily="34" charset="0"/>
                <a:ea typeface="方正舒体" panose="02010601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49" name="MH_Other_3"/>
            <p:cNvSpPr/>
            <p:nvPr>
              <p:custDataLst>
                <p:tags r:id="rId3"/>
              </p:custDataLst>
            </p:nvPr>
          </p:nvSpPr>
          <p:spPr>
            <a:xfrm>
              <a:off x="3017838" y="3586164"/>
              <a:ext cx="1274762" cy="1616075"/>
            </a:xfrm>
            <a:custGeom>
              <a:avLst/>
              <a:gdLst/>
              <a:ahLst/>
              <a:cxnLst/>
              <a:rect l="l" t="t" r="r" b="b"/>
              <a:pathLst>
                <a:path w="1697153" h="2150709">
                  <a:moveTo>
                    <a:pt x="553317" y="0"/>
                  </a:moveTo>
                  <a:lnTo>
                    <a:pt x="1059182" y="448640"/>
                  </a:lnTo>
                  <a:lnTo>
                    <a:pt x="829708" y="448640"/>
                  </a:lnTo>
                  <a:cubicBezTo>
                    <a:pt x="837704" y="840402"/>
                    <a:pt x="1047633" y="1201459"/>
                    <a:pt x="1386239" y="1403704"/>
                  </a:cubicBezTo>
                  <a:cubicBezTo>
                    <a:pt x="1484322" y="1462287"/>
                    <a:pt x="1589018" y="1505047"/>
                    <a:pt x="1697153" y="1530355"/>
                  </a:cubicBezTo>
                  <a:lnTo>
                    <a:pt x="1416407" y="1846425"/>
                  </a:lnTo>
                  <a:lnTo>
                    <a:pt x="1664937" y="2150709"/>
                  </a:lnTo>
                  <a:cubicBezTo>
                    <a:pt x="1458510" y="2114956"/>
                    <a:pt x="1257435" y="2041026"/>
                    <a:pt x="1071801" y="1930149"/>
                  </a:cubicBezTo>
                  <a:cubicBezTo>
                    <a:pt x="547612" y="1617056"/>
                    <a:pt x="224431" y="1055883"/>
                    <a:pt x="214954" y="448640"/>
                  </a:cubicBezTo>
                  <a:lnTo>
                    <a:pt x="0" y="44864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180000" bIns="0" anchor="ctr"/>
            <a:lstStyle/>
            <a:p>
              <a:pPr algn="ctr">
                <a:lnSpc>
                  <a:spcPct val="120000"/>
                </a:lnSpc>
                <a:spcBef>
                  <a:spcPts val="450"/>
                </a:spcBef>
                <a:spcAft>
                  <a:spcPts val="450"/>
                </a:spcAft>
                <a:defRPr/>
              </a:pPr>
              <a:r>
                <a:rPr lang="en-US" altLang="zh-CN" sz="1400" dirty="0">
                  <a:solidFill>
                    <a:srgbClr val="FFFFFF"/>
                  </a:solidFill>
                  <a:latin typeface="Arial" panose="020B0604020202020204" pitchFamily="34" charset="0"/>
                  <a:ea typeface="方正舒体" panose="02010601030101010101" pitchFamily="2" charset="-122"/>
                  <a:cs typeface="Arial" panose="020B0604020202020204" pitchFamily="34" charset="0"/>
                </a:rPr>
                <a:t>Action</a:t>
              </a:r>
              <a:endParaRPr lang="zh-CN" altLang="en-US" sz="1400" dirty="0">
                <a:solidFill>
                  <a:srgbClr val="FFFFFF"/>
                </a:solidFill>
                <a:latin typeface="Arial" panose="020B0604020202020204" pitchFamily="34" charset="0"/>
                <a:ea typeface="方正舒体" panose="02010601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50" name="MH_Other_4"/>
            <p:cNvSpPr/>
            <p:nvPr>
              <p:custDataLst>
                <p:tags r:id="rId4"/>
              </p:custDataLst>
            </p:nvPr>
          </p:nvSpPr>
          <p:spPr>
            <a:xfrm>
              <a:off x="4119564" y="4111626"/>
              <a:ext cx="1614487" cy="1274763"/>
            </a:xfrm>
            <a:custGeom>
              <a:avLst/>
              <a:gdLst/>
              <a:ahLst/>
              <a:cxnLst/>
              <a:rect l="l" t="t" r="r" b="b"/>
              <a:pathLst>
                <a:path w="2150053" h="1697681">
                  <a:moveTo>
                    <a:pt x="1529760" y="0"/>
                  </a:moveTo>
                  <a:lnTo>
                    <a:pt x="1846425" y="281275"/>
                  </a:lnTo>
                  <a:lnTo>
                    <a:pt x="2150053" y="33280"/>
                  </a:lnTo>
                  <a:cubicBezTo>
                    <a:pt x="2114837" y="239493"/>
                    <a:pt x="2040936" y="440395"/>
                    <a:pt x="1930148" y="625880"/>
                  </a:cubicBezTo>
                  <a:cubicBezTo>
                    <a:pt x="1617056" y="1150069"/>
                    <a:pt x="1055883" y="1473250"/>
                    <a:pt x="448640" y="1482727"/>
                  </a:cubicBezTo>
                  <a:lnTo>
                    <a:pt x="448640" y="1697681"/>
                  </a:lnTo>
                  <a:lnTo>
                    <a:pt x="0" y="1144364"/>
                  </a:lnTo>
                  <a:lnTo>
                    <a:pt x="448640" y="638499"/>
                  </a:lnTo>
                  <a:lnTo>
                    <a:pt x="448640" y="867973"/>
                  </a:lnTo>
                  <a:cubicBezTo>
                    <a:pt x="840402" y="859977"/>
                    <a:pt x="1201459" y="650048"/>
                    <a:pt x="1403704" y="311442"/>
                  </a:cubicBezTo>
                  <a:cubicBezTo>
                    <a:pt x="1462369" y="213222"/>
                    <a:pt x="1505166" y="108371"/>
                    <a:pt x="152976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88000" tIns="0" rIns="0" bIns="0" anchor="ctr"/>
            <a:lstStyle/>
            <a:p>
              <a:pPr algn="ctr">
                <a:lnSpc>
                  <a:spcPct val="120000"/>
                </a:lnSpc>
                <a:spcBef>
                  <a:spcPts val="450"/>
                </a:spcBef>
                <a:spcAft>
                  <a:spcPts val="450"/>
                </a:spcAft>
                <a:defRPr/>
              </a:pPr>
              <a:r>
                <a:rPr lang="en-US" altLang="zh-CN" sz="1400" dirty="0">
                  <a:solidFill>
                    <a:srgbClr val="FFFFFF"/>
                  </a:solidFill>
                  <a:latin typeface="Arial" panose="020B0604020202020204" pitchFamily="34" charset="0"/>
                  <a:ea typeface="方正舒体" panose="02010601030101010101" pitchFamily="2" charset="-122"/>
                  <a:cs typeface="Arial" panose="020B0604020202020204" pitchFamily="34" charset="0"/>
                </a:rPr>
                <a:t>Check</a:t>
              </a:r>
              <a:endParaRPr lang="zh-CN" altLang="en-US" sz="1400" dirty="0">
                <a:solidFill>
                  <a:srgbClr val="FFFFFF"/>
                </a:solidFill>
                <a:latin typeface="Arial" panose="020B0604020202020204" pitchFamily="34" charset="0"/>
                <a:ea typeface="方正舒体" panose="02010601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51" name="MH_Other_5"/>
            <p:cNvSpPr/>
            <p:nvPr>
              <p:custDataLst>
                <p:tags r:id="rId5"/>
              </p:custDataLst>
            </p:nvPr>
          </p:nvSpPr>
          <p:spPr>
            <a:xfrm rot="3577600">
              <a:off x="3433764" y="2936876"/>
              <a:ext cx="2066925" cy="2066925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spcFirstLastPara="1" lIns="0" tIns="0" rIns="0" bIns="0" numCol="1" anchor="ctr">
              <a:prstTxWarp prst="textArchUp">
                <a:avLst/>
              </a:prstTxWarp>
            </a:bodyPr>
            <a:lstStyle/>
            <a:p>
              <a:pPr algn="ctr">
                <a:defRPr/>
              </a:pPr>
              <a:endParaRPr lang="zh-CN" altLang="en-US" sz="9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5177589" y="3176570"/>
            <a:ext cx="492879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需要的是对现状的把握和发现题目的意识、能力，发现问题是解决问题的第  一步，是分析问题的条件。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尽可能用数据说明，并确定需要改进的主要问题。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177589" y="2215561"/>
            <a:ext cx="22765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1600" b="1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PDCA——</a:t>
            </a:r>
            <a:r>
              <a:rPr lang="en-US" altLang="zh-CN" sz="2800" b="1" dirty="0">
                <a:solidFill>
                  <a:srgbClr val="4674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</a:t>
            </a:r>
            <a:r>
              <a:rPr lang="zh-CN" altLang="en-US" sz="2800" b="1" dirty="0">
                <a:solidFill>
                  <a:srgbClr val="4674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阶段 </a:t>
            </a:r>
            <a:endParaRPr lang="zh-CN" altLang="en-US" sz="2800" b="1" dirty="0">
              <a:solidFill>
                <a:srgbClr val="4674C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4936399" y="2759619"/>
            <a:ext cx="5411169" cy="400110"/>
            <a:chOff x="4936399" y="2759619"/>
            <a:chExt cx="5411169" cy="400110"/>
          </a:xfrm>
        </p:grpSpPr>
        <p:sp>
          <p:nvSpPr>
            <p:cNvPr id="12" name="矩形: 圆顶角 11"/>
            <p:cNvSpPr/>
            <p:nvPr/>
          </p:nvSpPr>
          <p:spPr>
            <a:xfrm rot="5400000">
              <a:off x="7460769" y="252091"/>
              <a:ext cx="362430" cy="541116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4674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4936399" y="2759619"/>
              <a:ext cx="369795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　步骤一 </a:t>
              </a:r>
              <a:r>
                <a:rPr lang="en-US" altLang="zh-CN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: </a:t>
              </a:r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分析现状，找出问题 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01709" y="266581"/>
            <a:ext cx="11473572" cy="528835"/>
            <a:chOff x="401709" y="266581"/>
            <a:chExt cx="11473572" cy="528835"/>
          </a:xfrm>
        </p:grpSpPr>
        <p:sp>
          <p:nvSpPr>
            <p:cNvPr id="23" name="椭圆 22"/>
            <p:cNvSpPr/>
            <p:nvPr/>
          </p:nvSpPr>
          <p:spPr>
            <a:xfrm>
              <a:off x="401709" y="266581"/>
              <a:ext cx="528835" cy="528835"/>
            </a:xfrm>
            <a:prstGeom prst="ellipse">
              <a:avLst/>
            </a:prstGeom>
            <a:solidFill>
              <a:srgbClr val="3FAF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509682" y="277446"/>
              <a:ext cx="4018891" cy="484252"/>
              <a:chOff x="6078784" y="1930037"/>
              <a:chExt cx="5128074" cy="617903"/>
            </a:xfrm>
          </p:grpSpPr>
          <p:sp>
            <p:nvSpPr>
              <p:cNvPr id="26" name="文本框 25"/>
              <p:cNvSpPr txBox="1"/>
              <p:nvPr/>
            </p:nvSpPr>
            <p:spPr>
              <a:xfrm>
                <a:off x="6078784" y="1958858"/>
                <a:ext cx="431992" cy="5890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2</a:t>
                </a:r>
                <a:endParaRPr lang="zh-CN" altLang="en-US" sz="24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27" name="矩形 26"/>
              <p:cNvSpPr/>
              <p:nvPr/>
            </p:nvSpPr>
            <p:spPr>
              <a:xfrm>
                <a:off x="6753570" y="1930037"/>
                <a:ext cx="4453288" cy="5890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PDCA</a:t>
                </a:r>
                <a:r>
                  <a:rPr lang="zh-CN" altLang="en-US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循环运用与流程图</a:t>
                </a:r>
                <a:endPara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25" name="直接连接符 24"/>
            <p:cNvCxnSpPr/>
            <p:nvPr/>
          </p:nvCxnSpPr>
          <p:spPr>
            <a:xfrm>
              <a:off x="919333" y="717970"/>
              <a:ext cx="10955948" cy="2114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4361644" y="1042010"/>
            <a:ext cx="1231621" cy="5522913"/>
            <a:chOff x="3704492" y="1190502"/>
            <a:chExt cx="1992923" cy="5522913"/>
          </a:xfrm>
        </p:grpSpPr>
        <p:sp>
          <p:nvSpPr>
            <p:cNvPr id="7" name="椭圆 6"/>
            <p:cNvSpPr/>
            <p:nvPr/>
          </p:nvSpPr>
          <p:spPr>
            <a:xfrm>
              <a:off x="3704492" y="1508369"/>
              <a:ext cx="1860062" cy="4689231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4597309" y="1190502"/>
              <a:ext cx="1100106" cy="55229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566755" y="2032000"/>
            <a:ext cx="3637945" cy="3639932"/>
            <a:chOff x="3017838" y="2474913"/>
            <a:chExt cx="2909887" cy="2911476"/>
          </a:xfrm>
        </p:grpSpPr>
        <p:sp>
          <p:nvSpPr>
            <p:cNvPr id="35" name="MH_Other_1"/>
            <p:cNvSpPr/>
            <p:nvPr>
              <p:custDataLst>
                <p:tags r:id="rId1"/>
              </p:custDataLst>
            </p:nvPr>
          </p:nvSpPr>
          <p:spPr>
            <a:xfrm>
              <a:off x="4652963" y="2670175"/>
              <a:ext cx="1274762" cy="1612900"/>
            </a:xfrm>
            <a:custGeom>
              <a:avLst/>
              <a:gdLst/>
              <a:ahLst/>
              <a:cxnLst/>
              <a:rect l="l" t="t" r="r" b="b"/>
              <a:pathLst>
                <a:path w="1697010" h="2148428">
                  <a:moveTo>
                    <a:pt x="33935" y="0"/>
                  </a:moveTo>
                  <a:cubicBezTo>
                    <a:pt x="239955" y="34009"/>
                    <a:pt x="440246" y="107805"/>
                    <a:pt x="625209" y="218280"/>
                  </a:cubicBezTo>
                  <a:cubicBezTo>
                    <a:pt x="1149398" y="531372"/>
                    <a:pt x="1472579" y="1092545"/>
                    <a:pt x="1482056" y="1699788"/>
                  </a:cubicBezTo>
                  <a:lnTo>
                    <a:pt x="1697010" y="1699788"/>
                  </a:lnTo>
                  <a:lnTo>
                    <a:pt x="1143693" y="2148428"/>
                  </a:lnTo>
                  <a:lnTo>
                    <a:pt x="637828" y="1699788"/>
                  </a:lnTo>
                  <a:lnTo>
                    <a:pt x="867302" y="1699788"/>
                  </a:lnTo>
                  <a:cubicBezTo>
                    <a:pt x="859306" y="1308026"/>
                    <a:pt x="649377" y="946969"/>
                    <a:pt x="310771" y="744724"/>
                  </a:cubicBezTo>
                  <a:cubicBezTo>
                    <a:pt x="212707" y="686152"/>
                    <a:pt x="108032" y="643397"/>
                    <a:pt x="0" y="617910"/>
                  </a:cubicBezTo>
                  <a:lnTo>
                    <a:pt x="280602" y="302003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6000" tIns="0" rIns="108000" bIns="180000" anchor="ctr"/>
            <a:lstStyle/>
            <a:p>
              <a:pPr algn="ctr">
                <a:lnSpc>
                  <a:spcPct val="120000"/>
                </a:lnSpc>
                <a:spcBef>
                  <a:spcPts val="450"/>
                </a:spcBef>
                <a:spcAft>
                  <a:spcPts val="450"/>
                </a:spcAft>
                <a:defRPr/>
              </a:pPr>
              <a:r>
                <a:rPr lang="en-US" altLang="zh-CN" sz="1400" dirty="0">
                  <a:solidFill>
                    <a:srgbClr val="FFFFFF"/>
                  </a:solidFill>
                  <a:latin typeface="Arial" panose="020B0604020202020204" pitchFamily="34" charset="0"/>
                  <a:ea typeface="方正舒体" panose="02010601030101010101" pitchFamily="2" charset="-122"/>
                  <a:cs typeface="Arial" panose="020B0604020202020204" pitchFamily="34" charset="0"/>
                </a:rPr>
                <a:t>Do</a:t>
              </a:r>
              <a:endParaRPr lang="zh-CN" altLang="en-US" sz="1400" dirty="0">
                <a:solidFill>
                  <a:srgbClr val="FFFFFF"/>
                </a:solidFill>
                <a:latin typeface="Arial" panose="020B0604020202020204" pitchFamily="34" charset="0"/>
                <a:ea typeface="方正舒体" panose="02010601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36" name="MH_Other_2"/>
            <p:cNvSpPr/>
            <p:nvPr>
              <p:custDataLst>
                <p:tags r:id="rId2"/>
              </p:custDataLst>
            </p:nvPr>
          </p:nvSpPr>
          <p:spPr>
            <a:xfrm>
              <a:off x="3201989" y="2474913"/>
              <a:ext cx="1616075" cy="1274762"/>
            </a:xfrm>
            <a:custGeom>
              <a:avLst/>
              <a:gdLst/>
              <a:ahLst/>
              <a:cxnLst/>
              <a:rect l="l" t="t" r="r" b="b"/>
              <a:pathLst>
                <a:path w="2150110" h="1697787">
                  <a:moveTo>
                    <a:pt x="1701470" y="0"/>
                  </a:moveTo>
                  <a:lnTo>
                    <a:pt x="2150110" y="553317"/>
                  </a:lnTo>
                  <a:lnTo>
                    <a:pt x="1701470" y="1059182"/>
                  </a:lnTo>
                  <a:lnTo>
                    <a:pt x="1701470" y="829708"/>
                  </a:lnTo>
                  <a:cubicBezTo>
                    <a:pt x="1309708" y="837704"/>
                    <a:pt x="948651" y="1047633"/>
                    <a:pt x="746406" y="1386239"/>
                  </a:cubicBezTo>
                  <a:cubicBezTo>
                    <a:pt x="687727" y="1484483"/>
                    <a:pt x="644923" y="1589361"/>
                    <a:pt x="620466" y="1697787"/>
                  </a:cubicBezTo>
                  <a:lnTo>
                    <a:pt x="303685" y="1416408"/>
                  </a:lnTo>
                  <a:lnTo>
                    <a:pt x="0" y="1664449"/>
                  </a:lnTo>
                  <a:cubicBezTo>
                    <a:pt x="35261" y="1458221"/>
                    <a:pt x="109165" y="1257301"/>
                    <a:pt x="219962" y="1071801"/>
                  </a:cubicBezTo>
                  <a:cubicBezTo>
                    <a:pt x="533054" y="547612"/>
                    <a:pt x="1094227" y="224431"/>
                    <a:pt x="1701470" y="214954"/>
                  </a:cubicBezTo>
                  <a:close/>
                </a:path>
              </a:pathLst>
            </a:custGeom>
            <a:solidFill>
              <a:srgbClr val="4674CA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0" tIns="0" rIns="468000" bIns="288000" anchor="ctr"/>
            <a:lstStyle/>
            <a:p>
              <a:pPr algn="ctr">
                <a:lnSpc>
                  <a:spcPct val="120000"/>
                </a:lnSpc>
                <a:spcBef>
                  <a:spcPts val="450"/>
                </a:spcBef>
                <a:spcAft>
                  <a:spcPts val="450"/>
                </a:spcAft>
                <a:defRPr/>
              </a:pPr>
              <a:r>
                <a:rPr lang="en-US" altLang="zh-CN" sz="1400" dirty="0">
                  <a:solidFill>
                    <a:srgbClr val="FFFFFF"/>
                  </a:solidFill>
                  <a:latin typeface="Arial" panose="020B0604020202020204" pitchFamily="34" charset="0"/>
                  <a:ea typeface="方正舒体" panose="02010601030101010101" pitchFamily="2" charset="-122"/>
                  <a:cs typeface="Arial" panose="020B0604020202020204" pitchFamily="34" charset="0"/>
                </a:rPr>
                <a:t>Plan</a:t>
              </a:r>
              <a:endParaRPr lang="zh-CN" altLang="en-US" sz="1400" dirty="0">
                <a:solidFill>
                  <a:srgbClr val="FFFFFF"/>
                </a:solidFill>
                <a:latin typeface="Arial" panose="020B0604020202020204" pitchFamily="34" charset="0"/>
                <a:ea typeface="方正舒体" panose="02010601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49" name="MH_Other_3"/>
            <p:cNvSpPr/>
            <p:nvPr>
              <p:custDataLst>
                <p:tags r:id="rId3"/>
              </p:custDataLst>
            </p:nvPr>
          </p:nvSpPr>
          <p:spPr>
            <a:xfrm>
              <a:off x="3017838" y="3586164"/>
              <a:ext cx="1274762" cy="1616075"/>
            </a:xfrm>
            <a:custGeom>
              <a:avLst/>
              <a:gdLst/>
              <a:ahLst/>
              <a:cxnLst/>
              <a:rect l="l" t="t" r="r" b="b"/>
              <a:pathLst>
                <a:path w="1697153" h="2150709">
                  <a:moveTo>
                    <a:pt x="553317" y="0"/>
                  </a:moveTo>
                  <a:lnTo>
                    <a:pt x="1059182" y="448640"/>
                  </a:lnTo>
                  <a:lnTo>
                    <a:pt x="829708" y="448640"/>
                  </a:lnTo>
                  <a:cubicBezTo>
                    <a:pt x="837704" y="840402"/>
                    <a:pt x="1047633" y="1201459"/>
                    <a:pt x="1386239" y="1403704"/>
                  </a:cubicBezTo>
                  <a:cubicBezTo>
                    <a:pt x="1484322" y="1462287"/>
                    <a:pt x="1589018" y="1505047"/>
                    <a:pt x="1697153" y="1530355"/>
                  </a:cubicBezTo>
                  <a:lnTo>
                    <a:pt x="1416407" y="1846425"/>
                  </a:lnTo>
                  <a:lnTo>
                    <a:pt x="1664937" y="2150709"/>
                  </a:lnTo>
                  <a:cubicBezTo>
                    <a:pt x="1458510" y="2114956"/>
                    <a:pt x="1257435" y="2041026"/>
                    <a:pt x="1071801" y="1930149"/>
                  </a:cubicBezTo>
                  <a:cubicBezTo>
                    <a:pt x="547612" y="1617056"/>
                    <a:pt x="224431" y="1055883"/>
                    <a:pt x="214954" y="448640"/>
                  </a:cubicBezTo>
                  <a:lnTo>
                    <a:pt x="0" y="44864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180000" bIns="0" anchor="ctr"/>
            <a:lstStyle/>
            <a:p>
              <a:pPr algn="ctr">
                <a:lnSpc>
                  <a:spcPct val="120000"/>
                </a:lnSpc>
                <a:spcBef>
                  <a:spcPts val="450"/>
                </a:spcBef>
                <a:spcAft>
                  <a:spcPts val="450"/>
                </a:spcAft>
                <a:defRPr/>
              </a:pPr>
              <a:r>
                <a:rPr lang="en-US" altLang="zh-CN" sz="1400" dirty="0">
                  <a:solidFill>
                    <a:srgbClr val="FFFFFF"/>
                  </a:solidFill>
                  <a:latin typeface="Arial" panose="020B0604020202020204" pitchFamily="34" charset="0"/>
                  <a:ea typeface="方正舒体" panose="02010601030101010101" pitchFamily="2" charset="-122"/>
                  <a:cs typeface="Arial" panose="020B0604020202020204" pitchFamily="34" charset="0"/>
                </a:rPr>
                <a:t>Action</a:t>
              </a:r>
              <a:endParaRPr lang="zh-CN" altLang="en-US" sz="1400" dirty="0">
                <a:solidFill>
                  <a:srgbClr val="FFFFFF"/>
                </a:solidFill>
                <a:latin typeface="Arial" panose="020B0604020202020204" pitchFamily="34" charset="0"/>
                <a:ea typeface="方正舒体" panose="02010601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50" name="MH_Other_4"/>
            <p:cNvSpPr/>
            <p:nvPr>
              <p:custDataLst>
                <p:tags r:id="rId4"/>
              </p:custDataLst>
            </p:nvPr>
          </p:nvSpPr>
          <p:spPr>
            <a:xfrm>
              <a:off x="4119564" y="4111626"/>
              <a:ext cx="1614487" cy="1274763"/>
            </a:xfrm>
            <a:custGeom>
              <a:avLst/>
              <a:gdLst/>
              <a:ahLst/>
              <a:cxnLst/>
              <a:rect l="l" t="t" r="r" b="b"/>
              <a:pathLst>
                <a:path w="2150053" h="1697681">
                  <a:moveTo>
                    <a:pt x="1529760" y="0"/>
                  </a:moveTo>
                  <a:lnTo>
                    <a:pt x="1846425" y="281275"/>
                  </a:lnTo>
                  <a:lnTo>
                    <a:pt x="2150053" y="33280"/>
                  </a:lnTo>
                  <a:cubicBezTo>
                    <a:pt x="2114837" y="239493"/>
                    <a:pt x="2040936" y="440395"/>
                    <a:pt x="1930148" y="625880"/>
                  </a:cubicBezTo>
                  <a:cubicBezTo>
                    <a:pt x="1617056" y="1150069"/>
                    <a:pt x="1055883" y="1473250"/>
                    <a:pt x="448640" y="1482727"/>
                  </a:cubicBezTo>
                  <a:lnTo>
                    <a:pt x="448640" y="1697681"/>
                  </a:lnTo>
                  <a:lnTo>
                    <a:pt x="0" y="1144364"/>
                  </a:lnTo>
                  <a:lnTo>
                    <a:pt x="448640" y="638499"/>
                  </a:lnTo>
                  <a:lnTo>
                    <a:pt x="448640" y="867973"/>
                  </a:lnTo>
                  <a:cubicBezTo>
                    <a:pt x="840402" y="859977"/>
                    <a:pt x="1201459" y="650048"/>
                    <a:pt x="1403704" y="311442"/>
                  </a:cubicBezTo>
                  <a:cubicBezTo>
                    <a:pt x="1462369" y="213222"/>
                    <a:pt x="1505166" y="108371"/>
                    <a:pt x="152976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88000" tIns="0" rIns="0" bIns="0" anchor="ctr"/>
            <a:lstStyle/>
            <a:p>
              <a:pPr algn="ctr">
                <a:lnSpc>
                  <a:spcPct val="120000"/>
                </a:lnSpc>
                <a:spcBef>
                  <a:spcPts val="450"/>
                </a:spcBef>
                <a:spcAft>
                  <a:spcPts val="450"/>
                </a:spcAft>
                <a:defRPr/>
              </a:pPr>
              <a:r>
                <a:rPr lang="en-US" altLang="zh-CN" sz="1400" dirty="0">
                  <a:solidFill>
                    <a:srgbClr val="FFFFFF"/>
                  </a:solidFill>
                  <a:latin typeface="Arial" panose="020B0604020202020204" pitchFamily="34" charset="0"/>
                  <a:ea typeface="方正舒体" panose="02010601030101010101" pitchFamily="2" charset="-122"/>
                  <a:cs typeface="Arial" panose="020B0604020202020204" pitchFamily="34" charset="0"/>
                </a:rPr>
                <a:t>Check</a:t>
              </a:r>
              <a:endParaRPr lang="zh-CN" altLang="en-US" sz="1400" dirty="0">
                <a:solidFill>
                  <a:srgbClr val="FFFFFF"/>
                </a:solidFill>
                <a:latin typeface="Arial" panose="020B0604020202020204" pitchFamily="34" charset="0"/>
                <a:ea typeface="方正舒体" panose="02010601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51" name="MH_Other_5"/>
            <p:cNvSpPr/>
            <p:nvPr>
              <p:custDataLst>
                <p:tags r:id="rId5"/>
              </p:custDataLst>
            </p:nvPr>
          </p:nvSpPr>
          <p:spPr>
            <a:xfrm rot="3577600">
              <a:off x="3433764" y="2936876"/>
              <a:ext cx="2066925" cy="2066925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spcFirstLastPara="1" lIns="0" tIns="0" rIns="0" bIns="0" numCol="1" anchor="ctr">
              <a:prstTxWarp prst="textArchUp">
                <a:avLst/>
              </a:prstTxWarp>
            </a:bodyPr>
            <a:lstStyle/>
            <a:p>
              <a:pPr algn="ctr">
                <a:defRPr/>
              </a:pPr>
              <a:endParaRPr lang="zh-CN" altLang="en-US" sz="9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5177588" y="3176570"/>
            <a:ext cx="5717057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找准问题后分析产生问题的原因至关重要，运用头脑风暴法等多种集思广益的科学方法，把导致问题产生的所有原因统统找出来。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177589" y="2215561"/>
            <a:ext cx="22765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1600" b="1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PDCA——</a:t>
            </a:r>
            <a:r>
              <a:rPr lang="en-US" altLang="zh-CN" sz="2800" b="1" dirty="0">
                <a:solidFill>
                  <a:srgbClr val="4674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</a:t>
            </a:r>
            <a:r>
              <a:rPr lang="zh-CN" altLang="en-US" sz="2800" b="1" dirty="0">
                <a:solidFill>
                  <a:srgbClr val="4674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阶段 </a:t>
            </a:r>
            <a:endParaRPr lang="zh-CN" altLang="en-US" sz="2800" b="1" dirty="0">
              <a:solidFill>
                <a:srgbClr val="4674C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4925971" y="2759619"/>
            <a:ext cx="6336000" cy="400110"/>
            <a:chOff x="4925971" y="2759619"/>
            <a:chExt cx="6336000" cy="400110"/>
          </a:xfrm>
        </p:grpSpPr>
        <p:sp>
          <p:nvSpPr>
            <p:cNvPr id="12" name="矩形: 圆顶角 11"/>
            <p:cNvSpPr/>
            <p:nvPr/>
          </p:nvSpPr>
          <p:spPr>
            <a:xfrm rot="5400000">
              <a:off x="7912756" y="-210324"/>
              <a:ext cx="362430" cy="63360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4674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4936398" y="2759619"/>
              <a:ext cx="616926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　步骤二 </a:t>
              </a:r>
              <a:r>
                <a:rPr lang="en-US" altLang="zh-CN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: </a:t>
              </a:r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分析产生质量问题的各种原因或影响因素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01709" y="266581"/>
            <a:ext cx="11473572" cy="528835"/>
            <a:chOff x="401709" y="266581"/>
            <a:chExt cx="11473572" cy="528835"/>
          </a:xfrm>
        </p:grpSpPr>
        <p:sp>
          <p:nvSpPr>
            <p:cNvPr id="23" name="椭圆 22"/>
            <p:cNvSpPr/>
            <p:nvPr/>
          </p:nvSpPr>
          <p:spPr>
            <a:xfrm>
              <a:off x="401709" y="266581"/>
              <a:ext cx="528835" cy="528835"/>
            </a:xfrm>
            <a:prstGeom prst="ellipse">
              <a:avLst/>
            </a:prstGeom>
            <a:solidFill>
              <a:srgbClr val="3FAF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509682" y="277446"/>
              <a:ext cx="4018891" cy="484252"/>
              <a:chOff x="6078784" y="1930037"/>
              <a:chExt cx="5128074" cy="617903"/>
            </a:xfrm>
          </p:grpSpPr>
          <p:sp>
            <p:nvSpPr>
              <p:cNvPr id="26" name="文本框 25"/>
              <p:cNvSpPr txBox="1"/>
              <p:nvPr/>
            </p:nvSpPr>
            <p:spPr>
              <a:xfrm>
                <a:off x="6078784" y="1958858"/>
                <a:ext cx="431992" cy="5890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2</a:t>
                </a:r>
                <a:endParaRPr lang="zh-CN" altLang="en-US" sz="24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27" name="矩形 26"/>
              <p:cNvSpPr/>
              <p:nvPr/>
            </p:nvSpPr>
            <p:spPr>
              <a:xfrm>
                <a:off x="6753570" y="1930037"/>
                <a:ext cx="4453288" cy="5890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PDCA</a:t>
                </a:r>
                <a:r>
                  <a:rPr lang="zh-CN" altLang="en-US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循环运用与流程图</a:t>
                </a:r>
                <a:endPara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25" name="直接连接符 24"/>
            <p:cNvCxnSpPr/>
            <p:nvPr/>
          </p:nvCxnSpPr>
          <p:spPr>
            <a:xfrm>
              <a:off x="919333" y="717970"/>
              <a:ext cx="10955948" cy="2114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4361644" y="1042010"/>
            <a:ext cx="1231621" cy="5522913"/>
            <a:chOff x="3704492" y="1190502"/>
            <a:chExt cx="1992923" cy="5522913"/>
          </a:xfrm>
        </p:grpSpPr>
        <p:sp>
          <p:nvSpPr>
            <p:cNvPr id="7" name="椭圆 6"/>
            <p:cNvSpPr/>
            <p:nvPr/>
          </p:nvSpPr>
          <p:spPr>
            <a:xfrm>
              <a:off x="3704492" y="1508369"/>
              <a:ext cx="1860062" cy="4689231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4597309" y="1190502"/>
              <a:ext cx="1100106" cy="55229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566755" y="2032000"/>
            <a:ext cx="3637945" cy="3639932"/>
            <a:chOff x="3017838" y="2474913"/>
            <a:chExt cx="2909887" cy="2911476"/>
          </a:xfrm>
        </p:grpSpPr>
        <p:sp>
          <p:nvSpPr>
            <p:cNvPr id="35" name="MH_Other_1"/>
            <p:cNvSpPr/>
            <p:nvPr>
              <p:custDataLst>
                <p:tags r:id="rId1"/>
              </p:custDataLst>
            </p:nvPr>
          </p:nvSpPr>
          <p:spPr>
            <a:xfrm>
              <a:off x="4652963" y="2670175"/>
              <a:ext cx="1274762" cy="1612900"/>
            </a:xfrm>
            <a:custGeom>
              <a:avLst/>
              <a:gdLst/>
              <a:ahLst/>
              <a:cxnLst/>
              <a:rect l="l" t="t" r="r" b="b"/>
              <a:pathLst>
                <a:path w="1697010" h="2148428">
                  <a:moveTo>
                    <a:pt x="33935" y="0"/>
                  </a:moveTo>
                  <a:cubicBezTo>
                    <a:pt x="239955" y="34009"/>
                    <a:pt x="440246" y="107805"/>
                    <a:pt x="625209" y="218280"/>
                  </a:cubicBezTo>
                  <a:cubicBezTo>
                    <a:pt x="1149398" y="531372"/>
                    <a:pt x="1472579" y="1092545"/>
                    <a:pt x="1482056" y="1699788"/>
                  </a:cubicBezTo>
                  <a:lnTo>
                    <a:pt x="1697010" y="1699788"/>
                  </a:lnTo>
                  <a:lnTo>
                    <a:pt x="1143693" y="2148428"/>
                  </a:lnTo>
                  <a:lnTo>
                    <a:pt x="637828" y="1699788"/>
                  </a:lnTo>
                  <a:lnTo>
                    <a:pt x="867302" y="1699788"/>
                  </a:lnTo>
                  <a:cubicBezTo>
                    <a:pt x="859306" y="1308026"/>
                    <a:pt x="649377" y="946969"/>
                    <a:pt x="310771" y="744724"/>
                  </a:cubicBezTo>
                  <a:cubicBezTo>
                    <a:pt x="212707" y="686152"/>
                    <a:pt x="108032" y="643397"/>
                    <a:pt x="0" y="617910"/>
                  </a:cubicBezTo>
                  <a:lnTo>
                    <a:pt x="280602" y="302003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6000" tIns="0" rIns="108000" bIns="180000" anchor="ctr"/>
            <a:lstStyle/>
            <a:p>
              <a:pPr algn="ctr">
                <a:lnSpc>
                  <a:spcPct val="120000"/>
                </a:lnSpc>
                <a:spcBef>
                  <a:spcPts val="450"/>
                </a:spcBef>
                <a:spcAft>
                  <a:spcPts val="450"/>
                </a:spcAft>
                <a:defRPr/>
              </a:pPr>
              <a:r>
                <a:rPr lang="en-US" altLang="zh-CN" sz="1400" dirty="0">
                  <a:solidFill>
                    <a:srgbClr val="FFFFFF"/>
                  </a:solidFill>
                  <a:latin typeface="Arial" panose="020B0604020202020204" pitchFamily="34" charset="0"/>
                  <a:ea typeface="方正舒体" panose="02010601030101010101" pitchFamily="2" charset="-122"/>
                  <a:cs typeface="Arial" panose="020B0604020202020204" pitchFamily="34" charset="0"/>
                </a:rPr>
                <a:t>Do</a:t>
              </a:r>
              <a:endParaRPr lang="zh-CN" altLang="en-US" sz="1400" dirty="0">
                <a:solidFill>
                  <a:srgbClr val="FFFFFF"/>
                </a:solidFill>
                <a:latin typeface="Arial" panose="020B0604020202020204" pitchFamily="34" charset="0"/>
                <a:ea typeface="方正舒体" panose="02010601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36" name="MH_Other_2"/>
            <p:cNvSpPr/>
            <p:nvPr>
              <p:custDataLst>
                <p:tags r:id="rId2"/>
              </p:custDataLst>
            </p:nvPr>
          </p:nvSpPr>
          <p:spPr>
            <a:xfrm>
              <a:off x="3201989" y="2474913"/>
              <a:ext cx="1616075" cy="1274762"/>
            </a:xfrm>
            <a:custGeom>
              <a:avLst/>
              <a:gdLst/>
              <a:ahLst/>
              <a:cxnLst/>
              <a:rect l="l" t="t" r="r" b="b"/>
              <a:pathLst>
                <a:path w="2150110" h="1697787">
                  <a:moveTo>
                    <a:pt x="1701470" y="0"/>
                  </a:moveTo>
                  <a:lnTo>
                    <a:pt x="2150110" y="553317"/>
                  </a:lnTo>
                  <a:lnTo>
                    <a:pt x="1701470" y="1059182"/>
                  </a:lnTo>
                  <a:lnTo>
                    <a:pt x="1701470" y="829708"/>
                  </a:lnTo>
                  <a:cubicBezTo>
                    <a:pt x="1309708" y="837704"/>
                    <a:pt x="948651" y="1047633"/>
                    <a:pt x="746406" y="1386239"/>
                  </a:cubicBezTo>
                  <a:cubicBezTo>
                    <a:pt x="687727" y="1484483"/>
                    <a:pt x="644923" y="1589361"/>
                    <a:pt x="620466" y="1697787"/>
                  </a:cubicBezTo>
                  <a:lnTo>
                    <a:pt x="303685" y="1416408"/>
                  </a:lnTo>
                  <a:lnTo>
                    <a:pt x="0" y="1664449"/>
                  </a:lnTo>
                  <a:cubicBezTo>
                    <a:pt x="35261" y="1458221"/>
                    <a:pt x="109165" y="1257301"/>
                    <a:pt x="219962" y="1071801"/>
                  </a:cubicBezTo>
                  <a:cubicBezTo>
                    <a:pt x="533054" y="547612"/>
                    <a:pt x="1094227" y="224431"/>
                    <a:pt x="1701470" y="214954"/>
                  </a:cubicBezTo>
                  <a:close/>
                </a:path>
              </a:pathLst>
            </a:custGeom>
            <a:solidFill>
              <a:srgbClr val="4674CA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0" tIns="0" rIns="468000" bIns="288000" anchor="ctr"/>
            <a:lstStyle/>
            <a:p>
              <a:pPr algn="ctr">
                <a:lnSpc>
                  <a:spcPct val="120000"/>
                </a:lnSpc>
                <a:spcBef>
                  <a:spcPts val="450"/>
                </a:spcBef>
                <a:spcAft>
                  <a:spcPts val="450"/>
                </a:spcAft>
                <a:defRPr/>
              </a:pPr>
              <a:r>
                <a:rPr lang="en-US" altLang="zh-CN" sz="1400" dirty="0">
                  <a:solidFill>
                    <a:srgbClr val="FFFFFF"/>
                  </a:solidFill>
                  <a:latin typeface="Arial" panose="020B0604020202020204" pitchFamily="34" charset="0"/>
                  <a:ea typeface="方正舒体" panose="02010601030101010101" pitchFamily="2" charset="-122"/>
                  <a:cs typeface="Arial" panose="020B0604020202020204" pitchFamily="34" charset="0"/>
                </a:rPr>
                <a:t>Plan</a:t>
              </a:r>
              <a:endParaRPr lang="zh-CN" altLang="en-US" sz="1400" dirty="0">
                <a:solidFill>
                  <a:srgbClr val="FFFFFF"/>
                </a:solidFill>
                <a:latin typeface="Arial" panose="020B0604020202020204" pitchFamily="34" charset="0"/>
                <a:ea typeface="方正舒体" panose="02010601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49" name="MH_Other_3"/>
            <p:cNvSpPr/>
            <p:nvPr>
              <p:custDataLst>
                <p:tags r:id="rId3"/>
              </p:custDataLst>
            </p:nvPr>
          </p:nvSpPr>
          <p:spPr>
            <a:xfrm>
              <a:off x="3017838" y="3586164"/>
              <a:ext cx="1274762" cy="1616075"/>
            </a:xfrm>
            <a:custGeom>
              <a:avLst/>
              <a:gdLst/>
              <a:ahLst/>
              <a:cxnLst/>
              <a:rect l="l" t="t" r="r" b="b"/>
              <a:pathLst>
                <a:path w="1697153" h="2150709">
                  <a:moveTo>
                    <a:pt x="553317" y="0"/>
                  </a:moveTo>
                  <a:lnTo>
                    <a:pt x="1059182" y="448640"/>
                  </a:lnTo>
                  <a:lnTo>
                    <a:pt x="829708" y="448640"/>
                  </a:lnTo>
                  <a:cubicBezTo>
                    <a:pt x="837704" y="840402"/>
                    <a:pt x="1047633" y="1201459"/>
                    <a:pt x="1386239" y="1403704"/>
                  </a:cubicBezTo>
                  <a:cubicBezTo>
                    <a:pt x="1484322" y="1462287"/>
                    <a:pt x="1589018" y="1505047"/>
                    <a:pt x="1697153" y="1530355"/>
                  </a:cubicBezTo>
                  <a:lnTo>
                    <a:pt x="1416407" y="1846425"/>
                  </a:lnTo>
                  <a:lnTo>
                    <a:pt x="1664937" y="2150709"/>
                  </a:lnTo>
                  <a:cubicBezTo>
                    <a:pt x="1458510" y="2114956"/>
                    <a:pt x="1257435" y="2041026"/>
                    <a:pt x="1071801" y="1930149"/>
                  </a:cubicBezTo>
                  <a:cubicBezTo>
                    <a:pt x="547612" y="1617056"/>
                    <a:pt x="224431" y="1055883"/>
                    <a:pt x="214954" y="448640"/>
                  </a:cubicBezTo>
                  <a:lnTo>
                    <a:pt x="0" y="44864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180000" bIns="0" anchor="ctr"/>
            <a:lstStyle/>
            <a:p>
              <a:pPr algn="ctr">
                <a:lnSpc>
                  <a:spcPct val="120000"/>
                </a:lnSpc>
                <a:spcBef>
                  <a:spcPts val="450"/>
                </a:spcBef>
                <a:spcAft>
                  <a:spcPts val="450"/>
                </a:spcAft>
                <a:defRPr/>
              </a:pPr>
              <a:r>
                <a:rPr lang="en-US" altLang="zh-CN" sz="1400" dirty="0">
                  <a:solidFill>
                    <a:srgbClr val="FFFFFF"/>
                  </a:solidFill>
                  <a:latin typeface="Arial" panose="020B0604020202020204" pitchFamily="34" charset="0"/>
                  <a:ea typeface="方正舒体" panose="02010601030101010101" pitchFamily="2" charset="-122"/>
                  <a:cs typeface="Arial" panose="020B0604020202020204" pitchFamily="34" charset="0"/>
                </a:rPr>
                <a:t>Action</a:t>
              </a:r>
              <a:endParaRPr lang="zh-CN" altLang="en-US" sz="1400" dirty="0">
                <a:solidFill>
                  <a:srgbClr val="FFFFFF"/>
                </a:solidFill>
                <a:latin typeface="Arial" panose="020B0604020202020204" pitchFamily="34" charset="0"/>
                <a:ea typeface="方正舒体" panose="02010601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50" name="MH_Other_4"/>
            <p:cNvSpPr/>
            <p:nvPr>
              <p:custDataLst>
                <p:tags r:id="rId4"/>
              </p:custDataLst>
            </p:nvPr>
          </p:nvSpPr>
          <p:spPr>
            <a:xfrm>
              <a:off x="4119564" y="4111626"/>
              <a:ext cx="1614487" cy="1274763"/>
            </a:xfrm>
            <a:custGeom>
              <a:avLst/>
              <a:gdLst/>
              <a:ahLst/>
              <a:cxnLst/>
              <a:rect l="l" t="t" r="r" b="b"/>
              <a:pathLst>
                <a:path w="2150053" h="1697681">
                  <a:moveTo>
                    <a:pt x="1529760" y="0"/>
                  </a:moveTo>
                  <a:lnTo>
                    <a:pt x="1846425" y="281275"/>
                  </a:lnTo>
                  <a:lnTo>
                    <a:pt x="2150053" y="33280"/>
                  </a:lnTo>
                  <a:cubicBezTo>
                    <a:pt x="2114837" y="239493"/>
                    <a:pt x="2040936" y="440395"/>
                    <a:pt x="1930148" y="625880"/>
                  </a:cubicBezTo>
                  <a:cubicBezTo>
                    <a:pt x="1617056" y="1150069"/>
                    <a:pt x="1055883" y="1473250"/>
                    <a:pt x="448640" y="1482727"/>
                  </a:cubicBezTo>
                  <a:lnTo>
                    <a:pt x="448640" y="1697681"/>
                  </a:lnTo>
                  <a:lnTo>
                    <a:pt x="0" y="1144364"/>
                  </a:lnTo>
                  <a:lnTo>
                    <a:pt x="448640" y="638499"/>
                  </a:lnTo>
                  <a:lnTo>
                    <a:pt x="448640" y="867973"/>
                  </a:lnTo>
                  <a:cubicBezTo>
                    <a:pt x="840402" y="859977"/>
                    <a:pt x="1201459" y="650048"/>
                    <a:pt x="1403704" y="311442"/>
                  </a:cubicBezTo>
                  <a:cubicBezTo>
                    <a:pt x="1462369" y="213222"/>
                    <a:pt x="1505166" y="108371"/>
                    <a:pt x="152976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88000" tIns="0" rIns="0" bIns="0" anchor="ctr"/>
            <a:lstStyle/>
            <a:p>
              <a:pPr algn="ctr">
                <a:lnSpc>
                  <a:spcPct val="120000"/>
                </a:lnSpc>
                <a:spcBef>
                  <a:spcPts val="450"/>
                </a:spcBef>
                <a:spcAft>
                  <a:spcPts val="450"/>
                </a:spcAft>
                <a:defRPr/>
              </a:pPr>
              <a:r>
                <a:rPr lang="en-US" altLang="zh-CN" sz="1400" dirty="0">
                  <a:solidFill>
                    <a:srgbClr val="FFFFFF"/>
                  </a:solidFill>
                  <a:latin typeface="Arial" panose="020B0604020202020204" pitchFamily="34" charset="0"/>
                  <a:ea typeface="方正舒体" panose="02010601030101010101" pitchFamily="2" charset="-122"/>
                  <a:cs typeface="Arial" panose="020B0604020202020204" pitchFamily="34" charset="0"/>
                </a:rPr>
                <a:t>Check</a:t>
              </a:r>
              <a:endParaRPr lang="zh-CN" altLang="en-US" sz="1400" dirty="0">
                <a:solidFill>
                  <a:srgbClr val="FFFFFF"/>
                </a:solidFill>
                <a:latin typeface="Arial" panose="020B0604020202020204" pitchFamily="34" charset="0"/>
                <a:ea typeface="方正舒体" panose="02010601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51" name="MH_Other_5"/>
            <p:cNvSpPr/>
            <p:nvPr>
              <p:custDataLst>
                <p:tags r:id="rId5"/>
              </p:custDataLst>
            </p:nvPr>
          </p:nvSpPr>
          <p:spPr>
            <a:xfrm rot="3577600">
              <a:off x="3433764" y="2936876"/>
              <a:ext cx="2066925" cy="2066925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spcFirstLastPara="1" lIns="0" tIns="0" rIns="0" bIns="0" numCol="1" anchor="ctr">
              <a:prstTxWarp prst="textArchUp">
                <a:avLst/>
              </a:prstTxWarp>
            </a:bodyPr>
            <a:lstStyle/>
            <a:p>
              <a:pPr algn="ctr">
                <a:defRPr/>
              </a:pPr>
              <a:endParaRPr lang="zh-CN" altLang="en-US" sz="9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5177588" y="3176570"/>
            <a:ext cx="5717057" cy="953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影响质量的因素往往是多方面的，可能涉及人、方法、仪器、设备、材料、环境等。每项大的影响因素中又包含小的因素。应在诸多因素中，找出影响质量的最主要、最直接的因素。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177589" y="2215561"/>
            <a:ext cx="22765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1600" b="1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PDCA——</a:t>
            </a:r>
            <a:r>
              <a:rPr lang="en-US" altLang="zh-CN" sz="2800" b="1" dirty="0">
                <a:solidFill>
                  <a:srgbClr val="4674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</a:t>
            </a:r>
            <a:r>
              <a:rPr lang="zh-CN" altLang="en-US" sz="2800" b="1" dirty="0">
                <a:solidFill>
                  <a:srgbClr val="4674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阶段 </a:t>
            </a:r>
            <a:endParaRPr lang="zh-CN" altLang="en-US" sz="2800" b="1" dirty="0">
              <a:solidFill>
                <a:srgbClr val="4674C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4925971" y="2759619"/>
            <a:ext cx="6336000" cy="400110"/>
            <a:chOff x="4925971" y="2759619"/>
            <a:chExt cx="6336000" cy="400110"/>
          </a:xfrm>
        </p:grpSpPr>
        <p:sp>
          <p:nvSpPr>
            <p:cNvPr id="12" name="矩形: 圆顶角 11"/>
            <p:cNvSpPr/>
            <p:nvPr/>
          </p:nvSpPr>
          <p:spPr>
            <a:xfrm rot="5400000">
              <a:off x="7912756" y="-210324"/>
              <a:ext cx="362430" cy="63360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4674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4936398" y="2759619"/>
              <a:ext cx="616926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　步骤三 </a:t>
              </a:r>
              <a:r>
                <a:rPr lang="en-US" altLang="zh-CN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: </a:t>
              </a:r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找出影响质量的主要因素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552764" y="4147134"/>
            <a:ext cx="1911477" cy="1407594"/>
            <a:chOff x="7732148" y="4202953"/>
            <a:chExt cx="1911477" cy="1407594"/>
          </a:xfrm>
        </p:grpSpPr>
        <p:sp>
          <p:nvSpPr>
            <p:cNvPr id="2" name="泪滴形 1"/>
            <p:cNvSpPr/>
            <p:nvPr/>
          </p:nvSpPr>
          <p:spPr>
            <a:xfrm rot="8179273">
              <a:off x="7732148" y="4202953"/>
              <a:ext cx="1344246" cy="1344246"/>
            </a:xfrm>
            <a:prstGeom prst="teardrop">
              <a:avLst/>
            </a:prstGeom>
            <a:solidFill>
              <a:srgbClr val="4674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泪滴形 22"/>
            <p:cNvSpPr/>
            <p:nvPr/>
          </p:nvSpPr>
          <p:spPr>
            <a:xfrm rot="8179273">
              <a:off x="8775009" y="4741931"/>
              <a:ext cx="868616" cy="868616"/>
            </a:xfrm>
            <a:prstGeom prst="teardrop">
              <a:avLst/>
            </a:prstGeom>
            <a:solidFill>
              <a:srgbClr val="3FAF63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8042875" y="4709563"/>
              <a:ext cx="69762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主因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8860503" y="5007689"/>
              <a:ext cx="69762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次因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229013" y="4576313"/>
            <a:ext cx="3063852" cy="650976"/>
            <a:chOff x="5229013" y="4576313"/>
            <a:chExt cx="3063852" cy="650976"/>
          </a:xfrm>
        </p:grpSpPr>
        <p:grpSp>
          <p:nvGrpSpPr>
            <p:cNvPr id="16" name="组合 15"/>
            <p:cNvGrpSpPr/>
            <p:nvPr/>
          </p:nvGrpSpPr>
          <p:grpSpPr>
            <a:xfrm>
              <a:off x="5229013" y="4576313"/>
              <a:ext cx="2336587" cy="650976"/>
              <a:chOff x="5177588" y="4653744"/>
              <a:chExt cx="2336587" cy="650976"/>
            </a:xfrm>
          </p:grpSpPr>
          <p:sp>
            <p:nvSpPr>
              <p:cNvPr id="3" name="矩形 2"/>
              <p:cNvSpPr/>
              <p:nvPr/>
            </p:nvSpPr>
            <p:spPr>
              <a:xfrm>
                <a:off x="5212379" y="4699939"/>
                <a:ext cx="2301796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区分主因和次因是最有效解决题目的关键。</a:t>
                </a:r>
                <a:endPara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矩形: 圆角 14"/>
              <p:cNvSpPr/>
              <p:nvPr/>
            </p:nvSpPr>
            <p:spPr>
              <a:xfrm>
                <a:off x="5177588" y="4653744"/>
                <a:ext cx="2276586" cy="650976"/>
              </a:xfrm>
              <a:prstGeom prst="roundRect">
                <a:avLst/>
              </a:prstGeom>
              <a:noFill/>
              <a:ln>
                <a:solidFill>
                  <a:srgbClr val="4674C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19" name="直接箭头连接符 18"/>
            <p:cNvCxnSpPr/>
            <p:nvPr/>
          </p:nvCxnSpPr>
          <p:spPr>
            <a:xfrm>
              <a:off x="7491126" y="4914895"/>
              <a:ext cx="801739" cy="0"/>
            </a:xfrm>
            <a:prstGeom prst="straightConnector1">
              <a:avLst/>
            </a:prstGeom>
            <a:ln w="12700">
              <a:solidFill>
                <a:srgbClr val="4674CA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组合 31"/>
          <p:cNvGrpSpPr/>
          <p:nvPr/>
        </p:nvGrpSpPr>
        <p:grpSpPr>
          <a:xfrm>
            <a:off x="401709" y="266581"/>
            <a:ext cx="11473572" cy="528835"/>
            <a:chOff x="401709" y="266581"/>
            <a:chExt cx="11473572" cy="528835"/>
          </a:xfrm>
        </p:grpSpPr>
        <p:sp>
          <p:nvSpPr>
            <p:cNvPr id="33" name="椭圆 32"/>
            <p:cNvSpPr/>
            <p:nvPr/>
          </p:nvSpPr>
          <p:spPr>
            <a:xfrm>
              <a:off x="401709" y="266581"/>
              <a:ext cx="528835" cy="528835"/>
            </a:xfrm>
            <a:prstGeom prst="ellipse">
              <a:avLst/>
            </a:prstGeom>
            <a:solidFill>
              <a:srgbClr val="3FAF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509682" y="277446"/>
              <a:ext cx="4018891" cy="484252"/>
              <a:chOff x="6078784" y="1930037"/>
              <a:chExt cx="5128074" cy="617903"/>
            </a:xfrm>
          </p:grpSpPr>
          <p:sp>
            <p:nvSpPr>
              <p:cNvPr id="39" name="文本框 38"/>
              <p:cNvSpPr txBox="1"/>
              <p:nvPr/>
            </p:nvSpPr>
            <p:spPr>
              <a:xfrm>
                <a:off x="6078784" y="1958858"/>
                <a:ext cx="431992" cy="5890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2</a:t>
                </a:r>
                <a:endParaRPr lang="zh-CN" altLang="en-US" sz="24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40" name="矩形 39"/>
              <p:cNvSpPr/>
              <p:nvPr/>
            </p:nvSpPr>
            <p:spPr>
              <a:xfrm>
                <a:off x="6753570" y="1930037"/>
                <a:ext cx="4453288" cy="5890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PDCA</a:t>
                </a:r>
                <a:r>
                  <a:rPr lang="zh-CN" altLang="en-US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循环运用与流程图</a:t>
                </a:r>
                <a:endPara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38" name="直接连接符 37"/>
            <p:cNvCxnSpPr/>
            <p:nvPr/>
          </p:nvCxnSpPr>
          <p:spPr>
            <a:xfrm>
              <a:off x="919333" y="717970"/>
              <a:ext cx="10955948" cy="2114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1038513" y="761701"/>
            <a:ext cx="1231621" cy="2667299"/>
            <a:chOff x="3704492" y="1190502"/>
            <a:chExt cx="1992923" cy="5522913"/>
          </a:xfrm>
        </p:grpSpPr>
        <p:sp>
          <p:nvSpPr>
            <p:cNvPr id="7" name="椭圆 6"/>
            <p:cNvSpPr/>
            <p:nvPr/>
          </p:nvSpPr>
          <p:spPr>
            <a:xfrm>
              <a:off x="3704492" y="1508369"/>
              <a:ext cx="1860062" cy="4689231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4597309" y="1190502"/>
              <a:ext cx="1100106" cy="55229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矩形 9"/>
          <p:cNvSpPr/>
          <p:nvPr/>
        </p:nvSpPr>
        <p:spPr>
          <a:xfrm>
            <a:off x="1784119" y="2528661"/>
            <a:ext cx="9821728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目标可以是定性</a:t>
            </a:r>
            <a:r>
              <a: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定量化的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，能够用数量来表示的指标要尽可能量化，不能用数量来表示的指标也要明确。目标是用来衡量实验效果的指标，所以设定应该有依据，要通过充分的现状调查和比较来获得。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841889" y="1468715"/>
            <a:ext cx="22765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1600" b="1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PDCA——</a:t>
            </a:r>
            <a:r>
              <a:rPr lang="en-US" altLang="zh-CN" sz="2800" b="1" dirty="0">
                <a:solidFill>
                  <a:srgbClr val="4674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</a:t>
            </a:r>
            <a:r>
              <a:rPr lang="zh-CN" altLang="en-US" sz="2800" b="1" dirty="0">
                <a:solidFill>
                  <a:srgbClr val="4674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阶段 </a:t>
            </a:r>
            <a:endParaRPr lang="zh-CN" altLang="en-US" sz="2800" b="1" dirty="0">
              <a:solidFill>
                <a:srgbClr val="4674C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590271" y="2012773"/>
            <a:ext cx="6336000" cy="400110"/>
            <a:chOff x="4925971" y="2759619"/>
            <a:chExt cx="6336000" cy="400110"/>
          </a:xfrm>
        </p:grpSpPr>
        <p:sp>
          <p:nvSpPr>
            <p:cNvPr id="12" name="矩形: 圆顶角 11"/>
            <p:cNvSpPr/>
            <p:nvPr/>
          </p:nvSpPr>
          <p:spPr>
            <a:xfrm rot="5400000">
              <a:off x="7912756" y="-210324"/>
              <a:ext cx="362430" cy="63360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4674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4936398" y="2759619"/>
              <a:ext cx="616926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　步骤四 </a:t>
              </a:r>
              <a:r>
                <a:rPr lang="en-US" altLang="zh-CN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: </a:t>
              </a:r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设定目标，制定对策 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1841889" y="3449100"/>
            <a:ext cx="3404044" cy="2685990"/>
            <a:chOff x="1354227" y="3488568"/>
            <a:chExt cx="3404044" cy="2685990"/>
          </a:xfrm>
        </p:grpSpPr>
        <p:sp>
          <p:nvSpPr>
            <p:cNvPr id="18" name="矩形 17"/>
            <p:cNvSpPr/>
            <p:nvPr/>
          </p:nvSpPr>
          <p:spPr>
            <a:xfrm>
              <a:off x="1354227" y="5343561"/>
              <a:ext cx="3404044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计划的内容如何完成好，需要将方案步骤具体化，逐一制定对策，明确回答出方案中的“</a:t>
              </a:r>
              <a:r>
                <a:rPr kumimoji="0" lang="en-US" altLang="zh-CN" sz="160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5W1H”</a:t>
              </a:r>
              <a:r>
                <a:rPr kumimoji="0" lang="zh-CN" altLang="en-US" sz="160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即</a:t>
              </a:r>
              <a:r>
                <a:rPr kumimoji="0" lang="en-US" altLang="zh-CN" sz="160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:</a:t>
              </a:r>
              <a:endParaRPr kumimoji="0" lang="zh-CN" altLang="en-US" sz="160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1917956" y="3488568"/>
              <a:ext cx="1854995" cy="1854995"/>
              <a:chOff x="1841888" y="3792004"/>
              <a:chExt cx="1854995" cy="1854995"/>
            </a:xfrm>
          </p:grpSpPr>
          <p:sp>
            <p:nvSpPr>
              <p:cNvPr id="22" name="椭圆 21"/>
              <p:cNvSpPr/>
              <p:nvPr/>
            </p:nvSpPr>
            <p:spPr>
              <a:xfrm>
                <a:off x="1841888" y="3792004"/>
                <a:ext cx="1854995" cy="1854995"/>
              </a:xfrm>
              <a:prstGeom prst="ellipse">
                <a:avLst/>
              </a:prstGeom>
              <a:solidFill>
                <a:srgbClr val="3FAF63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1960304" y="4396335"/>
                <a:ext cx="1553630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3600" kern="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5W1H</a:t>
                </a:r>
                <a:endParaRPr lang="zh-CN" altLang="en-US" sz="3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0" name="组合 29"/>
          <p:cNvGrpSpPr/>
          <p:nvPr/>
        </p:nvGrpSpPr>
        <p:grpSpPr>
          <a:xfrm>
            <a:off x="5101347" y="3497354"/>
            <a:ext cx="3623617" cy="2751522"/>
            <a:chOff x="5101347" y="3497354"/>
            <a:chExt cx="3623617" cy="2751522"/>
          </a:xfrm>
        </p:grpSpPr>
        <p:sp>
          <p:nvSpPr>
            <p:cNvPr id="14" name="矩形 13"/>
            <p:cNvSpPr/>
            <p:nvPr/>
          </p:nvSpPr>
          <p:spPr>
            <a:xfrm>
              <a:off x="5364348" y="3497354"/>
              <a:ext cx="3360616" cy="27515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80000"/>
                </a:lnSpc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为什么制定该措施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(Why)?</a:t>
              </a:r>
              <a:endPara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>
                <a:lnSpc>
                  <a:spcPct val="180000"/>
                </a:lnSpc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达到什么目标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(What)?</a:t>
              </a:r>
              <a:endPara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>
                <a:lnSpc>
                  <a:spcPct val="180000"/>
                </a:lnSpc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在何处执行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(Where)?</a:t>
              </a:r>
              <a:endPara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>
                <a:lnSpc>
                  <a:spcPct val="180000"/>
                </a:lnSpc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由谁负责完成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(Who)?</a:t>
              </a:r>
              <a:endPara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>
                <a:lnSpc>
                  <a:spcPct val="180000"/>
                </a:lnSpc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什么时间完成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(When)?</a:t>
              </a:r>
              <a:endPara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>
                <a:lnSpc>
                  <a:spcPct val="180000"/>
                </a:lnSpc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如何完成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(How)?</a:t>
              </a:r>
              <a:endPara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右大括号 25"/>
            <p:cNvSpPr/>
            <p:nvPr/>
          </p:nvSpPr>
          <p:spPr>
            <a:xfrm flipH="1">
              <a:off x="5101347" y="3703385"/>
              <a:ext cx="263001" cy="2339460"/>
            </a:xfrm>
            <a:prstGeom prst="rightBrace">
              <a:avLst>
                <a:gd name="adj1" fmla="val 105630"/>
                <a:gd name="adj2" fmla="val 50000"/>
              </a:avLst>
            </a:prstGeom>
            <a:ln w="12700">
              <a:solidFill>
                <a:srgbClr val="3FAF6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31"/>
          <a:stretch>
            <a:fillRect/>
          </a:stretch>
        </p:blipFill>
        <p:spPr>
          <a:xfrm>
            <a:off x="8565662" y="3563815"/>
            <a:ext cx="2758832" cy="2628332"/>
          </a:xfrm>
          <a:prstGeom prst="rect">
            <a:avLst/>
          </a:prstGeom>
          <a:effectLst>
            <a:softEdge rad="228600"/>
          </a:effectLst>
        </p:spPr>
      </p:pic>
      <p:grpSp>
        <p:nvGrpSpPr>
          <p:cNvPr id="27" name="组合 26"/>
          <p:cNvGrpSpPr/>
          <p:nvPr/>
        </p:nvGrpSpPr>
        <p:grpSpPr>
          <a:xfrm>
            <a:off x="401709" y="266581"/>
            <a:ext cx="11473572" cy="528835"/>
            <a:chOff x="401709" y="266581"/>
            <a:chExt cx="11473572" cy="528835"/>
          </a:xfrm>
        </p:grpSpPr>
        <p:sp>
          <p:nvSpPr>
            <p:cNvPr id="28" name="椭圆 27"/>
            <p:cNvSpPr/>
            <p:nvPr/>
          </p:nvSpPr>
          <p:spPr>
            <a:xfrm>
              <a:off x="401709" y="266581"/>
              <a:ext cx="528835" cy="528835"/>
            </a:xfrm>
            <a:prstGeom prst="ellipse">
              <a:avLst/>
            </a:prstGeom>
            <a:solidFill>
              <a:srgbClr val="3FAF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509682" y="277446"/>
              <a:ext cx="4018891" cy="484252"/>
              <a:chOff x="6078784" y="1930037"/>
              <a:chExt cx="5128074" cy="617903"/>
            </a:xfrm>
          </p:grpSpPr>
          <p:sp>
            <p:nvSpPr>
              <p:cNvPr id="33" name="文本框 32"/>
              <p:cNvSpPr txBox="1"/>
              <p:nvPr/>
            </p:nvSpPr>
            <p:spPr>
              <a:xfrm>
                <a:off x="6078784" y="1958858"/>
                <a:ext cx="431992" cy="5890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2</a:t>
                </a:r>
                <a:endParaRPr lang="zh-CN" altLang="en-US" sz="24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6753570" y="1930037"/>
                <a:ext cx="4453288" cy="5890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PDCA</a:t>
                </a:r>
                <a:r>
                  <a:rPr lang="zh-CN" altLang="en-US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循环运用与流程图</a:t>
                </a:r>
                <a:endPara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32" name="直接连接符 31"/>
            <p:cNvCxnSpPr/>
            <p:nvPr/>
          </p:nvCxnSpPr>
          <p:spPr>
            <a:xfrm>
              <a:off x="919333" y="717970"/>
              <a:ext cx="10955948" cy="2114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4361644" y="1042010"/>
            <a:ext cx="1231621" cy="5522913"/>
            <a:chOff x="3704492" y="1190502"/>
            <a:chExt cx="1992923" cy="5522913"/>
          </a:xfrm>
        </p:grpSpPr>
        <p:sp>
          <p:nvSpPr>
            <p:cNvPr id="7" name="椭圆 6"/>
            <p:cNvSpPr/>
            <p:nvPr/>
          </p:nvSpPr>
          <p:spPr>
            <a:xfrm>
              <a:off x="3704492" y="1508369"/>
              <a:ext cx="1860062" cy="4689231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4597309" y="1190502"/>
              <a:ext cx="1100106" cy="55229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566755" y="2032000"/>
            <a:ext cx="3637945" cy="3639932"/>
            <a:chOff x="3017838" y="2474913"/>
            <a:chExt cx="2909887" cy="2911476"/>
          </a:xfrm>
        </p:grpSpPr>
        <p:sp>
          <p:nvSpPr>
            <p:cNvPr id="35" name="MH_Other_1"/>
            <p:cNvSpPr/>
            <p:nvPr>
              <p:custDataLst>
                <p:tags r:id="rId1"/>
              </p:custDataLst>
            </p:nvPr>
          </p:nvSpPr>
          <p:spPr>
            <a:xfrm>
              <a:off x="4652963" y="2670175"/>
              <a:ext cx="1274762" cy="1612900"/>
            </a:xfrm>
            <a:custGeom>
              <a:avLst/>
              <a:gdLst/>
              <a:ahLst/>
              <a:cxnLst/>
              <a:rect l="l" t="t" r="r" b="b"/>
              <a:pathLst>
                <a:path w="1697010" h="2148428">
                  <a:moveTo>
                    <a:pt x="33935" y="0"/>
                  </a:moveTo>
                  <a:cubicBezTo>
                    <a:pt x="239955" y="34009"/>
                    <a:pt x="440246" y="107805"/>
                    <a:pt x="625209" y="218280"/>
                  </a:cubicBezTo>
                  <a:cubicBezTo>
                    <a:pt x="1149398" y="531372"/>
                    <a:pt x="1472579" y="1092545"/>
                    <a:pt x="1482056" y="1699788"/>
                  </a:cubicBezTo>
                  <a:lnTo>
                    <a:pt x="1697010" y="1699788"/>
                  </a:lnTo>
                  <a:lnTo>
                    <a:pt x="1143693" y="2148428"/>
                  </a:lnTo>
                  <a:lnTo>
                    <a:pt x="637828" y="1699788"/>
                  </a:lnTo>
                  <a:lnTo>
                    <a:pt x="867302" y="1699788"/>
                  </a:lnTo>
                  <a:cubicBezTo>
                    <a:pt x="859306" y="1308026"/>
                    <a:pt x="649377" y="946969"/>
                    <a:pt x="310771" y="744724"/>
                  </a:cubicBezTo>
                  <a:cubicBezTo>
                    <a:pt x="212707" y="686152"/>
                    <a:pt x="108032" y="643397"/>
                    <a:pt x="0" y="617910"/>
                  </a:cubicBezTo>
                  <a:lnTo>
                    <a:pt x="280602" y="302003"/>
                  </a:lnTo>
                  <a:close/>
                </a:path>
              </a:pathLst>
            </a:custGeom>
            <a:solidFill>
              <a:srgbClr val="3FAF63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6000" tIns="0" rIns="108000" bIns="180000" anchor="ctr"/>
            <a:lstStyle/>
            <a:p>
              <a:pPr algn="ctr">
                <a:lnSpc>
                  <a:spcPct val="120000"/>
                </a:lnSpc>
                <a:spcBef>
                  <a:spcPts val="450"/>
                </a:spcBef>
                <a:spcAft>
                  <a:spcPts val="450"/>
                </a:spcAft>
                <a:defRPr/>
              </a:pPr>
              <a:r>
                <a:rPr lang="en-US" altLang="zh-CN" sz="1400" dirty="0">
                  <a:solidFill>
                    <a:srgbClr val="FFFFFF"/>
                  </a:solidFill>
                  <a:latin typeface="Arial" panose="020B0604020202020204" pitchFamily="34" charset="0"/>
                  <a:ea typeface="方正舒体" panose="02010601030101010101" pitchFamily="2" charset="-122"/>
                  <a:cs typeface="Arial" panose="020B0604020202020204" pitchFamily="34" charset="0"/>
                </a:rPr>
                <a:t>Do</a:t>
              </a:r>
              <a:endParaRPr lang="zh-CN" altLang="en-US" sz="1400" dirty="0">
                <a:solidFill>
                  <a:srgbClr val="FFFFFF"/>
                </a:solidFill>
                <a:latin typeface="Arial" panose="020B0604020202020204" pitchFamily="34" charset="0"/>
                <a:ea typeface="方正舒体" panose="02010601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36" name="MH_Other_2"/>
            <p:cNvSpPr/>
            <p:nvPr>
              <p:custDataLst>
                <p:tags r:id="rId2"/>
              </p:custDataLst>
            </p:nvPr>
          </p:nvSpPr>
          <p:spPr>
            <a:xfrm>
              <a:off x="3201989" y="2474913"/>
              <a:ext cx="1616075" cy="1274762"/>
            </a:xfrm>
            <a:custGeom>
              <a:avLst/>
              <a:gdLst/>
              <a:ahLst/>
              <a:cxnLst/>
              <a:rect l="l" t="t" r="r" b="b"/>
              <a:pathLst>
                <a:path w="2150110" h="1697787">
                  <a:moveTo>
                    <a:pt x="1701470" y="0"/>
                  </a:moveTo>
                  <a:lnTo>
                    <a:pt x="2150110" y="553317"/>
                  </a:lnTo>
                  <a:lnTo>
                    <a:pt x="1701470" y="1059182"/>
                  </a:lnTo>
                  <a:lnTo>
                    <a:pt x="1701470" y="829708"/>
                  </a:lnTo>
                  <a:cubicBezTo>
                    <a:pt x="1309708" y="837704"/>
                    <a:pt x="948651" y="1047633"/>
                    <a:pt x="746406" y="1386239"/>
                  </a:cubicBezTo>
                  <a:cubicBezTo>
                    <a:pt x="687727" y="1484483"/>
                    <a:pt x="644923" y="1589361"/>
                    <a:pt x="620466" y="1697787"/>
                  </a:cubicBezTo>
                  <a:lnTo>
                    <a:pt x="303685" y="1416408"/>
                  </a:lnTo>
                  <a:lnTo>
                    <a:pt x="0" y="1664449"/>
                  </a:lnTo>
                  <a:cubicBezTo>
                    <a:pt x="35261" y="1458221"/>
                    <a:pt x="109165" y="1257301"/>
                    <a:pt x="219962" y="1071801"/>
                  </a:cubicBezTo>
                  <a:cubicBezTo>
                    <a:pt x="533054" y="547612"/>
                    <a:pt x="1094227" y="224431"/>
                    <a:pt x="1701470" y="21495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0" tIns="0" rIns="468000" bIns="288000" anchor="ctr"/>
            <a:lstStyle/>
            <a:p>
              <a:pPr algn="ctr">
                <a:lnSpc>
                  <a:spcPct val="120000"/>
                </a:lnSpc>
                <a:spcBef>
                  <a:spcPts val="450"/>
                </a:spcBef>
                <a:spcAft>
                  <a:spcPts val="450"/>
                </a:spcAft>
                <a:defRPr/>
              </a:pPr>
              <a:r>
                <a:rPr lang="en-US" altLang="zh-CN" sz="1400" dirty="0">
                  <a:solidFill>
                    <a:srgbClr val="FFFFFF"/>
                  </a:solidFill>
                  <a:latin typeface="Arial" panose="020B0604020202020204" pitchFamily="34" charset="0"/>
                  <a:ea typeface="方正舒体" panose="02010601030101010101" pitchFamily="2" charset="-122"/>
                  <a:cs typeface="Arial" panose="020B0604020202020204" pitchFamily="34" charset="0"/>
                </a:rPr>
                <a:t>Plan</a:t>
              </a:r>
              <a:endParaRPr lang="zh-CN" altLang="en-US" sz="1400" dirty="0">
                <a:solidFill>
                  <a:srgbClr val="FFFFFF"/>
                </a:solidFill>
                <a:latin typeface="Arial" panose="020B0604020202020204" pitchFamily="34" charset="0"/>
                <a:ea typeface="方正舒体" panose="02010601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49" name="MH_Other_3"/>
            <p:cNvSpPr/>
            <p:nvPr>
              <p:custDataLst>
                <p:tags r:id="rId3"/>
              </p:custDataLst>
            </p:nvPr>
          </p:nvSpPr>
          <p:spPr>
            <a:xfrm>
              <a:off x="3017838" y="3586164"/>
              <a:ext cx="1274762" cy="1616075"/>
            </a:xfrm>
            <a:custGeom>
              <a:avLst/>
              <a:gdLst/>
              <a:ahLst/>
              <a:cxnLst/>
              <a:rect l="l" t="t" r="r" b="b"/>
              <a:pathLst>
                <a:path w="1697153" h="2150709">
                  <a:moveTo>
                    <a:pt x="553317" y="0"/>
                  </a:moveTo>
                  <a:lnTo>
                    <a:pt x="1059182" y="448640"/>
                  </a:lnTo>
                  <a:lnTo>
                    <a:pt x="829708" y="448640"/>
                  </a:lnTo>
                  <a:cubicBezTo>
                    <a:pt x="837704" y="840402"/>
                    <a:pt x="1047633" y="1201459"/>
                    <a:pt x="1386239" y="1403704"/>
                  </a:cubicBezTo>
                  <a:cubicBezTo>
                    <a:pt x="1484322" y="1462287"/>
                    <a:pt x="1589018" y="1505047"/>
                    <a:pt x="1697153" y="1530355"/>
                  </a:cubicBezTo>
                  <a:lnTo>
                    <a:pt x="1416407" y="1846425"/>
                  </a:lnTo>
                  <a:lnTo>
                    <a:pt x="1664937" y="2150709"/>
                  </a:lnTo>
                  <a:cubicBezTo>
                    <a:pt x="1458510" y="2114956"/>
                    <a:pt x="1257435" y="2041026"/>
                    <a:pt x="1071801" y="1930149"/>
                  </a:cubicBezTo>
                  <a:cubicBezTo>
                    <a:pt x="547612" y="1617056"/>
                    <a:pt x="224431" y="1055883"/>
                    <a:pt x="214954" y="448640"/>
                  </a:cubicBezTo>
                  <a:lnTo>
                    <a:pt x="0" y="44864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180000" bIns="0" anchor="ctr"/>
            <a:lstStyle/>
            <a:p>
              <a:pPr algn="ctr">
                <a:lnSpc>
                  <a:spcPct val="120000"/>
                </a:lnSpc>
                <a:spcBef>
                  <a:spcPts val="450"/>
                </a:spcBef>
                <a:spcAft>
                  <a:spcPts val="450"/>
                </a:spcAft>
                <a:defRPr/>
              </a:pPr>
              <a:r>
                <a:rPr lang="en-US" altLang="zh-CN" sz="1400" dirty="0">
                  <a:solidFill>
                    <a:srgbClr val="FFFFFF"/>
                  </a:solidFill>
                  <a:latin typeface="Arial" panose="020B0604020202020204" pitchFamily="34" charset="0"/>
                  <a:ea typeface="方正舒体" panose="02010601030101010101" pitchFamily="2" charset="-122"/>
                  <a:cs typeface="Arial" panose="020B0604020202020204" pitchFamily="34" charset="0"/>
                </a:rPr>
                <a:t>Action</a:t>
              </a:r>
              <a:endParaRPr lang="zh-CN" altLang="en-US" sz="1400" dirty="0">
                <a:solidFill>
                  <a:srgbClr val="FFFFFF"/>
                </a:solidFill>
                <a:latin typeface="Arial" panose="020B0604020202020204" pitchFamily="34" charset="0"/>
                <a:ea typeface="方正舒体" panose="02010601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50" name="MH_Other_4"/>
            <p:cNvSpPr/>
            <p:nvPr>
              <p:custDataLst>
                <p:tags r:id="rId4"/>
              </p:custDataLst>
            </p:nvPr>
          </p:nvSpPr>
          <p:spPr>
            <a:xfrm>
              <a:off x="4119564" y="4111626"/>
              <a:ext cx="1614487" cy="1274763"/>
            </a:xfrm>
            <a:custGeom>
              <a:avLst/>
              <a:gdLst/>
              <a:ahLst/>
              <a:cxnLst/>
              <a:rect l="l" t="t" r="r" b="b"/>
              <a:pathLst>
                <a:path w="2150053" h="1697681">
                  <a:moveTo>
                    <a:pt x="1529760" y="0"/>
                  </a:moveTo>
                  <a:lnTo>
                    <a:pt x="1846425" y="281275"/>
                  </a:lnTo>
                  <a:lnTo>
                    <a:pt x="2150053" y="33280"/>
                  </a:lnTo>
                  <a:cubicBezTo>
                    <a:pt x="2114837" y="239493"/>
                    <a:pt x="2040936" y="440395"/>
                    <a:pt x="1930148" y="625880"/>
                  </a:cubicBezTo>
                  <a:cubicBezTo>
                    <a:pt x="1617056" y="1150069"/>
                    <a:pt x="1055883" y="1473250"/>
                    <a:pt x="448640" y="1482727"/>
                  </a:cubicBezTo>
                  <a:lnTo>
                    <a:pt x="448640" y="1697681"/>
                  </a:lnTo>
                  <a:lnTo>
                    <a:pt x="0" y="1144364"/>
                  </a:lnTo>
                  <a:lnTo>
                    <a:pt x="448640" y="638499"/>
                  </a:lnTo>
                  <a:lnTo>
                    <a:pt x="448640" y="867973"/>
                  </a:lnTo>
                  <a:cubicBezTo>
                    <a:pt x="840402" y="859977"/>
                    <a:pt x="1201459" y="650048"/>
                    <a:pt x="1403704" y="311442"/>
                  </a:cubicBezTo>
                  <a:cubicBezTo>
                    <a:pt x="1462369" y="213222"/>
                    <a:pt x="1505166" y="108371"/>
                    <a:pt x="152976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88000" tIns="0" rIns="0" bIns="0" anchor="ctr"/>
            <a:lstStyle/>
            <a:p>
              <a:pPr algn="ctr">
                <a:lnSpc>
                  <a:spcPct val="120000"/>
                </a:lnSpc>
                <a:spcBef>
                  <a:spcPts val="450"/>
                </a:spcBef>
                <a:spcAft>
                  <a:spcPts val="450"/>
                </a:spcAft>
                <a:defRPr/>
              </a:pPr>
              <a:r>
                <a:rPr lang="en-US" altLang="zh-CN" sz="1400" dirty="0">
                  <a:solidFill>
                    <a:srgbClr val="FFFFFF"/>
                  </a:solidFill>
                  <a:latin typeface="Arial" panose="020B0604020202020204" pitchFamily="34" charset="0"/>
                  <a:ea typeface="方正舒体" panose="02010601030101010101" pitchFamily="2" charset="-122"/>
                  <a:cs typeface="Arial" panose="020B0604020202020204" pitchFamily="34" charset="0"/>
                </a:rPr>
                <a:t>Check</a:t>
              </a:r>
              <a:endParaRPr lang="zh-CN" altLang="en-US" sz="1400" dirty="0">
                <a:solidFill>
                  <a:srgbClr val="FFFFFF"/>
                </a:solidFill>
                <a:latin typeface="Arial" panose="020B0604020202020204" pitchFamily="34" charset="0"/>
                <a:ea typeface="方正舒体" panose="02010601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51" name="MH_Other_5"/>
            <p:cNvSpPr/>
            <p:nvPr>
              <p:custDataLst>
                <p:tags r:id="rId5"/>
              </p:custDataLst>
            </p:nvPr>
          </p:nvSpPr>
          <p:spPr>
            <a:xfrm rot="3577600">
              <a:off x="3433764" y="2936876"/>
              <a:ext cx="2066925" cy="2066925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spcFirstLastPara="1" lIns="0" tIns="0" rIns="0" bIns="0" numCol="1" anchor="ctr">
              <a:prstTxWarp prst="textArchUp">
                <a:avLst/>
              </a:prstTxWarp>
            </a:bodyPr>
            <a:lstStyle/>
            <a:p>
              <a:pPr algn="ctr">
                <a:defRPr/>
              </a:pPr>
              <a:endParaRPr lang="zh-CN" altLang="en-US" sz="9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5154591" y="3472565"/>
            <a:ext cx="662319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按照既定的计划进行实施。执行过程中没有特殊情况不得改变计划，遇有极特殊情况可考虑审慎、及时修改计划。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lvl="0" indent="-285750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在这一阶段除了按计划和方案实施外，还必须要对过程进行测量，确保工作能够按计划进度实施。同时建立起数据采集，收集起过程的原始记录和数据等项目文档。 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177589" y="2215561"/>
            <a:ext cx="304282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1600" b="1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PDCA——</a:t>
            </a:r>
            <a:r>
              <a:rPr lang="en-US" altLang="zh-CN" sz="2800" b="1" dirty="0">
                <a:solidFill>
                  <a:srgbClr val="3FAF6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zh-CN" altLang="en-US" sz="2800" b="1" dirty="0">
                <a:solidFill>
                  <a:srgbClr val="3FAF6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执行阶段 </a:t>
            </a:r>
            <a:endParaRPr lang="zh-CN" altLang="en-US" sz="2800" b="1" dirty="0">
              <a:solidFill>
                <a:srgbClr val="3FAF6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/>
            <a:endParaRPr lang="zh-CN" altLang="en-US" sz="2800" b="1" dirty="0">
              <a:solidFill>
                <a:srgbClr val="4674C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4913402" y="3055614"/>
            <a:ext cx="5411169" cy="400110"/>
            <a:chOff x="4936399" y="2759619"/>
            <a:chExt cx="5411169" cy="400110"/>
          </a:xfrm>
        </p:grpSpPr>
        <p:sp>
          <p:nvSpPr>
            <p:cNvPr id="12" name="矩形: 圆顶角 11"/>
            <p:cNvSpPr/>
            <p:nvPr/>
          </p:nvSpPr>
          <p:spPr>
            <a:xfrm rot="5400000">
              <a:off x="7460769" y="252091"/>
              <a:ext cx="362430" cy="541116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3FAF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4936399" y="2759619"/>
              <a:ext cx="369795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　步骤五 </a:t>
              </a:r>
              <a:r>
                <a:rPr lang="en-US" altLang="zh-CN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: </a:t>
              </a:r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实施对策 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5177589" y="2644189"/>
            <a:ext cx="66001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即按照预定的计划，在实施的基础上，努力实现预期目标的过程。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401709" y="266581"/>
            <a:ext cx="11473572" cy="528835"/>
            <a:chOff x="401709" y="266581"/>
            <a:chExt cx="11473572" cy="528835"/>
          </a:xfrm>
        </p:grpSpPr>
        <p:sp>
          <p:nvSpPr>
            <p:cNvPr id="24" name="椭圆 23"/>
            <p:cNvSpPr/>
            <p:nvPr/>
          </p:nvSpPr>
          <p:spPr>
            <a:xfrm>
              <a:off x="401709" y="266581"/>
              <a:ext cx="528835" cy="528835"/>
            </a:xfrm>
            <a:prstGeom prst="ellipse">
              <a:avLst/>
            </a:prstGeom>
            <a:solidFill>
              <a:srgbClr val="3FAF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509682" y="277446"/>
              <a:ext cx="4018891" cy="484252"/>
              <a:chOff x="6078784" y="1930037"/>
              <a:chExt cx="5128074" cy="617903"/>
            </a:xfrm>
          </p:grpSpPr>
          <p:sp>
            <p:nvSpPr>
              <p:cNvPr id="27" name="文本框 26"/>
              <p:cNvSpPr txBox="1"/>
              <p:nvPr/>
            </p:nvSpPr>
            <p:spPr>
              <a:xfrm>
                <a:off x="6078784" y="1958858"/>
                <a:ext cx="431992" cy="5890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2</a:t>
                </a:r>
                <a:endParaRPr lang="zh-CN" altLang="en-US" sz="24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28" name="矩形 27"/>
              <p:cNvSpPr/>
              <p:nvPr/>
            </p:nvSpPr>
            <p:spPr>
              <a:xfrm>
                <a:off x="6753570" y="1930037"/>
                <a:ext cx="4453288" cy="5890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PDCA</a:t>
                </a:r>
                <a:r>
                  <a:rPr lang="zh-CN" altLang="en-US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循环运用与流程图</a:t>
                </a:r>
                <a:endPara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26" name="直接连接符 25"/>
            <p:cNvCxnSpPr/>
            <p:nvPr/>
          </p:nvCxnSpPr>
          <p:spPr>
            <a:xfrm>
              <a:off x="919333" y="717970"/>
              <a:ext cx="10955948" cy="2114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4361644" y="1042010"/>
            <a:ext cx="1231621" cy="5522913"/>
            <a:chOff x="3704492" y="1190502"/>
            <a:chExt cx="1992923" cy="5522913"/>
          </a:xfrm>
        </p:grpSpPr>
        <p:sp>
          <p:nvSpPr>
            <p:cNvPr id="7" name="椭圆 6"/>
            <p:cNvSpPr/>
            <p:nvPr/>
          </p:nvSpPr>
          <p:spPr>
            <a:xfrm>
              <a:off x="3704492" y="1508369"/>
              <a:ext cx="1860062" cy="4689231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4597309" y="1190502"/>
              <a:ext cx="1100106" cy="55229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566755" y="2032000"/>
            <a:ext cx="3637945" cy="3639932"/>
            <a:chOff x="3017838" y="2474913"/>
            <a:chExt cx="2909887" cy="2911476"/>
          </a:xfrm>
        </p:grpSpPr>
        <p:sp>
          <p:nvSpPr>
            <p:cNvPr id="35" name="MH_Other_1"/>
            <p:cNvSpPr/>
            <p:nvPr>
              <p:custDataLst>
                <p:tags r:id="rId1"/>
              </p:custDataLst>
            </p:nvPr>
          </p:nvSpPr>
          <p:spPr>
            <a:xfrm>
              <a:off x="4652963" y="2670175"/>
              <a:ext cx="1274762" cy="1612900"/>
            </a:xfrm>
            <a:custGeom>
              <a:avLst/>
              <a:gdLst/>
              <a:ahLst/>
              <a:cxnLst/>
              <a:rect l="l" t="t" r="r" b="b"/>
              <a:pathLst>
                <a:path w="1697010" h="2148428">
                  <a:moveTo>
                    <a:pt x="33935" y="0"/>
                  </a:moveTo>
                  <a:cubicBezTo>
                    <a:pt x="239955" y="34009"/>
                    <a:pt x="440246" y="107805"/>
                    <a:pt x="625209" y="218280"/>
                  </a:cubicBezTo>
                  <a:cubicBezTo>
                    <a:pt x="1149398" y="531372"/>
                    <a:pt x="1472579" y="1092545"/>
                    <a:pt x="1482056" y="1699788"/>
                  </a:cubicBezTo>
                  <a:lnTo>
                    <a:pt x="1697010" y="1699788"/>
                  </a:lnTo>
                  <a:lnTo>
                    <a:pt x="1143693" y="2148428"/>
                  </a:lnTo>
                  <a:lnTo>
                    <a:pt x="637828" y="1699788"/>
                  </a:lnTo>
                  <a:lnTo>
                    <a:pt x="867302" y="1699788"/>
                  </a:lnTo>
                  <a:cubicBezTo>
                    <a:pt x="859306" y="1308026"/>
                    <a:pt x="649377" y="946969"/>
                    <a:pt x="310771" y="744724"/>
                  </a:cubicBezTo>
                  <a:cubicBezTo>
                    <a:pt x="212707" y="686152"/>
                    <a:pt x="108032" y="643397"/>
                    <a:pt x="0" y="617910"/>
                  </a:cubicBezTo>
                  <a:lnTo>
                    <a:pt x="280602" y="302003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6000" tIns="0" rIns="108000" bIns="180000" anchor="ctr"/>
            <a:lstStyle/>
            <a:p>
              <a:pPr algn="ctr">
                <a:lnSpc>
                  <a:spcPct val="120000"/>
                </a:lnSpc>
                <a:spcBef>
                  <a:spcPts val="450"/>
                </a:spcBef>
                <a:spcAft>
                  <a:spcPts val="450"/>
                </a:spcAft>
                <a:defRPr/>
              </a:pPr>
              <a:r>
                <a:rPr lang="en-US" altLang="zh-CN" sz="1400" dirty="0">
                  <a:solidFill>
                    <a:srgbClr val="FFFFFF"/>
                  </a:solidFill>
                  <a:latin typeface="Arial" panose="020B0604020202020204" pitchFamily="34" charset="0"/>
                  <a:ea typeface="方正舒体" panose="02010601030101010101" pitchFamily="2" charset="-122"/>
                  <a:cs typeface="Arial" panose="020B0604020202020204" pitchFamily="34" charset="0"/>
                </a:rPr>
                <a:t>Do</a:t>
              </a:r>
              <a:endParaRPr lang="zh-CN" altLang="en-US" sz="1400" dirty="0">
                <a:solidFill>
                  <a:srgbClr val="FFFFFF"/>
                </a:solidFill>
                <a:latin typeface="Arial" panose="020B0604020202020204" pitchFamily="34" charset="0"/>
                <a:ea typeface="方正舒体" panose="02010601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36" name="MH_Other_2"/>
            <p:cNvSpPr/>
            <p:nvPr>
              <p:custDataLst>
                <p:tags r:id="rId2"/>
              </p:custDataLst>
            </p:nvPr>
          </p:nvSpPr>
          <p:spPr>
            <a:xfrm>
              <a:off x="3201989" y="2474913"/>
              <a:ext cx="1616075" cy="1274762"/>
            </a:xfrm>
            <a:custGeom>
              <a:avLst/>
              <a:gdLst/>
              <a:ahLst/>
              <a:cxnLst/>
              <a:rect l="l" t="t" r="r" b="b"/>
              <a:pathLst>
                <a:path w="2150110" h="1697787">
                  <a:moveTo>
                    <a:pt x="1701470" y="0"/>
                  </a:moveTo>
                  <a:lnTo>
                    <a:pt x="2150110" y="553317"/>
                  </a:lnTo>
                  <a:lnTo>
                    <a:pt x="1701470" y="1059182"/>
                  </a:lnTo>
                  <a:lnTo>
                    <a:pt x="1701470" y="829708"/>
                  </a:lnTo>
                  <a:cubicBezTo>
                    <a:pt x="1309708" y="837704"/>
                    <a:pt x="948651" y="1047633"/>
                    <a:pt x="746406" y="1386239"/>
                  </a:cubicBezTo>
                  <a:cubicBezTo>
                    <a:pt x="687727" y="1484483"/>
                    <a:pt x="644923" y="1589361"/>
                    <a:pt x="620466" y="1697787"/>
                  </a:cubicBezTo>
                  <a:lnTo>
                    <a:pt x="303685" y="1416408"/>
                  </a:lnTo>
                  <a:lnTo>
                    <a:pt x="0" y="1664449"/>
                  </a:lnTo>
                  <a:cubicBezTo>
                    <a:pt x="35261" y="1458221"/>
                    <a:pt x="109165" y="1257301"/>
                    <a:pt x="219962" y="1071801"/>
                  </a:cubicBezTo>
                  <a:cubicBezTo>
                    <a:pt x="533054" y="547612"/>
                    <a:pt x="1094227" y="224431"/>
                    <a:pt x="1701470" y="21495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0" tIns="0" rIns="468000" bIns="288000" anchor="ctr"/>
            <a:lstStyle/>
            <a:p>
              <a:pPr algn="ctr">
                <a:lnSpc>
                  <a:spcPct val="120000"/>
                </a:lnSpc>
                <a:spcBef>
                  <a:spcPts val="450"/>
                </a:spcBef>
                <a:spcAft>
                  <a:spcPts val="450"/>
                </a:spcAft>
                <a:defRPr/>
              </a:pPr>
              <a:r>
                <a:rPr lang="en-US" altLang="zh-CN" sz="1400" dirty="0">
                  <a:solidFill>
                    <a:srgbClr val="FFFFFF"/>
                  </a:solidFill>
                  <a:latin typeface="Arial" panose="020B0604020202020204" pitchFamily="34" charset="0"/>
                  <a:ea typeface="方正舒体" panose="02010601030101010101" pitchFamily="2" charset="-122"/>
                  <a:cs typeface="Arial" panose="020B0604020202020204" pitchFamily="34" charset="0"/>
                </a:rPr>
                <a:t>Plan</a:t>
              </a:r>
              <a:endParaRPr lang="zh-CN" altLang="en-US" sz="1400" dirty="0">
                <a:solidFill>
                  <a:srgbClr val="FFFFFF"/>
                </a:solidFill>
                <a:latin typeface="Arial" panose="020B0604020202020204" pitchFamily="34" charset="0"/>
                <a:ea typeface="方正舒体" panose="02010601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49" name="MH_Other_3"/>
            <p:cNvSpPr/>
            <p:nvPr>
              <p:custDataLst>
                <p:tags r:id="rId3"/>
              </p:custDataLst>
            </p:nvPr>
          </p:nvSpPr>
          <p:spPr>
            <a:xfrm>
              <a:off x="3017838" y="3586164"/>
              <a:ext cx="1274762" cy="1616075"/>
            </a:xfrm>
            <a:custGeom>
              <a:avLst/>
              <a:gdLst/>
              <a:ahLst/>
              <a:cxnLst/>
              <a:rect l="l" t="t" r="r" b="b"/>
              <a:pathLst>
                <a:path w="1697153" h="2150709">
                  <a:moveTo>
                    <a:pt x="553317" y="0"/>
                  </a:moveTo>
                  <a:lnTo>
                    <a:pt x="1059182" y="448640"/>
                  </a:lnTo>
                  <a:lnTo>
                    <a:pt x="829708" y="448640"/>
                  </a:lnTo>
                  <a:cubicBezTo>
                    <a:pt x="837704" y="840402"/>
                    <a:pt x="1047633" y="1201459"/>
                    <a:pt x="1386239" y="1403704"/>
                  </a:cubicBezTo>
                  <a:cubicBezTo>
                    <a:pt x="1484322" y="1462287"/>
                    <a:pt x="1589018" y="1505047"/>
                    <a:pt x="1697153" y="1530355"/>
                  </a:cubicBezTo>
                  <a:lnTo>
                    <a:pt x="1416407" y="1846425"/>
                  </a:lnTo>
                  <a:lnTo>
                    <a:pt x="1664937" y="2150709"/>
                  </a:lnTo>
                  <a:cubicBezTo>
                    <a:pt x="1458510" y="2114956"/>
                    <a:pt x="1257435" y="2041026"/>
                    <a:pt x="1071801" y="1930149"/>
                  </a:cubicBezTo>
                  <a:cubicBezTo>
                    <a:pt x="547612" y="1617056"/>
                    <a:pt x="224431" y="1055883"/>
                    <a:pt x="214954" y="448640"/>
                  </a:cubicBezTo>
                  <a:lnTo>
                    <a:pt x="0" y="44864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180000" bIns="0" anchor="ctr"/>
            <a:lstStyle/>
            <a:p>
              <a:pPr algn="ctr">
                <a:lnSpc>
                  <a:spcPct val="120000"/>
                </a:lnSpc>
                <a:spcBef>
                  <a:spcPts val="450"/>
                </a:spcBef>
                <a:spcAft>
                  <a:spcPts val="450"/>
                </a:spcAft>
                <a:defRPr/>
              </a:pPr>
              <a:r>
                <a:rPr lang="en-US" altLang="zh-CN" sz="1400" dirty="0">
                  <a:solidFill>
                    <a:srgbClr val="FFFFFF"/>
                  </a:solidFill>
                  <a:latin typeface="Arial" panose="020B0604020202020204" pitchFamily="34" charset="0"/>
                  <a:ea typeface="方正舒体" panose="02010601030101010101" pitchFamily="2" charset="-122"/>
                  <a:cs typeface="Arial" panose="020B0604020202020204" pitchFamily="34" charset="0"/>
                </a:rPr>
                <a:t>Action</a:t>
              </a:r>
              <a:endParaRPr lang="zh-CN" altLang="en-US" sz="1400" dirty="0">
                <a:solidFill>
                  <a:srgbClr val="FFFFFF"/>
                </a:solidFill>
                <a:latin typeface="Arial" panose="020B0604020202020204" pitchFamily="34" charset="0"/>
                <a:ea typeface="方正舒体" panose="02010601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50" name="MH_Other_4"/>
            <p:cNvSpPr/>
            <p:nvPr>
              <p:custDataLst>
                <p:tags r:id="rId4"/>
              </p:custDataLst>
            </p:nvPr>
          </p:nvSpPr>
          <p:spPr>
            <a:xfrm>
              <a:off x="4119564" y="4111626"/>
              <a:ext cx="1614487" cy="1274763"/>
            </a:xfrm>
            <a:custGeom>
              <a:avLst/>
              <a:gdLst/>
              <a:ahLst/>
              <a:cxnLst/>
              <a:rect l="l" t="t" r="r" b="b"/>
              <a:pathLst>
                <a:path w="2150053" h="1697681">
                  <a:moveTo>
                    <a:pt x="1529760" y="0"/>
                  </a:moveTo>
                  <a:lnTo>
                    <a:pt x="1846425" y="281275"/>
                  </a:lnTo>
                  <a:lnTo>
                    <a:pt x="2150053" y="33280"/>
                  </a:lnTo>
                  <a:cubicBezTo>
                    <a:pt x="2114837" y="239493"/>
                    <a:pt x="2040936" y="440395"/>
                    <a:pt x="1930148" y="625880"/>
                  </a:cubicBezTo>
                  <a:cubicBezTo>
                    <a:pt x="1617056" y="1150069"/>
                    <a:pt x="1055883" y="1473250"/>
                    <a:pt x="448640" y="1482727"/>
                  </a:cubicBezTo>
                  <a:lnTo>
                    <a:pt x="448640" y="1697681"/>
                  </a:lnTo>
                  <a:lnTo>
                    <a:pt x="0" y="1144364"/>
                  </a:lnTo>
                  <a:lnTo>
                    <a:pt x="448640" y="638499"/>
                  </a:lnTo>
                  <a:lnTo>
                    <a:pt x="448640" y="867973"/>
                  </a:lnTo>
                  <a:cubicBezTo>
                    <a:pt x="840402" y="859977"/>
                    <a:pt x="1201459" y="650048"/>
                    <a:pt x="1403704" y="311442"/>
                  </a:cubicBezTo>
                  <a:cubicBezTo>
                    <a:pt x="1462369" y="213222"/>
                    <a:pt x="1505166" y="108371"/>
                    <a:pt x="1529760" y="0"/>
                  </a:cubicBezTo>
                  <a:close/>
                </a:path>
              </a:pathLst>
            </a:custGeom>
            <a:solidFill>
              <a:srgbClr val="F8BF24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88000" tIns="0" rIns="0" bIns="0" anchor="ctr"/>
            <a:lstStyle/>
            <a:p>
              <a:pPr algn="ctr">
                <a:lnSpc>
                  <a:spcPct val="120000"/>
                </a:lnSpc>
                <a:spcBef>
                  <a:spcPts val="450"/>
                </a:spcBef>
                <a:spcAft>
                  <a:spcPts val="450"/>
                </a:spcAft>
                <a:defRPr/>
              </a:pPr>
              <a:r>
                <a:rPr lang="en-US" altLang="zh-CN" sz="1400" dirty="0">
                  <a:solidFill>
                    <a:srgbClr val="FFFFFF"/>
                  </a:solidFill>
                  <a:latin typeface="Arial" panose="020B0604020202020204" pitchFamily="34" charset="0"/>
                  <a:ea typeface="方正舒体" panose="02010601030101010101" pitchFamily="2" charset="-122"/>
                  <a:cs typeface="Arial" panose="020B0604020202020204" pitchFamily="34" charset="0"/>
                </a:rPr>
                <a:t>Check</a:t>
              </a:r>
              <a:endParaRPr lang="zh-CN" altLang="en-US" sz="1400" dirty="0">
                <a:solidFill>
                  <a:srgbClr val="FFFFFF"/>
                </a:solidFill>
                <a:latin typeface="Arial" panose="020B0604020202020204" pitchFamily="34" charset="0"/>
                <a:ea typeface="方正舒体" panose="02010601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51" name="MH_Other_5"/>
            <p:cNvSpPr/>
            <p:nvPr>
              <p:custDataLst>
                <p:tags r:id="rId5"/>
              </p:custDataLst>
            </p:nvPr>
          </p:nvSpPr>
          <p:spPr>
            <a:xfrm rot="3577600">
              <a:off x="3433764" y="2936876"/>
              <a:ext cx="2066925" cy="2066925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spcFirstLastPara="1" lIns="0" tIns="0" rIns="0" bIns="0" numCol="1" anchor="ctr">
              <a:prstTxWarp prst="textArchUp">
                <a:avLst/>
              </a:prstTxWarp>
            </a:bodyPr>
            <a:lstStyle/>
            <a:p>
              <a:pPr algn="ctr">
                <a:defRPr/>
              </a:pPr>
              <a:endParaRPr lang="zh-CN" altLang="en-US" sz="9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5154591" y="3472565"/>
            <a:ext cx="6623193" cy="186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根据措施计划的要求，检查、验证实际执行的结果，看是否达到了预期的效果。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检查效果要对照措施计划中规定的目标进行，将采取的对策进行确认后，对采集到的数据进行总结分析，把完成情况同目标值进行比较，看是否达到了预定的目标。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lvl="0" indent="-285750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如果没有出现预期的结果时，应该确认是否严格按照计划实施对策，如果是，就意味着对策失败，那就要重新进行最佳方案的确定。 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177589" y="2215561"/>
            <a:ext cx="3611886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1600" b="1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PDCA——</a:t>
            </a:r>
            <a:r>
              <a:rPr lang="en-US" altLang="zh-CN" sz="2800" b="1" dirty="0">
                <a:solidFill>
                  <a:srgbClr val="F8BF2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zh-CN" altLang="en-US" sz="2800" b="1" dirty="0">
                <a:solidFill>
                  <a:srgbClr val="F8BF2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检查效果阶段</a:t>
            </a:r>
            <a:endParaRPr lang="zh-CN" altLang="en-US" sz="2800" b="1" dirty="0">
              <a:solidFill>
                <a:srgbClr val="F8BF2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/>
            <a:endParaRPr lang="zh-CN" altLang="en-US" sz="2800" b="1" dirty="0">
              <a:solidFill>
                <a:srgbClr val="4674C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4913402" y="3055614"/>
            <a:ext cx="5411169" cy="400110"/>
            <a:chOff x="4936399" y="2759619"/>
            <a:chExt cx="5411169" cy="400110"/>
          </a:xfrm>
        </p:grpSpPr>
        <p:sp>
          <p:nvSpPr>
            <p:cNvPr id="12" name="矩形: 圆顶角 11"/>
            <p:cNvSpPr/>
            <p:nvPr/>
          </p:nvSpPr>
          <p:spPr>
            <a:xfrm rot="5400000">
              <a:off x="7460769" y="252091"/>
              <a:ext cx="362430" cy="541116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F8BF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4936399" y="2759619"/>
              <a:ext cx="369795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　步骤六 </a:t>
              </a:r>
              <a:r>
                <a:rPr lang="en-US" altLang="zh-CN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: </a:t>
              </a:r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效果检查。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5177589" y="2644189"/>
            <a:ext cx="66001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即确认实施方案是否达到了目标。 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401709" y="266581"/>
            <a:ext cx="11473572" cy="528835"/>
            <a:chOff x="401709" y="266581"/>
            <a:chExt cx="11473572" cy="528835"/>
          </a:xfrm>
        </p:grpSpPr>
        <p:sp>
          <p:nvSpPr>
            <p:cNvPr id="24" name="椭圆 23"/>
            <p:cNvSpPr/>
            <p:nvPr/>
          </p:nvSpPr>
          <p:spPr>
            <a:xfrm>
              <a:off x="401709" y="266581"/>
              <a:ext cx="528835" cy="528835"/>
            </a:xfrm>
            <a:prstGeom prst="ellipse">
              <a:avLst/>
            </a:prstGeom>
            <a:solidFill>
              <a:srgbClr val="3FAF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509682" y="277446"/>
              <a:ext cx="4018891" cy="484252"/>
              <a:chOff x="6078784" y="1930037"/>
              <a:chExt cx="5128074" cy="617903"/>
            </a:xfrm>
          </p:grpSpPr>
          <p:sp>
            <p:nvSpPr>
              <p:cNvPr id="27" name="文本框 26"/>
              <p:cNvSpPr txBox="1"/>
              <p:nvPr/>
            </p:nvSpPr>
            <p:spPr>
              <a:xfrm>
                <a:off x="6078784" y="1958858"/>
                <a:ext cx="431992" cy="5890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2</a:t>
                </a:r>
                <a:endParaRPr lang="zh-CN" altLang="en-US" sz="24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28" name="矩形 27"/>
              <p:cNvSpPr/>
              <p:nvPr/>
            </p:nvSpPr>
            <p:spPr>
              <a:xfrm>
                <a:off x="6753570" y="1930037"/>
                <a:ext cx="4453288" cy="5890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PDCA</a:t>
                </a:r>
                <a:r>
                  <a:rPr lang="zh-CN" altLang="en-US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循环运用与流程图</a:t>
                </a:r>
                <a:endPara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26" name="直接连接符 25"/>
            <p:cNvCxnSpPr/>
            <p:nvPr/>
          </p:nvCxnSpPr>
          <p:spPr>
            <a:xfrm>
              <a:off x="919333" y="717970"/>
              <a:ext cx="10955948" cy="2114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4361644" y="1042010"/>
            <a:ext cx="1231621" cy="5522913"/>
            <a:chOff x="3704492" y="1190502"/>
            <a:chExt cx="1992923" cy="5522913"/>
          </a:xfrm>
        </p:grpSpPr>
        <p:sp>
          <p:nvSpPr>
            <p:cNvPr id="7" name="椭圆 6"/>
            <p:cNvSpPr/>
            <p:nvPr/>
          </p:nvSpPr>
          <p:spPr>
            <a:xfrm>
              <a:off x="3704492" y="1508369"/>
              <a:ext cx="1860062" cy="4689231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4597309" y="1190502"/>
              <a:ext cx="1100106" cy="55229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566755" y="2032000"/>
            <a:ext cx="3637945" cy="3639932"/>
            <a:chOff x="3017838" y="2474913"/>
            <a:chExt cx="2909887" cy="2911476"/>
          </a:xfrm>
        </p:grpSpPr>
        <p:sp>
          <p:nvSpPr>
            <p:cNvPr id="35" name="MH_Other_1"/>
            <p:cNvSpPr/>
            <p:nvPr>
              <p:custDataLst>
                <p:tags r:id="rId1"/>
              </p:custDataLst>
            </p:nvPr>
          </p:nvSpPr>
          <p:spPr>
            <a:xfrm>
              <a:off x="4652963" y="2670175"/>
              <a:ext cx="1274762" cy="1612900"/>
            </a:xfrm>
            <a:custGeom>
              <a:avLst/>
              <a:gdLst/>
              <a:ahLst/>
              <a:cxnLst/>
              <a:rect l="l" t="t" r="r" b="b"/>
              <a:pathLst>
                <a:path w="1697010" h="2148428">
                  <a:moveTo>
                    <a:pt x="33935" y="0"/>
                  </a:moveTo>
                  <a:cubicBezTo>
                    <a:pt x="239955" y="34009"/>
                    <a:pt x="440246" y="107805"/>
                    <a:pt x="625209" y="218280"/>
                  </a:cubicBezTo>
                  <a:cubicBezTo>
                    <a:pt x="1149398" y="531372"/>
                    <a:pt x="1472579" y="1092545"/>
                    <a:pt x="1482056" y="1699788"/>
                  </a:cubicBezTo>
                  <a:lnTo>
                    <a:pt x="1697010" y="1699788"/>
                  </a:lnTo>
                  <a:lnTo>
                    <a:pt x="1143693" y="2148428"/>
                  </a:lnTo>
                  <a:lnTo>
                    <a:pt x="637828" y="1699788"/>
                  </a:lnTo>
                  <a:lnTo>
                    <a:pt x="867302" y="1699788"/>
                  </a:lnTo>
                  <a:cubicBezTo>
                    <a:pt x="859306" y="1308026"/>
                    <a:pt x="649377" y="946969"/>
                    <a:pt x="310771" y="744724"/>
                  </a:cubicBezTo>
                  <a:cubicBezTo>
                    <a:pt x="212707" y="686152"/>
                    <a:pt x="108032" y="643397"/>
                    <a:pt x="0" y="617910"/>
                  </a:cubicBezTo>
                  <a:lnTo>
                    <a:pt x="280602" y="302003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6000" tIns="0" rIns="108000" bIns="180000" anchor="ctr"/>
            <a:lstStyle/>
            <a:p>
              <a:pPr algn="ctr">
                <a:lnSpc>
                  <a:spcPct val="120000"/>
                </a:lnSpc>
                <a:spcBef>
                  <a:spcPts val="450"/>
                </a:spcBef>
                <a:spcAft>
                  <a:spcPts val="450"/>
                </a:spcAft>
                <a:defRPr/>
              </a:pPr>
              <a:r>
                <a:rPr lang="en-US" altLang="zh-CN" sz="1400" dirty="0">
                  <a:solidFill>
                    <a:srgbClr val="FFFFFF"/>
                  </a:solidFill>
                  <a:latin typeface="Arial" panose="020B0604020202020204" pitchFamily="34" charset="0"/>
                  <a:ea typeface="方正舒体" panose="02010601030101010101" pitchFamily="2" charset="-122"/>
                  <a:cs typeface="Arial" panose="020B0604020202020204" pitchFamily="34" charset="0"/>
                </a:rPr>
                <a:t>Do</a:t>
              </a:r>
              <a:endParaRPr lang="zh-CN" altLang="en-US" sz="1400" dirty="0">
                <a:solidFill>
                  <a:srgbClr val="FFFFFF"/>
                </a:solidFill>
                <a:latin typeface="Arial" panose="020B0604020202020204" pitchFamily="34" charset="0"/>
                <a:ea typeface="方正舒体" panose="02010601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36" name="MH_Other_2"/>
            <p:cNvSpPr/>
            <p:nvPr>
              <p:custDataLst>
                <p:tags r:id="rId2"/>
              </p:custDataLst>
            </p:nvPr>
          </p:nvSpPr>
          <p:spPr>
            <a:xfrm>
              <a:off x="3201989" y="2474913"/>
              <a:ext cx="1616075" cy="1274762"/>
            </a:xfrm>
            <a:custGeom>
              <a:avLst/>
              <a:gdLst/>
              <a:ahLst/>
              <a:cxnLst/>
              <a:rect l="l" t="t" r="r" b="b"/>
              <a:pathLst>
                <a:path w="2150110" h="1697787">
                  <a:moveTo>
                    <a:pt x="1701470" y="0"/>
                  </a:moveTo>
                  <a:lnTo>
                    <a:pt x="2150110" y="553317"/>
                  </a:lnTo>
                  <a:lnTo>
                    <a:pt x="1701470" y="1059182"/>
                  </a:lnTo>
                  <a:lnTo>
                    <a:pt x="1701470" y="829708"/>
                  </a:lnTo>
                  <a:cubicBezTo>
                    <a:pt x="1309708" y="837704"/>
                    <a:pt x="948651" y="1047633"/>
                    <a:pt x="746406" y="1386239"/>
                  </a:cubicBezTo>
                  <a:cubicBezTo>
                    <a:pt x="687727" y="1484483"/>
                    <a:pt x="644923" y="1589361"/>
                    <a:pt x="620466" y="1697787"/>
                  </a:cubicBezTo>
                  <a:lnTo>
                    <a:pt x="303685" y="1416408"/>
                  </a:lnTo>
                  <a:lnTo>
                    <a:pt x="0" y="1664449"/>
                  </a:lnTo>
                  <a:cubicBezTo>
                    <a:pt x="35261" y="1458221"/>
                    <a:pt x="109165" y="1257301"/>
                    <a:pt x="219962" y="1071801"/>
                  </a:cubicBezTo>
                  <a:cubicBezTo>
                    <a:pt x="533054" y="547612"/>
                    <a:pt x="1094227" y="224431"/>
                    <a:pt x="1701470" y="21495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0" tIns="0" rIns="468000" bIns="288000" anchor="ctr"/>
            <a:lstStyle/>
            <a:p>
              <a:pPr algn="ctr">
                <a:lnSpc>
                  <a:spcPct val="120000"/>
                </a:lnSpc>
                <a:spcBef>
                  <a:spcPts val="450"/>
                </a:spcBef>
                <a:spcAft>
                  <a:spcPts val="450"/>
                </a:spcAft>
                <a:defRPr/>
              </a:pPr>
              <a:r>
                <a:rPr lang="en-US" altLang="zh-CN" sz="1400" dirty="0">
                  <a:solidFill>
                    <a:srgbClr val="FFFFFF"/>
                  </a:solidFill>
                  <a:latin typeface="Arial" panose="020B0604020202020204" pitchFamily="34" charset="0"/>
                  <a:ea typeface="方正舒体" panose="02010601030101010101" pitchFamily="2" charset="-122"/>
                  <a:cs typeface="Arial" panose="020B0604020202020204" pitchFamily="34" charset="0"/>
                </a:rPr>
                <a:t>Plan</a:t>
              </a:r>
              <a:endParaRPr lang="zh-CN" altLang="en-US" sz="1400" dirty="0">
                <a:solidFill>
                  <a:srgbClr val="FFFFFF"/>
                </a:solidFill>
                <a:latin typeface="Arial" panose="020B0604020202020204" pitchFamily="34" charset="0"/>
                <a:ea typeface="方正舒体" panose="02010601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49" name="MH_Other_3"/>
            <p:cNvSpPr/>
            <p:nvPr>
              <p:custDataLst>
                <p:tags r:id="rId3"/>
              </p:custDataLst>
            </p:nvPr>
          </p:nvSpPr>
          <p:spPr>
            <a:xfrm>
              <a:off x="3017838" y="3586164"/>
              <a:ext cx="1274762" cy="1616075"/>
            </a:xfrm>
            <a:custGeom>
              <a:avLst/>
              <a:gdLst/>
              <a:ahLst/>
              <a:cxnLst/>
              <a:rect l="l" t="t" r="r" b="b"/>
              <a:pathLst>
                <a:path w="1697153" h="2150709">
                  <a:moveTo>
                    <a:pt x="553317" y="0"/>
                  </a:moveTo>
                  <a:lnTo>
                    <a:pt x="1059182" y="448640"/>
                  </a:lnTo>
                  <a:lnTo>
                    <a:pt x="829708" y="448640"/>
                  </a:lnTo>
                  <a:cubicBezTo>
                    <a:pt x="837704" y="840402"/>
                    <a:pt x="1047633" y="1201459"/>
                    <a:pt x="1386239" y="1403704"/>
                  </a:cubicBezTo>
                  <a:cubicBezTo>
                    <a:pt x="1484322" y="1462287"/>
                    <a:pt x="1589018" y="1505047"/>
                    <a:pt x="1697153" y="1530355"/>
                  </a:cubicBezTo>
                  <a:lnTo>
                    <a:pt x="1416407" y="1846425"/>
                  </a:lnTo>
                  <a:lnTo>
                    <a:pt x="1664937" y="2150709"/>
                  </a:lnTo>
                  <a:cubicBezTo>
                    <a:pt x="1458510" y="2114956"/>
                    <a:pt x="1257435" y="2041026"/>
                    <a:pt x="1071801" y="1930149"/>
                  </a:cubicBezTo>
                  <a:cubicBezTo>
                    <a:pt x="547612" y="1617056"/>
                    <a:pt x="224431" y="1055883"/>
                    <a:pt x="214954" y="448640"/>
                  </a:cubicBezTo>
                  <a:lnTo>
                    <a:pt x="0" y="448640"/>
                  </a:lnTo>
                  <a:close/>
                </a:path>
              </a:pathLst>
            </a:custGeom>
            <a:solidFill>
              <a:srgbClr val="DE5647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180000" bIns="0" anchor="ctr"/>
            <a:lstStyle/>
            <a:p>
              <a:pPr algn="ctr">
                <a:lnSpc>
                  <a:spcPct val="120000"/>
                </a:lnSpc>
                <a:spcBef>
                  <a:spcPts val="450"/>
                </a:spcBef>
                <a:spcAft>
                  <a:spcPts val="450"/>
                </a:spcAft>
                <a:defRPr/>
              </a:pPr>
              <a:r>
                <a:rPr lang="en-US" altLang="zh-CN" sz="1400" dirty="0">
                  <a:solidFill>
                    <a:srgbClr val="FFFFFF"/>
                  </a:solidFill>
                  <a:latin typeface="Arial" panose="020B0604020202020204" pitchFamily="34" charset="0"/>
                  <a:ea typeface="方正舒体" panose="02010601030101010101" pitchFamily="2" charset="-122"/>
                  <a:cs typeface="Arial" panose="020B0604020202020204" pitchFamily="34" charset="0"/>
                </a:rPr>
                <a:t>Action</a:t>
              </a:r>
              <a:endParaRPr lang="zh-CN" altLang="en-US" sz="1400" dirty="0">
                <a:solidFill>
                  <a:srgbClr val="FFFFFF"/>
                </a:solidFill>
                <a:latin typeface="Arial" panose="020B0604020202020204" pitchFamily="34" charset="0"/>
                <a:ea typeface="方正舒体" panose="02010601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50" name="MH_Other_4"/>
            <p:cNvSpPr/>
            <p:nvPr>
              <p:custDataLst>
                <p:tags r:id="rId4"/>
              </p:custDataLst>
            </p:nvPr>
          </p:nvSpPr>
          <p:spPr>
            <a:xfrm>
              <a:off x="4119564" y="4111626"/>
              <a:ext cx="1614487" cy="1274763"/>
            </a:xfrm>
            <a:custGeom>
              <a:avLst/>
              <a:gdLst/>
              <a:ahLst/>
              <a:cxnLst/>
              <a:rect l="l" t="t" r="r" b="b"/>
              <a:pathLst>
                <a:path w="2150053" h="1697681">
                  <a:moveTo>
                    <a:pt x="1529760" y="0"/>
                  </a:moveTo>
                  <a:lnTo>
                    <a:pt x="1846425" y="281275"/>
                  </a:lnTo>
                  <a:lnTo>
                    <a:pt x="2150053" y="33280"/>
                  </a:lnTo>
                  <a:cubicBezTo>
                    <a:pt x="2114837" y="239493"/>
                    <a:pt x="2040936" y="440395"/>
                    <a:pt x="1930148" y="625880"/>
                  </a:cubicBezTo>
                  <a:cubicBezTo>
                    <a:pt x="1617056" y="1150069"/>
                    <a:pt x="1055883" y="1473250"/>
                    <a:pt x="448640" y="1482727"/>
                  </a:cubicBezTo>
                  <a:lnTo>
                    <a:pt x="448640" y="1697681"/>
                  </a:lnTo>
                  <a:lnTo>
                    <a:pt x="0" y="1144364"/>
                  </a:lnTo>
                  <a:lnTo>
                    <a:pt x="448640" y="638499"/>
                  </a:lnTo>
                  <a:lnTo>
                    <a:pt x="448640" y="867973"/>
                  </a:lnTo>
                  <a:cubicBezTo>
                    <a:pt x="840402" y="859977"/>
                    <a:pt x="1201459" y="650048"/>
                    <a:pt x="1403704" y="311442"/>
                  </a:cubicBezTo>
                  <a:cubicBezTo>
                    <a:pt x="1462369" y="213222"/>
                    <a:pt x="1505166" y="108371"/>
                    <a:pt x="152976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88000" tIns="0" rIns="0" bIns="0" anchor="ctr"/>
            <a:lstStyle/>
            <a:p>
              <a:pPr algn="ctr">
                <a:lnSpc>
                  <a:spcPct val="120000"/>
                </a:lnSpc>
                <a:spcBef>
                  <a:spcPts val="450"/>
                </a:spcBef>
                <a:spcAft>
                  <a:spcPts val="450"/>
                </a:spcAft>
                <a:defRPr/>
              </a:pPr>
              <a:r>
                <a:rPr lang="en-US" altLang="zh-CN" sz="1400" dirty="0">
                  <a:solidFill>
                    <a:srgbClr val="FFFFFF"/>
                  </a:solidFill>
                  <a:latin typeface="Arial" panose="020B0604020202020204" pitchFamily="34" charset="0"/>
                  <a:ea typeface="方正舒体" panose="02010601030101010101" pitchFamily="2" charset="-122"/>
                  <a:cs typeface="Arial" panose="020B0604020202020204" pitchFamily="34" charset="0"/>
                </a:rPr>
                <a:t>Check</a:t>
              </a:r>
              <a:endParaRPr lang="zh-CN" altLang="en-US" sz="1400" dirty="0">
                <a:solidFill>
                  <a:srgbClr val="FFFFFF"/>
                </a:solidFill>
                <a:latin typeface="Arial" panose="020B0604020202020204" pitchFamily="34" charset="0"/>
                <a:ea typeface="方正舒体" panose="02010601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51" name="MH_Other_5"/>
            <p:cNvSpPr/>
            <p:nvPr>
              <p:custDataLst>
                <p:tags r:id="rId5"/>
              </p:custDataLst>
            </p:nvPr>
          </p:nvSpPr>
          <p:spPr>
            <a:xfrm rot="3577600">
              <a:off x="3433764" y="2936876"/>
              <a:ext cx="2066925" cy="2066925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spcFirstLastPara="1" lIns="0" tIns="0" rIns="0" bIns="0" numCol="1" anchor="ctr">
              <a:prstTxWarp prst="textArchUp">
                <a:avLst/>
              </a:prstTxWarp>
            </a:bodyPr>
            <a:lstStyle/>
            <a:p>
              <a:pPr algn="ctr">
                <a:defRPr/>
              </a:pPr>
              <a:endParaRPr lang="zh-CN" altLang="en-US" sz="9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5177589" y="3154439"/>
            <a:ext cx="6623193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对已被证明的有成效的措施，要进行标准化，制定成工作标准，以便以后的执行和推广。在涉及更改标准、程序、制度时应慎重，必要时还需要进行多次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PDCA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循环加以验证。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177589" y="2215561"/>
            <a:ext cx="29209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1600" b="1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PDCA——</a:t>
            </a:r>
            <a:r>
              <a:rPr lang="en-US" altLang="zh-CN" sz="2800" b="1" dirty="0">
                <a:solidFill>
                  <a:srgbClr val="DE56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sz="2800" b="1" dirty="0">
                <a:solidFill>
                  <a:srgbClr val="DE56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处理阶段</a:t>
            </a:r>
            <a:endParaRPr lang="zh-CN" altLang="en-US" sz="2800" b="1" dirty="0">
              <a:solidFill>
                <a:srgbClr val="DE56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4913402" y="2751730"/>
            <a:ext cx="5411169" cy="707886"/>
            <a:chOff x="4936399" y="2759619"/>
            <a:chExt cx="5411169" cy="707886"/>
          </a:xfrm>
        </p:grpSpPr>
        <p:sp>
          <p:nvSpPr>
            <p:cNvPr id="12" name="矩形: 圆顶角 11"/>
            <p:cNvSpPr/>
            <p:nvPr/>
          </p:nvSpPr>
          <p:spPr>
            <a:xfrm rot="5400000">
              <a:off x="7460769" y="252091"/>
              <a:ext cx="362430" cy="541116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DE56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4936399" y="2759619"/>
              <a:ext cx="3697952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　步骤七 </a:t>
              </a:r>
              <a:r>
                <a:rPr lang="en-US" altLang="zh-CN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: </a:t>
              </a:r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标准化。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3" name="矩形 22"/>
          <p:cNvSpPr/>
          <p:nvPr/>
        </p:nvSpPr>
        <p:spPr>
          <a:xfrm>
            <a:off x="5177589" y="4637568"/>
            <a:ext cx="6623193" cy="12491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对于方案效果不显著的或者实施过程中出现的问题，进行总结，为开展新一轮的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PDCA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循环提供依据。例如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危急值漏报率降低至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5%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，完成一轮循环后，进行效果检查时发现未达到目标值，总结经验后进人第二轮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PDCA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循环，按计划重新实施后达到了目标值。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4913402" y="4234859"/>
            <a:ext cx="5411169" cy="400110"/>
            <a:chOff x="4936399" y="2759619"/>
            <a:chExt cx="5411169" cy="400110"/>
          </a:xfrm>
        </p:grpSpPr>
        <p:sp>
          <p:nvSpPr>
            <p:cNvPr id="25" name="矩形: 圆顶角 24"/>
            <p:cNvSpPr/>
            <p:nvPr/>
          </p:nvSpPr>
          <p:spPr>
            <a:xfrm rot="5400000">
              <a:off x="7460769" y="252091"/>
              <a:ext cx="362430" cy="541116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DE56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4936399" y="2759619"/>
              <a:ext cx="369795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　步骤八 </a:t>
              </a:r>
              <a:r>
                <a:rPr lang="en-US" altLang="zh-CN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: </a:t>
              </a:r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问题总结。 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401709" y="266581"/>
            <a:ext cx="11473572" cy="528835"/>
            <a:chOff x="401709" y="266581"/>
            <a:chExt cx="11473572" cy="528835"/>
          </a:xfrm>
        </p:grpSpPr>
        <p:sp>
          <p:nvSpPr>
            <p:cNvPr id="28" name="椭圆 27"/>
            <p:cNvSpPr/>
            <p:nvPr/>
          </p:nvSpPr>
          <p:spPr>
            <a:xfrm>
              <a:off x="401709" y="266581"/>
              <a:ext cx="528835" cy="528835"/>
            </a:xfrm>
            <a:prstGeom prst="ellipse">
              <a:avLst/>
            </a:prstGeom>
            <a:solidFill>
              <a:srgbClr val="3FAF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509682" y="277446"/>
              <a:ext cx="4018891" cy="484252"/>
              <a:chOff x="6078784" y="1930037"/>
              <a:chExt cx="5128074" cy="617903"/>
            </a:xfrm>
          </p:grpSpPr>
          <p:sp>
            <p:nvSpPr>
              <p:cNvPr id="31" name="文本框 30"/>
              <p:cNvSpPr txBox="1"/>
              <p:nvPr/>
            </p:nvSpPr>
            <p:spPr>
              <a:xfrm>
                <a:off x="6078784" y="1958858"/>
                <a:ext cx="431992" cy="5890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2</a:t>
                </a:r>
                <a:endParaRPr lang="zh-CN" altLang="en-US" sz="24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32" name="矩形 31"/>
              <p:cNvSpPr/>
              <p:nvPr/>
            </p:nvSpPr>
            <p:spPr>
              <a:xfrm>
                <a:off x="6753570" y="1930037"/>
                <a:ext cx="4453288" cy="5890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PDCA</a:t>
                </a:r>
                <a:r>
                  <a:rPr lang="zh-CN" altLang="en-US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循环运用与流程图</a:t>
                </a:r>
                <a:endPara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30" name="直接连接符 29"/>
            <p:cNvCxnSpPr/>
            <p:nvPr/>
          </p:nvCxnSpPr>
          <p:spPr>
            <a:xfrm>
              <a:off x="919333" y="717970"/>
              <a:ext cx="10955948" cy="2114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609"/>
          <a:stretch>
            <a:fillRect/>
          </a:stretch>
        </p:blipFill>
        <p:spPr>
          <a:xfrm>
            <a:off x="5458933" y="1312985"/>
            <a:ext cx="6529868" cy="5478582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038514" y="2142363"/>
            <a:ext cx="490230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rgbClr val="F8BF2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(1)</a:t>
            </a:r>
            <a:r>
              <a:rPr lang="zh-CN" altLang="en-US" sz="2000" b="1" dirty="0">
                <a:solidFill>
                  <a:srgbClr val="F8BF2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大环套小环，小环保大环，推动大循环</a:t>
            </a:r>
            <a:endParaRPr lang="zh-CN" altLang="en-US" sz="2000" b="1" dirty="0">
              <a:solidFill>
                <a:srgbClr val="F8BF2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305145" y="2542473"/>
            <a:ext cx="5025317" cy="20867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各级部门根据自己的方针目标，都有自己的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PDCA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循环，层层循环，形成大环套小环，小环里面又套更小的环。大环是小环的母体和依据，小环是大环的分解和保证。各级部门的小环都围绕着总目标朝着同一方向转动。通过循环把各项工作有机地联系起来，彼此协同，互相促进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401709" y="266581"/>
            <a:ext cx="11473572" cy="528835"/>
            <a:chOff x="401709" y="266581"/>
            <a:chExt cx="11473572" cy="528835"/>
          </a:xfrm>
        </p:grpSpPr>
        <p:sp>
          <p:nvSpPr>
            <p:cNvPr id="18" name="椭圆 17"/>
            <p:cNvSpPr/>
            <p:nvPr/>
          </p:nvSpPr>
          <p:spPr>
            <a:xfrm>
              <a:off x="401709" y="266581"/>
              <a:ext cx="528835" cy="528835"/>
            </a:xfrm>
            <a:prstGeom prst="ellipse">
              <a:avLst/>
            </a:prstGeom>
            <a:solidFill>
              <a:srgbClr val="F8BF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509682" y="277446"/>
              <a:ext cx="3095560" cy="484252"/>
              <a:chOff x="6078784" y="1930037"/>
              <a:chExt cx="3949911" cy="617903"/>
            </a:xfrm>
          </p:grpSpPr>
          <p:sp>
            <p:nvSpPr>
              <p:cNvPr id="21" name="文本框 20"/>
              <p:cNvSpPr txBox="1"/>
              <p:nvPr/>
            </p:nvSpPr>
            <p:spPr>
              <a:xfrm>
                <a:off x="6078784" y="1958858"/>
                <a:ext cx="444265" cy="5890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3</a:t>
                </a:r>
                <a:endParaRPr lang="zh-CN" altLang="en-US" sz="24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6753570" y="1930037"/>
                <a:ext cx="3275125" cy="5890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PDCA</a:t>
                </a:r>
                <a:r>
                  <a:rPr lang="zh-CN" altLang="en-US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循环的特点</a:t>
                </a:r>
                <a:endPara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20" name="直接连接符 19"/>
            <p:cNvCxnSpPr/>
            <p:nvPr/>
          </p:nvCxnSpPr>
          <p:spPr>
            <a:xfrm>
              <a:off x="919333" y="717970"/>
              <a:ext cx="10955948" cy="2114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38514" y="990447"/>
            <a:ext cx="624241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rgbClr val="F8BF2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b="1" dirty="0">
                <a:solidFill>
                  <a:srgbClr val="F8BF2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、大环套小环，小环保大环，互相促进，推动大循环</a:t>
            </a:r>
            <a:endParaRPr lang="zh-CN" altLang="en-US" sz="2000" b="1" dirty="0">
              <a:solidFill>
                <a:srgbClr val="F8BF2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2266682" y="1959207"/>
            <a:ext cx="4255477" cy="4255477"/>
            <a:chOff x="3810000" y="1682307"/>
            <a:chExt cx="4572000" cy="4572000"/>
          </a:xfrm>
        </p:grpSpPr>
        <p:sp>
          <p:nvSpPr>
            <p:cNvPr id="11" name="Oval 5"/>
            <p:cNvSpPr>
              <a:spLocks noChangeArrowheads="1"/>
            </p:cNvSpPr>
            <p:nvPr/>
          </p:nvSpPr>
          <p:spPr bwMode="auto">
            <a:xfrm>
              <a:off x="3810000" y="1682307"/>
              <a:ext cx="4572000" cy="4572000"/>
            </a:xfrm>
            <a:prstGeom prst="ellipse">
              <a:avLst/>
            </a:prstGeom>
            <a:noFill/>
            <a:ln w="28575">
              <a:solidFill>
                <a:srgbClr val="DE5647"/>
              </a:solidFill>
              <a:miter lim="800000"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宋体" panose="02010600030101010101" pitchFamily="2" charset="-122"/>
              </a:endParaRPr>
            </a:p>
          </p:txBody>
        </p:sp>
        <p:sp>
          <p:nvSpPr>
            <p:cNvPr id="12" name="Line 6"/>
            <p:cNvSpPr>
              <a:spLocks noChangeShapeType="1"/>
            </p:cNvSpPr>
            <p:nvPr/>
          </p:nvSpPr>
          <p:spPr bwMode="auto">
            <a:xfrm>
              <a:off x="3810000" y="3991707"/>
              <a:ext cx="4572000" cy="0"/>
            </a:xfrm>
            <a:prstGeom prst="line">
              <a:avLst/>
            </a:prstGeom>
            <a:noFill/>
            <a:ln w="28575">
              <a:solidFill>
                <a:srgbClr val="DE5647"/>
              </a:solidFill>
              <a:miter lim="800000"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黑体" panose="02010609060101010101" pitchFamily="49" charset="-122"/>
              </a:endParaRPr>
            </a:p>
          </p:txBody>
        </p:sp>
        <p:sp>
          <p:nvSpPr>
            <p:cNvPr id="13" name="Line 7"/>
            <p:cNvSpPr>
              <a:spLocks noChangeShapeType="1"/>
            </p:cNvSpPr>
            <p:nvPr/>
          </p:nvSpPr>
          <p:spPr bwMode="auto">
            <a:xfrm>
              <a:off x="6096000" y="1682307"/>
              <a:ext cx="0" cy="4572000"/>
            </a:xfrm>
            <a:prstGeom prst="line">
              <a:avLst/>
            </a:prstGeom>
            <a:noFill/>
            <a:ln w="28575">
              <a:solidFill>
                <a:srgbClr val="DE5647"/>
              </a:solidFill>
              <a:miter lim="800000"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黑体" panose="02010609060101010101" pitchFamily="49" charset="-122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3995402" y="3620608"/>
            <a:ext cx="3914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4674CA"/>
                </a:solidFill>
                <a:latin typeface="Impact" panose="020B0806030902050204" pitchFamily="34" charset="0"/>
              </a:rPr>
              <a:t>P</a:t>
            </a:r>
            <a:endParaRPr lang="zh-CN" altLang="en-US" sz="3200" dirty="0">
              <a:solidFill>
                <a:srgbClr val="4674CA"/>
              </a:solidFill>
              <a:latin typeface="Impact" panose="020B0806030902050204" pitchFamily="34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4401141" y="3617352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3FAF63"/>
                </a:solidFill>
                <a:latin typeface="Impact" panose="020B0806030902050204" pitchFamily="34" charset="0"/>
              </a:rPr>
              <a:t>D</a:t>
            </a:r>
            <a:endParaRPr lang="zh-CN" altLang="en-US" sz="3200" dirty="0">
              <a:solidFill>
                <a:srgbClr val="3FAF63"/>
              </a:solidFill>
              <a:latin typeface="Impact" panose="020B0806030902050204" pitchFamily="34" charset="0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4398067" y="4081812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F8BF24"/>
                </a:solidFill>
                <a:latin typeface="Impact" panose="020B0806030902050204" pitchFamily="34" charset="0"/>
              </a:rPr>
              <a:t>C</a:t>
            </a:r>
            <a:endParaRPr lang="zh-CN" altLang="en-US" sz="3200" dirty="0">
              <a:solidFill>
                <a:srgbClr val="F8BF24"/>
              </a:solidFill>
              <a:latin typeface="Impact" panose="020B0806030902050204" pitchFamily="34" charset="0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3963575" y="4081812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DE5647"/>
                </a:solidFill>
                <a:latin typeface="Impact" panose="020B0806030902050204" pitchFamily="34" charset="0"/>
              </a:rPr>
              <a:t>A</a:t>
            </a:r>
            <a:endParaRPr lang="zh-CN" altLang="en-US" sz="3200" dirty="0">
              <a:solidFill>
                <a:srgbClr val="DE5647"/>
              </a:solidFill>
              <a:latin typeface="Impact" panose="020B0806030902050204" pitchFamily="34" charset="0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5268331" y="2927784"/>
            <a:ext cx="1180299" cy="1180942"/>
            <a:chOff x="4418868" y="4118752"/>
            <a:chExt cx="1180299" cy="1180942"/>
          </a:xfrm>
        </p:grpSpPr>
        <p:grpSp>
          <p:nvGrpSpPr>
            <p:cNvPr id="44" name="组合 43"/>
            <p:cNvGrpSpPr/>
            <p:nvPr/>
          </p:nvGrpSpPr>
          <p:grpSpPr>
            <a:xfrm>
              <a:off x="4418868" y="4118752"/>
              <a:ext cx="1180299" cy="1180942"/>
              <a:chOff x="3017838" y="2474914"/>
              <a:chExt cx="2909887" cy="2911475"/>
            </a:xfrm>
          </p:grpSpPr>
          <p:sp>
            <p:nvSpPr>
              <p:cNvPr id="45" name="MH_Other_1"/>
              <p:cNvSpPr/>
              <p:nvPr>
                <p:custDataLst>
                  <p:tags r:id="rId1"/>
                </p:custDataLst>
              </p:nvPr>
            </p:nvSpPr>
            <p:spPr>
              <a:xfrm>
                <a:off x="4652963" y="2670175"/>
                <a:ext cx="1274762" cy="1612900"/>
              </a:xfrm>
              <a:custGeom>
                <a:avLst/>
                <a:gdLst/>
                <a:ahLst/>
                <a:cxnLst/>
                <a:rect l="l" t="t" r="r" b="b"/>
                <a:pathLst>
                  <a:path w="1697010" h="2148428">
                    <a:moveTo>
                      <a:pt x="33935" y="0"/>
                    </a:moveTo>
                    <a:cubicBezTo>
                      <a:pt x="239955" y="34009"/>
                      <a:pt x="440246" y="107805"/>
                      <a:pt x="625209" y="218280"/>
                    </a:cubicBezTo>
                    <a:cubicBezTo>
                      <a:pt x="1149398" y="531372"/>
                      <a:pt x="1472579" y="1092545"/>
                      <a:pt x="1482056" y="1699788"/>
                    </a:cubicBezTo>
                    <a:lnTo>
                      <a:pt x="1697010" y="1699788"/>
                    </a:lnTo>
                    <a:lnTo>
                      <a:pt x="1143693" y="2148428"/>
                    </a:lnTo>
                    <a:lnTo>
                      <a:pt x="637828" y="1699788"/>
                    </a:lnTo>
                    <a:lnTo>
                      <a:pt x="867302" y="1699788"/>
                    </a:lnTo>
                    <a:cubicBezTo>
                      <a:pt x="859306" y="1308026"/>
                      <a:pt x="649377" y="946969"/>
                      <a:pt x="310771" y="744724"/>
                    </a:cubicBezTo>
                    <a:cubicBezTo>
                      <a:pt x="212707" y="686152"/>
                      <a:pt x="108032" y="643397"/>
                      <a:pt x="0" y="617910"/>
                    </a:cubicBezTo>
                    <a:lnTo>
                      <a:pt x="280602" y="302003"/>
                    </a:lnTo>
                    <a:close/>
                  </a:path>
                </a:pathLst>
              </a:custGeom>
              <a:solidFill>
                <a:srgbClr val="3FAF63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216000" tIns="0" rIns="108000" bIns="180000" anchor="ctr"/>
              <a:lstStyle/>
              <a:p>
                <a:pPr algn="ctr">
                  <a:lnSpc>
                    <a:spcPct val="120000"/>
                  </a:lnSpc>
                  <a:spcBef>
                    <a:spcPts val="450"/>
                  </a:spcBef>
                  <a:spcAft>
                    <a:spcPts val="450"/>
                  </a:spcAft>
                  <a:defRPr/>
                </a:pPr>
                <a:endParaRPr lang="zh-CN" altLang="en-US" sz="1200" dirty="0">
                  <a:solidFill>
                    <a:srgbClr val="FFFFFF"/>
                  </a:solidFill>
                  <a:latin typeface="Arial" panose="020B0604020202020204" pitchFamily="34" charset="0"/>
                  <a:ea typeface="方正舒体" panose="02010601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6" name="MH_Other_2"/>
              <p:cNvSpPr/>
              <p:nvPr>
                <p:custDataLst>
                  <p:tags r:id="rId2"/>
                </p:custDataLst>
              </p:nvPr>
            </p:nvSpPr>
            <p:spPr>
              <a:xfrm>
                <a:off x="3201990" y="2474914"/>
                <a:ext cx="1616075" cy="1274763"/>
              </a:xfrm>
              <a:custGeom>
                <a:avLst/>
                <a:gdLst/>
                <a:ahLst/>
                <a:cxnLst/>
                <a:rect l="l" t="t" r="r" b="b"/>
                <a:pathLst>
                  <a:path w="2150110" h="1697787">
                    <a:moveTo>
                      <a:pt x="1701470" y="0"/>
                    </a:moveTo>
                    <a:lnTo>
                      <a:pt x="2150110" y="553317"/>
                    </a:lnTo>
                    <a:lnTo>
                      <a:pt x="1701470" y="1059182"/>
                    </a:lnTo>
                    <a:lnTo>
                      <a:pt x="1701470" y="829708"/>
                    </a:lnTo>
                    <a:cubicBezTo>
                      <a:pt x="1309708" y="837704"/>
                      <a:pt x="948651" y="1047633"/>
                      <a:pt x="746406" y="1386239"/>
                    </a:cubicBezTo>
                    <a:cubicBezTo>
                      <a:pt x="687727" y="1484483"/>
                      <a:pt x="644923" y="1589361"/>
                      <a:pt x="620466" y="1697787"/>
                    </a:cubicBezTo>
                    <a:lnTo>
                      <a:pt x="303685" y="1416408"/>
                    </a:lnTo>
                    <a:lnTo>
                      <a:pt x="0" y="1664449"/>
                    </a:lnTo>
                    <a:cubicBezTo>
                      <a:pt x="35261" y="1458221"/>
                      <a:pt x="109165" y="1257301"/>
                      <a:pt x="219962" y="1071801"/>
                    </a:cubicBezTo>
                    <a:cubicBezTo>
                      <a:pt x="533054" y="547612"/>
                      <a:pt x="1094227" y="224431"/>
                      <a:pt x="1701470" y="214954"/>
                    </a:cubicBezTo>
                    <a:close/>
                  </a:path>
                </a:pathLst>
              </a:custGeom>
              <a:solidFill>
                <a:srgbClr val="4674CA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0" tIns="0" rIns="468000" bIns="288000" anchor="ctr"/>
              <a:lstStyle/>
              <a:p>
                <a:pPr algn="ctr">
                  <a:lnSpc>
                    <a:spcPct val="120000"/>
                  </a:lnSpc>
                  <a:spcBef>
                    <a:spcPts val="450"/>
                  </a:spcBef>
                  <a:spcAft>
                    <a:spcPts val="450"/>
                  </a:spcAft>
                  <a:defRPr/>
                </a:pPr>
                <a:endParaRPr lang="zh-CN" altLang="en-US" sz="1200" dirty="0">
                  <a:solidFill>
                    <a:srgbClr val="FFFFFF"/>
                  </a:solidFill>
                  <a:latin typeface="Arial" panose="020B0604020202020204" pitchFamily="34" charset="0"/>
                  <a:ea typeface="方正舒体" panose="02010601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7" name="MH_Other_3"/>
              <p:cNvSpPr/>
              <p:nvPr>
                <p:custDataLst>
                  <p:tags r:id="rId3"/>
                </p:custDataLst>
              </p:nvPr>
            </p:nvSpPr>
            <p:spPr>
              <a:xfrm>
                <a:off x="3017838" y="3586164"/>
                <a:ext cx="1274762" cy="1616075"/>
              </a:xfrm>
              <a:custGeom>
                <a:avLst/>
                <a:gdLst/>
                <a:ahLst/>
                <a:cxnLst/>
                <a:rect l="l" t="t" r="r" b="b"/>
                <a:pathLst>
                  <a:path w="1697153" h="2150709">
                    <a:moveTo>
                      <a:pt x="553317" y="0"/>
                    </a:moveTo>
                    <a:lnTo>
                      <a:pt x="1059182" y="448640"/>
                    </a:lnTo>
                    <a:lnTo>
                      <a:pt x="829708" y="448640"/>
                    </a:lnTo>
                    <a:cubicBezTo>
                      <a:pt x="837704" y="840402"/>
                      <a:pt x="1047633" y="1201459"/>
                      <a:pt x="1386239" y="1403704"/>
                    </a:cubicBezTo>
                    <a:cubicBezTo>
                      <a:pt x="1484322" y="1462287"/>
                      <a:pt x="1589018" y="1505047"/>
                      <a:pt x="1697153" y="1530355"/>
                    </a:cubicBezTo>
                    <a:lnTo>
                      <a:pt x="1416407" y="1846425"/>
                    </a:lnTo>
                    <a:lnTo>
                      <a:pt x="1664937" y="2150709"/>
                    </a:lnTo>
                    <a:cubicBezTo>
                      <a:pt x="1458510" y="2114956"/>
                      <a:pt x="1257435" y="2041026"/>
                      <a:pt x="1071801" y="1930149"/>
                    </a:cubicBezTo>
                    <a:cubicBezTo>
                      <a:pt x="547612" y="1617056"/>
                      <a:pt x="224431" y="1055883"/>
                      <a:pt x="214954" y="448640"/>
                    </a:cubicBezTo>
                    <a:lnTo>
                      <a:pt x="0" y="448640"/>
                    </a:lnTo>
                    <a:close/>
                  </a:path>
                </a:pathLst>
              </a:custGeom>
              <a:solidFill>
                <a:srgbClr val="DE5647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180000" bIns="0" anchor="ctr"/>
              <a:lstStyle/>
              <a:p>
                <a:pPr algn="ctr">
                  <a:lnSpc>
                    <a:spcPct val="120000"/>
                  </a:lnSpc>
                  <a:spcBef>
                    <a:spcPts val="450"/>
                  </a:spcBef>
                  <a:spcAft>
                    <a:spcPts val="450"/>
                  </a:spcAft>
                  <a:defRPr/>
                </a:pPr>
                <a:endParaRPr lang="zh-CN" altLang="en-US" sz="1200" dirty="0">
                  <a:solidFill>
                    <a:srgbClr val="FFFFFF"/>
                  </a:solidFill>
                  <a:latin typeface="Arial" panose="020B0604020202020204" pitchFamily="34" charset="0"/>
                  <a:ea typeface="方正舒体" panose="02010601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8" name="MH_Other_4"/>
              <p:cNvSpPr/>
              <p:nvPr>
                <p:custDataLst>
                  <p:tags r:id="rId4"/>
                </p:custDataLst>
              </p:nvPr>
            </p:nvSpPr>
            <p:spPr>
              <a:xfrm>
                <a:off x="4119564" y="4111626"/>
                <a:ext cx="1614487" cy="1274763"/>
              </a:xfrm>
              <a:custGeom>
                <a:avLst/>
                <a:gdLst/>
                <a:ahLst/>
                <a:cxnLst/>
                <a:rect l="l" t="t" r="r" b="b"/>
                <a:pathLst>
                  <a:path w="2150053" h="1697681">
                    <a:moveTo>
                      <a:pt x="1529760" y="0"/>
                    </a:moveTo>
                    <a:lnTo>
                      <a:pt x="1846425" y="281275"/>
                    </a:lnTo>
                    <a:lnTo>
                      <a:pt x="2150053" y="33280"/>
                    </a:lnTo>
                    <a:cubicBezTo>
                      <a:pt x="2114837" y="239493"/>
                      <a:pt x="2040936" y="440395"/>
                      <a:pt x="1930148" y="625880"/>
                    </a:cubicBezTo>
                    <a:cubicBezTo>
                      <a:pt x="1617056" y="1150069"/>
                      <a:pt x="1055883" y="1473250"/>
                      <a:pt x="448640" y="1482727"/>
                    </a:cubicBezTo>
                    <a:lnTo>
                      <a:pt x="448640" y="1697681"/>
                    </a:lnTo>
                    <a:lnTo>
                      <a:pt x="0" y="1144364"/>
                    </a:lnTo>
                    <a:lnTo>
                      <a:pt x="448640" y="638499"/>
                    </a:lnTo>
                    <a:lnTo>
                      <a:pt x="448640" y="867973"/>
                    </a:lnTo>
                    <a:cubicBezTo>
                      <a:pt x="840402" y="859977"/>
                      <a:pt x="1201459" y="650048"/>
                      <a:pt x="1403704" y="311442"/>
                    </a:cubicBezTo>
                    <a:cubicBezTo>
                      <a:pt x="1462369" y="213222"/>
                      <a:pt x="1505166" y="108371"/>
                      <a:pt x="1529760" y="0"/>
                    </a:cubicBezTo>
                    <a:close/>
                  </a:path>
                </a:pathLst>
              </a:custGeom>
              <a:solidFill>
                <a:srgbClr val="F8BF24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288000" tIns="0" rIns="0" bIns="0" anchor="ctr"/>
              <a:lstStyle/>
              <a:p>
                <a:pPr algn="ctr">
                  <a:lnSpc>
                    <a:spcPct val="120000"/>
                  </a:lnSpc>
                  <a:spcBef>
                    <a:spcPts val="450"/>
                  </a:spcBef>
                  <a:spcAft>
                    <a:spcPts val="450"/>
                  </a:spcAft>
                  <a:defRPr/>
                </a:pPr>
                <a:endParaRPr lang="zh-CN" altLang="en-US" sz="1200" dirty="0">
                  <a:solidFill>
                    <a:srgbClr val="FFFFFF"/>
                  </a:solidFill>
                  <a:latin typeface="Arial" panose="020B0604020202020204" pitchFamily="34" charset="0"/>
                  <a:ea typeface="方正舒体" panose="02010601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9" name="MH_Other_5"/>
              <p:cNvSpPr/>
              <p:nvPr>
                <p:custDataLst>
                  <p:tags r:id="rId5"/>
                </p:custDataLst>
              </p:nvPr>
            </p:nvSpPr>
            <p:spPr>
              <a:xfrm rot="3577600">
                <a:off x="3433764" y="2936876"/>
                <a:ext cx="2066925" cy="20669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spcFirstLastPara="1" lIns="0" tIns="0" rIns="0" bIns="0" numCol="1" anchor="ctr">
                <a:prstTxWarp prst="textArchUp">
                  <a:avLst/>
                </a:prstTxWarp>
              </a:bodyPr>
              <a:lstStyle/>
              <a:p>
                <a:pPr algn="ctr">
                  <a:defRPr/>
                </a:pPr>
                <a:endParaRPr lang="zh-CN" altLang="en-US" sz="8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8" name="矩形 7"/>
            <p:cNvSpPr/>
            <p:nvPr/>
          </p:nvSpPr>
          <p:spPr>
            <a:xfrm>
              <a:off x="4677400" y="4200431"/>
              <a:ext cx="287258" cy="3139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ct val="120000"/>
                </a:lnSpc>
                <a:spcBef>
                  <a:spcPts val="450"/>
                </a:spcBef>
                <a:spcAft>
                  <a:spcPts val="450"/>
                </a:spcAft>
                <a:defRPr/>
              </a:pPr>
              <a:r>
                <a:rPr lang="en-US" altLang="zh-CN" sz="1200" dirty="0">
                  <a:solidFill>
                    <a:srgbClr val="FFFFFF"/>
                  </a:solidFill>
                  <a:latin typeface="Arial" panose="020B0604020202020204" pitchFamily="34" charset="0"/>
                  <a:ea typeface="方正舒体" panose="02010601030101010101" pitchFamily="2" charset="-122"/>
                  <a:cs typeface="Arial" panose="020B0604020202020204" pitchFamily="34" charset="0"/>
                </a:rPr>
                <a:t>P</a:t>
              </a:r>
              <a:endParaRPr lang="zh-CN" altLang="en-US" sz="1200" dirty="0">
                <a:solidFill>
                  <a:srgbClr val="FFFFFF"/>
                </a:solidFill>
                <a:latin typeface="Arial" panose="020B0604020202020204" pitchFamily="34" charset="0"/>
                <a:ea typeface="方正舒体" panose="02010601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5202331" y="4306143"/>
              <a:ext cx="295273" cy="3139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lnSpc>
                  <a:spcPct val="120000"/>
                </a:lnSpc>
                <a:spcBef>
                  <a:spcPts val="450"/>
                </a:spcBef>
                <a:spcAft>
                  <a:spcPts val="450"/>
                </a:spcAft>
                <a:defRPr/>
              </a:pPr>
              <a:r>
                <a:rPr lang="en-US" altLang="zh-CN" sz="1200" dirty="0">
                  <a:solidFill>
                    <a:srgbClr val="FFFFFF"/>
                  </a:solidFill>
                  <a:latin typeface="Arial" panose="020B0604020202020204" pitchFamily="34" charset="0"/>
                  <a:ea typeface="方正舒体" panose="02010601030101010101" pitchFamily="2" charset="-122"/>
                  <a:cs typeface="Arial" panose="020B0604020202020204" pitchFamily="34" charset="0"/>
                </a:rPr>
                <a:t>D</a:t>
              </a:r>
              <a:endParaRPr lang="zh-CN" altLang="en-US" sz="1200" dirty="0">
                <a:solidFill>
                  <a:srgbClr val="FFFFFF"/>
                </a:solidFill>
                <a:latin typeface="Arial" panose="020B0604020202020204" pitchFamily="34" charset="0"/>
                <a:ea typeface="方正舒体" panose="02010601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087096" y="4906561"/>
              <a:ext cx="295273" cy="3139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lnSpc>
                  <a:spcPct val="120000"/>
                </a:lnSpc>
                <a:spcBef>
                  <a:spcPts val="450"/>
                </a:spcBef>
                <a:spcAft>
                  <a:spcPts val="450"/>
                </a:spcAft>
                <a:defRPr/>
              </a:pPr>
              <a:r>
                <a:rPr lang="en-US" altLang="zh-CN" sz="1200" dirty="0">
                  <a:solidFill>
                    <a:srgbClr val="FFFFFF"/>
                  </a:solidFill>
                  <a:latin typeface="Arial" panose="020B0604020202020204" pitchFamily="34" charset="0"/>
                  <a:ea typeface="方正舒体" panose="02010601030101010101" pitchFamily="2" charset="-122"/>
                  <a:cs typeface="Arial" panose="020B0604020202020204" pitchFamily="34" charset="0"/>
                </a:rPr>
                <a:t>C</a:t>
              </a:r>
              <a:endParaRPr lang="zh-CN" altLang="en-US" sz="1200" dirty="0">
                <a:solidFill>
                  <a:srgbClr val="FFFFFF"/>
                </a:solidFill>
                <a:latin typeface="Arial" panose="020B0604020202020204" pitchFamily="34" charset="0"/>
                <a:ea typeface="方正舒体" panose="02010601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4502908" y="4762707"/>
              <a:ext cx="287258" cy="3139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lnSpc>
                  <a:spcPct val="120000"/>
                </a:lnSpc>
                <a:spcBef>
                  <a:spcPts val="450"/>
                </a:spcBef>
                <a:spcAft>
                  <a:spcPts val="450"/>
                </a:spcAft>
                <a:defRPr/>
              </a:pPr>
              <a:r>
                <a:rPr lang="en-US" altLang="zh-CN" sz="1200" dirty="0">
                  <a:solidFill>
                    <a:srgbClr val="FFFFFF"/>
                  </a:solidFill>
                  <a:latin typeface="Arial" panose="020B0604020202020204" pitchFamily="34" charset="0"/>
                  <a:ea typeface="方正舒体" panose="02010601030101010101" pitchFamily="2" charset="-122"/>
                  <a:cs typeface="Arial" panose="020B0604020202020204" pitchFamily="34" charset="0"/>
                </a:rPr>
                <a:t>A</a:t>
              </a:r>
              <a:endParaRPr lang="zh-CN" altLang="en-US" sz="1200" dirty="0">
                <a:solidFill>
                  <a:srgbClr val="FFFFFF"/>
                </a:solidFill>
                <a:latin typeface="Arial" panose="020B0604020202020204" pitchFamily="34" charset="0"/>
                <a:ea typeface="方正舒体" panose="02010601030101010101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2544936" y="2260846"/>
            <a:ext cx="1849931" cy="1850939"/>
            <a:chOff x="4418868" y="4118752"/>
            <a:chExt cx="1180299" cy="1180942"/>
          </a:xfrm>
        </p:grpSpPr>
        <p:grpSp>
          <p:nvGrpSpPr>
            <p:cNvPr id="58" name="组合 57"/>
            <p:cNvGrpSpPr/>
            <p:nvPr/>
          </p:nvGrpSpPr>
          <p:grpSpPr>
            <a:xfrm>
              <a:off x="4418868" y="4118752"/>
              <a:ext cx="1180299" cy="1180942"/>
              <a:chOff x="3017838" y="2474914"/>
              <a:chExt cx="2909887" cy="2911475"/>
            </a:xfrm>
          </p:grpSpPr>
          <p:sp>
            <p:nvSpPr>
              <p:cNvPr id="63" name="MH_Other_1"/>
              <p:cNvSpPr/>
              <p:nvPr>
                <p:custDataLst>
                  <p:tags r:id="rId6"/>
                </p:custDataLst>
              </p:nvPr>
            </p:nvSpPr>
            <p:spPr>
              <a:xfrm>
                <a:off x="4652963" y="2670175"/>
                <a:ext cx="1274762" cy="1612900"/>
              </a:xfrm>
              <a:custGeom>
                <a:avLst/>
                <a:gdLst/>
                <a:ahLst/>
                <a:cxnLst/>
                <a:rect l="l" t="t" r="r" b="b"/>
                <a:pathLst>
                  <a:path w="1697010" h="2148428">
                    <a:moveTo>
                      <a:pt x="33935" y="0"/>
                    </a:moveTo>
                    <a:cubicBezTo>
                      <a:pt x="239955" y="34009"/>
                      <a:pt x="440246" y="107805"/>
                      <a:pt x="625209" y="218280"/>
                    </a:cubicBezTo>
                    <a:cubicBezTo>
                      <a:pt x="1149398" y="531372"/>
                      <a:pt x="1472579" y="1092545"/>
                      <a:pt x="1482056" y="1699788"/>
                    </a:cubicBezTo>
                    <a:lnTo>
                      <a:pt x="1697010" y="1699788"/>
                    </a:lnTo>
                    <a:lnTo>
                      <a:pt x="1143693" y="2148428"/>
                    </a:lnTo>
                    <a:lnTo>
                      <a:pt x="637828" y="1699788"/>
                    </a:lnTo>
                    <a:lnTo>
                      <a:pt x="867302" y="1699788"/>
                    </a:lnTo>
                    <a:cubicBezTo>
                      <a:pt x="859306" y="1308026"/>
                      <a:pt x="649377" y="946969"/>
                      <a:pt x="310771" y="744724"/>
                    </a:cubicBezTo>
                    <a:cubicBezTo>
                      <a:pt x="212707" y="686152"/>
                      <a:pt x="108032" y="643397"/>
                      <a:pt x="0" y="617910"/>
                    </a:cubicBezTo>
                    <a:lnTo>
                      <a:pt x="280602" y="302003"/>
                    </a:lnTo>
                    <a:close/>
                  </a:path>
                </a:pathLst>
              </a:custGeom>
              <a:solidFill>
                <a:srgbClr val="3FAF63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216000" tIns="0" rIns="108000" bIns="180000" anchor="ctr"/>
              <a:lstStyle/>
              <a:p>
                <a:pPr algn="ctr">
                  <a:lnSpc>
                    <a:spcPct val="120000"/>
                  </a:lnSpc>
                  <a:spcBef>
                    <a:spcPts val="450"/>
                  </a:spcBef>
                  <a:spcAft>
                    <a:spcPts val="450"/>
                  </a:spcAft>
                  <a:defRPr/>
                </a:pPr>
                <a:endParaRPr lang="zh-CN" altLang="en-US" dirty="0">
                  <a:solidFill>
                    <a:srgbClr val="FFFFFF"/>
                  </a:solidFill>
                  <a:latin typeface="Arial" panose="020B0604020202020204" pitchFamily="34" charset="0"/>
                  <a:ea typeface="方正舒体" panose="02010601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4" name="MH_Other_2"/>
              <p:cNvSpPr/>
              <p:nvPr>
                <p:custDataLst>
                  <p:tags r:id="rId7"/>
                </p:custDataLst>
              </p:nvPr>
            </p:nvSpPr>
            <p:spPr>
              <a:xfrm>
                <a:off x="3201990" y="2474914"/>
                <a:ext cx="1616075" cy="1274763"/>
              </a:xfrm>
              <a:custGeom>
                <a:avLst/>
                <a:gdLst/>
                <a:ahLst/>
                <a:cxnLst/>
                <a:rect l="l" t="t" r="r" b="b"/>
                <a:pathLst>
                  <a:path w="2150110" h="1697787">
                    <a:moveTo>
                      <a:pt x="1701470" y="0"/>
                    </a:moveTo>
                    <a:lnTo>
                      <a:pt x="2150110" y="553317"/>
                    </a:lnTo>
                    <a:lnTo>
                      <a:pt x="1701470" y="1059182"/>
                    </a:lnTo>
                    <a:lnTo>
                      <a:pt x="1701470" y="829708"/>
                    </a:lnTo>
                    <a:cubicBezTo>
                      <a:pt x="1309708" y="837704"/>
                      <a:pt x="948651" y="1047633"/>
                      <a:pt x="746406" y="1386239"/>
                    </a:cubicBezTo>
                    <a:cubicBezTo>
                      <a:pt x="687727" y="1484483"/>
                      <a:pt x="644923" y="1589361"/>
                      <a:pt x="620466" y="1697787"/>
                    </a:cubicBezTo>
                    <a:lnTo>
                      <a:pt x="303685" y="1416408"/>
                    </a:lnTo>
                    <a:lnTo>
                      <a:pt x="0" y="1664449"/>
                    </a:lnTo>
                    <a:cubicBezTo>
                      <a:pt x="35261" y="1458221"/>
                      <a:pt x="109165" y="1257301"/>
                      <a:pt x="219962" y="1071801"/>
                    </a:cubicBezTo>
                    <a:cubicBezTo>
                      <a:pt x="533054" y="547612"/>
                      <a:pt x="1094227" y="224431"/>
                      <a:pt x="1701470" y="214954"/>
                    </a:cubicBezTo>
                    <a:close/>
                  </a:path>
                </a:pathLst>
              </a:custGeom>
              <a:solidFill>
                <a:srgbClr val="4674CA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0" tIns="0" rIns="468000" bIns="288000" anchor="ctr"/>
              <a:lstStyle/>
              <a:p>
                <a:pPr algn="ctr">
                  <a:lnSpc>
                    <a:spcPct val="120000"/>
                  </a:lnSpc>
                  <a:spcBef>
                    <a:spcPts val="450"/>
                  </a:spcBef>
                  <a:spcAft>
                    <a:spcPts val="450"/>
                  </a:spcAft>
                  <a:defRPr/>
                </a:pPr>
                <a:endParaRPr lang="zh-CN" altLang="en-US" dirty="0">
                  <a:solidFill>
                    <a:srgbClr val="FFFFFF"/>
                  </a:solidFill>
                  <a:latin typeface="Arial" panose="020B0604020202020204" pitchFamily="34" charset="0"/>
                  <a:ea typeface="方正舒体" panose="02010601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5" name="MH_Other_3"/>
              <p:cNvSpPr/>
              <p:nvPr>
                <p:custDataLst>
                  <p:tags r:id="rId8"/>
                </p:custDataLst>
              </p:nvPr>
            </p:nvSpPr>
            <p:spPr>
              <a:xfrm>
                <a:off x="3017838" y="3586164"/>
                <a:ext cx="1274762" cy="1616075"/>
              </a:xfrm>
              <a:custGeom>
                <a:avLst/>
                <a:gdLst/>
                <a:ahLst/>
                <a:cxnLst/>
                <a:rect l="l" t="t" r="r" b="b"/>
                <a:pathLst>
                  <a:path w="1697153" h="2150709">
                    <a:moveTo>
                      <a:pt x="553317" y="0"/>
                    </a:moveTo>
                    <a:lnTo>
                      <a:pt x="1059182" y="448640"/>
                    </a:lnTo>
                    <a:lnTo>
                      <a:pt x="829708" y="448640"/>
                    </a:lnTo>
                    <a:cubicBezTo>
                      <a:pt x="837704" y="840402"/>
                      <a:pt x="1047633" y="1201459"/>
                      <a:pt x="1386239" y="1403704"/>
                    </a:cubicBezTo>
                    <a:cubicBezTo>
                      <a:pt x="1484322" y="1462287"/>
                      <a:pt x="1589018" y="1505047"/>
                      <a:pt x="1697153" y="1530355"/>
                    </a:cubicBezTo>
                    <a:lnTo>
                      <a:pt x="1416407" y="1846425"/>
                    </a:lnTo>
                    <a:lnTo>
                      <a:pt x="1664937" y="2150709"/>
                    </a:lnTo>
                    <a:cubicBezTo>
                      <a:pt x="1458510" y="2114956"/>
                      <a:pt x="1257435" y="2041026"/>
                      <a:pt x="1071801" y="1930149"/>
                    </a:cubicBezTo>
                    <a:cubicBezTo>
                      <a:pt x="547612" y="1617056"/>
                      <a:pt x="224431" y="1055883"/>
                      <a:pt x="214954" y="448640"/>
                    </a:cubicBezTo>
                    <a:lnTo>
                      <a:pt x="0" y="448640"/>
                    </a:lnTo>
                    <a:close/>
                  </a:path>
                </a:pathLst>
              </a:custGeom>
              <a:solidFill>
                <a:srgbClr val="DE5647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180000" bIns="0" anchor="ctr"/>
              <a:lstStyle/>
              <a:p>
                <a:pPr algn="ctr">
                  <a:lnSpc>
                    <a:spcPct val="120000"/>
                  </a:lnSpc>
                  <a:spcBef>
                    <a:spcPts val="450"/>
                  </a:spcBef>
                  <a:spcAft>
                    <a:spcPts val="450"/>
                  </a:spcAft>
                  <a:defRPr/>
                </a:pPr>
                <a:endParaRPr lang="zh-CN" altLang="en-US" dirty="0">
                  <a:solidFill>
                    <a:srgbClr val="FFFFFF"/>
                  </a:solidFill>
                  <a:latin typeface="Arial" panose="020B0604020202020204" pitchFamily="34" charset="0"/>
                  <a:ea typeface="方正舒体" panose="02010601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6" name="MH_Other_4"/>
              <p:cNvSpPr/>
              <p:nvPr>
                <p:custDataLst>
                  <p:tags r:id="rId9"/>
                </p:custDataLst>
              </p:nvPr>
            </p:nvSpPr>
            <p:spPr>
              <a:xfrm>
                <a:off x="4119564" y="4111626"/>
                <a:ext cx="1614487" cy="1274763"/>
              </a:xfrm>
              <a:custGeom>
                <a:avLst/>
                <a:gdLst/>
                <a:ahLst/>
                <a:cxnLst/>
                <a:rect l="l" t="t" r="r" b="b"/>
                <a:pathLst>
                  <a:path w="2150053" h="1697681">
                    <a:moveTo>
                      <a:pt x="1529760" y="0"/>
                    </a:moveTo>
                    <a:lnTo>
                      <a:pt x="1846425" y="281275"/>
                    </a:lnTo>
                    <a:lnTo>
                      <a:pt x="2150053" y="33280"/>
                    </a:lnTo>
                    <a:cubicBezTo>
                      <a:pt x="2114837" y="239493"/>
                      <a:pt x="2040936" y="440395"/>
                      <a:pt x="1930148" y="625880"/>
                    </a:cubicBezTo>
                    <a:cubicBezTo>
                      <a:pt x="1617056" y="1150069"/>
                      <a:pt x="1055883" y="1473250"/>
                      <a:pt x="448640" y="1482727"/>
                    </a:cubicBezTo>
                    <a:lnTo>
                      <a:pt x="448640" y="1697681"/>
                    </a:lnTo>
                    <a:lnTo>
                      <a:pt x="0" y="1144364"/>
                    </a:lnTo>
                    <a:lnTo>
                      <a:pt x="448640" y="638499"/>
                    </a:lnTo>
                    <a:lnTo>
                      <a:pt x="448640" y="867973"/>
                    </a:lnTo>
                    <a:cubicBezTo>
                      <a:pt x="840402" y="859977"/>
                      <a:pt x="1201459" y="650048"/>
                      <a:pt x="1403704" y="311442"/>
                    </a:cubicBezTo>
                    <a:cubicBezTo>
                      <a:pt x="1462369" y="213222"/>
                      <a:pt x="1505166" y="108371"/>
                      <a:pt x="1529760" y="0"/>
                    </a:cubicBezTo>
                    <a:close/>
                  </a:path>
                </a:pathLst>
              </a:custGeom>
              <a:solidFill>
                <a:srgbClr val="F8BF24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288000" tIns="0" rIns="0" bIns="0" anchor="ctr"/>
              <a:lstStyle/>
              <a:p>
                <a:pPr algn="ctr">
                  <a:lnSpc>
                    <a:spcPct val="120000"/>
                  </a:lnSpc>
                  <a:spcBef>
                    <a:spcPts val="450"/>
                  </a:spcBef>
                  <a:spcAft>
                    <a:spcPts val="450"/>
                  </a:spcAft>
                  <a:defRPr/>
                </a:pPr>
                <a:endParaRPr lang="zh-CN" altLang="en-US" dirty="0">
                  <a:solidFill>
                    <a:srgbClr val="FFFFFF"/>
                  </a:solidFill>
                  <a:latin typeface="Arial" panose="020B0604020202020204" pitchFamily="34" charset="0"/>
                  <a:ea typeface="方正舒体" panose="02010601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7" name="MH_Other_5"/>
              <p:cNvSpPr/>
              <p:nvPr>
                <p:custDataLst>
                  <p:tags r:id="rId10"/>
                </p:custDataLst>
              </p:nvPr>
            </p:nvSpPr>
            <p:spPr>
              <a:xfrm rot="3577600">
                <a:off x="3433764" y="2936876"/>
                <a:ext cx="2066925" cy="20669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spcFirstLastPara="1" lIns="0" tIns="0" rIns="0" bIns="0" numCol="1" anchor="ctr">
                <a:prstTxWarp prst="textArchUp">
                  <a:avLst/>
                </a:prstTxWarp>
              </a:bodyPr>
              <a:lstStyle/>
              <a:p>
                <a:pPr algn="ctr">
                  <a:defRPr/>
                </a:pPr>
                <a:endParaRPr lang="zh-CN" altLang="en-US" sz="105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9" name="矩形 58"/>
            <p:cNvSpPr/>
            <p:nvPr/>
          </p:nvSpPr>
          <p:spPr>
            <a:xfrm>
              <a:off x="4677400" y="4200431"/>
              <a:ext cx="287258" cy="27098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ct val="120000"/>
                </a:lnSpc>
                <a:spcBef>
                  <a:spcPts val="450"/>
                </a:spcBef>
                <a:spcAft>
                  <a:spcPts val="450"/>
                </a:spcAft>
                <a:defRPr/>
              </a:pPr>
              <a:r>
                <a:rPr lang="en-US" altLang="zh-CN" dirty="0">
                  <a:solidFill>
                    <a:srgbClr val="FFFFFF"/>
                  </a:solidFill>
                  <a:latin typeface="Arial" panose="020B0604020202020204" pitchFamily="34" charset="0"/>
                  <a:ea typeface="方正舒体" panose="02010601030101010101" pitchFamily="2" charset="-122"/>
                  <a:cs typeface="Arial" panose="020B0604020202020204" pitchFamily="34" charset="0"/>
                </a:rPr>
                <a:t>P</a:t>
              </a:r>
              <a:endParaRPr lang="zh-CN" altLang="en-US" dirty="0">
                <a:solidFill>
                  <a:srgbClr val="FFFFFF"/>
                </a:solidFill>
                <a:latin typeface="Arial" panose="020B0604020202020204" pitchFamily="34" charset="0"/>
                <a:ea typeface="方正舒体" panose="02010601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60" name="矩形 59"/>
            <p:cNvSpPr/>
            <p:nvPr/>
          </p:nvSpPr>
          <p:spPr>
            <a:xfrm>
              <a:off x="5237874" y="4306143"/>
              <a:ext cx="224188" cy="27098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lnSpc>
                  <a:spcPct val="120000"/>
                </a:lnSpc>
                <a:spcBef>
                  <a:spcPts val="450"/>
                </a:spcBef>
                <a:spcAft>
                  <a:spcPts val="450"/>
                </a:spcAft>
                <a:defRPr/>
              </a:pPr>
              <a:r>
                <a:rPr lang="en-US" altLang="zh-CN" dirty="0">
                  <a:solidFill>
                    <a:srgbClr val="FFFFFF"/>
                  </a:solidFill>
                  <a:latin typeface="Arial" panose="020B0604020202020204" pitchFamily="34" charset="0"/>
                  <a:ea typeface="方正舒体" panose="02010601030101010101" pitchFamily="2" charset="-122"/>
                  <a:cs typeface="Arial" panose="020B0604020202020204" pitchFamily="34" charset="0"/>
                </a:rPr>
                <a:t>D</a:t>
              </a:r>
              <a:endParaRPr lang="zh-CN" altLang="en-US" dirty="0">
                <a:solidFill>
                  <a:srgbClr val="FFFFFF"/>
                </a:solidFill>
                <a:latin typeface="Arial" panose="020B0604020202020204" pitchFamily="34" charset="0"/>
                <a:ea typeface="方正舒体" panose="02010601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>
              <a:off x="5122638" y="4906561"/>
              <a:ext cx="224188" cy="27098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lnSpc>
                  <a:spcPct val="120000"/>
                </a:lnSpc>
                <a:spcBef>
                  <a:spcPts val="450"/>
                </a:spcBef>
                <a:spcAft>
                  <a:spcPts val="450"/>
                </a:spcAft>
                <a:defRPr/>
              </a:pPr>
              <a:r>
                <a:rPr lang="en-US" altLang="zh-CN" dirty="0">
                  <a:solidFill>
                    <a:srgbClr val="FFFFFF"/>
                  </a:solidFill>
                  <a:latin typeface="Arial" panose="020B0604020202020204" pitchFamily="34" charset="0"/>
                  <a:ea typeface="方正舒体" panose="02010601030101010101" pitchFamily="2" charset="-122"/>
                  <a:cs typeface="Arial" panose="020B0604020202020204" pitchFamily="34" charset="0"/>
                </a:rPr>
                <a:t>C</a:t>
              </a:r>
              <a:endParaRPr lang="zh-CN" altLang="en-US" dirty="0">
                <a:solidFill>
                  <a:srgbClr val="FFFFFF"/>
                </a:solidFill>
                <a:latin typeface="Arial" panose="020B0604020202020204" pitchFamily="34" charset="0"/>
                <a:ea typeface="方正舒体" panose="02010601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62" name="矩形 61"/>
            <p:cNvSpPr/>
            <p:nvPr/>
          </p:nvSpPr>
          <p:spPr>
            <a:xfrm>
              <a:off x="4538534" y="4762707"/>
              <a:ext cx="216006" cy="27098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lnSpc>
                  <a:spcPct val="120000"/>
                </a:lnSpc>
                <a:spcBef>
                  <a:spcPts val="450"/>
                </a:spcBef>
                <a:spcAft>
                  <a:spcPts val="450"/>
                </a:spcAft>
                <a:defRPr/>
              </a:pPr>
              <a:r>
                <a:rPr lang="en-US" altLang="zh-CN" dirty="0">
                  <a:solidFill>
                    <a:srgbClr val="FFFFFF"/>
                  </a:solidFill>
                  <a:latin typeface="Arial" panose="020B0604020202020204" pitchFamily="34" charset="0"/>
                  <a:ea typeface="方正舒体" panose="02010601030101010101" pitchFamily="2" charset="-122"/>
                  <a:cs typeface="Arial" panose="020B0604020202020204" pitchFamily="34" charset="0"/>
                </a:rPr>
                <a:t>A</a:t>
              </a:r>
              <a:endParaRPr lang="zh-CN" altLang="en-US" dirty="0">
                <a:solidFill>
                  <a:srgbClr val="FFFFFF"/>
                </a:solidFill>
                <a:latin typeface="Arial" panose="020B0604020202020204" pitchFamily="34" charset="0"/>
                <a:ea typeface="方正舒体" panose="02010601030101010101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4415862" y="4065544"/>
            <a:ext cx="1849931" cy="1850939"/>
            <a:chOff x="4418868" y="4118752"/>
            <a:chExt cx="1180299" cy="1180942"/>
          </a:xfrm>
        </p:grpSpPr>
        <p:grpSp>
          <p:nvGrpSpPr>
            <p:cNvPr id="69" name="组合 68"/>
            <p:cNvGrpSpPr/>
            <p:nvPr/>
          </p:nvGrpSpPr>
          <p:grpSpPr>
            <a:xfrm>
              <a:off x="4418868" y="4118752"/>
              <a:ext cx="1180299" cy="1180942"/>
              <a:chOff x="3017838" y="2474914"/>
              <a:chExt cx="2909887" cy="2911475"/>
            </a:xfrm>
          </p:grpSpPr>
          <p:sp>
            <p:nvSpPr>
              <p:cNvPr id="74" name="MH_Other_1"/>
              <p:cNvSpPr/>
              <p:nvPr>
                <p:custDataLst>
                  <p:tags r:id="rId11"/>
                </p:custDataLst>
              </p:nvPr>
            </p:nvSpPr>
            <p:spPr>
              <a:xfrm>
                <a:off x="4652963" y="2670175"/>
                <a:ext cx="1274762" cy="1612900"/>
              </a:xfrm>
              <a:custGeom>
                <a:avLst/>
                <a:gdLst/>
                <a:ahLst/>
                <a:cxnLst/>
                <a:rect l="l" t="t" r="r" b="b"/>
                <a:pathLst>
                  <a:path w="1697010" h="2148428">
                    <a:moveTo>
                      <a:pt x="33935" y="0"/>
                    </a:moveTo>
                    <a:cubicBezTo>
                      <a:pt x="239955" y="34009"/>
                      <a:pt x="440246" y="107805"/>
                      <a:pt x="625209" y="218280"/>
                    </a:cubicBezTo>
                    <a:cubicBezTo>
                      <a:pt x="1149398" y="531372"/>
                      <a:pt x="1472579" y="1092545"/>
                      <a:pt x="1482056" y="1699788"/>
                    </a:cubicBezTo>
                    <a:lnTo>
                      <a:pt x="1697010" y="1699788"/>
                    </a:lnTo>
                    <a:lnTo>
                      <a:pt x="1143693" y="2148428"/>
                    </a:lnTo>
                    <a:lnTo>
                      <a:pt x="637828" y="1699788"/>
                    </a:lnTo>
                    <a:lnTo>
                      <a:pt x="867302" y="1699788"/>
                    </a:lnTo>
                    <a:cubicBezTo>
                      <a:pt x="859306" y="1308026"/>
                      <a:pt x="649377" y="946969"/>
                      <a:pt x="310771" y="744724"/>
                    </a:cubicBezTo>
                    <a:cubicBezTo>
                      <a:pt x="212707" y="686152"/>
                      <a:pt x="108032" y="643397"/>
                      <a:pt x="0" y="617910"/>
                    </a:cubicBezTo>
                    <a:lnTo>
                      <a:pt x="280602" y="302003"/>
                    </a:lnTo>
                    <a:close/>
                  </a:path>
                </a:pathLst>
              </a:custGeom>
              <a:solidFill>
                <a:srgbClr val="3FAF63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216000" tIns="0" rIns="108000" bIns="180000" anchor="ctr"/>
              <a:lstStyle/>
              <a:p>
                <a:pPr algn="ctr">
                  <a:lnSpc>
                    <a:spcPct val="120000"/>
                  </a:lnSpc>
                  <a:spcBef>
                    <a:spcPts val="450"/>
                  </a:spcBef>
                  <a:spcAft>
                    <a:spcPts val="450"/>
                  </a:spcAft>
                  <a:defRPr/>
                </a:pPr>
                <a:endParaRPr lang="zh-CN" altLang="en-US" dirty="0">
                  <a:solidFill>
                    <a:srgbClr val="FFFFFF"/>
                  </a:solidFill>
                  <a:latin typeface="Arial" panose="020B0604020202020204" pitchFamily="34" charset="0"/>
                  <a:ea typeface="方正舒体" panose="02010601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75" name="MH_Other_2"/>
              <p:cNvSpPr/>
              <p:nvPr>
                <p:custDataLst>
                  <p:tags r:id="rId12"/>
                </p:custDataLst>
              </p:nvPr>
            </p:nvSpPr>
            <p:spPr>
              <a:xfrm>
                <a:off x="3201990" y="2474914"/>
                <a:ext cx="1616075" cy="1274763"/>
              </a:xfrm>
              <a:custGeom>
                <a:avLst/>
                <a:gdLst/>
                <a:ahLst/>
                <a:cxnLst/>
                <a:rect l="l" t="t" r="r" b="b"/>
                <a:pathLst>
                  <a:path w="2150110" h="1697787">
                    <a:moveTo>
                      <a:pt x="1701470" y="0"/>
                    </a:moveTo>
                    <a:lnTo>
                      <a:pt x="2150110" y="553317"/>
                    </a:lnTo>
                    <a:lnTo>
                      <a:pt x="1701470" y="1059182"/>
                    </a:lnTo>
                    <a:lnTo>
                      <a:pt x="1701470" y="829708"/>
                    </a:lnTo>
                    <a:cubicBezTo>
                      <a:pt x="1309708" y="837704"/>
                      <a:pt x="948651" y="1047633"/>
                      <a:pt x="746406" y="1386239"/>
                    </a:cubicBezTo>
                    <a:cubicBezTo>
                      <a:pt x="687727" y="1484483"/>
                      <a:pt x="644923" y="1589361"/>
                      <a:pt x="620466" y="1697787"/>
                    </a:cubicBezTo>
                    <a:lnTo>
                      <a:pt x="303685" y="1416408"/>
                    </a:lnTo>
                    <a:lnTo>
                      <a:pt x="0" y="1664449"/>
                    </a:lnTo>
                    <a:cubicBezTo>
                      <a:pt x="35261" y="1458221"/>
                      <a:pt x="109165" y="1257301"/>
                      <a:pt x="219962" y="1071801"/>
                    </a:cubicBezTo>
                    <a:cubicBezTo>
                      <a:pt x="533054" y="547612"/>
                      <a:pt x="1094227" y="224431"/>
                      <a:pt x="1701470" y="214954"/>
                    </a:cubicBezTo>
                    <a:close/>
                  </a:path>
                </a:pathLst>
              </a:custGeom>
              <a:solidFill>
                <a:srgbClr val="4674CA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0" tIns="0" rIns="468000" bIns="288000" anchor="ctr"/>
              <a:lstStyle/>
              <a:p>
                <a:pPr algn="ctr">
                  <a:lnSpc>
                    <a:spcPct val="120000"/>
                  </a:lnSpc>
                  <a:spcBef>
                    <a:spcPts val="450"/>
                  </a:spcBef>
                  <a:spcAft>
                    <a:spcPts val="450"/>
                  </a:spcAft>
                  <a:defRPr/>
                </a:pPr>
                <a:endParaRPr lang="zh-CN" altLang="en-US" dirty="0">
                  <a:solidFill>
                    <a:srgbClr val="FFFFFF"/>
                  </a:solidFill>
                  <a:latin typeface="Arial" panose="020B0604020202020204" pitchFamily="34" charset="0"/>
                  <a:ea typeface="方正舒体" panose="02010601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76" name="MH_Other_3"/>
              <p:cNvSpPr/>
              <p:nvPr>
                <p:custDataLst>
                  <p:tags r:id="rId13"/>
                </p:custDataLst>
              </p:nvPr>
            </p:nvSpPr>
            <p:spPr>
              <a:xfrm>
                <a:off x="3017838" y="3586164"/>
                <a:ext cx="1274762" cy="1616075"/>
              </a:xfrm>
              <a:custGeom>
                <a:avLst/>
                <a:gdLst/>
                <a:ahLst/>
                <a:cxnLst/>
                <a:rect l="l" t="t" r="r" b="b"/>
                <a:pathLst>
                  <a:path w="1697153" h="2150709">
                    <a:moveTo>
                      <a:pt x="553317" y="0"/>
                    </a:moveTo>
                    <a:lnTo>
                      <a:pt x="1059182" y="448640"/>
                    </a:lnTo>
                    <a:lnTo>
                      <a:pt x="829708" y="448640"/>
                    </a:lnTo>
                    <a:cubicBezTo>
                      <a:pt x="837704" y="840402"/>
                      <a:pt x="1047633" y="1201459"/>
                      <a:pt x="1386239" y="1403704"/>
                    </a:cubicBezTo>
                    <a:cubicBezTo>
                      <a:pt x="1484322" y="1462287"/>
                      <a:pt x="1589018" y="1505047"/>
                      <a:pt x="1697153" y="1530355"/>
                    </a:cubicBezTo>
                    <a:lnTo>
                      <a:pt x="1416407" y="1846425"/>
                    </a:lnTo>
                    <a:lnTo>
                      <a:pt x="1664937" y="2150709"/>
                    </a:lnTo>
                    <a:cubicBezTo>
                      <a:pt x="1458510" y="2114956"/>
                      <a:pt x="1257435" y="2041026"/>
                      <a:pt x="1071801" y="1930149"/>
                    </a:cubicBezTo>
                    <a:cubicBezTo>
                      <a:pt x="547612" y="1617056"/>
                      <a:pt x="224431" y="1055883"/>
                      <a:pt x="214954" y="448640"/>
                    </a:cubicBezTo>
                    <a:lnTo>
                      <a:pt x="0" y="448640"/>
                    </a:lnTo>
                    <a:close/>
                  </a:path>
                </a:pathLst>
              </a:custGeom>
              <a:solidFill>
                <a:srgbClr val="DE5647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180000" bIns="0" anchor="ctr"/>
              <a:lstStyle/>
              <a:p>
                <a:pPr algn="ctr">
                  <a:lnSpc>
                    <a:spcPct val="120000"/>
                  </a:lnSpc>
                  <a:spcBef>
                    <a:spcPts val="450"/>
                  </a:spcBef>
                  <a:spcAft>
                    <a:spcPts val="450"/>
                  </a:spcAft>
                  <a:defRPr/>
                </a:pPr>
                <a:endParaRPr lang="zh-CN" altLang="en-US" dirty="0">
                  <a:solidFill>
                    <a:srgbClr val="FFFFFF"/>
                  </a:solidFill>
                  <a:latin typeface="Arial" panose="020B0604020202020204" pitchFamily="34" charset="0"/>
                  <a:ea typeface="方正舒体" panose="02010601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77" name="MH_Other_4"/>
              <p:cNvSpPr/>
              <p:nvPr>
                <p:custDataLst>
                  <p:tags r:id="rId14"/>
                </p:custDataLst>
              </p:nvPr>
            </p:nvSpPr>
            <p:spPr>
              <a:xfrm>
                <a:off x="4119564" y="4111626"/>
                <a:ext cx="1614487" cy="1274763"/>
              </a:xfrm>
              <a:custGeom>
                <a:avLst/>
                <a:gdLst/>
                <a:ahLst/>
                <a:cxnLst/>
                <a:rect l="l" t="t" r="r" b="b"/>
                <a:pathLst>
                  <a:path w="2150053" h="1697681">
                    <a:moveTo>
                      <a:pt x="1529760" y="0"/>
                    </a:moveTo>
                    <a:lnTo>
                      <a:pt x="1846425" y="281275"/>
                    </a:lnTo>
                    <a:lnTo>
                      <a:pt x="2150053" y="33280"/>
                    </a:lnTo>
                    <a:cubicBezTo>
                      <a:pt x="2114837" y="239493"/>
                      <a:pt x="2040936" y="440395"/>
                      <a:pt x="1930148" y="625880"/>
                    </a:cubicBezTo>
                    <a:cubicBezTo>
                      <a:pt x="1617056" y="1150069"/>
                      <a:pt x="1055883" y="1473250"/>
                      <a:pt x="448640" y="1482727"/>
                    </a:cubicBezTo>
                    <a:lnTo>
                      <a:pt x="448640" y="1697681"/>
                    </a:lnTo>
                    <a:lnTo>
                      <a:pt x="0" y="1144364"/>
                    </a:lnTo>
                    <a:lnTo>
                      <a:pt x="448640" y="638499"/>
                    </a:lnTo>
                    <a:lnTo>
                      <a:pt x="448640" y="867973"/>
                    </a:lnTo>
                    <a:cubicBezTo>
                      <a:pt x="840402" y="859977"/>
                      <a:pt x="1201459" y="650048"/>
                      <a:pt x="1403704" y="311442"/>
                    </a:cubicBezTo>
                    <a:cubicBezTo>
                      <a:pt x="1462369" y="213222"/>
                      <a:pt x="1505166" y="108371"/>
                      <a:pt x="1529760" y="0"/>
                    </a:cubicBezTo>
                    <a:close/>
                  </a:path>
                </a:pathLst>
              </a:custGeom>
              <a:solidFill>
                <a:srgbClr val="F8BF24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288000" tIns="0" rIns="0" bIns="0" anchor="ctr"/>
              <a:lstStyle/>
              <a:p>
                <a:pPr algn="ctr">
                  <a:lnSpc>
                    <a:spcPct val="120000"/>
                  </a:lnSpc>
                  <a:spcBef>
                    <a:spcPts val="450"/>
                  </a:spcBef>
                  <a:spcAft>
                    <a:spcPts val="450"/>
                  </a:spcAft>
                  <a:defRPr/>
                </a:pPr>
                <a:endParaRPr lang="zh-CN" altLang="en-US" dirty="0">
                  <a:solidFill>
                    <a:srgbClr val="FFFFFF"/>
                  </a:solidFill>
                  <a:latin typeface="Arial" panose="020B0604020202020204" pitchFamily="34" charset="0"/>
                  <a:ea typeface="方正舒体" panose="02010601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78" name="MH_Other_5"/>
              <p:cNvSpPr/>
              <p:nvPr>
                <p:custDataLst>
                  <p:tags r:id="rId15"/>
                </p:custDataLst>
              </p:nvPr>
            </p:nvSpPr>
            <p:spPr>
              <a:xfrm rot="3577600">
                <a:off x="3433764" y="2936876"/>
                <a:ext cx="2066925" cy="20669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spcFirstLastPara="1" lIns="0" tIns="0" rIns="0" bIns="0" numCol="1" anchor="ctr">
                <a:prstTxWarp prst="textArchUp">
                  <a:avLst/>
                </a:prstTxWarp>
              </a:bodyPr>
              <a:lstStyle/>
              <a:p>
                <a:pPr algn="ctr">
                  <a:defRPr/>
                </a:pPr>
                <a:endParaRPr lang="zh-CN" altLang="en-US" sz="105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70" name="矩形 69"/>
            <p:cNvSpPr/>
            <p:nvPr/>
          </p:nvSpPr>
          <p:spPr>
            <a:xfrm>
              <a:off x="4677400" y="4200431"/>
              <a:ext cx="287258" cy="27098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ct val="120000"/>
                </a:lnSpc>
                <a:spcBef>
                  <a:spcPts val="450"/>
                </a:spcBef>
                <a:spcAft>
                  <a:spcPts val="450"/>
                </a:spcAft>
                <a:defRPr/>
              </a:pPr>
              <a:r>
                <a:rPr lang="en-US" altLang="zh-CN" dirty="0">
                  <a:solidFill>
                    <a:srgbClr val="FFFFFF"/>
                  </a:solidFill>
                  <a:latin typeface="Arial" panose="020B0604020202020204" pitchFamily="34" charset="0"/>
                  <a:ea typeface="方正舒体" panose="02010601030101010101" pitchFamily="2" charset="-122"/>
                  <a:cs typeface="Arial" panose="020B0604020202020204" pitchFamily="34" charset="0"/>
                </a:rPr>
                <a:t>P</a:t>
              </a:r>
              <a:endParaRPr lang="zh-CN" altLang="en-US" dirty="0">
                <a:solidFill>
                  <a:srgbClr val="FFFFFF"/>
                </a:solidFill>
                <a:latin typeface="Arial" panose="020B0604020202020204" pitchFamily="34" charset="0"/>
                <a:ea typeface="方正舒体" panose="02010601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71" name="矩形 70"/>
            <p:cNvSpPr/>
            <p:nvPr/>
          </p:nvSpPr>
          <p:spPr>
            <a:xfrm>
              <a:off x="5237874" y="4306143"/>
              <a:ext cx="224188" cy="27098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lnSpc>
                  <a:spcPct val="120000"/>
                </a:lnSpc>
                <a:spcBef>
                  <a:spcPts val="450"/>
                </a:spcBef>
                <a:spcAft>
                  <a:spcPts val="450"/>
                </a:spcAft>
                <a:defRPr/>
              </a:pPr>
              <a:r>
                <a:rPr lang="en-US" altLang="zh-CN" dirty="0">
                  <a:solidFill>
                    <a:srgbClr val="FFFFFF"/>
                  </a:solidFill>
                  <a:latin typeface="Arial" panose="020B0604020202020204" pitchFamily="34" charset="0"/>
                  <a:ea typeface="方正舒体" panose="02010601030101010101" pitchFamily="2" charset="-122"/>
                  <a:cs typeface="Arial" panose="020B0604020202020204" pitchFamily="34" charset="0"/>
                </a:rPr>
                <a:t>D</a:t>
              </a:r>
              <a:endParaRPr lang="zh-CN" altLang="en-US" dirty="0">
                <a:solidFill>
                  <a:srgbClr val="FFFFFF"/>
                </a:solidFill>
                <a:latin typeface="Arial" panose="020B0604020202020204" pitchFamily="34" charset="0"/>
                <a:ea typeface="方正舒体" panose="02010601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72" name="矩形 71"/>
            <p:cNvSpPr/>
            <p:nvPr/>
          </p:nvSpPr>
          <p:spPr>
            <a:xfrm>
              <a:off x="5122638" y="4906561"/>
              <a:ext cx="224188" cy="27098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lnSpc>
                  <a:spcPct val="120000"/>
                </a:lnSpc>
                <a:spcBef>
                  <a:spcPts val="450"/>
                </a:spcBef>
                <a:spcAft>
                  <a:spcPts val="450"/>
                </a:spcAft>
                <a:defRPr/>
              </a:pPr>
              <a:r>
                <a:rPr lang="en-US" altLang="zh-CN" dirty="0">
                  <a:solidFill>
                    <a:srgbClr val="FFFFFF"/>
                  </a:solidFill>
                  <a:latin typeface="Arial" panose="020B0604020202020204" pitchFamily="34" charset="0"/>
                  <a:ea typeface="方正舒体" panose="02010601030101010101" pitchFamily="2" charset="-122"/>
                  <a:cs typeface="Arial" panose="020B0604020202020204" pitchFamily="34" charset="0"/>
                </a:rPr>
                <a:t>C</a:t>
              </a:r>
              <a:endParaRPr lang="zh-CN" altLang="en-US" dirty="0">
                <a:solidFill>
                  <a:srgbClr val="FFFFFF"/>
                </a:solidFill>
                <a:latin typeface="Arial" panose="020B0604020202020204" pitchFamily="34" charset="0"/>
                <a:ea typeface="方正舒体" panose="02010601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73" name="矩形 72"/>
            <p:cNvSpPr/>
            <p:nvPr/>
          </p:nvSpPr>
          <p:spPr>
            <a:xfrm>
              <a:off x="4538534" y="4762707"/>
              <a:ext cx="216006" cy="27098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lnSpc>
                  <a:spcPct val="120000"/>
                </a:lnSpc>
                <a:spcBef>
                  <a:spcPts val="450"/>
                </a:spcBef>
                <a:spcAft>
                  <a:spcPts val="450"/>
                </a:spcAft>
                <a:defRPr/>
              </a:pPr>
              <a:r>
                <a:rPr lang="en-US" altLang="zh-CN" dirty="0">
                  <a:solidFill>
                    <a:srgbClr val="FFFFFF"/>
                  </a:solidFill>
                  <a:latin typeface="Arial" panose="020B0604020202020204" pitchFamily="34" charset="0"/>
                  <a:ea typeface="方正舒体" panose="02010601030101010101" pitchFamily="2" charset="-122"/>
                  <a:cs typeface="Arial" panose="020B0604020202020204" pitchFamily="34" charset="0"/>
                </a:rPr>
                <a:t>A</a:t>
              </a:r>
              <a:endParaRPr lang="zh-CN" altLang="en-US" dirty="0">
                <a:solidFill>
                  <a:srgbClr val="FFFFFF"/>
                </a:solidFill>
                <a:latin typeface="Arial" panose="020B0604020202020204" pitchFamily="34" charset="0"/>
                <a:ea typeface="方正舒体" panose="02010601030101010101" pitchFamily="2" charset="-122"/>
                <a:cs typeface="Arial" panose="020B0604020202020204" pitchFamily="34" charset="0"/>
              </a:endParaRPr>
            </a:p>
          </p:txBody>
        </p:sp>
      </p:grpSp>
      <p:sp>
        <p:nvSpPr>
          <p:cNvPr id="50" name="弧形 49"/>
          <p:cNvSpPr/>
          <p:nvPr/>
        </p:nvSpPr>
        <p:spPr>
          <a:xfrm>
            <a:off x="2031297" y="1726253"/>
            <a:ext cx="4711118" cy="4711118"/>
          </a:xfrm>
          <a:prstGeom prst="arc">
            <a:avLst>
              <a:gd name="adj1" fmla="val 16778856"/>
              <a:gd name="adj2" fmla="val 4928942"/>
            </a:avLst>
          </a:prstGeom>
          <a:ln w="34925">
            <a:solidFill>
              <a:srgbClr val="DE564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弧形 78"/>
          <p:cNvSpPr/>
          <p:nvPr/>
        </p:nvSpPr>
        <p:spPr>
          <a:xfrm flipH="1">
            <a:off x="2001072" y="1736503"/>
            <a:ext cx="4711118" cy="4711118"/>
          </a:xfrm>
          <a:prstGeom prst="arc">
            <a:avLst>
              <a:gd name="adj1" fmla="val 16200000"/>
              <a:gd name="adj2" fmla="val 4928942"/>
            </a:avLst>
          </a:prstGeom>
          <a:ln w="34925">
            <a:solidFill>
              <a:srgbClr val="DE5647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0" name="图片 79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0708" y="2642017"/>
            <a:ext cx="4301857" cy="3480919"/>
          </a:xfrm>
          <a:prstGeom prst="rect">
            <a:avLst/>
          </a:prstGeom>
          <a:effectLst>
            <a:softEdge rad="190500"/>
          </a:effectLst>
        </p:spPr>
      </p:pic>
      <p:grpSp>
        <p:nvGrpSpPr>
          <p:cNvPr id="81" name="组合 80"/>
          <p:cNvGrpSpPr/>
          <p:nvPr/>
        </p:nvGrpSpPr>
        <p:grpSpPr>
          <a:xfrm>
            <a:off x="401709" y="266581"/>
            <a:ext cx="11473572" cy="528835"/>
            <a:chOff x="401709" y="266581"/>
            <a:chExt cx="11473572" cy="528835"/>
          </a:xfrm>
        </p:grpSpPr>
        <p:sp>
          <p:nvSpPr>
            <p:cNvPr id="82" name="椭圆 81"/>
            <p:cNvSpPr/>
            <p:nvPr/>
          </p:nvSpPr>
          <p:spPr>
            <a:xfrm>
              <a:off x="401709" y="266581"/>
              <a:ext cx="528835" cy="528835"/>
            </a:xfrm>
            <a:prstGeom prst="ellipse">
              <a:avLst/>
            </a:prstGeom>
            <a:solidFill>
              <a:srgbClr val="F8BF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  <p:grpSp>
          <p:nvGrpSpPr>
            <p:cNvPr id="83" name="组合 82"/>
            <p:cNvGrpSpPr/>
            <p:nvPr/>
          </p:nvGrpSpPr>
          <p:grpSpPr>
            <a:xfrm>
              <a:off x="509682" y="277446"/>
              <a:ext cx="3095560" cy="484252"/>
              <a:chOff x="6078784" y="1930037"/>
              <a:chExt cx="3949911" cy="617903"/>
            </a:xfrm>
          </p:grpSpPr>
          <p:sp>
            <p:nvSpPr>
              <p:cNvPr id="85" name="文本框 84"/>
              <p:cNvSpPr txBox="1"/>
              <p:nvPr/>
            </p:nvSpPr>
            <p:spPr>
              <a:xfrm>
                <a:off x="6078784" y="1958858"/>
                <a:ext cx="444265" cy="5890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3</a:t>
                </a:r>
                <a:endParaRPr lang="zh-CN" altLang="en-US" sz="24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86" name="矩形 85"/>
              <p:cNvSpPr/>
              <p:nvPr/>
            </p:nvSpPr>
            <p:spPr>
              <a:xfrm>
                <a:off x="6753570" y="1930037"/>
                <a:ext cx="3275125" cy="5890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PDCA</a:t>
                </a:r>
                <a:r>
                  <a:rPr lang="zh-CN" altLang="en-US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循环的特点</a:t>
                </a:r>
                <a:endPara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84" name="直接连接符 83"/>
            <p:cNvCxnSpPr/>
            <p:nvPr/>
          </p:nvCxnSpPr>
          <p:spPr>
            <a:xfrm>
              <a:off x="919333" y="717970"/>
              <a:ext cx="10955948" cy="2114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09703" y="1939872"/>
            <a:ext cx="63033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F8BF2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( 2 )PDCA</a:t>
            </a:r>
            <a:r>
              <a:rPr lang="zh-CN" altLang="en-US" sz="2000" b="1" dirty="0">
                <a:solidFill>
                  <a:srgbClr val="F8BF2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循环是爬楼梯上升式的循环，一个循环运转结束，质量就会提高一步，然后再制定下一个循环，再运转、再提高，不断前进，不断提高。 </a:t>
            </a:r>
            <a:endParaRPr lang="zh-CN" altLang="en-US" sz="2000" b="1" dirty="0">
              <a:solidFill>
                <a:srgbClr val="F8BF2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4590482" y="1412682"/>
            <a:ext cx="6507330" cy="4770782"/>
            <a:chOff x="4052002" y="1534602"/>
            <a:chExt cx="6507330" cy="4770782"/>
          </a:xfrm>
        </p:grpSpPr>
        <p:grpSp>
          <p:nvGrpSpPr>
            <p:cNvPr id="81" name="组合 80"/>
            <p:cNvGrpSpPr/>
            <p:nvPr/>
          </p:nvGrpSpPr>
          <p:grpSpPr>
            <a:xfrm>
              <a:off x="4310126" y="4277801"/>
              <a:ext cx="1487045" cy="1487855"/>
              <a:chOff x="4418868" y="4118752"/>
              <a:chExt cx="1180299" cy="1180942"/>
            </a:xfrm>
          </p:grpSpPr>
          <p:grpSp>
            <p:nvGrpSpPr>
              <p:cNvPr id="82" name="组合 81"/>
              <p:cNvGrpSpPr/>
              <p:nvPr/>
            </p:nvGrpSpPr>
            <p:grpSpPr>
              <a:xfrm>
                <a:off x="4418868" y="4118752"/>
                <a:ext cx="1180299" cy="1180942"/>
                <a:chOff x="3017838" y="2474914"/>
                <a:chExt cx="2909887" cy="2911475"/>
              </a:xfrm>
            </p:grpSpPr>
            <p:sp>
              <p:nvSpPr>
                <p:cNvPr id="87" name="MH_Other_1"/>
                <p:cNvSpPr/>
                <p:nvPr>
                  <p:custDataLst>
                    <p:tags r:id="rId1"/>
                  </p:custDataLst>
                </p:nvPr>
              </p:nvSpPr>
              <p:spPr>
                <a:xfrm>
                  <a:off x="4652963" y="2670175"/>
                  <a:ext cx="1274762" cy="1612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97010" h="2148428">
                      <a:moveTo>
                        <a:pt x="33935" y="0"/>
                      </a:moveTo>
                      <a:cubicBezTo>
                        <a:pt x="239955" y="34009"/>
                        <a:pt x="440246" y="107805"/>
                        <a:pt x="625209" y="218280"/>
                      </a:cubicBezTo>
                      <a:cubicBezTo>
                        <a:pt x="1149398" y="531372"/>
                        <a:pt x="1472579" y="1092545"/>
                        <a:pt x="1482056" y="1699788"/>
                      </a:cubicBezTo>
                      <a:lnTo>
                        <a:pt x="1697010" y="1699788"/>
                      </a:lnTo>
                      <a:lnTo>
                        <a:pt x="1143693" y="2148428"/>
                      </a:lnTo>
                      <a:lnTo>
                        <a:pt x="637828" y="1699788"/>
                      </a:lnTo>
                      <a:lnTo>
                        <a:pt x="867302" y="1699788"/>
                      </a:lnTo>
                      <a:cubicBezTo>
                        <a:pt x="859306" y="1308026"/>
                        <a:pt x="649377" y="946969"/>
                        <a:pt x="310771" y="744724"/>
                      </a:cubicBezTo>
                      <a:cubicBezTo>
                        <a:pt x="212707" y="686152"/>
                        <a:pt x="108032" y="643397"/>
                        <a:pt x="0" y="617910"/>
                      </a:cubicBezTo>
                      <a:lnTo>
                        <a:pt x="280602" y="302003"/>
                      </a:lnTo>
                      <a:close/>
                    </a:path>
                  </a:pathLst>
                </a:custGeom>
                <a:solidFill>
                  <a:srgbClr val="3FAF63"/>
                </a:solidFill>
                <a:ln w="3175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216000" tIns="0" rIns="108000" bIns="180000" anchor="ctr"/>
                <a:lstStyle/>
                <a:p>
                  <a:pPr algn="ctr">
                    <a:lnSpc>
                      <a:spcPct val="120000"/>
                    </a:lnSpc>
                    <a:spcBef>
                      <a:spcPts val="450"/>
                    </a:spcBef>
                    <a:spcAft>
                      <a:spcPts val="450"/>
                    </a:spcAft>
                    <a:defRPr/>
                  </a:pPr>
                  <a:endParaRPr lang="zh-CN" altLang="en-US" sz="1600" dirty="0">
                    <a:solidFill>
                      <a:srgbClr val="FFFFFF"/>
                    </a:solidFill>
                    <a:latin typeface="Arial" panose="020B0604020202020204" pitchFamily="34" charset="0"/>
                    <a:ea typeface="方正舒体" panose="02010601030101010101" pitchFamily="2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8" name="MH_Other_2"/>
                <p:cNvSpPr/>
                <p:nvPr>
                  <p:custDataLst>
                    <p:tags r:id="rId2"/>
                  </p:custDataLst>
                </p:nvPr>
              </p:nvSpPr>
              <p:spPr>
                <a:xfrm>
                  <a:off x="3201990" y="2474914"/>
                  <a:ext cx="1616075" cy="12747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50110" h="1697787">
                      <a:moveTo>
                        <a:pt x="1701470" y="0"/>
                      </a:moveTo>
                      <a:lnTo>
                        <a:pt x="2150110" y="553317"/>
                      </a:lnTo>
                      <a:lnTo>
                        <a:pt x="1701470" y="1059182"/>
                      </a:lnTo>
                      <a:lnTo>
                        <a:pt x="1701470" y="829708"/>
                      </a:lnTo>
                      <a:cubicBezTo>
                        <a:pt x="1309708" y="837704"/>
                        <a:pt x="948651" y="1047633"/>
                        <a:pt x="746406" y="1386239"/>
                      </a:cubicBezTo>
                      <a:cubicBezTo>
                        <a:pt x="687727" y="1484483"/>
                        <a:pt x="644923" y="1589361"/>
                        <a:pt x="620466" y="1697787"/>
                      </a:cubicBezTo>
                      <a:lnTo>
                        <a:pt x="303685" y="1416408"/>
                      </a:lnTo>
                      <a:lnTo>
                        <a:pt x="0" y="1664449"/>
                      </a:lnTo>
                      <a:cubicBezTo>
                        <a:pt x="35261" y="1458221"/>
                        <a:pt x="109165" y="1257301"/>
                        <a:pt x="219962" y="1071801"/>
                      </a:cubicBezTo>
                      <a:cubicBezTo>
                        <a:pt x="533054" y="547612"/>
                        <a:pt x="1094227" y="224431"/>
                        <a:pt x="1701470" y="214954"/>
                      </a:cubicBezTo>
                      <a:close/>
                    </a:path>
                  </a:pathLst>
                </a:custGeom>
                <a:solidFill>
                  <a:srgbClr val="4674CA"/>
                </a:solidFill>
                <a:ln w="3175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360000" tIns="0" rIns="468000" bIns="288000" anchor="ctr"/>
                <a:lstStyle/>
                <a:p>
                  <a:pPr algn="ctr">
                    <a:lnSpc>
                      <a:spcPct val="120000"/>
                    </a:lnSpc>
                    <a:spcBef>
                      <a:spcPts val="450"/>
                    </a:spcBef>
                    <a:spcAft>
                      <a:spcPts val="450"/>
                    </a:spcAft>
                    <a:defRPr/>
                  </a:pPr>
                  <a:endParaRPr lang="zh-CN" altLang="en-US" sz="1600" dirty="0">
                    <a:solidFill>
                      <a:srgbClr val="FFFFFF"/>
                    </a:solidFill>
                    <a:latin typeface="Arial" panose="020B0604020202020204" pitchFamily="34" charset="0"/>
                    <a:ea typeface="方正舒体" panose="02010601030101010101" pitchFamily="2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9" name="MH_Other_3"/>
                <p:cNvSpPr/>
                <p:nvPr>
                  <p:custDataLst>
                    <p:tags r:id="rId3"/>
                  </p:custDataLst>
                </p:nvPr>
              </p:nvSpPr>
              <p:spPr>
                <a:xfrm>
                  <a:off x="3017838" y="3586164"/>
                  <a:ext cx="1274762" cy="161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97153" h="2150709">
                      <a:moveTo>
                        <a:pt x="553317" y="0"/>
                      </a:moveTo>
                      <a:lnTo>
                        <a:pt x="1059182" y="448640"/>
                      </a:lnTo>
                      <a:lnTo>
                        <a:pt x="829708" y="448640"/>
                      </a:lnTo>
                      <a:cubicBezTo>
                        <a:pt x="837704" y="840402"/>
                        <a:pt x="1047633" y="1201459"/>
                        <a:pt x="1386239" y="1403704"/>
                      </a:cubicBezTo>
                      <a:cubicBezTo>
                        <a:pt x="1484322" y="1462287"/>
                        <a:pt x="1589018" y="1505047"/>
                        <a:pt x="1697153" y="1530355"/>
                      </a:cubicBezTo>
                      <a:lnTo>
                        <a:pt x="1416407" y="1846425"/>
                      </a:lnTo>
                      <a:lnTo>
                        <a:pt x="1664937" y="2150709"/>
                      </a:lnTo>
                      <a:cubicBezTo>
                        <a:pt x="1458510" y="2114956"/>
                        <a:pt x="1257435" y="2041026"/>
                        <a:pt x="1071801" y="1930149"/>
                      </a:cubicBezTo>
                      <a:cubicBezTo>
                        <a:pt x="547612" y="1617056"/>
                        <a:pt x="224431" y="1055883"/>
                        <a:pt x="214954" y="448640"/>
                      </a:cubicBezTo>
                      <a:lnTo>
                        <a:pt x="0" y="448640"/>
                      </a:lnTo>
                      <a:close/>
                    </a:path>
                  </a:pathLst>
                </a:custGeom>
                <a:solidFill>
                  <a:srgbClr val="DE5647"/>
                </a:solidFill>
                <a:ln w="3175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180000" bIns="0" anchor="ctr"/>
                <a:lstStyle/>
                <a:p>
                  <a:pPr algn="ctr">
                    <a:lnSpc>
                      <a:spcPct val="120000"/>
                    </a:lnSpc>
                    <a:spcBef>
                      <a:spcPts val="450"/>
                    </a:spcBef>
                    <a:spcAft>
                      <a:spcPts val="450"/>
                    </a:spcAft>
                    <a:defRPr/>
                  </a:pPr>
                  <a:endParaRPr lang="zh-CN" altLang="en-US" sz="1600" dirty="0">
                    <a:solidFill>
                      <a:srgbClr val="FFFFFF"/>
                    </a:solidFill>
                    <a:latin typeface="Arial" panose="020B0604020202020204" pitchFamily="34" charset="0"/>
                    <a:ea typeface="方正舒体" panose="02010601030101010101" pitchFamily="2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0" name="MH_Other_4"/>
                <p:cNvSpPr/>
                <p:nvPr>
                  <p:custDataLst>
                    <p:tags r:id="rId4"/>
                  </p:custDataLst>
                </p:nvPr>
              </p:nvSpPr>
              <p:spPr>
                <a:xfrm>
                  <a:off x="4119564" y="4111626"/>
                  <a:ext cx="1614487" cy="12747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50053" h="1697681">
                      <a:moveTo>
                        <a:pt x="1529760" y="0"/>
                      </a:moveTo>
                      <a:lnTo>
                        <a:pt x="1846425" y="281275"/>
                      </a:lnTo>
                      <a:lnTo>
                        <a:pt x="2150053" y="33280"/>
                      </a:lnTo>
                      <a:cubicBezTo>
                        <a:pt x="2114837" y="239493"/>
                        <a:pt x="2040936" y="440395"/>
                        <a:pt x="1930148" y="625880"/>
                      </a:cubicBezTo>
                      <a:cubicBezTo>
                        <a:pt x="1617056" y="1150069"/>
                        <a:pt x="1055883" y="1473250"/>
                        <a:pt x="448640" y="1482727"/>
                      </a:cubicBezTo>
                      <a:lnTo>
                        <a:pt x="448640" y="1697681"/>
                      </a:lnTo>
                      <a:lnTo>
                        <a:pt x="0" y="1144364"/>
                      </a:lnTo>
                      <a:lnTo>
                        <a:pt x="448640" y="638499"/>
                      </a:lnTo>
                      <a:lnTo>
                        <a:pt x="448640" y="867973"/>
                      </a:lnTo>
                      <a:cubicBezTo>
                        <a:pt x="840402" y="859977"/>
                        <a:pt x="1201459" y="650048"/>
                        <a:pt x="1403704" y="311442"/>
                      </a:cubicBezTo>
                      <a:cubicBezTo>
                        <a:pt x="1462369" y="213222"/>
                        <a:pt x="1505166" y="108371"/>
                        <a:pt x="1529760" y="0"/>
                      </a:cubicBezTo>
                      <a:close/>
                    </a:path>
                  </a:pathLst>
                </a:custGeom>
                <a:solidFill>
                  <a:srgbClr val="F8BF24"/>
                </a:solidFill>
                <a:ln w="3175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288000" tIns="0" rIns="0" bIns="0" anchor="ctr"/>
                <a:lstStyle/>
                <a:p>
                  <a:pPr algn="ctr">
                    <a:lnSpc>
                      <a:spcPct val="120000"/>
                    </a:lnSpc>
                    <a:spcBef>
                      <a:spcPts val="450"/>
                    </a:spcBef>
                    <a:spcAft>
                      <a:spcPts val="450"/>
                    </a:spcAft>
                    <a:defRPr/>
                  </a:pPr>
                  <a:endParaRPr lang="zh-CN" altLang="en-US" sz="1600" dirty="0">
                    <a:solidFill>
                      <a:srgbClr val="FFFFFF"/>
                    </a:solidFill>
                    <a:latin typeface="Arial" panose="020B0604020202020204" pitchFamily="34" charset="0"/>
                    <a:ea typeface="方正舒体" panose="02010601030101010101" pitchFamily="2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1" name="MH_Other_5"/>
                <p:cNvSpPr/>
                <p:nvPr>
                  <p:custDataLst>
                    <p:tags r:id="rId5"/>
                  </p:custDataLst>
                </p:nvPr>
              </p:nvSpPr>
              <p:spPr>
                <a:xfrm rot="3577600">
                  <a:off x="3433764" y="2936876"/>
                  <a:ext cx="2066925" cy="206692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spcFirstLastPara="1" lIns="0" tIns="0" rIns="0" bIns="0" numCol="1" anchor="ctr">
                  <a:prstTxWarp prst="textArchUp">
                    <a:avLst/>
                  </a:prstTxWarp>
                </a:bodyPr>
                <a:lstStyle/>
                <a:p>
                  <a:pPr algn="ctr">
                    <a:defRPr/>
                  </a:pPr>
                  <a:endParaRPr lang="zh-CN" altLang="en-US" sz="1000" dirty="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83" name="矩形 82"/>
              <p:cNvSpPr/>
              <p:nvPr/>
            </p:nvSpPr>
            <p:spPr>
              <a:xfrm>
                <a:off x="4677400" y="4200431"/>
                <a:ext cx="287258" cy="3078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>
                  <a:lnSpc>
                    <a:spcPct val="120000"/>
                  </a:lnSpc>
                  <a:spcBef>
                    <a:spcPts val="450"/>
                  </a:spcBef>
                  <a:spcAft>
                    <a:spcPts val="450"/>
                  </a:spcAft>
                  <a:defRPr/>
                </a:pPr>
                <a:r>
                  <a:rPr lang="en-US" altLang="zh-CN" sz="1600" dirty="0">
                    <a:solidFill>
                      <a:srgbClr val="FFFFFF"/>
                    </a:solidFill>
                    <a:latin typeface="Arial" panose="020B0604020202020204" pitchFamily="34" charset="0"/>
                    <a:ea typeface="方正舒体" panose="02010601030101010101" pitchFamily="2" charset="-122"/>
                    <a:cs typeface="Arial" panose="020B0604020202020204" pitchFamily="34" charset="0"/>
                  </a:rPr>
                  <a:t>P</a:t>
                </a:r>
                <a:endParaRPr lang="zh-CN" altLang="en-US" sz="1600" dirty="0">
                  <a:solidFill>
                    <a:srgbClr val="FFFFFF"/>
                  </a:solidFill>
                  <a:latin typeface="Arial" panose="020B0604020202020204" pitchFamily="34" charset="0"/>
                  <a:ea typeface="方正舒体" panose="02010601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84" name="矩形 83"/>
              <p:cNvSpPr/>
              <p:nvPr/>
            </p:nvSpPr>
            <p:spPr>
              <a:xfrm>
                <a:off x="5218154" y="4306143"/>
                <a:ext cx="263629" cy="30780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>
                  <a:lnSpc>
                    <a:spcPct val="120000"/>
                  </a:lnSpc>
                  <a:spcBef>
                    <a:spcPts val="450"/>
                  </a:spcBef>
                  <a:spcAft>
                    <a:spcPts val="450"/>
                  </a:spcAft>
                  <a:defRPr/>
                </a:pPr>
                <a:r>
                  <a:rPr lang="en-US" altLang="zh-CN" sz="1600" dirty="0">
                    <a:solidFill>
                      <a:srgbClr val="FFFFFF"/>
                    </a:solidFill>
                    <a:latin typeface="Arial" panose="020B0604020202020204" pitchFamily="34" charset="0"/>
                    <a:ea typeface="方正舒体" panose="02010601030101010101" pitchFamily="2" charset="-122"/>
                    <a:cs typeface="Arial" panose="020B0604020202020204" pitchFamily="34" charset="0"/>
                  </a:rPr>
                  <a:t>D</a:t>
                </a:r>
                <a:endParaRPr lang="zh-CN" altLang="en-US" sz="1600" dirty="0">
                  <a:solidFill>
                    <a:srgbClr val="FFFFFF"/>
                  </a:solidFill>
                  <a:latin typeface="Arial" panose="020B0604020202020204" pitchFamily="34" charset="0"/>
                  <a:ea typeface="方正舒体" panose="02010601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85" name="矩形 84"/>
              <p:cNvSpPr/>
              <p:nvPr/>
            </p:nvSpPr>
            <p:spPr>
              <a:xfrm>
                <a:off x="5102918" y="4906561"/>
                <a:ext cx="263629" cy="30780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>
                  <a:lnSpc>
                    <a:spcPct val="120000"/>
                  </a:lnSpc>
                  <a:spcBef>
                    <a:spcPts val="450"/>
                  </a:spcBef>
                  <a:spcAft>
                    <a:spcPts val="450"/>
                  </a:spcAft>
                  <a:defRPr/>
                </a:pPr>
                <a:r>
                  <a:rPr lang="en-US" altLang="zh-CN" sz="1600" dirty="0">
                    <a:solidFill>
                      <a:srgbClr val="FFFFFF"/>
                    </a:solidFill>
                    <a:latin typeface="Arial" panose="020B0604020202020204" pitchFamily="34" charset="0"/>
                    <a:ea typeface="方正舒体" panose="02010601030101010101" pitchFamily="2" charset="-122"/>
                    <a:cs typeface="Arial" panose="020B0604020202020204" pitchFamily="34" charset="0"/>
                  </a:rPr>
                  <a:t>C</a:t>
                </a:r>
                <a:endParaRPr lang="zh-CN" altLang="en-US" sz="1600" dirty="0">
                  <a:solidFill>
                    <a:srgbClr val="FFFFFF"/>
                  </a:solidFill>
                  <a:latin typeface="Arial" panose="020B0604020202020204" pitchFamily="34" charset="0"/>
                  <a:ea typeface="方正舒体" panose="02010601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86" name="矩形 85"/>
              <p:cNvSpPr/>
              <p:nvPr/>
            </p:nvSpPr>
            <p:spPr>
              <a:xfrm>
                <a:off x="4519176" y="4762707"/>
                <a:ext cx="254723" cy="30780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>
                  <a:lnSpc>
                    <a:spcPct val="120000"/>
                  </a:lnSpc>
                  <a:spcBef>
                    <a:spcPts val="450"/>
                  </a:spcBef>
                  <a:spcAft>
                    <a:spcPts val="450"/>
                  </a:spcAft>
                  <a:defRPr/>
                </a:pPr>
                <a:r>
                  <a:rPr lang="en-US" altLang="zh-CN" sz="1600" dirty="0">
                    <a:solidFill>
                      <a:srgbClr val="FFFFFF"/>
                    </a:solidFill>
                    <a:latin typeface="Arial" panose="020B0604020202020204" pitchFamily="34" charset="0"/>
                    <a:ea typeface="方正舒体" panose="02010601030101010101" pitchFamily="2" charset="-122"/>
                    <a:cs typeface="Arial" panose="020B0604020202020204" pitchFamily="34" charset="0"/>
                  </a:rPr>
                  <a:t>A</a:t>
                </a:r>
                <a:endParaRPr lang="zh-CN" altLang="en-US" sz="1600" dirty="0">
                  <a:solidFill>
                    <a:srgbClr val="FFFFFF"/>
                  </a:solidFill>
                  <a:latin typeface="Arial" panose="020B0604020202020204" pitchFamily="34" charset="0"/>
                  <a:ea typeface="方正舒体" panose="02010601030101010101" pitchFamily="2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2" name="组合 91"/>
            <p:cNvGrpSpPr/>
            <p:nvPr/>
          </p:nvGrpSpPr>
          <p:grpSpPr>
            <a:xfrm>
              <a:off x="6084501" y="3219936"/>
              <a:ext cx="1487045" cy="1487855"/>
              <a:chOff x="4418868" y="4118752"/>
              <a:chExt cx="1180299" cy="1180942"/>
            </a:xfrm>
          </p:grpSpPr>
          <p:grpSp>
            <p:nvGrpSpPr>
              <p:cNvPr id="93" name="组合 92"/>
              <p:cNvGrpSpPr/>
              <p:nvPr/>
            </p:nvGrpSpPr>
            <p:grpSpPr>
              <a:xfrm>
                <a:off x="4418868" y="4118752"/>
                <a:ext cx="1180299" cy="1180942"/>
                <a:chOff x="3017838" y="2474914"/>
                <a:chExt cx="2909887" cy="2911475"/>
              </a:xfrm>
            </p:grpSpPr>
            <p:sp>
              <p:nvSpPr>
                <p:cNvPr id="98" name="MH_Other_1"/>
                <p:cNvSpPr/>
                <p:nvPr>
                  <p:custDataLst>
                    <p:tags r:id="rId6"/>
                  </p:custDataLst>
                </p:nvPr>
              </p:nvSpPr>
              <p:spPr>
                <a:xfrm>
                  <a:off x="4652963" y="2670175"/>
                  <a:ext cx="1274762" cy="1612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97010" h="2148428">
                      <a:moveTo>
                        <a:pt x="33935" y="0"/>
                      </a:moveTo>
                      <a:cubicBezTo>
                        <a:pt x="239955" y="34009"/>
                        <a:pt x="440246" y="107805"/>
                        <a:pt x="625209" y="218280"/>
                      </a:cubicBezTo>
                      <a:cubicBezTo>
                        <a:pt x="1149398" y="531372"/>
                        <a:pt x="1472579" y="1092545"/>
                        <a:pt x="1482056" y="1699788"/>
                      </a:cubicBezTo>
                      <a:lnTo>
                        <a:pt x="1697010" y="1699788"/>
                      </a:lnTo>
                      <a:lnTo>
                        <a:pt x="1143693" y="2148428"/>
                      </a:lnTo>
                      <a:lnTo>
                        <a:pt x="637828" y="1699788"/>
                      </a:lnTo>
                      <a:lnTo>
                        <a:pt x="867302" y="1699788"/>
                      </a:lnTo>
                      <a:cubicBezTo>
                        <a:pt x="859306" y="1308026"/>
                        <a:pt x="649377" y="946969"/>
                        <a:pt x="310771" y="744724"/>
                      </a:cubicBezTo>
                      <a:cubicBezTo>
                        <a:pt x="212707" y="686152"/>
                        <a:pt x="108032" y="643397"/>
                        <a:pt x="0" y="617910"/>
                      </a:cubicBezTo>
                      <a:lnTo>
                        <a:pt x="280602" y="302003"/>
                      </a:lnTo>
                      <a:close/>
                    </a:path>
                  </a:pathLst>
                </a:custGeom>
                <a:solidFill>
                  <a:srgbClr val="3FAF63"/>
                </a:solidFill>
                <a:ln w="3175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216000" tIns="0" rIns="108000" bIns="180000" anchor="ctr"/>
                <a:lstStyle/>
                <a:p>
                  <a:pPr algn="ctr">
                    <a:lnSpc>
                      <a:spcPct val="120000"/>
                    </a:lnSpc>
                    <a:spcBef>
                      <a:spcPts val="450"/>
                    </a:spcBef>
                    <a:spcAft>
                      <a:spcPts val="450"/>
                    </a:spcAft>
                    <a:defRPr/>
                  </a:pPr>
                  <a:endParaRPr lang="zh-CN" altLang="en-US" sz="1600" dirty="0">
                    <a:solidFill>
                      <a:srgbClr val="FFFFFF"/>
                    </a:solidFill>
                    <a:latin typeface="Arial" panose="020B0604020202020204" pitchFamily="34" charset="0"/>
                    <a:ea typeface="方正舒体" panose="02010601030101010101" pitchFamily="2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9" name="MH_Other_2"/>
                <p:cNvSpPr/>
                <p:nvPr>
                  <p:custDataLst>
                    <p:tags r:id="rId7"/>
                  </p:custDataLst>
                </p:nvPr>
              </p:nvSpPr>
              <p:spPr>
                <a:xfrm>
                  <a:off x="3201990" y="2474914"/>
                  <a:ext cx="1616075" cy="12747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50110" h="1697787">
                      <a:moveTo>
                        <a:pt x="1701470" y="0"/>
                      </a:moveTo>
                      <a:lnTo>
                        <a:pt x="2150110" y="553317"/>
                      </a:lnTo>
                      <a:lnTo>
                        <a:pt x="1701470" y="1059182"/>
                      </a:lnTo>
                      <a:lnTo>
                        <a:pt x="1701470" y="829708"/>
                      </a:lnTo>
                      <a:cubicBezTo>
                        <a:pt x="1309708" y="837704"/>
                        <a:pt x="948651" y="1047633"/>
                        <a:pt x="746406" y="1386239"/>
                      </a:cubicBezTo>
                      <a:cubicBezTo>
                        <a:pt x="687727" y="1484483"/>
                        <a:pt x="644923" y="1589361"/>
                        <a:pt x="620466" y="1697787"/>
                      </a:cubicBezTo>
                      <a:lnTo>
                        <a:pt x="303685" y="1416408"/>
                      </a:lnTo>
                      <a:lnTo>
                        <a:pt x="0" y="1664449"/>
                      </a:lnTo>
                      <a:cubicBezTo>
                        <a:pt x="35261" y="1458221"/>
                        <a:pt x="109165" y="1257301"/>
                        <a:pt x="219962" y="1071801"/>
                      </a:cubicBezTo>
                      <a:cubicBezTo>
                        <a:pt x="533054" y="547612"/>
                        <a:pt x="1094227" y="224431"/>
                        <a:pt x="1701470" y="214954"/>
                      </a:cubicBezTo>
                      <a:close/>
                    </a:path>
                  </a:pathLst>
                </a:custGeom>
                <a:solidFill>
                  <a:srgbClr val="4674CA"/>
                </a:solidFill>
                <a:ln w="3175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360000" tIns="0" rIns="468000" bIns="288000" anchor="ctr"/>
                <a:lstStyle/>
                <a:p>
                  <a:pPr algn="ctr">
                    <a:lnSpc>
                      <a:spcPct val="120000"/>
                    </a:lnSpc>
                    <a:spcBef>
                      <a:spcPts val="450"/>
                    </a:spcBef>
                    <a:spcAft>
                      <a:spcPts val="450"/>
                    </a:spcAft>
                    <a:defRPr/>
                  </a:pPr>
                  <a:endParaRPr lang="zh-CN" altLang="en-US" sz="1600" dirty="0">
                    <a:solidFill>
                      <a:srgbClr val="FFFFFF"/>
                    </a:solidFill>
                    <a:latin typeface="Arial" panose="020B0604020202020204" pitchFamily="34" charset="0"/>
                    <a:ea typeface="方正舒体" panose="02010601030101010101" pitchFamily="2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0" name="MH_Other_3"/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3017838" y="3586164"/>
                  <a:ext cx="1274762" cy="161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97153" h="2150709">
                      <a:moveTo>
                        <a:pt x="553317" y="0"/>
                      </a:moveTo>
                      <a:lnTo>
                        <a:pt x="1059182" y="448640"/>
                      </a:lnTo>
                      <a:lnTo>
                        <a:pt x="829708" y="448640"/>
                      </a:lnTo>
                      <a:cubicBezTo>
                        <a:pt x="837704" y="840402"/>
                        <a:pt x="1047633" y="1201459"/>
                        <a:pt x="1386239" y="1403704"/>
                      </a:cubicBezTo>
                      <a:cubicBezTo>
                        <a:pt x="1484322" y="1462287"/>
                        <a:pt x="1589018" y="1505047"/>
                        <a:pt x="1697153" y="1530355"/>
                      </a:cubicBezTo>
                      <a:lnTo>
                        <a:pt x="1416407" y="1846425"/>
                      </a:lnTo>
                      <a:lnTo>
                        <a:pt x="1664937" y="2150709"/>
                      </a:lnTo>
                      <a:cubicBezTo>
                        <a:pt x="1458510" y="2114956"/>
                        <a:pt x="1257435" y="2041026"/>
                        <a:pt x="1071801" y="1930149"/>
                      </a:cubicBezTo>
                      <a:cubicBezTo>
                        <a:pt x="547612" y="1617056"/>
                        <a:pt x="224431" y="1055883"/>
                        <a:pt x="214954" y="448640"/>
                      </a:cubicBezTo>
                      <a:lnTo>
                        <a:pt x="0" y="448640"/>
                      </a:lnTo>
                      <a:close/>
                    </a:path>
                  </a:pathLst>
                </a:custGeom>
                <a:solidFill>
                  <a:srgbClr val="DE5647"/>
                </a:solidFill>
                <a:ln w="3175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180000" bIns="0" anchor="ctr"/>
                <a:lstStyle/>
                <a:p>
                  <a:pPr algn="ctr">
                    <a:lnSpc>
                      <a:spcPct val="120000"/>
                    </a:lnSpc>
                    <a:spcBef>
                      <a:spcPts val="450"/>
                    </a:spcBef>
                    <a:spcAft>
                      <a:spcPts val="450"/>
                    </a:spcAft>
                    <a:defRPr/>
                  </a:pPr>
                  <a:endParaRPr lang="zh-CN" altLang="en-US" sz="1600" dirty="0">
                    <a:solidFill>
                      <a:srgbClr val="FFFFFF"/>
                    </a:solidFill>
                    <a:latin typeface="Arial" panose="020B0604020202020204" pitchFamily="34" charset="0"/>
                    <a:ea typeface="方正舒体" panose="02010601030101010101" pitchFamily="2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1" name="MH_Other_4"/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4119564" y="4111626"/>
                  <a:ext cx="1614487" cy="12747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50053" h="1697681">
                      <a:moveTo>
                        <a:pt x="1529760" y="0"/>
                      </a:moveTo>
                      <a:lnTo>
                        <a:pt x="1846425" y="281275"/>
                      </a:lnTo>
                      <a:lnTo>
                        <a:pt x="2150053" y="33280"/>
                      </a:lnTo>
                      <a:cubicBezTo>
                        <a:pt x="2114837" y="239493"/>
                        <a:pt x="2040936" y="440395"/>
                        <a:pt x="1930148" y="625880"/>
                      </a:cubicBezTo>
                      <a:cubicBezTo>
                        <a:pt x="1617056" y="1150069"/>
                        <a:pt x="1055883" y="1473250"/>
                        <a:pt x="448640" y="1482727"/>
                      </a:cubicBezTo>
                      <a:lnTo>
                        <a:pt x="448640" y="1697681"/>
                      </a:lnTo>
                      <a:lnTo>
                        <a:pt x="0" y="1144364"/>
                      </a:lnTo>
                      <a:lnTo>
                        <a:pt x="448640" y="638499"/>
                      </a:lnTo>
                      <a:lnTo>
                        <a:pt x="448640" y="867973"/>
                      </a:lnTo>
                      <a:cubicBezTo>
                        <a:pt x="840402" y="859977"/>
                        <a:pt x="1201459" y="650048"/>
                        <a:pt x="1403704" y="311442"/>
                      </a:cubicBezTo>
                      <a:cubicBezTo>
                        <a:pt x="1462369" y="213222"/>
                        <a:pt x="1505166" y="108371"/>
                        <a:pt x="1529760" y="0"/>
                      </a:cubicBezTo>
                      <a:close/>
                    </a:path>
                  </a:pathLst>
                </a:custGeom>
                <a:solidFill>
                  <a:srgbClr val="F8BF24"/>
                </a:solidFill>
                <a:ln w="3175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288000" tIns="0" rIns="0" bIns="0" anchor="ctr"/>
                <a:lstStyle/>
                <a:p>
                  <a:pPr algn="ctr">
                    <a:lnSpc>
                      <a:spcPct val="120000"/>
                    </a:lnSpc>
                    <a:spcBef>
                      <a:spcPts val="450"/>
                    </a:spcBef>
                    <a:spcAft>
                      <a:spcPts val="450"/>
                    </a:spcAft>
                    <a:defRPr/>
                  </a:pPr>
                  <a:endParaRPr lang="zh-CN" altLang="en-US" sz="1600" dirty="0">
                    <a:solidFill>
                      <a:srgbClr val="FFFFFF"/>
                    </a:solidFill>
                    <a:latin typeface="Arial" panose="020B0604020202020204" pitchFamily="34" charset="0"/>
                    <a:ea typeface="方正舒体" panose="02010601030101010101" pitchFamily="2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2" name="MH_Other_5"/>
                <p:cNvSpPr/>
                <p:nvPr>
                  <p:custDataLst>
                    <p:tags r:id="rId10"/>
                  </p:custDataLst>
                </p:nvPr>
              </p:nvSpPr>
              <p:spPr>
                <a:xfrm rot="3577600">
                  <a:off x="3433764" y="2936876"/>
                  <a:ext cx="2066925" cy="206692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spcFirstLastPara="1" lIns="0" tIns="0" rIns="0" bIns="0" numCol="1" anchor="ctr">
                  <a:prstTxWarp prst="textArchUp">
                    <a:avLst/>
                  </a:prstTxWarp>
                </a:bodyPr>
                <a:lstStyle/>
                <a:p>
                  <a:pPr algn="ctr">
                    <a:defRPr/>
                  </a:pPr>
                  <a:endParaRPr lang="zh-CN" altLang="en-US" sz="1000" dirty="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94" name="矩形 93"/>
              <p:cNvSpPr/>
              <p:nvPr/>
            </p:nvSpPr>
            <p:spPr>
              <a:xfrm>
                <a:off x="4677400" y="4200431"/>
                <a:ext cx="287258" cy="3078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>
                  <a:lnSpc>
                    <a:spcPct val="120000"/>
                  </a:lnSpc>
                  <a:spcBef>
                    <a:spcPts val="450"/>
                  </a:spcBef>
                  <a:spcAft>
                    <a:spcPts val="450"/>
                  </a:spcAft>
                  <a:defRPr/>
                </a:pPr>
                <a:r>
                  <a:rPr lang="en-US" altLang="zh-CN" sz="1600" dirty="0">
                    <a:solidFill>
                      <a:srgbClr val="FFFFFF"/>
                    </a:solidFill>
                    <a:latin typeface="Arial" panose="020B0604020202020204" pitchFamily="34" charset="0"/>
                    <a:ea typeface="方正舒体" panose="02010601030101010101" pitchFamily="2" charset="-122"/>
                    <a:cs typeface="Arial" panose="020B0604020202020204" pitchFamily="34" charset="0"/>
                  </a:rPr>
                  <a:t>P</a:t>
                </a:r>
                <a:endParaRPr lang="zh-CN" altLang="en-US" sz="1600" dirty="0">
                  <a:solidFill>
                    <a:srgbClr val="FFFFFF"/>
                  </a:solidFill>
                  <a:latin typeface="Arial" panose="020B0604020202020204" pitchFamily="34" charset="0"/>
                  <a:ea typeface="方正舒体" panose="02010601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95" name="矩形 94"/>
              <p:cNvSpPr/>
              <p:nvPr/>
            </p:nvSpPr>
            <p:spPr>
              <a:xfrm>
                <a:off x="5218154" y="4306143"/>
                <a:ext cx="263629" cy="30780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>
                  <a:lnSpc>
                    <a:spcPct val="120000"/>
                  </a:lnSpc>
                  <a:spcBef>
                    <a:spcPts val="450"/>
                  </a:spcBef>
                  <a:spcAft>
                    <a:spcPts val="450"/>
                  </a:spcAft>
                  <a:defRPr/>
                </a:pPr>
                <a:r>
                  <a:rPr lang="en-US" altLang="zh-CN" sz="1600" dirty="0">
                    <a:solidFill>
                      <a:srgbClr val="FFFFFF"/>
                    </a:solidFill>
                    <a:latin typeface="Arial" panose="020B0604020202020204" pitchFamily="34" charset="0"/>
                    <a:ea typeface="方正舒体" panose="02010601030101010101" pitchFamily="2" charset="-122"/>
                    <a:cs typeface="Arial" panose="020B0604020202020204" pitchFamily="34" charset="0"/>
                  </a:rPr>
                  <a:t>D</a:t>
                </a:r>
                <a:endParaRPr lang="zh-CN" altLang="en-US" sz="1600" dirty="0">
                  <a:solidFill>
                    <a:srgbClr val="FFFFFF"/>
                  </a:solidFill>
                  <a:latin typeface="Arial" panose="020B0604020202020204" pitchFamily="34" charset="0"/>
                  <a:ea typeface="方正舒体" panose="02010601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96" name="矩形 95"/>
              <p:cNvSpPr/>
              <p:nvPr/>
            </p:nvSpPr>
            <p:spPr>
              <a:xfrm>
                <a:off x="5102918" y="4906561"/>
                <a:ext cx="263629" cy="30780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>
                  <a:lnSpc>
                    <a:spcPct val="120000"/>
                  </a:lnSpc>
                  <a:spcBef>
                    <a:spcPts val="450"/>
                  </a:spcBef>
                  <a:spcAft>
                    <a:spcPts val="450"/>
                  </a:spcAft>
                  <a:defRPr/>
                </a:pPr>
                <a:r>
                  <a:rPr lang="en-US" altLang="zh-CN" sz="1600" dirty="0">
                    <a:solidFill>
                      <a:srgbClr val="FFFFFF"/>
                    </a:solidFill>
                    <a:latin typeface="Arial" panose="020B0604020202020204" pitchFamily="34" charset="0"/>
                    <a:ea typeface="方正舒体" panose="02010601030101010101" pitchFamily="2" charset="-122"/>
                    <a:cs typeface="Arial" panose="020B0604020202020204" pitchFamily="34" charset="0"/>
                  </a:rPr>
                  <a:t>C</a:t>
                </a:r>
                <a:endParaRPr lang="zh-CN" altLang="en-US" sz="1600" dirty="0">
                  <a:solidFill>
                    <a:srgbClr val="FFFFFF"/>
                  </a:solidFill>
                  <a:latin typeface="Arial" panose="020B0604020202020204" pitchFamily="34" charset="0"/>
                  <a:ea typeface="方正舒体" panose="02010601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97" name="矩形 96"/>
              <p:cNvSpPr/>
              <p:nvPr/>
            </p:nvSpPr>
            <p:spPr>
              <a:xfrm>
                <a:off x="4519176" y="4762707"/>
                <a:ext cx="254723" cy="30780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>
                  <a:lnSpc>
                    <a:spcPct val="120000"/>
                  </a:lnSpc>
                  <a:spcBef>
                    <a:spcPts val="450"/>
                  </a:spcBef>
                  <a:spcAft>
                    <a:spcPts val="450"/>
                  </a:spcAft>
                  <a:defRPr/>
                </a:pPr>
                <a:r>
                  <a:rPr lang="en-US" altLang="zh-CN" sz="1600" dirty="0">
                    <a:solidFill>
                      <a:srgbClr val="FFFFFF"/>
                    </a:solidFill>
                    <a:latin typeface="Arial" panose="020B0604020202020204" pitchFamily="34" charset="0"/>
                    <a:ea typeface="方正舒体" panose="02010601030101010101" pitchFamily="2" charset="-122"/>
                    <a:cs typeface="Arial" panose="020B0604020202020204" pitchFamily="34" charset="0"/>
                  </a:rPr>
                  <a:t>A</a:t>
                </a:r>
                <a:endParaRPr lang="zh-CN" altLang="en-US" sz="1600" dirty="0">
                  <a:solidFill>
                    <a:srgbClr val="FFFFFF"/>
                  </a:solidFill>
                  <a:latin typeface="Arial" panose="020B0604020202020204" pitchFamily="34" charset="0"/>
                  <a:ea typeface="方正舒体" panose="02010601030101010101" pitchFamily="2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03" name="组合 102"/>
            <p:cNvGrpSpPr/>
            <p:nvPr/>
          </p:nvGrpSpPr>
          <p:grpSpPr>
            <a:xfrm>
              <a:off x="7849445" y="2162071"/>
              <a:ext cx="1487045" cy="1487855"/>
              <a:chOff x="4418868" y="4118752"/>
              <a:chExt cx="1180299" cy="1180942"/>
            </a:xfrm>
          </p:grpSpPr>
          <p:grpSp>
            <p:nvGrpSpPr>
              <p:cNvPr id="104" name="组合 103"/>
              <p:cNvGrpSpPr/>
              <p:nvPr/>
            </p:nvGrpSpPr>
            <p:grpSpPr>
              <a:xfrm>
                <a:off x="4418868" y="4118752"/>
                <a:ext cx="1180299" cy="1180942"/>
                <a:chOff x="3017838" y="2474914"/>
                <a:chExt cx="2909887" cy="2911475"/>
              </a:xfrm>
            </p:grpSpPr>
            <p:sp>
              <p:nvSpPr>
                <p:cNvPr id="109" name="MH_Other_1"/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4652963" y="2670175"/>
                  <a:ext cx="1274762" cy="1612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97010" h="2148428">
                      <a:moveTo>
                        <a:pt x="33935" y="0"/>
                      </a:moveTo>
                      <a:cubicBezTo>
                        <a:pt x="239955" y="34009"/>
                        <a:pt x="440246" y="107805"/>
                        <a:pt x="625209" y="218280"/>
                      </a:cubicBezTo>
                      <a:cubicBezTo>
                        <a:pt x="1149398" y="531372"/>
                        <a:pt x="1472579" y="1092545"/>
                        <a:pt x="1482056" y="1699788"/>
                      </a:cubicBezTo>
                      <a:lnTo>
                        <a:pt x="1697010" y="1699788"/>
                      </a:lnTo>
                      <a:lnTo>
                        <a:pt x="1143693" y="2148428"/>
                      </a:lnTo>
                      <a:lnTo>
                        <a:pt x="637828" y="1699788"/>
                      </a:lnTo>
                      <a:lnTo>
                        <a:pt x="867302" y="1699788"/>
                      </a:lnTo>
                      <a:cubicBezTo>
                        <a:pt x="859306" y="1308026"/>
                        <a:pt x="649377" y="946969"/>
                        <a:pt x="310771" y="744724"/>
                      </a:cubicBezTo>
                      <a:cubicBezTo>
                        <a:pt x="212707" y="686152"/>
                        <a:pt x="108032" y="643397"/>
                        <a:pt x="0" y="617910"/>
                      </a:cubicBezTo>
                      <a:lnTo>
                        <a:pt x="280602" y="302003"/>
                      </a:lnTo>
                      <a:close/>
                    </a:path>
                  </a:pathLst>
                </a:custGeom>
                <a:solidFill>
                  <a:srgbClr val="3FAF63"/>
                </a:solidFill>
                <a:ln w="3175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216000" tIns="0" rIns="108000" bIns="180000" anchor="ctr"/>
                <a:lstStyle/>
                <a:p>
                  <a:pPr algn="ctr">
                    <a:lnSpc>
                      <a:spcPct val="120000"/>
                    </a:lnSpc>
                    <a:spcBef>
                      <a:spcPts val="450"/>
                    </a:spcBef>
                    <a:spcAft>
                      <a:spcPts val="450"/>
                    </a:spcAft>
                    <a:defRPr/>
                  </a:pPr>
                  <a:endParaRPr lang="zh-CN" altLang="en-US" sz="1600" dirty="0">
                    <a:solidFill>
                      <a:srgbClr val="FFFFFF"/>
                    </a:solidFill>
                    <a:latin typeface="Arial" panose="020B0604020202020204" pitchFamily="34" charset="0"/>
                    <a:ea typeface="方正舒体" panose="02010601030101010101" pitchFamily="2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0" name="MH_Other_2"/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3201990" y="2474914"/>
                  <a:ext cx="1616075" cy="12747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50110" h="1697787">
                      <a:moveTo>
                        <a:pt x="1701470" y="0"/>
                      </a:moveTo>
                      <a:lnTo>
                        <a:pt x="2150110" y="553317"/>
                      </a:lnTo>
                      <a:lnTo>
                        <a:pt x="1701470" y="1059182"/>
                      </a:lnTo>
                      <a:lnTo>
                        <a:pt x="1701470" y="829708"/>
                      </a:lnTo>
                      <a:cubicBezTo>
                        <a:pt x="1309708" y="837704"/>
                        <a:pt x="948651" y="1047633"/>
                        <a:pt x="746406" y="1386239"/>
                      </a:cubicBezTo>
                      <a:cubicBezTo>
                        <a:pt x="687727" y="1484483"/>
                        <a:pt x="644923" y="1589361"/>
                        <a:pt x="620466" y="1697787"/>
                      </a:cubicBezTo>
                      <a:lnTo>
                        <a:pt x="303685" y="1416408"/>
                      </a:lnTo>
                      <a:lnTo>
                        <a:pt x="0" y="1664449"/>
                      </a:lnTo>
                      <a:cubicBezTo>
                        <a:pt x="35261" y="1458221"/>
                        <a:pt x="109165" y="1257301"/>
                        <a:pt x="219962" y="1071801"/>
                      </a:cubicBezTo>
                      <a:cubicBezTo>
                        <a:pt x="533054" y="547612"/>
                        <a:pt x="1094227" y="224431"/>
                        <a:pt x="1701470" y="214954"/>
                      </a:cubicBezTo>
                      <a:close/>
                    </a:path>
                  </a:pathLst>
                </a:custGeom>
                <a:solidFill>
                  <a:srgbClr val="4674CA"/>
                </a:solidFill>
                <a:ln w="3175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360000" tIns="0" rIns="468000" bIns="288000" anchor="ctr"/>
                <a:lstStyle/>
                <a:p>
                  <a:pPr algn="ctr">
                    <a:lnSpc>
                      <a:spcPct val="120000"/>
                    </a:lnSpc>
                    <a:spcBef>
                      <a:spcPts val="450"/>
                    </a:spcBef>
                    <a:spcAft>
                      <a:spcPts val="450"/>
                    </a:spcAft>
                    <a:defRPr/>
                  </a:pPr>
                  <a:endParaRPr lang="zh-CN" altLang="en-US" sz="1600" dirty="0">
                    <a:solidFill>
                      <a:srgbClr val="FFFFFF"/>
                    </a:solidFill>
                    <a:latin typeface="Arial" panose="020B0604020202020204" pitchFamily="34" charset="0"/>
                    <a:ea typeface="方正舒体" panose="02010601030101010101" pitchFamily="2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1" name="MH_Other_3"/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3017838" y="3586164"/>
                  <a:ext cx="1274762" cy="161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97153" h="2150709">
                      <a:moveTo>
                        <a:pt x="553317" y="0"/>
                      </a:moveTo>
                      <a:lnTo>
                        <a:pt x="1059182" y="448640"/>
                      </a:lnTo>
                      <a:lnTo>
                        <a:pt x="829708" y="448640"/>
                      </a:lnTo>
                      <a:cubicBezTo>
                        <a:pt x="837704" y="840402"/>
                        <a:pt x="1047633" y="1201459"/>
                        <a:pt x="1386239" y="1403704"/>
                      </a:cubicBezTo>
                      <a:cubicBezTo>
                        <a:pt x="1484322" y="1462287"/>
                        <a:pt x="1589018" y="1505047"/>
                        <a:pt x="1697153" y="1530355"/>
                      </a:cubicBezTo>
                      <a:lnTo>
                        <a:pt x="1416407" y="1846425"/>
                      </a:lnTo>
                      <a:lnTo>
                        <a:pt x="1664937" y="2150709"/>
                      </a:lnTo>
                      <a:cubicBezTo>
                        <a:pt x="1458510" y="2114956"/>
                        <a:pt x="1257435" y="2041026"/>
                        <a:pt x="1071801" y="1930149"/>
                      </a:cubicBezTo>
                      <a:cubicBezTo>
                        <a:pt x="547612" y="1617056"/>
                        <a:pt x="224431" y="1055883"/>
                        <a:pt x="214954" y="448640"/>
                      </a:cubicBezTo>
                      <a:lnTo>
                        <a:pt x="0" y="448640"/>
                      </a:lnTo>
                      <a:close/>
                    </a:path>
                  </a:pathLst>
                </a:custGeom>
                <a:solidFill>
                  <a:srgbClr val="DE5647"/>
                </a:solidFill>
                <a:ln w="3175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180000" bIns="0" anchor="ctr"/>
                <a:lstStyle/>
                <a:p>
                  <a:pPr algn="ctr">
                    <a:lnSpc>
                      <a:spcPct val="120000"/>
                    </a:lnSpc>
                    <a:spcBef>
                      <a:spcPts val="450"/>
                    </a:spcBef>
                    <a:spcAft>
                      <a:spcPts val="450"/>
                    </a:spcAft>
                    <a:defRPr/>
                  </a:pPr>
                  <a:endParaRPr lang="zh-CN" altLang="en-US" sz="1600" dirty="0">
                    <a:solidFill>
                      <a:srgbClr val="FFFFFF"/>
                    </a:solidFill>
                    <a:latin typeface="Arial" panose="020B0604020202020204" pitchFamily="34" charset="0"/>
                    <a:ea typeface="方正舒体" panose="02010601030101010101" pitchFamily="2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2" name="MH_Other_4"/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4119564" y="4111626"/>
                  <a:ext cx="1614487" cy="12747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50053" h="1697681">
                      <a:moveTo>
                        <a:pt x="1529760" y="0"/>
                      </a:moveTo>
                      <a:lnTo>
                        <a:pt x="1846425" y="281275"/>
                      </a:lnTo>
                      <a:lnTo>
                        <a:pt x="2150053" y="33280"/>
                      </a:lnTo>
                      <a:cubicBezTo>
                        <a:pt x="2114837" y="239493"/>
                        <a:pt x="2040936" y="440395"/>
                        <a:pt x="1930148" y="625880"/>
                      </a:cubicBezTo>
                      <a:cubicBezTo>
                        <a:pt x="1617056" y="1150069"/>
                        <a:pt x="1055883" y="1473250"/>
                        <a:pt x="448640" y="1482727"/>
                      </a:cubicBezTo>
                      <a:lnTo>
                        <a:pt x="448640" y="1697681"/>
                      </a:lnTo>
                      <a:lnTo>
                        <a:pt x="0" y="1144364"/>
                      </a:lnTo>
                      <a:lnTo>
                        <a:pt x="448640" y="638499"/>
                      </a:lnTo>
                      <a:lnTo>
                        <a:pt x="448640" y="867973"/>
                      </a:lnTo>
                      <a:cubicBezTo>
                        <a:pt x="840402" y="859977"/>
                        <a:pt x="1201459" y="650048"/>
                        <a:pt x="1403704" y="311442"/>
                      </a:cubicBezTo>
                      <a:cubicBezTo>
                        <a:pt x="1462369" y="213222"/>
                        <a:pt x="1505166" y="108371"/>
                        <a:pt x="1529760" y="0"/>
                      </a:cubicBezTo>
                      <a:close/>
                    </a:path>
                  </a:pathLst>
                </a:custGeom>
                <a:solidFill>
                  <a:srgbClr val="F8BF24"/>
                </a:solidFill>
                <a:ln w="3175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288000" tIns="0" rIns="0" bIns="0" anchor="ctr"/>
                <a:lstStyle/>
                <a:p>
                  <a:pPr algn="ctr">
                    <a:lnSpc>
                      <a:spcPct val="120000"/>
                    </a:lnSpc>
                    <a:spcBef>
                      <a:spcPts val="450"/>
                    </a:spcBef>
                    <a:spcAft>
                      <a:spcPts val="450"/>
                    </a:spcAft>
                    <a:defRPr/>
                  </a:pPr>
                  <a:endParaRPr lang="zh-CN" altLang="en-US" sz="1600" dirty="0">
                    <a:solidFill>
                      <a:srgbClr val="FFFFFF"/>
                    </a:solidFill>
                    <a:latin typeface="Arial" panose="020B0604020202020204" pitchFamily="34" charset="0"/>
                    <a:ea typeface="方正舒体" panose="02010601030101010101" pitchFamily="2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3" name="MH_Other_5"/>
                <p:cNvSpPr/>
                <p:nvPr>
                  <p:custDataLst>
                    <p:tags r:id="rId15"/>
                  </p:custDataLst>
                </p:nvPr>
              </p:nvSpPr>
              <p:spPr>
                <a:xfrm rot="3577600">
                  <a:off x="3433764" y="2936876"/>
                  <a:ext cx="2066925" cy="206692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spcFirstLastPara="1" lIns="0" tIns="0" rIns="0" bIns="0" numCol="1" anchor="ctr">
                  <a:prstTxWarp prst="textArchUp">
                    <a:avLst/>
                  </a:prstTxWarp>
                </a:bodyPr>
                <a:lstStyle/>
                <a:p>
                  <a:pPr algn="ctr">
                    <a:defRPr/>
                  </a:pPr>
                  <a:endParaRPr lang="zh-CN" altLang="en-US" sz="1000" dirty="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05" name="矩形 104"/>
              <p:cNvSpPr/>
              <p:nvPr/>
            </p:nvSpPr>
            <p:spPr>
              <a:xfrm>
                <a:off x="4677400" y="4200431"/>
                <a:ext cx="287258" cy="3078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>
                  <a:lnSpc>
                    <a:spcPct val="120000"/>
                  </a:lnSpc>
                  <a:spcBef>
                    <a:spcPts val="450"/>
                  </a:spcBef>
                  <a:spcAft>
                    <a:spcPts val="450"/>
                  </a:spcAft>
                  <a:defRPr/>
                </a:pPr>
                <a:r>
                  <a:rPr lang="en-US" altLang="zh-CN" sz="1600" dirty="0">
                    <a:solidFill>
                      <a:srgbClr val="FFFFFF"/>
                    </a:solidFill>
                    <a:latin typeface="Arial" panose="020B0604020202020204" pitchFamily="34" charset="0"/>
                    <a:ea typeface="方正舒体" panose="02010601030101010101" pitchFamily="2" charset="-122"/>
                    <a:cs typeface="Arial" panose="020B0604020202020204" pitchFamily="34" charset="0"/>
                  </a:rPr>
                  <a:t>P</a:t>
                </a:r>
                <a:endParaRPr lang="zh-CN" altLang="en-US" sz="1600" dirty="0">
                  <a:solidFill>
                    <a:srgbClr val="FFFFFF"/>
                  </a:solidFill>
                  <a:latin typeface="Arial" panose="020B0604020202020204" pitchFamily="34" charset="0"/>
                  <a:ea typeface="方正舒体" panose="02010601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06" name="矩形 105"/>
              <p:cNvSpPr/>
              <p:nvPr/>
            </p:nvSpPr>
            <p:spPr>
              <a:xfrm>
                <a:off x="5218154" y="4306143"/>
                <a:ext cx="263629" cy="30780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>
                  <a:lnSpc>
                    <a:spcPct val="120000"/>
                  </a:lnSpc>
                  <a:spcBef>
                    <a:spcPts val="450"/>
                  </a:spcBef>
                  <a:spcAft>
                    <a:spcPts val="450"/>
                  </a:spcAft>
                  <a:defRPr/>
                </a:pPr>
                <a:r>
                  <a:rPr lang="en-US" altLang="zh-CN" sz="1600" dirty="0">
                    <a:solidFill>
                      <a:srgbClr val="FFFFFF"/>
                    </a:solidFill>
                    <a:latin typeface="Arial" panose="020B0604020202020204" pitchFamily="34" charset="0"/>
                    <a:ea typeface="方正舒体" panose="02010601030101010101" pitchFamily="2" charset="-122"/>
                    <a:cs typeface="Arial" panose="020B0604020202020204" pitchFamily="34" charset="0"/>
                  </a:rPr>
                  <a:t>D</a:t>
                </a:r>
                <a:endParaRPr lang="zh-CN" altLang="en-US" sz="1600" dirty="0">
                  <a:solidFill>
                    <a:srgbClr val="FFFFFF"/>
                  </a:solidFill>
                  <a:latin typeface="Arial" panose="020B0604020202020204" pitchFamily="34" charset="0"/>
                  <a:ea typeface="方正舒体" panose="02010601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07" name="矩形 106"/>
              <p:cNvSpPr/>
              <p:nvPr/>
            </p:nvSpPr>
            <p:spPr>
              <a:xfrm>
                <a:off x="5102918" y="4906561"/>
                <a:ext cx="263629" cy="30780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>
                  <a:lnSpc>
                    <a:spcPct val="120000"/>
                  </a:lnSpc>
                  <a:spcBef>
                    <a:spcPts val="450"/>
                  </a:spcBef>
                  <a:spcAft>
                    <a:spcPts val="450"/>
                  </a:spcAft>
                  <a:defRPr/>
                </a:pPr>
                <a:r>
                  <a:rPr lang="en-US" altLang="zh-CN" sz="1600" dirty="0">
                    <a:solidFill>
                      <a:srgbClr val="FFFFFF"/>
                    </a:solidFill>
                    <a:latin typeface="Arial" panose="020B0604020202020204" pitchFamily="34" charset="0"/>
                    <a:ea typeface="方正舒体" panose="02010601030101010101" pitchFamily="2" charset="-122"/>
                    <a:cs typeface="Arial" panose="020B0604020202020204" pitchFamily="34" charset="0"/>
                  </a:rPr>
                  <a:t>C</a:t>
                </a:r>
                <a:endParaRPr lang="zh-CN" altLang="en-US" sz="1600" dirty="0">
                  <a:solidFill>
                    <a:srgbClr val="FFFFFF"/>
                  </a:solidFill>
                  <a:latin typeface="Arial" panose="020B0604020202020204" pitchFamily="34" charset="0"/>
                  <a:ea typeface="方正舒体" panose="02010601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08" name="矩形 107"/>
              <p:cNvSpPr/>
              <p:nvPr/>
            </p:nvSpPr>
            <p:spPr>
              <a:xfrm>
                <a:off x="4519176" y="4762707"/>
                <a:ext cx="254723" cy="30780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>
                  <a:lnSpc>
                    <a:spcPct val="120000"/>
                  </a:lnSpc>
                  <a:spcBef>
                    <a:spcPts val="450"/>
                  </a:spcBef>
                  <a:spcAft>
                    <a:spcPts val="450"/>
                  </a:spcAft>
                  <a:defRPr/>
                </a:pPr>
                <a:r>
                  <a:rPr lang="en-US" altLang="zh-CN" sz="1600" dirty="0">
                    <a:solidFill>
                      <a:srgbClr val="FFFFFF"/>
                    </a:solidFill>
                    <a:latin typeface="Arial" panose="020B0604020202020204" pitchFamily="34" charset="0"/>
                    <a:ea typeface="方正舒体" panose="02010601030101010101" pitchFamily="2" charset="-122"/>
                    <a:cs typeface="Arial" panose="020B0604020202020204" pitchFamily="34" charset="0"/>
                  </a:rPr>
                  <a:t>A</a:t>
                </a:r>
                <a:endParaRPr lang="zh-CN" altLang="en-US" sz="1600" dirty="0">
                  <a:solidFill>
                    <a:srgbClr val="FFFFFF"/>
                  </a:solidFill>
                  <a:latin typeface="Arial" panose="020B0604020202020204" pitchFamily="34" charset="0"/>
                  <a:ea typeface="方正舒体" panose="02010601030101010101" pitchFamily="2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4" name="任意多边形: 形状 13"/>
            <p:cNvSpPr/>
            <p:nvPr/>
          </p:nvSpPr>
          <p:spPr>
            <a:xfrm>
              <a:off x="4063117" y="2393343"/>
              <a:ext cx="6416702" cy="3307742"/>
            </a:xfrm>
            <a:custGeom>
              <a:avLst/>
              <a:gdLst>
                <a:gd name="connsiteX0" fmla="*/ 0 w 6416702"/>
                <a:gd name="connsiteY0" fmla="*/ 3307742 h 3307742"/>
                <a:gd name="connsiteX1" fmla="*/ 2075290 w 6416702"/>
                <a:gd name="connsiteY1" fmla="*/ 3307742 h 3307742"/>
                <a:gd name="connsiteX2" fmla="*/ 2075290 w 6416702"/>
                <a:gd name="connsiteY2" fmla="*/ 2353586 h 3307742"/>
                <a:gd name="connsiteX3" fmla="*/ 3609892 w 6416702"/>
                <a:gd name="connsiteY3" fmla="*/ 2353586 h 3307742"/>
                <a:gd name="connsiteX4" fmla="*/ 3609892 w 6416702"/>
                <a:gd name="connsiteY4" fmla="*/ 1296062 h 3307742"/>
                <a:gd name="connsiteX5" fmla="*/ 5375081 w 6416702"/>
                <a:gd name="connsiteY5" fmla="*/ 1296062 h 3307742"/>
                <a:gd name="connsiteX6" fmla="*/ 5375081 w 6416702"/>
                <a:gd name="connsiteY6" fmla="*/ 0 h 3307742"/>
                <a:gd name="connsiteX7" fmla="*/ 6416702 w 6416702"/>
                <a:gd name="connsiteY7" fmla="*/ 0 h 3307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416702" h="3307742">
                  <a:moveTo>
                    <a:pt x="0" y="3307742"/>
                  </a:moveTo>
                  <a:lnTo>
                    <a:pt x="2075290" y="3307742"/>
                  </a:lnTo>
                  <a:lnTo>
                    <a:pt x="2075290" y="2353586"/>
                  </a:lnTo>
                  <a:lnTo>
                    <a:pt x="3609892" y="2353586"/>
                  </a:lnTo>
                  <a:lnTo>
                    <a:pt x="3609892" y="1296062"/>
                  </a:lnTo>
                  <a:lnTo>
                    <a:pt x="5375081" y="1296062"/>
                  </a:lnTo>
                  <a:lnTo>
                    <a:pt x="5375081" y="0"/>
                  </a:lnTo>
                  <a:lnTo>
                    <a:pt x="6416702" y="0"/>
                  </a:lnTo>
                </a:path>
              </a:pathLst>
            </a:custGeom>
            <a:noFill/>
            <a:ln w="222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6" name="直接连接符 15"/>
            <p:cNvCxnSpPr>
              <a:stCxn id="14" idx="0"/>
            </p:cNvCxnSpPr>
            <p:nvPr/>
          </p:nvCxnSpPr>
          <p:spPr>
            <a:xfrm>
              <a:off x="4063117" y="5701085"/>
              <a:ext cx="0" cy="604299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直接连接符 124"/>
            <p:cNvCxnSpPr/>
            <p:nvPr/>
          </p:nvCxnSpPr>
          <p:spPr>
            <a:xfrm flipH="1">
              <a:off x="4052002" y="6297434"/>
              <a:ext cx="6427817" cy="0"/>
            </a:xfrm>
            <a:prstGeom prst="line">
              <a:avLst/>
            </a:prstGeom>
            <a:ln w="22225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直接连接符 125"/>
            <p:cNvCxnSpPr/>
            <p:nvPr/>
          </p:nvCxnSpPr>
          <p:spPr>
            <a:xfrm>
              <a:off x="10479819" y="2091193"/>
              <a:ext cx="0" cy="4133887"/>
            </a:xfrm>
            <a:prstGeom prst="line">
              <a:avLst/>
            </a:prstGeom>
            <a:ln w="22225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文本框 20"/>
            <p:cNvSpPr txBox="1"/>
            <p:nvPr/>
          </p:nvSpPr>
          <p:spPr>
            <a:xfrm>
              <a:off x="4596964" y="5809982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原有水平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7" name="文本框 126"/>
            <p:cNvSpPr txBox="1"/>
            <p:nvPr/>
          </p:nvSpPr>
          <p:spPr>
            <a:xfrm>
              <a:off x="6410222" y="4801492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现有水平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8" name="文本框 127"/>
            <p:cNvSpPr txBox="1"/>
            <p:nvPr/>
          </p:nvSpPr>
          <p:spPr>
            <a:xfrm>
              <a:off x="8020279" y="3758481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目标水平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任意多边形: 形状 21"/>
            <p:cNvSpPr/>
            <p:nvPr/>
          </p:nvSpPr>
          <p:spPr>
            <a:xfrm>
              <a:off x="4993419" y="3522428"/>
              <a:ext cx="954157" cy="652007"/>
            </a:xfrm>
            <a:custGeom>
              <a:avLst/>
              <a:gdLst>
                <a:gd name="connsiteX0" fmla="*/ 0 w 954157"/>
                <a:gd name="connsiteY0" fmla="*/ 652007 h 652007"/>
                <a:gd name="connsiteX1" fmla="*/ 429371 w 954157"/>
                <a:gd name="connsiteY1" fmla="*/ 222636 h 652007"/>
                <a:gd name="connsiteX2" fmla="*/ 954157 w 954157"/>
                <a:gd name="connsiteY2" fmla="*/ 0 h 652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4157" h="652007">
                  <a:moveTo>
                    <a:pt x="0" y="652007"/>
                  </a:moveTo>
                  <a:cubicBezTo>
                    <a:pt x="135172" y="491655"/>
                    <a:pt x="270345" y="331304"/>
                    <a:pt x="429371" y="222636"/>
                  </a:cubicBezTo>
                  <a:cubicBezTo>
                    <a:pt x="588397" y="113968"/>
                    <a:pt x="771277" y="56984"/>
                    <a:pt x="954157" y="0"/>
                  </a:cubicBezTo>
                </a:path>
              </a:pathLst>
            </a:custGeom>
            <a:noFill/>
            <a:ln>
              <a:solidFill>
                <a:schemeClr val="tx1">
                  <a:lumMod val="65000"/>
                  <a:lumOff val="35000"/>
                </a:schemeClr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9" name="任意多边形: 形状 128"/>
            <p:cNvSpPr/>
            <p:nvPr/>
          </p:nvSpPr>
          <p:spPr>
            <a:xfrm>
              <a:off x="6846967" y="2531397"/>
              <a:ext cx="954157" cy="652007"/>
            </a:xfrm>
            <a:custGeom>
              <a:avLst/>
              <a:gdLst>
                <a:gd name="connsiteX0" fmla="*/ 0 w 954157"/>
                <a:gd name="connsiteY0" fmla="*/ 652007 h 652007"/>
                <a:gd name="connsiteX1" fmla="*/ 429371 w 954157"/>
                <a:gd name="connsiteY1" fmla="*/ 222636 h 652007"/>
                <a:gd name="connsiteX2" fmla="*/ 954157 w 954157"/>
                <a:gd name="connsiteY2" fmla="*/ 0 h 652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4157" h="652007">
                  <a:moveTo>
                    <a:pt x="0" y="652007"/>
                  </a:moveTo>
                  <a:cubicBezTo>
                    <a:pt x="135172" y="491655"/>
                    <a:pt x="270345" y="331304"/>
                    <a:pt x="429371" y="222636"/>
                  </a:cubicBezTo>
                  <a:cubicBezTo>
                    <a:pt x="588397" y="113968"/>
                    <a:pt x="771277" y="56984"/>
                    <a:pt x="954157" y="0"/>
                  </a:cubicBezTo>
                </a:path>
              </a:pathLst>
            </a:custGeom>
            <a:noFill/>
            <a:ln>
              <a:solidFill>
                <a:schemeClr val="tx1">
                  <a:lumMod val="65000"/>
                  <a:lumOff val="35000"/>
                </a:schemeClr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8817997" y="1534602"/>
              <a:ext cx="1741335" cy="775693"/>
              <a:chOff x="8817997" y="1534602"/>
              <a:chExt cx="1741335" cy="775693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8942528" y="1969890"/>
                <a:ext cx="336044" cy="336044"/>
              </a:xfrm>
              <a:prstGeom prst="ellipse">
                <a:avLst/>
              </a:prstGeom>
              <a:no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1" name="椭圆 130"/>
              <p:cNvSpPr/>
              <p:nvPr/>
            </p:nvSpPr>
            <p:spPr>
              <a:xfrm>
                <a:off x="9400528" y="1826027"/>
                <a:ext cx="336044" cy="336044"/>
              </a:xfrm>
              <a:prstGeom prst="ellipse">
                <a:avLst/>
              </a:prstGeom>
              <a:no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2" name="椭圆 131"/>
              <p:cNvSpPr/>
              <p:nvPr/>
            </p:nvSpPr>
            <p:spPr>
              <a:xfrm>
                <a:off x="9829828" y="1616011"/>
                <a:ext cx="336044" cy="336044"/>
              </a:xfrm>
              <a:prstGeom prst="ellipse">
                <a:avLst/>
              </a:prstGeom>
              <a:no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任意多边形: 形状 24"/>
              <p:cNvSpPr/>
              <p:nvPr/>
            </p:nvSpPr>
            <p:spPr>
              <a:xfrm>
                <a:off x="8817997" y="1534602"/>
                <a:ext cx="1741335" cy="775693"/>
              </a:xfrm>
              <a:custGeom>
                <a:avLst/>
                <a:gdLst>
                  <a:gd name="connsiteX0" fmla="*/ 0 w 1741335"/>
                  <a:gd name="connsiteY0" fmla="*/ 771276 h 775693"/>
                  <a:gd name="connsiteX1" fmla="*/ 524786 w 1741335"/>
                  <a:gd name="connsiteY1" fmla="*/ 731520 h 775693"/>
                  <a:gd name="connsiteX2" fmla="*/ 1160890 w 1741335"/>
                  <a:gd name="connsiteY2" fmla="*/ 453224 h 775693"/>
                  <a:gd name="connsiteX3" fmla="*/ 1741335 w 1741335"/>
                  <a:gd name="connsiteY3" fmla="*/ 0 h 7756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41335" h="775693">
                    <a:moveTo>
                      <a:pt x="0" y="771276"/>
                    </a:moveTo>
                    <a:cubicBezTo>
                      <a:pt x="165652" y="777902"/>
                      <a:pt x="331304" y="784529"/>
                      <a:pt x="524786" y="731520"/>
                    </a:cubicBezTo>
                    <a:cubicBezTo>
                      <a:pt x="718268" y="678511"/>
                      <a:pt x="958132" y="575144"/>
                      <a:pt x="1160890" y="453224"/>
                    </a:cubicBezTo>
                    <a:cubicBezTo>
                      <a:pt x="1363648" y="331304"/>
                      <a:pt x="1552491" y="165652"/>
                      <a:pt x="1741335" y="0"/>
                    </a:cubicBezTo>
                  </a:path>
                </a:pathLst>
              </a:custGeom>
              <a:noFill/>
              <a:ln>
                <a:solidFill>
                  <a:schemeClr val="tx1">
                    <a:lumMod val="65000"/>
                    <a:lumOff val="35000"/>
                  </a:schemeClr>
                </a:solidFill>
                <a:tailEnd type="triangle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7" name="文本框 26"/>
            <p:cNvSpPr txBox="1"/>
            <p:nvPr/>
          </p:nvSpPr>
          <p:spPr>
            <a:xfrm>
              <a:off x="9860011" y="3980699"/>
              <a:ext cx="35040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改</a:t>
              </a:r>
              <a:endPara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进</a:t>
              </a:r>
              <a:endPara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3" name="文本框 132"/>
            <p:cNvSpPr txBox="1"/>
            <p:nvPr/>
          </p:nvSpPr>
          <p:spPr>
            <a:xfrm rot="19913331">
              <a:off x="7636349" y="4873166"/>
              <a:ext cx="2043158" cy="461665"/>
            </a:xfrm>
            <a:prstGeom prst="rect">
              <a:avLst/>
            </a:prstGeom>
            <a:solidFill>
              <a:srgbClr val="F8BF24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阶梯式进步</a:t>
              </a:r>
              <a:endPara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401709" y="266581"/>
            <a:ext cx="11473572" cy="528835"/>
            <a:chOff x="401709" y="266581"/>
            <a:chExt cx="11473572" cy="528835"/>
          </a:xfrm>
        </p:grpSpPr>
        <p:sp>
          <p:nvSpPr>
            <p:cNvPr id="60" name="椭圆 59"/>
            <p:cNvSpPr/>
            <p:nvPr/>
          </p:nvSpPr>
          <p:spPr>
            <a:xfrm>
              <a:off x="401709" y="266581"/>
              <a:ext cx="528835" cy="528835"/>
            </a:xfrm>
            <a:prstGeom prst="ellipse">
              <a:avLst/>
            </a:prstGeom>
            <a:solidFill>
              <a:srgbClr val="F8BF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  <p:grpSp>
          <p:nvGrpSpPr>
            <p:cNvPr id="61" name="组合 60"/>
            <p:cNvGrpSpPr/>
            <p:nvPr/>
          </p:nvGrpSpPr>
          <p:grpSpPr>
            <a:xfrm>
              <a:off x="509682" y="277446"/>
              <a:ext cx="3095560" cy="484252"/>
              <a:chOff x="6078784" y="1930037"/>
              <a:chExt cx="3949911" cy="617903"/>
            </a:xfrm>
          </p:grpSpPr>
          <p:sp>
            <p:nvSpPr>
              <p:cNvPr id="63" name="文本框 62"/>
              <p:cNvSpPr txBox="1"/>
              <p:nvPr/>
            </p:nvSpPr>
            <p:spPr>
              <a:xfrm>
                <a:off x="6078784" y="1958858"/>
                <a:ext cx="444265" cy="5890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3</a:t>
                </a:r>
                <a:endParaRPr lang="zh-CN" altLang="en-US" sz="24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6753570" y="1930037"/>
                <a:ext cx="3275125" cy="5890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PDCA</a:t>
                </a:r>
                <a:r>
                  <a:rPr lang="zh-CN" altLang="en-US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循环的特点</a:t>
                </a:r>
                <a:endPara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62" name="直接连接符 61"/>
            <p:cNvCxnSpPr/>
            <p:nvPr/>
          </p:nvCxnSpPr>
          <p:spPr>
            <a:xfrm>
              <a:off x="919333" y="717970"/>
              <a:ext cx="10955948" cy="2114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矩形 59"/>
          <p:cNvSpPr/>
          <p:nvPr/>
        </p:nvSpPr>
        <p:spPr>
          <a:xfrm>
            <a:off x="1038514" y="1279472"/>
            <a:ext cx="35622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F8BF2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( 3 ) PDCA</a:t>
            </a:r>
            <a:r>
              <a:rPr lang="zh-CN" altLang="en-US" sz="2000" b="1" dirty="0">
                <a:solidFill>
                  <a:srgbClr val="F8BF2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循环的特点</a:t>
            </a:r>
            <a:endParaRPr lang="zh-CN" altLang="en-US" sz="2000" b="1" dirty="0">
              <a:solidFill>
                <a:srgbClr val="F8BF2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2665" y="1910080"/>
            <a:ext cx="6132926" cy="4268707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1209040" y="3237914"/>
            <a:ext cx="4084320" cy="1210489"/>
            <a:chOff x="1209040" y="3237914"/>
            <a:chExt cx="4084320" cy="1210489"/>
          </a:xfrm>
        </p:grpSpPr>
        <p:sp>
          <p:nvSpPr>
            <p:cNvPr id="5" name="矩形 4"/>
            <p:cNvSpPr/>
            <p:nvPr/>
          </p:nvSpPr>
          <p:spPr>
            <a:xfrm>
              <a:off x="1209040" y="3248074"/>
              <a:ext cx="408432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PDCA</a:t>
              </a:r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循环是综合性循环，</a:t>
              </a:r>
              <a:endPara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20000"/>
                </a:lnSpc>
              </a:pPr>
              <a:r>
                <a:rPr lang="en-US" altLang="zh-CN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个阶段是相对的，它们之间不是截然分开的</a:t>
              </a:r>
              <a:r>
                <a:rPr lang="en-US" altLang="zh-CN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endPara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0" name="直接连接符 9"/>
            <p:cNvCxnSpPr/>
            <p:nvPr/>
          </p:nvCxnSpPr>
          <p:spPr>
            <a:xfrm>
              <a:off x="1330960" y="3237914"/>
              <a:ext cx="2783840" cy="0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接连接符 66"/>
            <p:cNvCxnSpPr/>
            <p:nvPr/>
          </p:nvCxnSpPr>
          <p:spPr>
            <a:xfrm>
              <a:off x="1209040" y="4404637"/>
              <a:ext cx="3982720" cy="0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13"/>
          <p:cNvGrpSpPr/>
          <p:nvPr/>
        </p:nvGrpSpPr>
        <p:grpSpPr>
          <a:xfrm>
            <a:off x="401709" y="266581"/>
            <a:ext cx="11473572" cy="528835"/>
            <a:chOff x="401709" y="266581"/>
            <a:chExt cx="11473572" cy="528835"/>
          </a:xfrm>
        </p:grpSpPr>
        <p:sp>
          <p:nvSpPr>
            <p:cNvPr id="15" name="椭圆 14"/>
            <p:cNvSpPr/>
            <p:nvPr/>
          </p:nvSpPr>
          <p:spPr>
            <a:xfrm>
              <a:off x="401709" y="266581"/>
              <a:ext cx="528835" cy="528835"/>
            </a:xfrm>
            <a:prstGeom prst="ellipse">
              <a:avLst/>
            </a:prstGeom>
            <a:solidFill>
              <a:srgbClr val="F8BF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509682" y="277446"/>
              <a:ext cx="3095560" cy="484252"/>
              <a:chOff x="6078784" y="1930037"/>
              <a:chExt cx="3949911" cy="617903"/>
            </a:xfrm>
          </p:grpSpPr>
          <p:sp>
            <p:nvSpPr>
              <p:cNvPr id="18" name="文本框 17"/>
              <p:cNvSpPr txBox="1"/>
              <p:nvPr/>
            </p:nvSpPr>
            <p:spPr>
              <a:xfrm>
                <a:off x="6078784" y="1958858"/>
                <a:ext cx="444265" cy="5890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3</a:t>
                </a:r>
                <a:endParaRPr lang="zh-CN" altLang="en-US" sz="24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6753570" y="1930037"/>
                <a:ext cx="3275125" cy="5890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PDCA</a:t>
                </a:r>
                <a:r>
                  <a:rPr lang="zh-CN" altLang="en-US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循环的特点</a:t>
                </a:r>
                <a:endPara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17" name="直接连接符 16"/>
            <p:cNvCxnSpPr/>
            <p:nvPr/>
          </p:nvCxnSpPr>
          <p:spPr>
            <a:xfrm>
              <a:off x="919333" y="717970"/>
              <a:ext cx="10955948" cy="2114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6547273" y="1835834"/>
            <a:ext cx="5328008" cy="3996006"/>
            <a:chOff x="6711591" y="1856154"/>
            <a:chExt cx="5328008" cy="3996006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11591" y="1856154"/>
              <a:ext cx="5328008" cy="3996006"/>
            </a:xfrm>
            <a:prstGeom prst="rect">
              <a:avLst/>
            </a:prstGeom>
          </p:spPr>
        </p:pic>
        <p:sp>
          <p:nvSpPr>
            <p:cNvPr id="13" name="矩形 12"/>
            <p:cNvSpPr/>
            <p:nvPr/>
          </p:nvSpPr>
          <p:spPr>
            <a:xfrm>
              <a:off x="7575866" y="3086001"/>
              <a:ext cx="2031325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3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“处理”</a:t>
              </a:r>
              <a:endParaRPr lang="en-US" altLang="zh-CN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3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阶</a:t>
              </a:r>
              <a:r>
                <a:rPr lang="zh-CN" altLang="en-US" sz="3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段</a:t>
              </a:r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60" name="矩形 59"/>
          <p:cNvSpPr/>
          <p:nvPr/>
        </p:nvSpPr>
        <p:spPr>
          <a:xfrm>
            <a:off x="1038514" y="1279472"/>
            <a:ext cx="35622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F8BF2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( 3 ) PDCA</a:t>
            </a:r>
            <a:r>
              <a:rPr lang="zh-CN" altLang="en-US" sz="2000" b="1" dirty="0">
                <a:solidFill>
                  <a:srgbClr val="F8BF2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循环的特点</a:t>
            </a:r>
            <a:endParaRPr lang="zh-CN" altLang="en-US" sz="2000" b="1" dirty="0">
              <a:solidFill>
                <a:srgbClr val="F8BF2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361440" y="2313354"/>
            <a:ext cx="7030720" cy="772647"/>
            <a:chOff x="1209040" y="3248074"/>
            <a:chExt cx="7030720" cy="772647"/>
          </a:xfrm>
        </p:grpSpPr>
        <p:sp>
          <p:nvSpPr>
            <p:cNvPr id="5" name="矩形 4"/>
            <p:cNvSpPr/>
            <p:nvPr/>
          </p:nvSpPr>
          <p:spPr>
            <a:xfrm>
              <a:off x="1209040" y="3248074"/>
              <a:ext cx="7030720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推动</a:t>
              </a:r>
              <a:r>
                <a:rPr lang="en-US" altLang="zh-CN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PDCA</a:t>
              </a:r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循环的关键是</a:t>
              </a:r>
              <a:r>
                <a:rPr lang="zh-CN" altLang="en-US" sz="3600" b="1" dirty="0">
                  <a:solidFill>
                    <a:srgbClr val="F8BF2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“处理”阶</a:t>
              </a:r>
              <a:r>
                <a:rPr lang="zh-CN" altLang="en-US" sz="3200" b="1" dirty="0">
                  <a:solidFill>
                    <a:srgbClr val="F8BF2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段</a:t>
              </a:r>
              <a:endParaRPr lang="en-US" altLang="zh-CN" sz="2000" dirty="0">
                <a:solidFill>
                  <a:srgbClr val="F8BF2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0" name="直接连接符 9"/>
            <p:cNvCxnSpPr/>
            <p:nvPr/>
          </p:nvCxnSpPr>
          <p:spPr>
            <a:xfrm>
              <a:off x="1351280" y="3429000"/>
              <a:ext cx="2783840" cy="0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接连接符 66"/>
            <p:cNvCxnSpPr/>
            <p:nvPr/>
          </p:nvCxnSpPr>
          <p:spPr>
            <a:xfrm>
              <a:off x="1209040" y="4020721"/>
              <a:ext cx="5547360" cy="0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矩形 2"/>
          <p:cNvSpPr/>
          <p:nvPr/>
        </p:nvSpPr>
        <p:spPr>
          <a:xfrm>
            <a:off x="1361440" y="3251410"/>
            <a:ext cx="5821680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因为处理阶段就是解决存在问题，总结经验和吸取教训的阶段。该阶段的重点又在于修订标准，包括技术标准和管理制度。没有标准化和制度化，就不可能使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PDCA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循环转动向前。 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401709" y="266581"/>
            <a:ext cx="11473572" cy="528835"/>
            <a:chOff x="401709" y="266581"/>
            <a:chExt cx="11473572" cy="528835"/>
          </a:xfrm>
        </p:grpSpPr>
        <p:sp>
          <p:nvSpPr>
            <p:cNvPr id="18" name="椭圆 17"/>
            <p:cNvSpPr/>
            <p:nvPr/>
          </p:nvSpPr>
          <p:spPr>
            <a:xfrm>
              <a:off x="401709" y="266581"/>
              <a:ext cx="528835" cy="528835"/>
            </a:xfrm>
            <a:prstGeom prst="ellipse">
              <a:avLst/>
            </a:prstGeom>
            <a:solidFill>
              <a:srgbClr val="F8BF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509682" y="277446"/>
              <a:ext cx="3095560" cy="484252"/>
              <a:chOff x="6078784" y="1930037"/>
              <a:chExt cx="3949911" cy="617903"/>
            </a:xfrm>
          </p:grpSpPr>
          <p:sp>
            <p:nvSpPr>
              <p:cNvPr id="21" name="文本框 20"/>
              <p:cNvSpPr txBox="1"/>
              <p:nvPr/>
            </p:nvSpPr>
            <p:spPr>
              <a:xfrm>
                <a:off x="6078784" y="1958858"/>
                <a:ext cx="444265" cy="5890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3</a:t>
                </a:r>
                <a:endParaRPr lang="zh-CN" altLang="en-US" sz="24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6753570" y="1930037"/>
                <a:ext cx="3275125" cy="5890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PDCA</a:t>
                </a:r>
                <a:r>
                  <a:rPr lang="zh-CN" altLang="en-US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循环的特点</a:t>
                </a:r>
                <a:endPara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20" name="直接连接符 19"/>
            <p:cNvCxnSpPr/>
            <p:nvPr/>
          </p:nvCxnSpPr>
          <p:spPr>
            <a:xfrm>
              <a:off x="919333" y="717970"/>
              <a:ext cx="10955948" cy="2114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2751" y="1532708"/>
            <a:ext cx="7049357" cy="4229612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319264" y="2454890"/>
            <a:ext cx="387798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b="1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谢谢观看</a:t>
            </a:r>
            <a:endParaRPr lang="zh-CN" altLang="en-US" sz="6600" b="1" spc="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0" y="3562886"/>
            <a:ext cx="5294811" cy="338554"/>
            <a:chOff x="3137288" y="2457833"/>
            <a:chExt cx="7580955" cy="338554"/>
          </a:xfrm>
        </p:grpSpPr>
        <p:sp>
          <p:nvSpPr>
            <p:cNvPr id="6" name="矩形 5"/>
            <p:cNvSpPr/>
            <p:nvPr/>
          </p:nvSpPr>
          <p:spPr>
            <a:xfrm>
              <a:off x="3137288" y="2457833"/>
              <a:ext cx="7580955" cy="338554"/>
            </a:xfrm>
            <a:prstGeom prst="rect">
              <a:avLst/>
            </a:prstGeom>
            <a:solidFill>
              <a:srgbClr val="DE56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4391039" y="2457833"/>
              <a:ext cx="6137836" cy="3371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600" dirty="0">
                  <a:solidFill>
                    <a:schemeClr val="bg1"/>
                  </a:solidFill>
                  <a:latin typeface="Avenir LT Std 65 Medium" panose="020B0603020203020204" pitchFamily="34" charset="0"/>
                  <a:ea typeface="微软雅黑" panose="020B0503020204020204" pitchFamily="34" charset="-122"/>
                </a:rPr>
                <a:t>THANK YOU FOR YOUR ATTENTION!</a:t>
              </a:r>
              <a:endParaRPr lang="en-US" altLang="zh-CN" sz="1600" dirty="0">
                <a:solidFill>
                  <a:schemeClr val="bg1"/>
                </a:solidFill>
                <a:latin typeface="Avenir LT Std 65 Medium" panose="020B0603020203020204" pitchFamily="34" charset="0"/>
                <a:ea typeface="微软雅黑" panose="020B0503020204020204" pitchFamily="34" charset="-122"/>
              </a:endParaRPr>
            </a:p>
          </p:txBody>
        </p:sp>
      </p:grp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99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ags/tag1.xml><?xml version="1.0" encoding="utf-8"?>
<p:tagLst xmlns:p="http://schemas.openxmlformats.org/presentationml/2006/main">
  <p:tag name="MH" val="20170406091957"/>
  <p:tag name="MH_LIBRARY" val="GRAPHIC"/>
  <p:tag name="MH_TYPE" val="Other"/>
  <p:tag name="MH_ORDER" val="1"/>
</p:tagLst>
</file>

<file path=ppt/tags/tag2.xml><?xml version="1.0" encoding="utf-8"?>
<p:tagLst xmlns:p="http://schemas.openxmlformats.org/presentationml/2006/main">
  <p:tag name="MH" val="20170406091957"/>
  <p:tag name="MH_LIBRARY" val="GRAPHIC"/>
  <p:tag name="MH_TYPE" val="Other"/>
  <p:tag name="MH_ORDER" val="2"/>
</p:tagLst>
</file>

<file path=ppt/tags/tag3.xml><?xml version="1.0" encoding="utf-8"?>
<p:tagLst xmlns:p="http://schemas.openxmlformats.org/presentationml/2006/main">
  <p:tag name="MH" val="20170406091957"/>
  <p:tag name="MH_LIBRARY" val="GRAPHIC"/>
  <p:tag name="MH_TYPE" val="Other"/>
  <p:tag name="MH_ORDER" val="3"/>
</p:tagLst>
</file>

<file path=ppt/tags/tag4.xml><?xml version="1.0" encoding="utf-8"?>
<p:tagLst xmlns:p="http://schemas.openxmlformats.org/presentationml/2006/main">
  <p:tag name="MH" val="20170406091957"/>
  <p:tag name="MH_LIBRARY" val="GRAPHIC"/>
  <p:tag name="MH_TYPE" val="Other"/>
  <p:tag name="MH_ORDER" val="4"/>
</p:tagLst>
</file>

<file path=ppt/tags/tag5.xml><?xml version="1.0" encoding="utf-8"?>
<p:tagLst xmlns:p="http://schemas.openxmlformats.org/presentationml/2006/main">
  <p:tag name="MH" val="20170406091957"/>
  <p:tag name="MH_LIBRARY" val="GRAPHIC"/>
  <p:tag name="MH_TYPE" val="Other"/>
  <p:tag name="MH_ORDER" val="5"/>
</p:tagLst>
</file>

<file path=ppt/tags/tag6.xml><?xml version="1.0" encoding="utf-8"?>
<p:tagLst xmlns:p="http://schemas.openxmlformats.org/presentationml/2006/main">
  <p:tag name="GENSWF_ADVANCE_TIME" val="0.00"/>
  <p:tag name="ISPRING_SLIDE_INDENT_LEVEL" val="0"/>
  <p:tag name="ISPRING_CUSTOM_TIMING_USED" val="0"/>
  <p:tag name="ISPRING_PLAYER_PLAYLIST_ID" val="fc44c98e9fb55df0de39baf58361d1373052d439"/>
</p:tagLst>
</file>

<file path=ppt/tags/tag7.xml><?xml version="1.0" encoding="utf-8"?>
<p:tagLst xmlns:p="http://schemas.openxmlformats.org/presentationml/2006/main">
  <p:tag name="GENSWF_ADVANCE_TIME" val="0.00"/>
  <p:tag name="ISPRING_SLIDE_INDENT_LEVEL" val="0"/>
  <p:tag name="ISPRING_CUSTOM_TIMING_USED" val="0"/>
  <p:tag name="ISPRING_PLAYER_PLAYLIST_ID" val="fc44c98e9fb55df0de39baf58361d1373052d439"/>
</p:tagLst>
</file>

<file path=ppt/tags/tag8.xml><?xml version="1.0" encoding="utf-8"?>
<p:tagLst xmlns:p="http://schemas.openxmlformats.org/presentationml/2006/main">
  <p:tag name="MH" val="20170406091957"/>
  <p:tag name="MH_LIBRARY" val="GRAPHIC"/>
  <p:tag name="MH_TYPE" val="Other"/>
  <p:tag name="MH_ORDER" val="1"/>
</p:tagLst>
</file>

<file path=ppt/tags/tag9.xml><?xml version="1.0" encoding="utf-8"?>
<p:tagLst xmlns:p="http://schemas.openxmlformats.org/presentationml/2006/main">
  <p:tag name="MH" val="20170406091957"/>
  <p:tag name="MH_LIBRARY" val="GRAPHIC"/>
  <p:tag name="MH_TYPE" val="Other"/>
  <p:tag name="MH_ORDER" val="2"/>
</p:tagLst>
</file>

<file path=ppt/tags/tag10.xml><?xml version="1.0" encoding="utf-8"?>
<p:tagLst xmlns:p="http://schemas.openxmlformats.org/presentationml/2006/main">
  <p:tag name="MH" val="20170406091957"/>
  <p:tag name="MH_LIBRARY" val="GRAPHIC"/>
  <p:tag name="MH_TYPE" val="Other"/>
  <p:tag name="MH_ORDER" val="3"/>
</p:tagLst>
</file>

<file path=ppt/tags/tag11.xml><?xml version="1.0" encoding="utf-8"?>
<p:tagLst xmlns:p="http://schemas.openxmlformats.org/presentationml/2006/main">
  <p:tag name="MH" val="20170406091957"/>
  <p:tag name="MH_LIBRARY" val="GRAPHIC"/>
  <p:tag name="MH_TYPE" val="Other"/>
  <p:tag name="MH_ORDER" val="4"/>
</p:tagLst>
</file>

<file path=ppt/tags/tag12.xml><?xml version="1.0" encoding="utf-8"?>
<p:tagLst xmlns:p="http://schemas.openxmlformats.org/presentationml/2006/main">
  <p:tag name="MH" val="20170406091957"/>
  <p:tag name="MH_LIBRARY" val="GRAPHIC"/>
  <p:tag name="MH_TYPE" val="Other"/>
  <p:tag name="MH_ORDER" val="5"/>
</p:tagLst>
</file>

<file path=ppt/tags/tag13.xml><?xml version="1.0" encoding="utf-8"?>
<p:tagLst xmlns:p="http://schemas.openxmlformats.org/presentationml/2006/main">
  <p:tag name="GENSWF_ADVANCE_TIME" val="0.00"/>
  <p:tag name="ISPRING_SLIDE_INDENT_LEVEL" val="0"/>
  <p:tag name="ISPRING_CUSTOM_TIMING_USED" val="0"/>
  <p:tag name="ISPRING_PLAYER_PLAYLIST_ID" val="fc44c98e9fb55df0de39baf58361d1373052d439"/>
</p:tagLst>
</file>

<file path=ppt/tags/tag14.xml><?xml version="1.0" encoding="utf-8"?>
<p:tagLst xmlns:p="http://schemas.openxmlformats.org/presentationml/2006/main">
  <p:tag name="GENSWF_ADVANCE_TIME" val="0.00"/>
  <p:tag name="ISPRING_SLIDE_INDENT_LEVEL" val="0"/>
  <p:tag name="ISPRING_CUSTOM_TIMING_USED" val="0"/>
  <p:tag name="ISPRING_PLAYER_PLAYLIST_ID" val="fc44c98e9fb55df0de39baf58361d1373052d439"/>
</p:tagLst>
</file>

<file path=ppt/tags/tag15.xml><?xml version="1.0" encoding="utf-8"?>
<p:tagLst xmlns:p="http://schemas.openxmlformats.org/presentationml/2006/main">
  <p:tag name="MH" val="20170406091957"/>
  <p:tag name="MH_LIBRARY" val="GRAPHIC"/>
  <p:tag name="MH_TYPE" val="Other"/>
  <p:tag name="MH_ORDER" val="1"/>
</p:tagLst>
</file>

<file path=ppt/tags/tag16.xml><?xml version="1.0" encoding="utf-8"?>
<p:tagLst xmlns:p="http://schemas.openxmlformats.org/presentationml/2006/main">
  <p:tag name="MH" val="20170406091957"/>
  <p:tag name="MH_LIBRARY" val="GRAPHIC"/>
  <p:tag name="MH_TYPE" val="Other"/>
  <p:tag name="MH_ORDER" val="2"/>
</p:tagLst>
</file>

<file path=ppt/tags/tag17.xml><?xml version="1.0" encoding="utf-8"?>
<p:tagLst xmlns:p="http://schemas.openxmlformats.org/presentationml/2006/main">
  <p:tag name="MH" val="20170406091957"/>
  <p:tag name="MH_LIBRARY" val="GRAPHIC"/>
  <p:tag name="MH_TYPE" val="Other"/>
  <p:tag name="MH_ORDER" val="3"/>
</p:tagLst>
</file>

<file path=ppt/tags/tag18.xml><?xml version="1.0" encoding="utf-8"?>
<p:tagLst xmlns:p="http://schemas.openxmlformats.org/presentationml/2006/main">
  <p:tag name="MH" val="20170406091957"/>
  <p:tag name="MH_LIBRARY" val="GRAPHIC"/>
  <p:tag name="MH_TYPE" val="Other"/>
  <p:tag name="MH_ORDER" val="4"/>
</p:tagLst>
</file>

<file path=ppt/tags/tag19.xml><?xml version="1.0" encoding="utf-8"?>
<p:tagLst xmlns:p="http://schemas.openxmlformats.org/presentationml/2006/main">
  <p:tag name="MH" val="20170406091957"/>
  <p:tag name="MH_LIBRARY" val="GRAPHIC"/>
  <p:tag name="MH_TYPE" val="Other"/>
  <p:tag name="MH_ORDER" val="5"/>
</p:tagLst>
</file>

<file path=ppt/tags/tag20.xml><?xml version="1.0" encoding="utf-8"?>
<p:tagLst xmlns:p="http://schemas.openxmlformats.org/presentationml/2006/main">
  <p:tag name="GENSWF_ADVANCE_TIME" val="0.00"/>
  <p:tag name="ISPRING_SLIDE_INDENT_LEVEL" val="0"/>
  <p:tag name="ISPRING_CUSTOM_TIMING_USED" val="0"/>
  <p:tag name="ISPRING_PLAYER_PLAYLIST_ID" val="fc44c98e9fb55df0de39baf58361d1373052d439"/>
</p:tagLst>
</file>

<file path=ppt/tags/tag21.xml><?xml version="1.0" encoding="utf-8"?>
<p:tagLst xmlns:p="http://schemas.openxmlformats.org/presentationml/2006/main">
  <p:tag name="MH" val="20170406091957"/>
  <p:tag name="MH_LIBRARY" val="GRAPHIC"/>
  <p:tag name="MH_TYPE" val="Other"/>
  <p:tag name="MH_ORDER" val="1"/>
</p:tagLst>
</file>

<file path=ppt/tags/tag22.xml><?xml version="1.0" encoding="utf-8"?>
<p:tagLst xmlns:p="http://schemas.openxmlformats.org/presentationml/2006/main">
  <p:tag name="MH" val="20170406091957"/>
  <p:tag name="MH_LIBRARY" val="GRAPHIC"/>
  <p:tag name="MH_TYPE" val="Other"/>
  <p:tag name="MH_ORDER" val="2"/>
</p:tagLst>
</file>

<file path=ppt/tags/tag23.xml><?xml version="1.0" encoding="utf-8"?>
<p:tagLst xmlns:p="http://schemas.openxmlformats.org/presentationml/2006/main">
  <p:tag name="MH" val="20170406091957"/>
  <p:tag name="MH_LIBRARY" val="GRAPHIC"/>
  <p:tag name="MH_TYPE" val="Other"/>
  <p:tag name="MH_ORDER" val="3"/>
</p:tagLst>
</file>

<file path=ppt/tags/tag24.xml><?xml version="1.0" encoding="utf-8"?>
<p:tagLst xmlns:p="http://schemas.openxmlformats.org/presentationml/2006/main">
  <p:tag name="MH" val="20170406091957"/>
  <p:tag name="MH_LIBRARY" val="GRAPHIC"/>
  <p:tag name="MH_TYPE" val="Other"/>
  <p:tag name="MH_ORDER" val="4"/>
</p:tagLst>
</file>

<file path=ppt/tags/tag25.xml><?xml version="1.0" encoding="utf-8"?>
<p:tagLst xmlns:p="http://schemas.openxmlformats.org/presentationml/2006/main">
  <p:tag name="MH" val="20170406091957"/>
  <p:tag name="MH_LIBRARY" val="GRAPHIC"/>
  <p:tag name="MH_TYPE" val="Other"/>
  <p:tag name="MH_ORDER" val="5"/>
</p:tagLst>
</file>

<file path=ppt/tags/tag26.xml><?xml version="1.0" encoding="utf-8"?>
<p:tagLst xmlns:p="http://schemas.openxmlformats.org/presentationml/2006/main">
  <p:tag name="GENSWF_ADVANCE_TIME" val="0.00"/>
  <p:tag name="ISPRING_SLIDE_INDENT_LEVEL" val="0"/>
  <p:tag name="ISPRING_CUSTOM_TIMING_USED" val="0"/>
  <p:tag name="ISPRING_PLAYER_PLAYLIST_ID" val="fc44c98e9fb55df0de39baf58361d1373052d439"/>
</p:tagLst>
</file>

<file path=ppt/tags/tag27.xml><?xml version="1.0" encoding="utf-8"?>
<p:tagLst xmlns:p="http://schemas.openxmlformats.org/presentationml/2006/main">
  <p:tag name="MH" val="20170406091957"/>
  <p:tag name="MH_LIBRARY" val="GRAPHIC"/>
  <p:tag name="MH_TYPE" val="Other"/>
  <p:tag name="MH_ORDER" val="1"/>
</p:tagLst>
</file>

<file path=ppt/tags/tag28.xml><?xml version="1.0" encoding="utf-8"?>
<p:tagLst xmlns:p="http://schemas.openxmlformats.org/presentationml/2006/main">
  <p:tag name="MH" val="20170406091957"/>
  <p:tag name="MH_LIBRARY" val="GRAPHIC"/>
  <p:tag name="MH_TYPE" val="Other"/>
  <p:tag name="MH_ORDER" val="2"/>
</p:tagLst>
</file>

<file path=ppt/tags/tag29.xml><?xml version="1.0" encoding="utf-8"?>
<p:tagLst xmlns:p="http://schemas.openxmlformats.org/presentationml/2006/main">
  <p:tag name="MH" val="20170406091957"/>
  <p:tag name="MH_LIBRARY" val="GRAPHIC"/>
  <p:tag name="MH_TYPE" val="Other"/>
  <p:tag name="MH_ORDER" val="3"/>
</p:tagLst>
</file>

<file path=ppt/tags/tag30.xml><?xml version="1.0" encoding="utf-8"?>
<p:tagLst xmlns:p="http://schemas.openxmlformats.org/presentationml/2006/main">
  <p:tag name="MH" val="20170406091957"/>
  <p:tag name="MH_LIBRARY" val="GRAPHIC"/>
  <p:tag name="MH_TYPE" val="Other"/>
  <p:tag name="MH_ORDER" val="4"/>
</p:tagLst>
</file>

<file path=ppt/tags/tag31.xml><?xml version="1.0" encoding="utf-8"?>
<p:tagLst xmlns:p="http://schemas.openxmlformats.org/presentationml/2006/main">
  <p:tag name="MH" val="20170406091957"/>
  <p:tag name="MH_LIBRARY" val="GRAPHIC"/>
  <p:tag name="MH_TYPE" val="Other"/>
  <p:tag name="MH_ORDER" val="5"/>
</p:tagLst>
</file>

<file path=ppt/tags/tag32.xml><?xml version="1.0" encoding="utf-8"?>
<p:tagLst xmlns:p="http://schemas.openxmlformats.org/presentationml/2006/main">
  <p:tag name="GENSWF_ADVANCE_TIME" val="0.00"/>
  <p:tag name="ISPRING_SLIDE_INDENT_LEVEL" val="0"/>
  <p:tag name="ISPRING_CUSTOM_TIMING_USED" val="0"/>
  <p:tag name="ISPRING_PLAYER_PLAYLIST_ID" val="fc44c98e9fb55df0de39baf58361d1373052d439"/>
</p:tagLst>
</file>

<file path=ppt/tags/tag33.xml><?xml version="1.0" encoding="utf-8"?>
<p:tagLst xmlns:p="http://schemas.openxmlformats.org/presentationml/2006/main">
  <p:tag name="GENSWF_ADVANCE_TIME" val="0.00"/>
  <p:tag name="ISPRING_SLIDE_INDENT_LEVEL" val="0"/>
  <p:tag name="ISPRING_CUSTOM_TIMING_USED" val="0"/>
  <p:tag name="ISPRING_PLAYER_PLAYLIST_ID" val="fc44c98e9fb55df0de39baf58361d1373052d439"/>
</p:tagLst>
</file>

<file path=ppt/tags/tag34.xml><?xml version="1.0" encoding="utf-8"?>
<p:tagLst xmlns:p="http://schemas.openxmlformats.org/presentationml/2006/main">
  <p:tag name="MH" val="20170406091957"/>
  <p:tag name="MH_LIBRARY" val="GRAPHIC"/>
  <p:tag name="MH_TYPE" val="Other"/>
  <p:tag name="MH_ORDER" val="1"/>
</p:tagLst>
</file>

<file path=ppt/tags/tag35.xml><?xml version="1.0" encoding="utf-8"?>
<p:tagLst xmlns:p="http://schemas.openxmlformats.org/presentationml/2006/main">
  <p:tag name="MH" val="20170406091957"/>
  <p:tag name="MH_LIBRARY" val="GRAPHIC"/>
  <p:tag name="MH_TYPE" val="Other"/>
  <p:tag name="MH_ORDER" val="2"/>
</p:tagLst>
</file>

<file path=ppt/tags/tag36.xml><?xml version="1.0" encoding="utf-8"?>
<p:tagLst xmlns:p="http://schemas.openxmlformats.org/presentationml/2006/main">
  <p:tag name="MH" val="20170406091957"/>
  <p:tag name="MH_LIBRARY" val="GRAPHIC"/>
  <p:tag name="MH_TYPE" val="Other"/>
  <p:tag name="MH_ORDER" val="3"/>
</p:tagLst>
</file>

<file path=ppt/tags/tag37.xml><?xml version="1.0" encoding="utf-8"?>
<p:tagLst xmlns:p="http://schemas.openxmlformats.org/presentationml/2006/main">
  <p:tag name="MH" val="20170406091957"/>
  <p:tag name="MH_LIBRARY" val="GRAPHIC"/>
  <p:tag name="MH_TYPE" val="Other"/>
  <p:tag name="MH_ORDER" val="4"/>
</p:tagLst>
</file>

<file path=ppt/tags/tag38.xml><?xml version="1.0" encoding="utf-8"?>
<p:tagLst xmlns:p="http://schemas.openxmlformats.org/presentationml/2006/main">
  <p:tag name="MH" val="20170406091957"/>
  <p:tag name="MH_LIBRARY" val="GRAPHIC"/>
  <p:tag name="MH_TYPE" val="Other"/>
  <p:tag name="MH_ORDER" val="5"/>
</p:tagLst>
</file>

<file path=ppt/tags/tag39.xml><?xml version="1.0" encoding="utf-8"?>
<p:tagLst xmlns:p="http://schemas.openxmlformats.org/presentationml/2006/main">
  <p:tag name="GENSWF_ADVANCE_TIME" val="0.00"/>
  <p:tag name="ISPRING_SLIDE_INDENT_LEVEL" val="0"/>
  <p:tag name="ISPRING_CUSTOM_TIMING_USED" val="0"/>
  <p:tag name="ISPRING_PLAYER_PLAYLIST_ID" val="fc44c98e9fb55df0de39baf58361d1373052d439"/>
</p:tagLst>
</file>

<file path=ppt/tags/tag40.xml><?xml version="1.0" encoding="utf-8"?>
<p:tagLst xmlns:p="http://schemas.openxmlformats.org/presentationml/2006/main">
  <p:tag name="MH" val="20170406091957"/>
  <p:tag name="MH_LIBRARY" val="GRAPHIC"/>
  <p:tag name="MH_TYPE" val="Other"/>
  <p:tag name="MH_ORDER" val="1"/>
</p:tagLst>
</file>

<file path=ppt/tags/tag41.xml><?xml version="1.0" encoding="utf-8"?>
<p:tagLst xmlns:p="http://schemas.openxmlformats.org/presentationml/2006/main">
  <p:tag name="MH" val="20170406091957"/>
  <p:tag name="MH_LIBRARY" val="GRAPHIC"/>
  <p:tag name="MH_TYPE" val="Other"/>
  <p:tag name="MH_ORDER" val="2"/>
</p:tagLst>
</file>

<file path=ppt/tags/tag42.xml><?xml version="1.0" encoding="utf-8"?>
<p:tagLst xmlns:p="http://schemas.openxmlformats.org/presentationml/2006/main">
  <p:tag name="MH" val="20170406091957"/>
  <p:tag name="MH_LIBRARY" val="GRAPHIC"/>
  <p:tag name="MH_TYPE" val="Other"/>
  <p:tag name="MH_ORDER" val="3"/>
</p:tagLst>
</file>

<file path=ppt/tags/tag43.xml><?xml version="1.0" encoding="utf-8"?>
<p:tagLst xmlns:p="http://schemas.openxmlformats.org/presentationml/2006/main">
  <p:tag name="MH" val="20170406091957"/>
  <p:tag name="MH_LIBRARY" val="GRAPHIC"/>
  <p:tag name="MH_TYPE" val="Other"/>
  <p:tag name="MH_ORDER" val="4"/>
</p:tagLst>
</file>

<file path=ppt/tags/tag44.xml><?xml version="1.0" encoding="utf-8"?>
<p:tagLst xmlns:p="http://schemas.openxmlformats.org/presentationml/2006/main">
  <p:tag name="MH" val="20170406091957"/>
  <p:tag name="MH_LIBRARY" val="GRAPHIC"/>
  <p:tag name="MH_TYPE" val="Other"/>
  <p:tag name="MH_ORDER" val="5"/>
</p:tagLst>
</file>

<file path=ppt/tags/tag45.xml><?xml version="1.0" encoding="utf-8"?>
<p:tagLst xmlns:p="http://schemas.openxmlformats.org/presentationml/2006/main">
  <p:tag name="GENSWF_ADVANCE_TIME" val="0.00"/>
  <p:tag name="ISPRING_SLIDE_INDENT_LEVEL" val="0"/>
  <p:tag name="ISPRING_CUSTOM_TIMING_USED" val="0"/>
  <p:tag name="ISPRING_PLAYER_PLAYLIST_ID" val="fc44c98e9fb55df0de39baf58361d1373052d439"/>
</p:tagLst>
</file>

<file path=ppt/tags/tag46.xml><?xml version="1.0" encoding="utf-8"?>
<p:tagLst xmlns:p="http://schemas.openxmlformats.org/presentationml/2006/main">
  <p:tag name="MH" val="20170406091957"/>
  <p:tag name="MH_LIBRARY" val="GRAPHIC"/>
  <p:tag name="MH_TYPE" val="Other"/>
  <p:tag name="MH_ORDER" val="1"/>
</p:tagLst>
</file>

<file path=ppt/tags/tag47.xml><?xml version="1.0" encoding="utf-8"?>
<p:tagLst xmlns:p="http://schemas.openxmlformats.org/presentationml/2006/main">
  <p:tag name="MH" val="20170406091957"/>
  <p:tag name="MH_LIBRARY" val="GRAPHIC"/>
  <p:tag name="MH_TYPE" val="Other"/>
  <p:tag name="MH_ORDER" val="2"/>
</p:tagLst>
</file>

<file path=ppt/tags/tag48.xml><?xml version="1.0" encoding="utf-8"?>
<p:tagLst xmlns:p="http://schemas.openxmlformats.org/presentationml/2006/main">
  <p:tag name="MH" val="20170406091957"/>
  <p:tag name="MH_LIBRARY" val="GRAPHIC"/>
  <p:tag name="MH_TYPE" val="Other"/>
  <p:tag name="MH_ORDER" val="3"/>
</p:tagLst>
</file>

<file path=ppt/tags/tag49.xml><?xml version="1.0" encoding="utf-8"?>
<p:tagLst xmlns:p="http://schemas.openxmlformats.org/presentationml/2006/main">
  <p:tag name="MH" val="20170406091957"/>
  <p:tag name="MH_LIBRARY" val="GRAPHIC"/>
  <p:tag name="MH_TYPE" val="Other"/>
  <p:tag name="MH_ORDER" val="4"/>
</p:tagLst>
</file>

<file path=ppt/tags/tag50.xml><?xml version="1.0" encoding="utf-8"?>
<p:tagLst xmlns:p="http://schemas.openxmlformats.org/presentationml/2006/main">
  <p:tag name="MH" val="20170406091957"/>
  <p:tag name="MH_LIBRARY" val="GRAPHIC"/>
  <p:tag name="MH_TYPE" val="Other"/>
  <p:tag name="MH_ORDER" val="5"/>
</p:tagLst>
</file>

<file path=ppt/tags/tag51.xml><?xml version="1.0" encoding="utf-8"?>
<p:tagLst xmlns:p="http://schemas.openxmlformats.org/presentationml/2006/main">
  <p:tag name="GENSWF_ADVANCE_TIME" val="0.00"/>
  <p:tag name="ISPRING_SLIDE_INDENT_LEVEL" val="0"/>
  <p:tag name="ISPRING_CUSTOM_TIMING_USED" val="0"/>
  <p:tag name="ISPRING_PLAYER_PLAYLIST_ID" val="fc44c98e9fb55df0de39baf58361d1373052d439"/>
</p:tagLst>
</file>

<file path=ppt/tags/tag52.xml><?xml version="1.0" encoding="utf-8"?>
<p:tagLst xmlns:p="http://schemas.openxmlformats.org/presentationml/2006/main">
  <p:tag name="GENSWF_ADVANCE_TIME" val="0.00"/>
  <p:tag name="ISPRING_SLIDE_INDENT_LEVEL" val="0"/>
  <p:tag name="ISPRING_CUSTOM_TIMING_USED" val="0"/>
  <p:tag name="ISPRING_PLAYER_PLAYLIST_ID" val="fc44c98e9fb55df0de39baf58361d1373052d439"/>
</p:tagLst>
</file>

<file path=ppt/tags/tag53.xml><?xml version="1.0" encoding="utf-8"?>
<p:tagLst xmlns:p="http://schemas.openxmlformats.org/presentationml/2006/main">
  <p:tag name="MH" val="20170406091957"/>
  <p:tag name="MH_LIBRARY" val="GRAPHIC"/>
  <p:tag name="MH_TYPE" val="Other"/>
  <p:tag name="MH_ORDER" val="1"/>
</p:tagLst>
</file>

<file path=ppt/tags/tag54.xml><?xml version="1.0" encoding="utf-8"?>
<p:tagLst xmlns:p="http://schemas.openxmlformats.org/presentationml/2006/main">
  <p:tag name="MH" val="20170406091957"/>
  <p:tag name="MH_LIBRARY" val="GRAPHIC"/>
  <p:tag name="MH_TYPE" val="Other"/>
  <p:tag name="MH_ORDER" val="2"/>
</p:tagLst>
</file>

<file path=ppt/tags/tag55.xml><?xml version="1.0" encoding="utf-8"?>
<p:tagLst xmlns:p="http://schemas.openxmlformats.org/presentationml/2006/main">
  <p:tag name="MH" val="20170406091957"/>
  <p:tag name="MH_LIBRARY" val="GRAPHIC"/>
  <p:tag name="MH_TYPE" val="Other"/>
  <p:tag name="MH_ORDER" val="3"/>
</p:tagLst>
</file>

<file path=ppt/tags/tag56.xml><?xml version="1.0" encoding="utf-8"?>
<p:tagLst xmlns:p="http://schemas.openxmlformats.org/presentationml/2006/main">
  <p:tag name="MH" val="20170406091957"/>
  <p:tag name="MH_LIBRARY" val="GRAPHIC"/>
  <p:tag name="MH_TYPE" val="Other"/>
  <p:tag name="MH_ORDER" val="4"/>
</p:tagLst>
</file>

<file path=ppt/tags/tag57.xml><?xml version="1.0" encoding="utf-8"?>
<p:tagLst xmlns:p="http://schemas.openxmlformats.org/presentationml/2006/main">
  <p:tag name="MH" val="20170406091957"/>
  <p:tag name="MH_LIBRARY" val="GRAPHIC"/>
  <p:tag name="MH_TYPE" val="Other"/>
  <p:tag name="MH_ORDER" val="5"/>
</p:tagLst>
</file>

<file path=ppt/tags/tag58.xml><?xml version="1.0" encoding="utf-8"?>
<p:tagLst xmlns:p="http://schemas.openxmlformats.org/presentationml/2006/main">
  <p:tag name="MH" val="20170406091957"/>
  <p:tag name="MH_LIBRARY" val="GRAPHIC"/>
  <p:tag name="MH_TYPE" val="Other"/>
  <p:tag name="MH_ORDER" val="1"/>
</p:tagLst>
</file>

<file path=ppt/tags/tag59.xml><?xml version="1.0" encoding="utf-8"?>
<p:tagLst xmlns:p="http://schemas.openxmlformats.org/presentationml/2006/main">
  <p:tag name="MH" val="20170406091957"/>
  <p:tag name="MH_LIBRARY" val="GRAPHIC"/>
  <p:tag name="MH_TYPE" val="Other"/>
  <p:tag name="MH_ORDER" val="2"/>
</p:tagLst>
</file>

<file path=ppt/tags/tag60.xml><?xml version="1.0" encoding="utf-8"?>
<p:tagLst xmlns:p="http://schemas.openxmlformats.org/presentationml/2006/main">
  <p:tag name="MH" val="20170406091957"/>
  <p:tag name="MH_LIBRARY" val="GRAPHIC"/>
  <p:tag name="MH_TYPE" val="Other"/>
  <p:tag name="MH_ORDER" val="3"/>
</p:tagLst>
</file>

<file path=ppt/tags/tag61.xml><?xml version="1.0" encoding="utf-8"?>
<p:tagLst xmlns:p="http://schemas.openxmlformats.org/presentationml/2006/main">
  <p:tag name="MH" val="20170406091957"/>
  <p:tag name="MH_LIBRARY" val="GRAPHIC"/>
  <p:tag name="MH_TYPE" val="Other"/>
  <p:tag name="MH_ORDER" val="4"/>
</p:tagLst>
</file>

<file path=ppt/tags/tag62.xml><?xml version="1.0" encoding="utf-8"?>
<p:tagLst xmlns:p="http://schemas.openxmlformats.org/presentationml/2006/main">
  <p:tag name="MH" val="20170406091957"/>
  <p:tag name="MH_LIBRARY" val="GRAPHIC"/>
  <p:tag name="MH_TYPE" val="Other"/>
  <p:tag name="MH_ORDER" val="5"/>
</p:tagLst>
</file>

<file path=ppt/tags/tag63.xml><?xml version="1.0" encoding="utf-8"?>
<p:tagLst xmlns:p="http://schemas.openxmlformats.org/presentationml/2006/main">
  <p:tag name="MH" val="20170406091957"/>
  <p:tag name="MH_LIBRARY" val="GRAPHIC"/>
  <p:tag name="MH_TYPE" val="Other"/>
  <p:tag name="MH_ORDER" val="1"/>
</p:tagLst>
</file>

<file path=ppt/tags/tag64.xml><?xml version="1.0" encoding="utf-8"?>
<p:tagLst xmlns:p="http://schemas.openxmlformats.org/presentationml/2006/main">
  <p:tag name="MH" val="20170406091957"/>
  <p:tag name="MH_LIBRARY" val="GRAPHIC"/>
  <p:tag name="MH_TYPE" val="Other"/>
  <p:tag name="MH_ORDER" val="2"/>
</p:tagLst>
</file>

<file path=ppt/tags/tag65.xml><?xml version="1.0" encoding="utf-8"?>
<p:tagLst xmlns:p="http://schemas.openxmlformats.org/presentationml/2006/main">
  <p:tag name="MH" val="20170406091957"/>
  <p:tag name="MH_LIBRARY" val="GRAPHIC"/>
  <p:tag name="MH_TYPE" val="Other"/>
  <p:tag name="MH_ORDER" val="3"/>
</p:tagLst>
</file>

<file path=ppt/tags/tag66.xml><?xml version="1.0" encoding="utf-8"?>
<p:tagLst xmlns:p="http://schemas.openxmlformats.org/presentationml/2006/main">
  <p:tag name="MH" val="20170406091957"/>
  <p:tag name="MH_LIBRARY" val="GRAPHIC"/>
  <p:tag name="MH_TYPE" val="Other"/>
  <p:tag name="MH_ORDER" val="4"/>
</p:tagLst>
</file>

<file path=ppt/tags/tag67.xml><?xml version="1.0" encoding="utf-8"?>
<p:tagLst xmlns:p="http://schemas.openxmlformats.org/presentationml/2006/main">
  <p:tag name="MH" val="20170406091957"/>
  <p:tag name="MH_LIBRARY" val="GRAPHIC"/>
  <p:tag name="MH_TYPE" val="Other"/>
  <p:tag name="MH_ORDER" val="5"/>
</p:tagLst>
</file>

<file path=ppt/tags/tag68.xml><?xml version="1.0" encoding="utf-8"?>
<p:tagLst xmlns:p="http://schemas.openxmlformats.org/presentationml/2006/main">
  <p:tag name="GENSWF_ADVANCE_TIME" val="0.00"/>
  <p:tag name="ISPRING_SLIDE_INDENT_LEVEL" val="0"/>
  <p:tag name="ISPRING_CUSTOM_TIMING_USED" val="0"/>
  <p:tag name="ISPRING_PLAYER_PLAYLIST_ID" val="fc44c98e9fb55df0de39baf58361d1373052d439"/>
</p:tagLst>
</file>

<file path=ppt/tags/tag69.xml><?xml version="1.0" encoding="utf-8"?>
<p:tagLst xmlns:p="http://schemas.openxmlformats.org/presentationml/2006/main">
  <p:tag name="MH" val="20170406091957"/>
  <p:tag name="MH_LIBRARY" val="GRAPHIC"/>
  <p:tag name="MH_TYPE" val="Other"/>
  <p:tag name="MH_ORDER" val="1"/>
</p:tagLst>
</file>

<file path=ppt/tags/tag70.xml><?xml version="1.0" encoding="utf-8"?>
<p:tagLst xmlns:p="http://schemas.openxmlformats.org/presentationml/2006/main">
  <p:tag name="MH" val="20170406091957"/>
  <p:tag name="MH_LIBRARY" val="GRAPHIC"/>
  <p:tag name="MH_TYPE" val="Other"/>
  <p:tag name="MH_ORDER" val="2"/>
</p:tagLst>
</file>

<file path=ppt/tags/tag71.xml><?xml version="1.0" encoding="utf-8"?>
<p:tagLst xmlns:p="http://schemas.openxmlformats.org/presentationml/2006/main">
  <p:tag name="MH" val="20170406091957"/>
  <p:tag name="MH_LIBRARY" val="GRAPHIC"/>
  <p:tag name="MH_TYPE" val="Other"/>
  <p:tag name="MH_ORDER" val="3"/>
</p:tagLst>
</file>

<file path=ppt/tags/tag72.xml><?xml version="1.0" encoding="utf-8"?>
<p:tagLst xmlns:p="http://schemas.openxmlformats.org/presentationml/2006/main">
  <p:tag name="MH" val="20170406091957"/>
  <p:tag name="MH_LIBRARY" val="GRAPHIC"/>
  <p:tag name="MH_TYPE" val="Other"/>
  <p:tag name="MH_ORDER" val="4"/>
</p:tagLst>
</file>

<file path=ppt/tags/tag73.xml><?xml version="1.0" encoding="utf-8"?>
<p:tagLst xmlns:p="http://schemas.openxmlformats.org/presentationml/2006/main">
  <p:tag name="MH" val="20170406091957"/>
  <p:tag name="MH_LIBRARY" val="GRAPHIC"/>
  <p:tag name="MH_TYPE" val="Other"/>
  <p:tag name="MH_ORDER" val="5"/>
</p:tagLst>
</file>

<file path=ppt/tags/tag74.xml><?xml version="1.0" encoding="utf-8"?>
<p:tagLst xmlns:p="http://schemas.openxmlformats.org/presentationml/2006/main">
  <p:tag name="MH" val="20170406091957"/>
  <p:tag name="MH_LIBRARY" val="GRAPHIC"/>
  <p:tag name="MH_TYPE" val="Other"/>
  <p:tag name="MH_ORDER" val="1"/>
</p:tagLst>
</file>

<file path=ppt/tags/tag75.xml><?xml version="1.0" encoding="utf-8"?>
<p:tagLst xmlns:p="http://schemas.openxmlformats.org/presentationml/2006/main">
  <p:tag name="MH" val="20170406091957"/>
  <p:tag name="MH_LIBRARY" val="GRAPHIC"/>
  <p:tag name="MH_TYPE" val="Other"/>
  <p:tag name="MH_ORDER" val="2"/>
</p:tagLst>
</file>

<file path=ppt/tags/tag76.xml><?xml version="1.0" encoding="utf-8"?>
<p:tagLst xmlns:p="http://schemas.openxmlformats.org/presentationml/2006/main">
  <p:tag name="MH" val="20170406091957"/>
  <p:tag name="MH_LIBRARY" val="GRAPHIC"/>
  <p:tag name="MH_TYPE" val="Other"/>
  <p:tag name="MH_ORDER" val="3"/>
</p:tagLst>
</file>

<file path=ppt/tags/tag77.xml><?xml version="1.0" encoding="utf-8"?>
<p:tagLst xmlns:p="http://schemas.openxmlformats.org/presentationml/2006/main">
  <p:tag name="MH" val="20170406091957"/>
  <p:tag name="MH_LIBRARY" val="GRAPHIC"/>
  <p:tag name="MH_TYPE" val="Other"/>
  <p:tag name="MH_ORDER" val="4"/>
</p:tagLst>
</file>

<file path=ppt/tags/tag78.xml><?xml version="1.0" encoding="utf-8"?>
<p:tagLst xmlns:p="http://schemas.openxmlformats.org/presentationml/2006/main">
  <p:tag name="MH" val="20170406091957"/>
  <p:tag name="MH_LIBRARY" val="GRAPHIC"/>
  <p:tag name="MH_TYPE" val="Other"/>
  <p:tag name="MH_ORDER" val="5"/>
</p:tagLst>
</file>

<file path=ppt/tags/tag79.xml><?xml version="1.0" encoding="utf-8"?>
<p:tagLst xmlns:p="http://schemas.openxmlformats.org/presentationml/2006/main">
  <p:tag name="MH" val="20170406091957"/>
  <p:tag name="MH_LIBRARY" val="GRAPHIC"/>
  <p:tag name="MH_TYPE" val="Other"/>
  <p:tag name="MH_ORDER" val="1"/>
</p:tagLst>
</file>

<file path=ppt/tags/tag80.xml><?xml version="1.0" encoding="utf-8"?>
<p:tagLst xmlns:p="http://schemas.openxmlformats.org/presentationml/2006/main">
  <p:tag name="MH" val="20170406091957"/>
  <p:tag name="MH_LIBRARY" val="GRAPHIC"/>
  <p:tag name="MH_TYPE" val="Other"/>
  <p:tag name="MH_ORDER" val="2"/>
</p:tagLst>
</file>

<file path=ppt/tags/tag81.xml><?xml version="1.0" encoding="utf-8"?>
<p:tagLst xmlns:p="http://schemas.openxmlformats.org/presentationml/2006/main">
  <p:tag name="MH" val="20170406091957"/>
  <p:tag name="MH_LIBRARY" val="GRAPHIC"/>
  <p:tag name="MH_TYPE" val="Other"/>
  <p:tag name="MH_ORDER" val="3"/>
</p:tagLst>
</file>

<file path=ppt/tags/tag82.xml><?xml version="1.0" encoding="utf-8"?>
<p:tagLst xmlns:p="http://schemas.openxmlformats.org/presentationml/2006/main">
  <p:tag name="MH" val="20170406091957"/>
  <p:tag name="MH_LIBRARY" val="GRAPHIC"/>
  <p:tag name="MH_TYPE" val="Other"/>
  <p:tag name="MH_ORDER" val="4"/>
</p:tagLst>
</file>

<file path=ppt/tags/tag83.xml><?xml version="1.0" encoding="utf-8"?>
<p:tagLst xmlns:p="http://schemas.openxmlformats.org/presentationml/2006/main">
  <p:tag name="MH" val="20170406091957"/>
  <p:tag name="MH_LIBRARY" val="GRAPHIC"/>
  <p:tag name="MH_TYPE" val="Other"/>
  <p:tag name="MH_ORDER" val="5"/>
</p:tagLst>
</file>

<file path=ppt/tags/tag84.xml><?xml version="1.0" encoding="utf-8"?>
<p:tagLst xmlns:p="http://schemas.openxmlformats.org/presentationml/2006/main">
  <p:tag name="GENSWF_ADVANCE_TIME" val="0.00"/>
  <p:tag name="ISPRING_SLIDE_INDENT_LEVEL" val="0"/>
  <p:tag name="ISPRING_CUSTOM_TIMING_USED" val="0"/>
  <p:tag name="ISPRING_PLAYER_PLAYLIST_ID" val="fc44c98e9fb55df0de39baf58361d1373052d439"/>
</p:tagLst>
</file>

<file path=ppt/tags/tag85.xml><?xml version="1.0" encoding="utf-8"?>
<p:tagLst xmlns:p="http://schemas.openxmlformats.org/presentationml/2006/main">
  <p:tag name="GENSWF_ADVANCE_TIME" val="0.00"/>
  <p:tag name="ISPRING_SLIDE_INDENT_LEVEL" val="0"/>
  <p:tag name="ISPRING_CUSTOM_TIMING_USED" val="0"/>
  <p:tag name="ISPRING_PLAYER_PLAYLIST_ID" val="fc44c98e9fb55df0de39baf58361d1373052d439"/>
</p:tagLst>
</file>

<file path=ppt/tags/tag86.xml><?xml version="1.0" encoding="utf-8"?>
<p:tagLst xmlns:p="http://schemas.openxmlformats.org/presentationml/2006/main">
  <p:tag name="GENSWF_ADVANCE_TIME" val="0.00"/>
  <p:tag name="ISPRING_SLIDE_INDENT_LEVEL" val="0"/>
  <p:tag name="ISPRING_CUSTOM_TIMING_USED" val="0"/>
  <p:tag name="ISPRING_PLAYER_PLAYLIST_ID" val="fc44c98e9fb55df0de39baf58361d1373052d439"/>
</p:tagLst>
</file>

<file path=ppt/tags/tag87.xml><?xml version="1.0" encoding="utf-8"?>
<p:tagLst xmlns:p="http://schemas.openxmlformats.org/presentationml/2006/main">
  <p:tag name="GENSWF_ADVANCE_TIME" val="0.00"/>
  <p:tag name="ISPRING_SLIDE_INDENT_LEVEL" val="0"/>
  <p:tag name="ISPRING_CUSTOM_TIMING_USED" val="0"/>
  <p:tag name="ISPRING_PLAYER_PLAYLIST_ID" val="fc44c98e9fb55df0de39baf58361d1373052d439"/>
</p:tagLst>
</file>

<file path=ppt/tags/tag88.xml><?xml version="1.0" encoding="utf-8"?>
<p:tagLst xmlns:p="http://schemas.openxmlformats.org/presentationml/2006/main">
  <p:tag name="ISPRING_ULTRA_SCORM_COURSE_ID" val="CE6186AB-54CE-428A-96C0-B03F4FF2FF32"/>
  <p:tag name="ISPRING_SCORM_RATE_SLIDES" val="1"/>
  <p:tag name="ISPRINGONLINEFOLDERID" val="0"/>
  <p:tag name="ISPRINGONLINEFOLDERPATH" val="Content List"/>
  <p:tag name="ISPRINGCLOUDFOLDERID" val="0"/>
  <p:tag name="ISPRINGCLOUDFOLDERPATH" val="Content List"/>
  <p:tag name="ISPRING_PLAYERS_CUSTOMIZATION" val="UEsDBBQAAgAIAFp1bkkVDq0oZAQAAAcRAAAdAAAAdW5pdmVyc2FsL2NvbW1vbl9tZXNzYWdlcy5sbmetWG1v2zYQ/l6g/4EQUGADtrQd0KIYEge0xNhEZMmV6DjZCwRGYmwilJjpxW32ab9mP2y/ZEfKTuK+QFISwDZMyvfc8e6eu6MPjz/nCm1EWUldHDlvD944SBSpzmSxOnIW7OTnDw6qal5kXOlCHDmFdtDx6OWLQ8WLVcNXAr6/fIHQYS6qCpbVyKzu10hmR858nLjhbI6Di8QPJ2EyphNn5Or8hhe3yNcr/Uf5wy/vP3x+++79j4evt5J9gOIZ9v19KGSR3r3pARSwKPQTQCN+EpBz5ozM5zC5cMF8GhBntP0yTHoekTNnZD475RZRRAKWxD71SELjJAiZ9YVPGPGc0YVu0JpvBKo12kjxCdVrAZGsZSlQpWRmH6QaNopGdCnzwhmmQRKRmEXUZTQMnFGsy/L2JwvLm3qtS1BXoUxW/FKJzOqEnLHPb0pRgWpeQ04heNVrCb/UOZfFQafqCC9pMElYGPpxQgJvt+OMSJEhr+RGzUCUCMckAoCSV6J8hGxis8yKI6zUMIQpnUx9eDNjwlSu1gre9VA75gRiMBdFlxTkCIkgu+J4GUaecRqoQhzd8Kr6pMtsLz8eBqoLmAZuCCnosgfgzGDsgCHGEipHWYq07gKbkTjGE5KMw3NIZOBdOEQiPAW6nQ6RuCAxUITEXTIBPqMTbBLeUGyX/zt+pdyks7pFPE1BzrhvI3VTwY5xKbDAMq06GKYmJh8XEDaK/e/QuEUF79rVSm4E2FFmouxUBJXFJZ7Joo8L+ltygqlPvATSyguXCbMlz2jM+S0qdI14tuFFKtClSHkDuX4LzzKZ2Wcmzlb/X438G/F6W1VebQtS4JHzV0Pt2ath3zCrqcCmuhb5Td2l2jhsa/5jrDA5/V0T+hz9cfpjlwQ4ouHzRKaSeaPaqvvk+NxZNjRGnUY80VP9o/XclsRtbR1TKFhjqftLEOimpn9AA1T9pWhwAormbYmGGk6LqwE6g3ALEGj0WIwzcNWeCWfgwgHySzKOKYPZaCkuK1l3jh2WjW2Avh3aFOY8JWpxT8ZLcaVhwlGCb9rpA7qQjXRnQB8MN3utglHmg8kBAK7a5AFIJXOwP+uBuZiRnQfaAr93kqVuVGbJq+S1LfLg2yYXX49NV6XO7a7i1S552yZz/BQr2sNFrdL5gPZ/x7/e8XlAv8dHKSY4cqeJiwOXmEHfcFX1FAIKGFf4LE58PDbiwIWc1+kamumVboqsJ1A7q3vkBAPY9syx4GW6/u+ff3tifGFJu4u2u78OAgFimypI7sB+D3Qtqj+7QBge78vZRR+p7d1mJ9fzqsMoZOGz3CF421pyncPWQbdeSPJt0DBj2J3OgAexTXvdlDC6DUGY4egUapmdwp3RjJfXUAiZ1moQinW1ScB6mPb762VTK1mIIbJPayXmwIzOE+x59q4N5FMyvW57ZgY3inR76VZw6e4L5k5xAHX2CzyRyXogoG1NuyoERG/X9zTffN2p7laV/cvi8PWDfzD+B1BLAwQUAAIACABadW5Jv6YZjj0EAAA0EwAAJwAAAHVuaXZlcnNhbC9mbGFzaF9wdWJsaXNoaW5nX3NldHRpbmdzLnhtbNVYX3MaNxB/51NorpPHgJ3areMBPNg+xkwwULjUyRMj7hZOtU66SjoIeeqn6QfrJ+kKGXzYji3ckmmHYeBWu7/9L62ufvYl42QOSjMpGsFh9SAgIGKZMDFrBB+j9tuTgGhDRUK5FNAIhAzIWbNSz4sJZzodgTHIqgnCCH2am0aQGpOf1mqLxaLKdK7squSFQXxdjWVWyxVoEAZULed0iT9mmYMO7hA8APCbSXEn1qxUCKk7pGuZFBwIS9BywaxTlLc51WlQc2wTGt/OlCxEciG5VETNJo3gh5OW/ax5HNQly0DYmOgmEi3ZnNIkYdYKykfsK5AU2CxFcw8PjgKyYIlJG8G7IwuD7LXHMCtw5zu1MBcSgyDMHX4GhibUUPfoFCqYgsJsgG4aVQCCbtFKnAa+mA3BkZKloBmLI1whNlSN4DIaD8N2OAx7F+H447DrTPWWiDpRN/SSGQzDUdiLwuH4vNPfUeI1WsLrVqe7o8xNeD7qRLtq6rWudxUZXPV7fjJXnwfhsNvpfRhH/X436gzupVapLyW5XtuulzrWlSzUVlWs22yQSiMfFIcGg23OqZpBJNsMq3hKuYaA/JbD7JeCcmaWtrJxN7gFyFs6h9gMbdk2AluKwT2cA0TTUFmpJ443PfH+aMv7mlNf8uxpQ+vUGBqn2D9mXf5lypprKsVW5dtnMpE82bgE2QSSHs2gtCuMbploI+dhQKaYCI7OthSjPCDMoPPxRlgXE22YWe0+7TInQSzcJoFcjx4FI06pQhd1mX4Xd9v6cTMUCblUdIFbm4uHI3+LfQDCh+0KY89t/EH5sIeK6h04SYtzH+bhuhJ9mK+pugVFIim5F/9gXSukI6bSy/aMMi+7b2CimQEf1nPmpfpGFjwhS1kQzm6BGEnQ+iLDfymQ8klApkpmKyoeVoZozrCu5gwWkJz5KPqMKrICJfFkzDkYp+H3gn0lE5hKhbhA51hsSGfa4Vd3As6p1vegdG3jm1G3cxmOO73L8NMb6yBN5hTPpt3Asa0hy81e8OmSCGnWchiOmBZYyzYpCUtWaz6+VV+fBs2ygrs0/9vJKEHvMSX70bJLYl60wFttSuerRrTNtYLGFmSYEoeJCzEeCkwU4AsYU0Gk4EtCY9zytG3rOZOFRoprYAetX2+hkydMrJ5meIChRpWA8oI8OHz349HxTz+fvD+t1v7648+3zwrdjSUDTq06N5dcPDsDeks+mDdfkPvmBOktt6ulz0yT3pJPzJTesg8nS2/BR/PlC5LPTJmb+ezxAFOv2cHq6TlrNRD+F8csDNKvPk3SCz9FXv0Zjrzg+j5c/Q+e05SdGAalacHLBDxhZm7HxDOGswwnm+S77Rf7qepXVOY/ugG4st5PZfqG+Tt34//GZfe0uQxv3X43N8rttyx2JWOCZRgIe6RuXs00j48O8D795FKlgmjbb7qalb8BUEsDBBQAAgAIAFp1bknYxnWJuAIAAE8KAAAhAAAAdW5pdmVyc2FsL2ZsYXNoX3NraW5fc2V0dGluZ3MueG1slVZtb9owEP6+X4HYd9K90kkpEqVMqtSt1Vr1u5MciYVjR7ZDx7+fz7EbGwhkWJXw3fOcz+fnjqZqS/niw2SS5oIJ+QxaU14qtHjbhBY306zVWvBZLrgGrmdcyJqw6eLjT/tJE4u8xBI7kGM5G5JDf8zcfsZQ3Bnf5riGCLmoG8L3D6IUs4zk21KKlhcXU6v2DUhG+dYgr37MV+vBAxhV+l5DHeW0vsY1jtJIUAowpe9rXBdZjGTA/ElX9jOS0x91/vYHtB1VVFva8hOuIVpDSoiLfL3ENYznJnr8KnNc5wka/moD/fIZ1yCUkT3IOPjdV1yDDNG0zf9opJGixILGnPOP+M5hghSm/TCrK1wXCXghPOjiK7jy2LveBSD3Nez7FNtVCvaEdT0YCPjoGYOFli2kid91PlWJt8dWm/6AxYYwZQChqQc9maSfSKt8mNjW4/7AG+VFAHKGHvEqWFvDqss3AMb2Hr9a3dpREeb3bgsSlLBzxiDD3tgjf5uyHiEDY498ZrSAR872R/BDT8fxT3xL3GOer77xAidm6+vld96LJz1g46rgaGfwmFoUsFCYzgutAV8tTaytSyk5yinlZEdLoqngvxCX7e1lVJocOJzSTusq1VQzOCU3m6MZ0uF72f1lNXa/Cf3duv1EmxF+MyVak7yqzW+Smk4cz/SICTNNTjNwSBo4yHu+ESM5NZFbkC9CsLGncKEhxNprD4FF11hD8DQJSpAmp2ucuiCnis/bOgO5Nm9GwYsmtnW4ipYVM3/6lcIbFDFhwNkxdWXCcULfNRkYnACAyLzyiu02nadumaYMduD7PjDYCw/dLFVGoUNiW+oH2OhQbs4ySo9uTPRCCXGx4wTh1eQl4oETOmLJu8Cx5jXJlL1Z1PV+APeRo5HsJxlKLxxidu+UFAU2/uMKGiP+I/kPUEsDBBQAAgAIAFp1bkn9pNYkEAQAAEUSAAAmAAAAdW5pdmVyc2FsL2h0bWxfcHVibGlzaGluZ19zZXR0aW5ncy54bWzNWFFzGjcQfvev0Fwnj+Hs1GkdD+DB5jxmgoHCpU6eGHG3cKp10kXSQchTf01/WH9JVwgw2A4WHjvTYTz4Vrvf7mp3pe+onn3LOZmC0kyKWnBUOQwIiESmTExqwaf48u1JQLShIqVcCqgFQgbkrH5QLcoRZzobgDGoqgnCCH1amFqQGVOchuFsNqswXSi7KnlpEF9XEpmHhQINwoAKC07n+GXmBehgieABgH+5FEuz+sEBIVWHdC3TkgNhKUYumE2K8iuT8yB0WiOa3E6ULEV6IblURE1GteCXk4b9rHQcUpPlIOyW6DoKrdic0jRlNgjKB+w7kAzYJMNojw6PAzJjqclqwbtjC4Pq4UOYBbhLnVqYC4l7IMwSPwdDU2qoe3QOFYxBYTFA140qAUG3ZBuaBr6ZtcCJ0rmgOUtiXCF2p2pBMx72o8uoH3UuouGnftuF6m0Rt+J25GXT60eDqBNH/eF5q7unxXO8RNeNVntPm5vofNCK9/XUaVzva9K76nb8bK6+9KJ+u9X5OIy73Xbc6t1ZLUq/UeRquN0vVewrWaqtrlhNWS+TRt5rDg0Gp5xTNYFYXjLs4jHlGgLyVwGTP0rKmZnbzsbD4BagaOgCEtO3bVsLbCsGd3AOEENDZxsz8X49Ex+Ot7IPnfuNzB4PtEqNoUmG82NW7b8pWWmNpdjqfPtMRpKn65TGuNMcs2koRnlAmMHskvWqsXtgLhnHGljbo8pYmAfpJRlVGLTelC930g5zUo9ESpqKzvCschk68Y/UeyB81K5wN7ndUVA+6pGieg9N0uDcR7m/6i0f5WuqbkGRWErupd9bVZ+0xFh6xZ5T5hX3DYw0M+Cjes68XN/IkqdkLkvC2S0QIwlGX+b4XwZk82wnYyXzhZRTbYjmLAUyZTCD9MzH0Rd0kZdoiVddwcE4D19L9p2MYCwV4gKdYrOhnGmHX9kLuKBa34HSVYxvBu1WMxq2Os3o8xubIE2nFG+b/cBxUCEvzKvg0zkR0qzscDsSWmIv26KkLF2s+eRWeX4ZNMtL7sr80sXYgH7FkryOl30K82QE3m4zOl0Moh2uBTSOIMOSOExcSPBQZ6IEX8CECiIFnxOa4JGn7VhPmSw1StwAO2j9/AidPWFi8TRBnooeVQrKC/Lw6N2vx+9/+/3kw2kl/Pfvf97uNFoSjR6n1p1jGhc7WZ235T0G+YTdDzmht92+ke7gh96Wj7BEb9v7XNHb8AFjfMJyB29cM66HBKYaWrrzOHNaULyfQ5ww7T992r4TfY69Ji4aeMF1fbS6Hz35keUAvY373ysEvDMm7gzEW4OzHLlK+tNOgNfp02f02m6W7jrxhXrNd+NeemL+v0m4p/VL5dZb5PrNbPvXigOUb//0Uz/4D1BLAwQUAAIACABadW5JWa6DGqEBAAAsBgAAHwAAAHVuaXZlcnNhbC9odG1sX3NraW5fc2V0dGluZ3MuanONlE1vwjAMhu/8iiq7Toh9wnZDg0lIHCaN27RDKKZUpHGUhA6G+O+rw1fTpoP40rx9+jp25WxbUbFYzKLXaOue3f7D3zsNSLN6Bbe+Lhr0jHRmRDqDSZqBSCWwCpIfPz3JuzMRMmbSmU43n2RrSn4M6c2cC1PGVcBCBzQT0PKA9hPQ1qHEv15lh6r2FZXaPF1Zi7Ido7QgbVuizrhj2M27W+UCKzDmoC+gcx6DZ9p1q4k8Oz51KcpcjJnicjPGBNtTHi8TjSs5a8q/2CjQxQ9f7oHOS/dt6NmJ1NiRhayaeNijaCaVBmPgkPd5SBGEBZ+CKPl23PoH9YzrBVXoPDWpPdL9O4oyrXgCtS71+hQ+JguvWje7FHXOwtruiYd7Co8QfAO6ZjV4pPBAVCt1xQ9UGhPqSA2t9/yECuSzVCaH1B2KIEeHJdum7p0LdccfMG+EsDJCi8BEZk0XxxVTb4ODaypZx6GZFyExlBcDmgp9nJ9E7zS2eo3Q/iti3FoeL7LidihuRuo4mOIZ9EjOkYSM6yXoCaIo6vm+dHL/ct61dn9QSwMEFAACAAgAWnVuST08L9HBAAAA5QEAABoAAAB1bml2ZXJzYWwvaTE4bl9wcmVzZXRzLnhtbJ2RsQrCMBCG9z5FuN3EbqUkdRPcHHSWmqYaaS8ll1of35SKdJGAQyD/8X0/JCd3r75jT+PJOlSQ8y0wg9o1Fm8Kzqf9pgBGocam7hwaBeiA7apM2rzAozdkArFYgaTgHsJQCjFNE7c0+NhArhtDLCauXS/i6R2K2RTDosLilvYv+zODKssYk9fRduGAVbzHtCCMvFYwOxeN3GLrQPwCGpMATKrBUAJofQJ4DAnAjytAiu+b56RHCvGjYpBitZ4qewNQSwMEFAACAAgAWnVuSQzStqxuAAAAbgAAABwAAAB1bml2ZXJzYWwvbG9jYWxfc2V0dGluZ3MueG1ss7GvyM1RKEstKs7Mz7NVMtQzUFJIzUvOT8nMS7dVCg1x07VQUiguScxLSczJz0u1VcrLV1Kwt+OyyclPTswJTi0pASosVijISaxMLQpJzQUySlL9EnOBKp+2rnjZvEJBV+HJ/nXPpuxU0rfjAgBQSwMEFAACAAgARJRXRyO0Tvv7AgAAsAgAABQAAAB1bml2ZXJzYWwvcGxheWVyLnhtbK1V30/bMBB+LtL+h8jv2C0dA6oExJDQHsaE1LHtrTKJm3hN4sx2COWv39nO76VsSHtolZzv++58993Fv3rOUu+JScVFHqAFniOP5aGIeB4H6OHr7fE5urp8d+QXKd0z6fEoQGXODYCmyIuYCiUvNIDvqU4C1DNgYEZeIbmQXO+B+xS420gnS/TuaAYuuQpQonWxIqSqKswVIPJYibQ0JAqHIiOFZIrlmkni0kBeg13pv6Phl4mc6H3BVA9Z6LcHrklajmfFByTVEgsZk5P5fEF+3H1ehwnL6DHPlaZ5yJAHlZzZUj7ScHcnojJlythmvktyzbQ2SVjbzNcrvjjPPSXDADmHTcaUojFTOM1jRByWTID9bUpVUvOoAa3hVTte81q/jXnfNG62c6RzLsrHlKsEjvqQzjoJ9Mkwqp/Z61oFPTQKujVMyJPsV8kli+zrt1aM8wVyAVvF2TyxqkI4gKdbGmoh9zcAAxXVHcRt07BrGraglgO30dcdBWpuu2VUl5I1pZr5Tzxi4guVkhpZXGpZMp+MjDWWDME+cVeum9Q1xE90lp7+Q2+M36g1P9VrnbGA/9GYT0DU1oTnEXu+5eCjWQY11QyKbWxYFyk2MbucVPmY9XQ9MLkc66bARTxNZcxgDCOqKens5BCUSarAJSzlCNs7OAhOeJyk8NOTDOPTgzQZlbtJht7BQXAqwt0EtDW3ZSTjOo7E1CrIJxPrxA9LpUXGX6w8B3tGr6wOXxu55ui64O3B2fyPURzEaAZziyZWl3nq7avm8N7MqVadz6ZwloFaYR6YLgvn1cxCWYx8IralZapv+jk1+7AHHeU8NR3TXN9B76Ja8xfmVTwyX7rF0tQkYUYzAfpwvuwxQD9huwzCW9OhiFuRN3XAmNg3928r2mz5unWu64c67EMNnzirHMbN1EdQRyxFmUejHuKi+4ioFHbatWTUS9kWbrQ4AZGKIkDv4aG+88XpRXfls8VFg7V53bvALpc3rPQ64U5BpNZ1exG/3g3w+BtQSwMEFAACAAgAWnVuSTXb2a1oAQAA8wIAACkAAAB1bml2ZXJzYWwvc2tpbl9jdXN0b21pemF0aW9uX3NldHRpbmdzLnhtbI1S22obMRB9z1eI/IAljW4LW4OuxZCHQhPyvPWqYYmjLSuFhKKPrzatcdy6tJqnmXPmDDM6fX6ckn3OZX6avg9lmtPnWMqUHvL2CqF+Px/m5dMScyx5c6rcT2mcX3bp67zWWjWXIY3DMtoVzVuMwttDSmrlVMuYYRRJ5qlXyHluG9aB68A2zFFi+81vEj91l7iPqVxW7Tdn6J8Nu5TjUnZpjK9bOGe/h843+LgM49R4eSvYGvU4tTq2BmKES+4r1QAgkOWOOFyl7KQmyGPGMVSjKFBAhHPSiUok5dCy0ImmwnwnEJOMUVepp60baW0ctVVCR4hu07zqbA3BSIwRIQSYq1xAMBg1NjQNDWo9IDgwIKo2mihAwQYTWPXOC8uRol5gXJkxgPHpuKft3p/rVP3vdY7n/IfgxS+4iK7e2lwwV79/XpZGvo1P3w5DiejLkONu/HAd7m5urn958s2/R8Zq1LbxX339A1BLAwQUAAIACABbdW5JEqq4V0YWAAAKLgAAFwAAAHVuaXZlcnNhbC91bml2ZXJzYWwucG5n7Vr7X9Jn36ds022ma92bmiiWTds0DVweUmFOp3XncuugYR5mgGSaiuYBBem2dVp4KEskTWu7557NU6ipKGJNAwyUlVNTRCpOS1RSAkQEni+2ve49r2ev5/kH/IHXl+t6X4f353O9r+vzub5w6csDERvf3vI2CATauG9v2EEQaAMaBLK4bfUmUHNHkx0JPNZlH4z4DNQ8DH4BFDZgQ74IAYFoZe+sJL0BlN/K3IvMBoHeO23+rJtOhuSDQDvr9oWFHM5PmBPGX27CPGMvGG4Q1jFBURa231W89NxW9vHeHR+HBVq9Y/1T+SvOjn//l8UVF9uHnu9ab7LeFgzdcHt2B+SxTJQxs0iaE6QONVKRik6tM8KPUHV3Xq7+pFAooo9P+h2of9ZviwjCmwzaqOlCZe8hJUNlA/ABUXYt/zN2/w1uEOEfaBju7i5zXQxFAzs/4qK6bwnxxG4AKp5mPv76wFlen8mglFqbW4ATYnkbIUfWA19/33eZvjDfo/RyN5cy81OgftGbzW38nUNkvtdM7yl08rrEA+Jl1ZIFCBRHKuad4qzTuVezIcC4y4F7y/GvHkVkLM628ffcYhSz1umURdqeMryiqbNSlWBpRyd6M5eev1hp6dVMZi3TdjubGAfqipZfSNvJot1zQUjlbWXnLHdFj8mdMIBbS4+p/YFZ6tIs34LlCXPGBy1sg14+Cnls0IpIWSKi9mbsEH9ii6VEpJ/WHuhH/hJaBFf/duhHcUKRTipd6fylIgqOv3NWOtVBHFOzHDNqhguFZyMT2mglh+m1CxTiXPJEqFIPRs/T5bUjRMfxli3oUlofYKve/2j5hPNvknvzgHODg5/UsbOZ0eUTb14YqAorx081tWeETbCZiodBlw41pOxscqkYl/uekCxfdFYtEZ0CM8n2bTdyHYoB12Y2gHdywmyWWPcP/cIT5omIezIktzJ4lBQ6vH7I8lJU0MJAhNgV+5wMVGTkrYwGUbKfal7229YNV8wlT/k/AYtZrRRhJ4p+JMRt3AdOYVN9ECvPbKPYH97BxHnZUuGVQ+3QjCJZZAV0p3aCMeX/jjt3O6ikLVuWooKhEPxYfm6iT5FvizuFpOMmFrXXppkgpiU2Oz1RNgRD9T6yijaTH/NlkMeHguAtPy2s8BVoBqu1jOrdoqIxV8D6WraHqoz9kapUPZC/s2msYsGDmpFGqmxbjFaUEkkXeAoOs7E2AvDZhaxrZZ6f26Rn7fK1Kd68W2axFDCGnvQ/swVC5YQcrBySQhPrh7ZieBQutOMmNyDTUZUcPJHbXEbkaMLz6TxmCb7s9vvoxfiP6Bnnw77FHYuo4dw/XS/tcI/cHocuKEperqrk6qgppOWRugMt8qzKOr7/YDutllZC5rbPRtWX4NnL2fg6NZnopOLJcqRZ6akaP657K1pArcTLzuoiuQxxLja2w68eEurBQTuqUj9BqAj8JUYRzIuiKrDnSuHDrahYL/enZIOTYshwTcrqZqtptQsFPNSdWL5Xg0tFDr9lrhHVGCjgd/P1TldzyCJLWslBs+m5v7pUnK0Cz4YZPw62+ZUdEmdDOA/NqJd/usMSIXZJ4YQcllWzpQXHo7zKckpTqCRwPoaIYnKyBDmYCe68AHq3mBddzPZv+/BRUqnrWx9Qay2mtlrSXKPROvC7ZWwC5xW5jsItYNvJk51Q07RaXDDFxwRXULU5mIRxQkBt4Ty9bNt+VhnxoTRg/QOrEFVXaOqbVEY62+EjHVVexMpADVi5X8H4pMcNp57gURRIbAJClb215QEZori4UHj8bm18a6LApQLnyrK+hEBqmX2h4b8NrgjkwPFxDwqWuu4PeHnDtAVu05X1tP36i4CXTpY48Rkvy8+zv3bIInp2CueDSDIqRZgA8erJEKjBBz04vK+OpzruD3/F6UIeD693l2y/ge51vYYmyAaRbgJp1steYThap1t8wublXVGnDSkmpzWeEHrNAipeJd0qlhGDzieX7+PYt4yu8AzUBbGuTl7w/EF+iWT3NS7VNyEQdfOKAsknJCPRE5v8sFSs2QKeJqcGJ9Cn8vx4I1nBI9kBAiducmKr0oFCFIY7g0BnQvdM5nEk95JXMHss8VSsjQM9qNIBwe5aoKj2ghy4YWMBrFOdgRDCKduprC/phv34evktBUzvKws+L4ByyD5oGT6rbvuAhFdJayZzxTfV8qxtQxd9QysH2y9voF5uxqYmjGs6lG/DkCZNICrrPC936vbus7yumvGQbWHN2BWrD1QT26/oA1VlOpY0qdFvMdZBq5pRU+T76lvG2riaHCekVrPAV9aRBdq8vRrUbKrGQ4U2yaWAxGxenAhxs/RzQBgf1pzt1d07Af+U+y8+4Y6vsRs+BrXpyLp1Dc/uaC3FZfrWzwEMIuqxTBwRfCYhWcRSo7qczkbaDLTxukzvJWW5Ra7//JfP60uUxQ6q5FpenQ4WVS/FNis3o1lUXwqSP0YolHNpHpyw59x8GyzivR9YDPZjGxieKcfDP0OxylwqUlSprpS2tHktsJlRsWnjgWMV+tNFBmAQuTGhCUs5Uj7RXBjHhycbkNr8SHYuG15qGDoF0fuMQYsQ5nDTH1IcaXOVdf9XT8uAgB1caSQEYnkxIAsda1PEateBdln2B3y5ZYT1r9Gj6ZHcxYnpqlo1XxVuI2EVwExP5MCOoX1iw8kWkbtoVwW9wa4YAumfxayLHwLbtywFOi/Ye89evNmflRsjqIK0bYoN/53OKeiQCXp655BFsxksvuKhOqyKJlR1ZFuVsElFQ7LdlQrXcPRK/kbJYr5Rftc3YWSiL9LxPqZqvNrlqsL1xE31sqAZSxlV7MltChxedoIpM8aCZYMrqj3mpZlzCTnffxJcnq1f/LuYuBmdHmrDQUwEGYHG43Uu2Y5ZnxoHZQuWIFCXcYMDUHkGFmJOOG5Flq8DHjs2o83x9uHfQT0LDz1aaszwr64c8+PaWzDzA2MONqBPqS7A/KAv3dagNWgNWoPWoDVoDVqD1qA1aA1ag9agNWgNWoPWoDVoDVqD1qA16O+gXPHNvOkA8xvnWxH/7zvp/+t19eFyvH6uM6oWL6NWsJ0LZyW3Lzjv0S1S+giCwSKMqbVuQjQ6Z+4XeqOMEsP+Oe/bWdLKLBbR8ys0x/wLpW60W/mPCRPK99w7llQ/EUElSU3UT2ZhM2ImRLPaGQ3Q9d5WhnFZ0Tm3752YK6iZqY7RU7WY2sAmu1nXshfwTtN3XmB0bcHMT1Kb6flWUYMg+0gUwvDqp9H2Jkvn/KeSu+MJ+idL8jqSUfIoAhKsHtgcRUjbw1Ytcr1Jp0UI/Wyb3xfVEArPL6paCnVU9arHjvl94SjWEuPygiNsaCUqWeHSswt8xs2Y3aYfnr5r2huv8fTXrwPdg0q2nwlltPTEG36PQMROzyNlyJ2FThJa8KtLznY2sLyTcw+LWtL5RyT3NM0983uCOfFfiLqVTD3c1wvqLs5+CdFOZfNf8OcI4Ih5/TdVU3KtiGSK+MrtESroA5yyVztPTkF6IdrSZI4ji4y9Ek47Dp+Qi1GDAwZ8h294d+5W8LMDRuRSG+kT7BhGqF/JaoeAQOBQo4uG41rmKaqOd28QwI/tzL4pgcIlEIQ3GB0dmPPjUWEt9+G6NBuyyseyqwGfHFCV6OQpJ1/UufgrJrHEuPh5bUC6ZLY8rCpuOvzyQGdQNL3moq9z26bTLAIeTvapf89f1oacZ+rnMb855AZHePWUTJ3H6Rp1WdVsle5oSD0uWQjH3p+wBYFKt2I/apmuiPd7zUMooSUINdx30V4phHaU6MxVi2XdrQI7LOeVBDoBz33LTkffiKEHDSfs+8QhZHsSirdZrCt/QgsWfDjOL0jLW50qblj1iqELr6KynSah/DcdWktGO7AaC0Bd3LzLjdNl8RENAsTqXETNbWZUeDn9O1wm44Yv18FK5fC2xyWQ2NO6NEP9pMSlrWQznVGyBSqDsPbEqOrsggBbmrtLiPLADFPzcXVB0Hlg5AZMadLduYmTVNTRU46gM/2D7JhmlZaV1jR/FqhU7IDExwqNl99DN58Ag1vqhzosB9rA32C77UfuFsymY8qRTYgNVENTRzDAyLrhFD+aO7ulaLGizlMuYp8UAIs1nGN8T3B9lLgLaBAv7dMkCC3ttnLiHvn7J3zhuAi9Fq/azpL0BEaLnH7BSVER2Ruq+0LdxGz21eNGGypSBoHoLi0YvBz8xnbXqJ1g2D8s6BkNkQ261wXhpddjDhiBrRi357PGv5BoPN8wUPXaoPxn5+wqlfeb20YNZg43e1893s/VJyV2enLSLhB/jH8wo4kbhYe40TDjJPeasysLmJ/7NZ9SxRxDzS6oc3XQB67d2/MluH27HB+lbbixAn52PMFNQQ2N2MZh8Hy/5Q0XlsYlO+ITEtCJ6UfKdcN5zOzF8T6jmtSiMdn0LY+2VKpqsasOVs1OUqwbFmiTmrS7vNyuWcAlZoINgRrTDXxPrNCubRQ2jqy1iNGJvniD6vHw/pz/r0KMHncliXA4RcFQ4/zpLaort+zXJUfu3+AwkhX90B5B+kl5cTeKqaM5LmwXq1SNT66wibvhgIoas8NqiRpp447TRxrGURK7JyKTUWvqfRx1wLtluFz3wLsIt2enmL98IWOVW3zrzdn950dfxYtRq+W5l3ySUfVJdJNMOG5exjjhEeNlxcqzUx7Yy2Uv8InwKG7hMyXJpIcUZvjzfbiFMlrpqMM4MqZeKs+dxEdrHwA24lu96SWqLloZ3YleK7ii8KDW6r0pcj20dZrML9TjqU3cKbv+I2YNrytNVxeQNwXBJHbPTtZyIqiyZw/sEuNY3wIKFejyBr0lG65AeSMs9UI2ZpUgVNJRslWfGX1mD3+V3xfMQLR6OjWx5/ymDxcTTo+Xax/Im9yVNB8io07IrANjfyx7gtvUoEd1xMqCUFXf7y3dKMOpcP25nFdgR3SVCOE+jLbXspH9SPY2fdesdtAKdu9RU0LZT1Oovd8cHfKZ3dLR5x8jqB1Spd/cnSavJjWvyq0iaeUNFDNj0VaG+Z63SmS6oYXZTRDlbHII337xmyr8lBVMVSgcqMAl66w+cpCp00oQr4awdegJa3xZAL+nZZQIA1RZC5VoSnA9xbwqJqxycG5YL9/0745nKVN9WGEe5YqcNQMPuOxiARbOqP2HCwa9p9uK+3cIUBzvsZXW+PcNq07CYjeilmfkD08KAB0JRvYd0mUfE7cC29csMm7ggOnna0mOFiykB53xNmyhWrQiO71y8R8Ow9++LW68EsAkL7URlfQ/6eDtO3WwEDeWwV8mmr6Aa3Sp+B8czq/0t96A8yDPBjOjhxJPFXbEJvun2o/EIGKiBbVNlchBxHeUEiht0hcEonQW8HO+clis9U1yCT8xCHkOI9q8+dbbtJvYRuxu3qbjNUd8pg+Vfo1r9LkTw61xD01P1ezs9CblC99Hd/T7/ky2up4EFyfnNrpsbtBLPIt5DsYVOaJu5aklwp/4GQ/mNRLNBUE6C4JLk440Yalw5r9TrRt0x1c18qwxKTLREIdc5Zeoc2rf0tf6H0o95xfOtbvak6uubr29DVvFV77BXvrm3ARBw7UK0FExPjXanHVYpNAd8KZ8sNzg3BnYmR1TTs3Appm6AkmHPxqRp5x1UUEESaKUGFp3sMelnfjWomfvJPrrxjqZOYtCZZHWzRa+9HRQDtfSR/DfOPiLzJ6b834Uz0K4OUSPoP43SYiO7WO6l8a/MZHzwdBrOYXaBrevyknmgw4/bR++y57UBcYd1zMD+vFfJdVAr2rLxeJ/CkyXft8WrR007zoYWQAdLuWrrcVMh3G5NFrW8jlnF4k0vGteFGpJDfIDmiE3UEv6DHMZ7okrz+2ivt9f+189QcYl8Y8q9LRnW6zdy8SGcfHSD92Kw7804QowRc317FVV9SP7c5m6PyQmdzBloqu+jyySLecaV49abuE8XV6p7PHa1o+Efu2IPs6wmzZ679eHndNFVhNFhcrW7qjkBsxwRdJUqc6aYm33FkyMYHEY2RcnjQuLR0Pc+CWjxKwPQpJdsfcIUo9EZHjVdV41Jlqx3piqLqgxud/WQaqvM8ZYd36e6l/l4CFueRdV9WOJQvwHKX2Vsm1FfFUhhjSOrjScsgBl7i4L1jxZ7B1nwmret4gOSSZM7egHZL+YsEsxuYX7wN/HrZ+J/RGghnhNbVqu6zX5cniduL2Zg4YK/basAC5Z0Gs4Ow8tjqwFRCgOKuZJpJREuGHHY3CcZoHKJ8gkcoRJNwgxLUXM70IYXkRFIW6w0nVvdBb0xg3MqO2zm0TvYxa3OD7aiuAvr29djbq5g94zNOF/Tlzi0FfJztGq5o6NoHujDINGQDEenNpr5e9BlhjyZIN6Jp6wPpRVph2iM7iMuPUP7BHHH2Ca5svMgQXd16GNgHdfWxDPVkZCOpM8VBL4oHQOksEuyIqEskr02p9xJznZW/mXRg0455Dkq96KoTwWj/bh4lOjprMv+DpX8AI4D/yimEZ1i7ftEt3QtG2D37HeBC8gSyCvwMCPXENnchJQ/UvWv9svFhxrwh41y1XmqZPeSBxrSHGI/sOIyxxim1O0qmnViN7lmQauNnFcOMOsaqqkzycUvPhBSqSVHfsAnX5udI5KNKrqEIaGJfCxg086LF86+PErRirggPdIafB56wbQ/aHoFsrlo73OFw4vL1CfxId+N+Qfv+C5Gt/Br9dfPxneCG2Uxb8O9DIq9q+BPlj92yFzoAeWC0jlej5qH5gBwTtUxJlDdbHD7LmM9126JmbUWZsArXtiv9t+ehiS9LBcEXA9U3TII8Z8jAW8zo80NA8W+uhQn/nouKBaTTwvxMc06L8GPND90PTz6YmyjzcW88LKdejYN6zSO14ver71X4my77zuLavOSHihR89/8kf3AoN6nKK9/7kVrGI0onIxfqPAYolcLV+48kOg4ONPM9tGFdJtW0x7MY7AYLOWwAiVyneRvZCe0uhOEtB/T4E5uQHuBxuo+4z6mVHKsnEZSD5+fxpM6RxR/cDUKVvkZwnz4D+dycF6xLQMhk7KVdXmjBJ1gtHX49SYrgeOjZxsjnYCyOlL+mad++GknUaDkkQqeEnf6CXXAXeZwkUxxJSPv8Ofm7MlLfWzn1v46R9TmO0EwFhalJTX3fZnmooadHePVg41XyZgH87k8mH8kxOKbWULM7mJY+fO8m7GGjVNRxMNMzFRzoSX9zH5yEEGMvmu11OT1KeSvRTxsYLBkfvNAaayM2cR3cKTevChRLnPudKFCD5wewpc2Jd7JXC+xG/a3+BFzSCIHbkgn78eXcBdqg6s63+SQ4bpnQ8lju+4LjhNRhQk+HMGaMbWQmuKLhW3fj8zyg0yyuGfIusA+ROXvyqN3IwCetrP/1ssJca9qlquKNJ7Pz8YIqt4TpfXBuKB21GUKXAWycJMnly9Iaqs/vbCKcwTxR8wA09fPj6ezjAZ9dxLf/41ucQWsZIZsMncu3//ZTpuse4+cnUQNuXNimefcNBLwMrdrVlt0LC/0KE/IsSt3xJCyFycLlTutDP/kfnp88exj+OMJP8AHaJ+IJ/R6RX6jnmEfZ8fCGv+7Ovi/wZQSwMEFAACAAgAW3VuSVhO711MAAAAawAAABsAAAB1bml2ZXJzYWwvdW5pdmVyc2FsLnBuZy54bWyzsa/IzVEoSy0qzszPs1Uy1DNQsrfj5bIpKEoty0wtV6gAigEFIUBJodJWycQIwS3PTCnJAKkwMEAIZqRmpmeU2CpZGJnCBfWBZgIAUEsBAgAAFAACAAgAWnVuSRUOrShkBAAABxEAAB0AAAAAAAAAAQAAAAAAAAAAAHVuaXZlcnNhbC9jb21tb25fbWVzc2FnZXMubG5nUEsBAgAAFAACAAgAWnVuSb+mGY49BAAANBMAACcAAAAAAAAAAQAAAAAAnwQAAHVuaXZlcnNhbC9mbGFzaF9wdWJsaXNoaW5nX3NldHRpbmdzLnhtbFBLAQIAABQAAgAIAFp1bknYxnWJuAIAAE8KAAAhAAAAAAAAAAEAAAAAACEJAAB1bml2ZXJzYWwvZmxhc2hfc2tpbl9zZXR0aW5ncy54bWxQSwECAAAUAAIACABadW5J/aTWJBAEAABFEgAAJgAAAAAAAAABAAAAAAAYDAAAdW5pdmVyc2FsL2h0bWxfcHVibGlzaGluZ19zZXR0aW5ncy54bWxQSwECAAAUAAIACABadW5JWa6DGqEBAAAsBgAAHwAAAAAAAAABAAAAAABsEAAAdW5pdmVyc2FsL2h0bWxfc2tpbl9zZXR0aW5ncy5qc1BLAQIAABQAAgAIAFp1bkk9PC/RwQAAAOUBAAAaAAAAAAAAAAEAAAAAAEoSAAB1bml2ZXJzYWwvaTE4bl9wcmVzZXRzLnhtbFBLAQIAABQAAgAIAFp1bkkM0rasbgAAAG4AAAAcAAAAAAAAAAEAAAAAAEMTAAB1bml2ZXJzYWwvbG9jYWxfc2V0dGluZ3MueG1sUEsBAgAAFAACAAgARJRXRyO0Tvv7AgAAsAgAABQAAAAAAAAAAQAAAAAA6xMAAHVuaXZlcnNhbC9wbGF5ZXIueG1sUEsBAgAAFAACAAgAWnVuSTXb2a1oAQAA8wIAACkAAAAAAAAAAQAAAAAAGBcAAHVuaXZlcnNhbC9za2luX2N1c3RvbWl6YXRpb25fc2V0dGluZ3MueG1sUEsBAgAAFAACAAgAW3VuSRKquFdGFgAACi4AABcAAAAAAAAAAAAAAAAAxxgAAHVuaXZlcnNhbC91bml2ZXJzYWwucG5nUEsBAgAAFAACAAgAW3VuSVhO711MAAAAawAAABsAAAAAAAAAAQAAAAAAQi8AAHVuaXZlcnNhbC91bml2ZXJzYWwucG5nLnhtbFBLBQYAAAAACwALAEkDAADHLwAAAAA="/>
  <p:tag name="ISPRING_PRESENTATION_TITLE" val="PDCA"/>
  <p:tag name="ISPRING_PROJECT_FOLDER_UPDATED" val="1"/>
  <p:tag name="ISPRING_UUID" val="{28672EE4-1029-4865-B8F9-6003097C3778}"/>
  <p:tag name="ISPRING_RESOURCE_FOLDER" val="C:\Users\Administrator\Desktop\PDCA\"/>
  <p:tag name="ISPRING_PRESENTATION_PATH" val="C:\Users\Administrator\Desktop\PDCA.pptx"/>
  <p:tag name="ISPRING_SCREEN_RECS_UPDATED" val="C:\Users\Administrator\Desktop\PDCA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2460</Words>
  <Application>WPS 演示</Application>
  <PresentationFormat>宽屏</PresentationFormat>
  <Paragraphs>358</Paragraphs>
  <Slides>17</Slides>
  <Notes>37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31" baseType="lpstr">
      <vt:lpstr>Arial</vt:lpstr>
      <vt:lpstr>宋体</vt:lpstr>
      <vt:lpstr>Wingdings</vt:lpstr>
      <vt:lpstr>微软雅黑</vt:lpstr>
      <vt:lpstr>方正舒体</vt:lpstr>
      <vt:lpstr>Impact</vt:lpstr>
      <vt:lpstr>Franklin Gothic Book</vt:lpstr>
      <vt:lpstr>黑体</vt:lpstr>
      <vt:lpstr>Avenir LT Std 65 Medium</vt:lpstr>
      <vt:lpstr>Segoe Print</vt:lpstr>
      <vt:lpstr>等线</vt:lpstr>
      <vt:lpstr>Arial Unicode MS</vt:lpstr>
      <vt:lpstr>等线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PDCA</dc:title>
  <dc:creator>Administrator</dc:creator>
  <cp:lastModifiedBy>陈Sir</cp:lastModifiedBy>
  <cp:revision>127</cp:revision>
  <dcterms:created xsi:type="dcterms:W3CDTF">2017-04-06T01:14:00Z</dcterms:created>
  <dcterms:modified xsi:type="dcterms:W3CDTF">2021-11-04T02:20:16Z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2052-11.1.0.11045</vt:lpwstr>
  </property>
  <property fmtid="{D5CDD505-2E9C-101B-9397-08002B2CF9AE}" pid="3" name="ICV">
    <vt:lpwstr>00DBB60EEB4C493EB4A07AB293D250D3</vt:lpwstr>
  </property>
</Properties>
</file>