
<file path=[Content_Types].xml><?xml version="1.0" encoding="utf-8"?>
<Types xmlns="http://schemas.openxmlformats.org/package/2006/content-types">
  <Default Extension="jpeg" ContentType="image/jpeg"/>
  <Default Extension="JPG" ContentType="image/.jpg"/>
  <Default Extension="wav" ContentType="audio/x-wav"/>
  <Default Extension="png" ContentType="image/png"/>
  <Default Extension="gif" ContentType="image/gif"/>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bookmarkIdSeed="2">
  <p:sldMasterIdLst>
    <p:sldMasterId id="2147483648" r:id="rId1"/>
  </p:sldMasterIdLst>
  <p:notesMasterIdLst>
    <p:notesMasterId r:id="rId4"/>
  </p:notesMasterIdLst>
  <p:handoutMasterIdLst>
    <p:handoutMasterId r:id="rId72"/>
  </p:handoutMasterIdLst>
  <p:sldIdLst>
    <p:sldId id="718" r:id="rId3"/>
    <p:sldId id="853" r:id="rId5"/>
    <p:sldId id="354" r:id="rId6"/>
    <p:sldId id="789" r:id="rId7"/>
    <p:sldId id="614" r:id="rId8"/>
    <p:sldId id="546" r:id="rId9"/>
    <p:sldId id="575" r:id="rId10"/>
    <p:sldId id="580" r:id="rId11"/>
    <p:sldId id="579" r:id="rId12"/>
    <p:sldId id="590" r:id="rId13"/>
    <p:sldId id="679" r:id="rId14"/>
    <p:sldId id="626" r:id="rId15"/>
    <p:sldId id="625" r:id="rId16"/>
    <p:sldId id="612" r:id="rId17"/>
    <p:sldId id="656" r:id="rId18"/>
    <p:sldId id="547" r:id="rId19"/>
    <p:sldId id="655" r:id="rId20"/>
    <p:sldId id="615" r:id="rId21"/>
    <p:sldId id="617" r:id="rId22"/>
    <p:sldId id="619" r:id="rId23"/>
    <p:sldId id="720" r:id="rId24"/>
    <p:sldId id="721" r:id="rId25"/>
    <p:sldId id="722" r:id="rId26"/>
    <p:sldId id="449" r:id="rId27"/>
    <p:sldId id="502" r:id="rId28"/>
    <p:sldId id="659" r:id="rId29"/>
    <p:sldId id="684" r:id="rId30"/>
    <p:sldId id="690" r:id="rId31"/>
    <p:sldId id="685" r:id="rId32"/>
    <p:sldId id="692" r:id="rId33"/>
    <p:sldId id="689" r:id="rId34"/>
    <p:sldId id="678" r:id="rId35"/>
    <p:sldId id="561" r:id="rId36"/>
    <p:sldId id="563" r:id="rId37"/>
    <p:sldId id="693" r:id="rId38"/>
    <p:sldId id="567" r:id="rId39"/>
    <p:sldId id="568" r:id="rId40"/>
    <p:sldId id="691" r:id="rId41"/>
    <p:sldId id="494" r:id="rId42"/>
    <p:sldId id="630" r:id="rId43"/>
    <p:sldId id="640" r:id="rId44"/>
    <p:sldId id="642" r:id="rId45"/>
    <p:sldId id="641" r:id="rId46"/>
    <p:sldId id="665" r:id="rId47"/>
    <p:sldId id="728" r:id="rId48"/>
    <p:sldId id="729" r:id="rId49"/>
    <p:sldId id="666" r:id="rId50"/>
    <p:sldId id="643" r:id="rId51"/>
    <p:sldId id="645" r:id="rId52"/>
    <p:sldId id="647" r:id="rId53"/>
    <p:sldId id="648" r:id="rId54"/>
    <p:sldId id="649" r:id="rId55"/>
    <p:sldId id="650" r:id="rId56"/>
    <p:sldId id="775" r:id="rId57"/>
    <p:sldId id="752" r:id="rId58"/>
    <p:sldId id="753" r:id="rId59"/>
    <p:sldId id="754" r:id="rId60"/>
    <p:sldId id="755" r:id="rId61"/>
    <p:sldId id="756" r:id="rId62"/>
    <p:sldId id="757" r:id="rId63"/>
    <p:sldId id="758" r:id="rId64"/>
    <p:sldId id="759" r:id="rId65"/>
    <p:sldId id="760" r:id="rId66"/>
    <p:sldId id="761" r:id="rId67"/>
    <p:sldId id="762" r:id="rId68"/>
    <p:sldId id="772" r:id="rId69"/>
    <p:sldId id="854" r:id="rId70"/>
    <p:sldId id="776" r:id="rId71"/>
  </p:sldIdLst>
  <p:sldSz cx="12192000" cy="6858000"/>
  <p:notesSz cx="6858000" cy="9144000"/>
  <p:custDataLst>
    <p:tags r:id="rId7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00FF"/>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浅色样式 2 - 强调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27" autoAdjust="0"/>
    <p:restoredTop sz="93459" autoAdjust="0"/>
  </p:normalViewPr>
  <p:slideViewPr>
    <p:cSldViewPr snapToGrid="0">
      <p:cViewPr varScale="1">
        <p:scale>
          <a:sx n="86" d="100"/>
          <a:sy n="86" d="100"/>
        </p:scale>
        <p:origin x="744" y="60"/>
      </p:cViewPr>
      <p:guideLst/>
    </p:cSldViewPr>
  </p:slideViewPr>
  <p:notesTextViewPr>
    <p:cViewPr>
      <p:scale>
        <a:sx n="1" d="1"/>
        <a:sy n="1" d="1"/>
      </p:scale>
      <p:origin x="0" y="0"/>
    </p:cViewPr>
  </p:notesTextViewPr>
  <p:notesViewPr>
    <p:cSldViewPr snapToGrid="0">
      <p:cViewPr varScale="1">
        <p:scale>
          <a:sx n="70" d="100"/>
          <a:sy n="70" d="100"/>
        </p:scale>
        <p:origin x="3240" y="7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6" Type="http://schemas.openxmlformats.org/officeDocument/2006/relationships/tags" Target="tags/tag2.xml"/><Relationship Id="rId75" Type="http://schemas.openxmlformats.org/officeDocument/2006/relationships/tableStyles" Target="tableStyles.xml"/><Relationship Id="rId74" Type="http://schemas.openxmlformats.org/officeDocument/2006/relationships/viewProps" Target="viewProps.xml"/><Relationship Id="rId73" Type="http://schemas.openxmlformats.org/officeDocument/2006/relationships/presProps" Target="presProps.xml"/><Relationship Id="rId72" Type="http://schemas.openxmlformats.org/officeDocument/2006/relationships/handoutMaster" Target="handoutMasters/handoutMaster1.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3D02533-81DD-441F-AA2C-4A4973C89541}"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5770767-12B8-4584-9013-4FF8AD580879}" type="slidenum">
              <a:rPr lang="zh-CN" altLang="en-US" smtClean="0"/>
            </a:fld>
            <a:endParaRPr lang="zh-CN" alt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ea typeface="微软雅黑" panose="020B0503020204020204" pitchFamily="34"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ea typeface="微软雅黑" panose="020B0503020204020204" pitchFamily="34" charset="-122"/>
              </a:defRPr>
            </a:lvl1pPr>
          </a:lstStyle>
          <a:p>
            <a:fld id="{95DC5508-33D5-4338-85B9-61E0648669D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ea typeface="微软雅黑" panose="020B0503020204020204" pitchFamily="34"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ea typeface="微软雅黑" panose="020B0503020204020204" pitchFamily="34" charset="-122"/>
              </a:defRPr>
            </a:lvl1pPr>
          </a:lstStyle>
          <a:p>
            <a:fld id="{830D04CE-2350-4EE7-B96E-8746AEB3EA2B}" type="slidenum">
              <a:rPr lang="zh-CN" altLang="en-US" smtClean="0"/>
            </a:fld>
            <a:endParaRPr lang="zh-CN" altLang="en-US"/>
          </a:p>
        </p:txBody>
      </p:sp>
    </p:spTree>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微软雅黑" panose="020B0503020204020204" pitchFamily="34" charset="-122"/>
        <a:cs typeface="+mn-cs"/>
      </a:defRPr>
    </a:lvl1pPr>
    <a:lvl2pPr marL="457200" algn="l" defTabSz="914400" rtl="0" eaLnBrk="1" latinLnBrk="0" hangingPunct="1">
      <a:defRPr sz="1200" kern="1200">
        <a:solidFill>
          <a:schemeClr val="tx1"/>
        </a:solidFill>
        <a:latin typeface="+mn-lt"/>
        <a:ea typeface="微软雅黑" panose="020B0503020204020204" pitchFamily="34" charset="-122"/>
        <a:cs typeface="+mn-cs"/>
      </a:defRPr>
    </a:lvl2pPr>
    <a:lvl3pPr marL="914400" algn="l" defTabSz="914400" rtl="0" eaLnBrk="1" latinLnBrk="0" hangingPunct="1">
      <a:defRPr sz="1200" kern="1200">
        <a:solidFill>
          <a:schemeClr val="tx1"/>
        </a:solidFill>
        <a:latin typeface="+mn-lt"/>
        <a:ea typeface="微软雅黑" panose="020B0503020204020204" pitchFamily="34" charset="-122"/>
        <a:cs typeface="+mn-cs"/>
      </a:defRPr>
    </a:lvl3pPr>
    <a:lvl4pPr marL="1371600" algn="l" defTabSz="914400" rtl="0" eaLnBrk="1" latinLnBrk="0" hangingPunct="1">
      <a:defRPr sz="1200" kern="1200">
        <a:solidFill>
          <a:schemeClr val="tx1"/>
        </a:solidFill>
        <a:latin typeface="+mn-lt"/>
        <a:ea typeface="微软雅黑" panose="020B0503020204020204" pitchFamily="34" charset="-122"/>
        <a:cs typeface="+mn-cs"/>
      </a:defRPr>
    </a:lvl4pPr>
    <a:lvl5pPr marL="1828800" algn="l" defTabSz="914400" rtl="0" eaLnBrk="1" latinLnBrk="0" hangingPunct="1">
      <a:defRPr sz="1200" kern="1200">
        <a:solidFill>
          <a:schemeClr val="tx1"/>
        </a:solidFill>
        <a:latin typeface="+mn-lt"/>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1F25E4D-0FA2-453E-9B95-9073FD2F5356}"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30D04CE-2350-4EE7-B96E-8746AEB3EA2B}"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什么是安全意识？</a:t>
            </a:r>
            <a:endParaRPr lang="en-US" altLang="zh-CN" dirty="0" smtClean="0"/>
          </a:p>
          <a:p>
            <a:r>
              <a:rPr lang="zh-CN" altLang="en-US" dirty="0" smtClean="0"/>
              <a:t>就是人们头脑中建立起来的生产必须安全的观念，也就是人们在生产活动中，对各种各样有可能对自己或他人造成伤害的外在环境条件的一种戒备和警觉的心理状态。</a:t>
            </a:r>
            <a:endParaRPr lang="zh-CN" altLang="en-US" dirty="0" smtClean="0"/>
          </a:p>
          <a:p>
            <a:endParaRPr lang="zh-CN" altLang="en-US" dirty="0"/>
          </a:p>
        </p:txBody>
      </p:sp>
      <p:sp>
        <p:nvSpPr>
          <p:cNvPr id="4" name="灯片编号占位符 3"/>
          <p:cNvSpPr>
            <a:spLocks noGrp="1"/>
          </p:cNvSpPr>
          <p:nvPr>
            <p:ph type="sldNum" sz="quarter" idx="10"/>
          </p:nvPr>
        </p:nvSpPr>
        <p:spPr/>
        <p:txBody>
          <a:bodyPr/>
          <a:lstStyle/>
          <a:p>
            <a:fld id="{830D04CE-2350-4EE7-B96E-8746AEB3EA2B}"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辛辛苦苦七八年，一场事故回到解放前   你真的把“安全”当“第一”了吗</a:t>
            </a:r>
            <a:endParaRPr lang="en-US" altLang="zh-CN" dirty="0" smtClean="0"/>
          </a:p>
          <a:p>
            <a:r>
              <a:rPr lang="zh-CN" altLang="en-US" dirty="0" smtClean="0"/>
              <a:t>小洞不补，大洞受苦</a:t>
            </a:r>
            <a:endParaRPr lang="en-US" altLang="zh-CN" dirty="0" smtClean="0"/>
          </a:p>
          <a:p>
            <a:r>
              <a:rPr lang="zh-CN" altLang="en-US" dirty="0" smtClean="0"/>
              <a:t>安全只有花钱，没有效益！</a:t>
            </a:r>
            <a:endParaRPr lang="zh-CN" altLang="en-US" dirty="0"/>
          </a:p>
        </p:txBody>
      </p:sp>
      <p:sp>
        <p:nvSpPr>
          <p:cNvPr id="4" name="灯片编号占位符 3"/>
          <p:cNvSpPr>
            <a:spLocks noGrp="1"/>
          </p:cNvSpPr>
          <p:nvPr>
            <p:ph type="sldNum" sz="quarter" idx="10"/>
          </p:nvPr>
        </p:nvSpPr>
        <p:spPr/>
        <p:txBody>
          <a:bodyPr/>
          <a:lstStyle/>
          <a:p>
            <a:fld id="{830D04CE-2350-4EE7-B96E-8746AEB3EA2B}"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从天而降的广告牌，莫名失踪的窨井盖，突然发狂的电梯，风吹便倒的围墙，吃顿饭就会爆炸的餐厅，切个菜也会震塌的楼房，乃至踩踏、危化品爆炸、暴雨内涝、山体滑坡</a:t>
            </a:r>
            <a:r>
              <a:rPr lang="en-US" altLang="zh-CN" dirty="0" smtClean="0"/>
              <a:t>……</a:t>
            </a:r>
            <a:r>
              <a:rPr lang="zh-CN" altLang="en-US" dirty="0" smtClean="0"/>
              <a:t>总有一些意想不到的危险躲藏在黑暗之中。分析各类城市公共安全事件，我们不难发现，各方面原因总是交织缠绕：既有前期规划上的不合理，也有后期管理上的不到位</a:t>
            </a:r>
            <a:r>
              <a:rPr lang="en-US" altLang="zh-CN" dirty="0" smtClean="0"/>
              <a:t>;</a:t>
            </a:r>
            <a:r>
              <a:rPr lang="zh-CN" altLang="en-US" dirty="0" smtClean="0"/>
              <a:t>既有隐患排查的缺失，也有落实整改的不力</a:t>
            </a:r>
            <a:r>
              <a:rPr lang="en-US" altLang="zh-CN" dirty="0" smtClean="0"/>
              <a:t>;</a:t>
            </a:r>
            <a:r>
              <a:rPr lang="zh-CN" altLang="en-US" dirty="0" smtClean="0"/>
              <a:t>既有制度原因，也存在技术因素</a:t>
            </a:r>
            <a:r>
              <a:rPr lang="en-US" altLang="zh-CN" dirty="0" smtClean="0"/>
              <a:t>;</a:t>
            </a:r>
            <a:r>
              <a:rPr lang="zh-CN" altLang="en-US" dirty="0" smtClean="0"/>
              <a:t>既源于天灾，也逃不开人祸。而这些因素常常互为条件、相互影响，进而导致危害扩大、损失加重。</a:t>
            </a:r>
            <a:endParaRPr lang="zh-CN" altLang="en-US" dirty="0" smtClean="0"/>
          </a:p>
          <a:p>
            <a:endParaRPr lang="zh-CN" altLang="en-US" dirty="0"/>
          </a:p>
        </p:txBody>
      </p:sp>
      <p:sp>
        <p:nvSpPr>
          <p:cNvPr id="4" name="灯片编号占位符 3"/>
          <p:cNvSpPr>
            <a:spLocks noGrp="1"/>
          </p:cNvSpPr>
          <p:nvPr>
            <p:ph type="sldNum" sz="quarter" idx="10"/>
          </p:nvPr>
        </p:nvSpPr>
        <p:spPr/>
        <p:txBody>
          <a:bodyPr/>
          <a:lstStyle/>
          <a:p>
            <a:fld id="{830D04CE-2350-4EE7-B96E-8746AEB3EA2B}"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30D04CE-2350-4EE7-B96E-8746AEB3EA2B}"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事故发生不仅限于某些特殊工种，那些被认为是安全工种的员工，也有成为意外事故的牺牲品。事故不会自己发生，他们都是被诱发的！意外事故总是与工作态度、精神状态、年龄、受教育程度以及工作经验等等相关。</a:t>
            </a:r>
            <a:endParaRPr lang="zh-CN" altLang="en-US" dirty="0" smtClean="0"/>
          </a:p>
          <a:p>
            <a:endParaRPr lang="zh-CN" altLang="en-US" dirty="0"/>
          </a:p>
        </p:txBody>
      </p:sp>
      <p:sp>
        <p:nvSpPr>
          <p:cNvPr id="4" name="灯片编号占位符 3"/>
          <p:cNvSpPr>
            <a:spLocks noGrp="1"/>
          </p:cNvSpPr>
          <p:nvPr>
            <p:ph type="sldNum" sz="quarter" idx="10"/>
          </p:nvPr>
        </p:nvSpPr>
        <p:spPr/>
        <p:txBody>
          <a:bodyPr/>
          <a:lstStyle/>
          <a:p>
            <a:fld id="{830D04CE-2350-4EE7-B96E-8746AEB3EA2B}"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幻灯片图像占位符 1"/>
          <p:cNvSpPr>
            <a:spLocks noGrp="1" noRot="1" noChangeAspect="1" noTextEdit="1"/>
          </p:cNvSpPr>
          <p:nvPr>
            <p:ph type="sldImg"/>
          </p:nvPr>
        </p:nvSpPr>
        <p:spPr bwMode="auto">
          <a:noFill/>
          <a:ln>
            <a:solidFill>
              <a:srgbClr val="000000"/>
            </a:solidFill>
            <a:miter lim="800000"/>
          </a:ln>
        </p:spPr>
      </p:sp>
      <p:sp>
        <p:nvSpPr>
          <p:cNvPr id="35842" name="备注占位符 2"/>
          <p:cNvSpPr>
            <a:spLocks noGrp="1"/>
          </p:cNvSpPr>
          <p:nvPr>
            <p:ph type="body" idx="1"/>
          </p:nvPr>
        </p:nvSpPr>
        <p:spPr bwMode="auto">
          <a:noFill/>
        </p:spPr>
        <p:txBody>
          <a:bodyPr wrap="square" numCol="1" anchor="t" anchorCtr="0" compatLnSpc="1"/>
          <a:lstStyle/>
          <a:p>
            <a:pPr eaLnBrk="1" hangingPunct="1">
              <a:spcBef>
                <a:spcPct val="0"/>
              </a:spcBef>
            </a:pPr>
            <a:r>
              <a:rPr lang="zh-CN" altLang="en-US" smtClean="0"/>
              <a:t>我是正文</a:t>
            </a:r>
            <a:endParaRPr lang="zh-CN" altLang="en-US" smtClean="0"/>
          </a:p>
        </p:txBody>
      </p:sp>
      <p:sp>
        <p:nvSpPr>
          <p:cNvPr id="35843" name="灯片编号占位符 3"/>
          <p:cNvSpPr>
            <a:spLocks noGrp="1"/>
          </p:cNvSpPr>
          <p:nvPr>
            <p:ph type="sldNum" sz="quarter" idx="5"/>
          </p:nvPr>
        </p:nvSpPr>
        <p:spPr bwMode="auto">
          <a:noFill/>
          <a:ln>
            <a:miter lim="800000"/>
          </a:ln>
        </p:spPr>
        <p:txBody>
          <a:bodyPr wrap="square" numCol="1" anchorCtr="0" compatLnSpc="1"/>
          <a:lstStyle/>
          <a:p>
            <a:fld id="{3EA6989D-0723-4DA1-ACC2-356221DED457}" type="slidenum">
              <a:rPr lang="zh-CN" altLang="en-US" smtClean="0">
                <a:ea typeface="宋体" panose="02010600030101010101" pitchFamily="2" charset="-122"/>
              </a:rPr>
            </a:fld>
            <a:endParaRPr lang="en-US" altLang="zh-CN" smtClean="0">
              <a:ea typeface="宋体"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幻灯片图像占位符 1"/>
          <p:cNvSpPr>
            <a:spLocks noGrp="1" noRot="1" noChangeAspect="1" noTextEdit="1"/>
          </p:cNvSpPr>
          <p:nvPr>
            <p:ph type="sldImg"/>
          </p:nvPr>
        </p:nvSpPr>
        <p:spPr bwMode="auto">
          <a:noFill/>
          <a:ln>
            <a:solidFill>
              <a:srgbClr val="000000"/>
            </a:solidFill>
            <a:miter lim="800000"/>
          </a:ln>
        </p:spPr>
      </p:sp>
      <p:sp>
        <p:nvSpPr>
          <p:cNvPr id="37890" name="备注占位符 2"/>
          <p:cNvSpPr>
            <a:spLocks noGrp="1"/>
          </p:cNvSpPr>
          <p:nvPr>
            <p:ph type="body" idx="1"/>
          </p:nvPr>
        </p:nvSpPr>
        <p:spPr bwMode="auto">
          <a:noFill/>
        </p:spPr>
        <p:txBody>
          <a:bodyPr wrap="square" numCol="1" anchor="t" anchorCtr="0" compatLnSpc="1"/>
          <a:lstStyle/>
          <a:p>
            <a:pPr eaLnBrk="1" hangingPunct="1">
              <a:spcBef>
                <a:spcPct val="0"/>
              </a:spcBef>
            </a:pPr>
            <a:r>
              <a:rPr lang="zh-CN" altLang="en-US" smtClean="0"/>
              <a:t>我是过渡页</a:t>
            </a:r>
            <a:endParaRPr lang="zh-CN" altLang="en-US" smtClean="0"/>
          </a:p>
          <a:p>
            <a:pPr eaLnBrk="1" hangingPunct="1">
              <a:spcBef>
                <a:spcPct val="0"/>
              </a:spcBef>
            </a:pPr>
            <a:endParaRPr lang="zh-CN" altLang="en-US" smtClean="0"/>
          </a:p>
        </p:txBody>
      </p:sp>
      <p:sp>
        <p:nvSpPr>
          <p:cNvPr id="37891" name="灯片编号占位符 3"/>
          <p:cNvSpPr>
            <a:spLocks noGrp="1"/>
          </p:cNvSpPr>
          <p:nvPr>
            <p:ph type="sldNum" sz="quarter" idx="5"/>
          </p:nvPr>
        </p:nvSpPr>
        <p:spPr bwMode="auto">
          <a:noFill/>
          <a:ln>
            <a:miter lim="800000"/>
          </a:ln>
        </p:spPr>
        <p:txBody>
          <a:bodyPr wrap="square" numCol="1" anchorCtr="0" compatLnSpc="1"/>
          <a:lstStyle/>
          <a:p>
            <a:fld id="{3EC5E069-65E0-444F-B3DF-CD80793A6218}" type="slidenum">
              <a:rPr lang="zh-CN" altLang="en-US" smtClean="0">
                <a:ea typeface="宋体" panose="02010600030101010101" pitchFamily="2" charset="-122"/>
              </a:rPr>
            </a:fld>
            <a:endParaRPr lang="en-US" altLang="zh-CN" smtClean="0">
              <a:ea typeface="宋体"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TextEdit="1"/>
          </p:cNvSpPr>
          <p:nvPr>
            <p:ph type="sldImg"/>
          </p:nvPr>
        </p:nvSpPr>
        <p:spPr bwMode="auto">
          <a:noFill/>
          <a:ln>
            <a:solidFill>
              <a:srgbClr val="000000"/>
            </a:solidFill>
            <a:miter lim="800000"/>
          </a:ln>
        </p:spPr>
      </p:sp>
      <p:sp>
        <p:nvSpPr>
          <p:cNvPr id="39938" name="备注占位符 2"/>
          <p:cNvSpPr>
            <a:spLocks noGrp="1"/>
          </p:cNvSpPr>
          <p:nvPr>
            <p:ph type="body" idx="1"/>
          </p:nvPr>
        </p:nvSpPr>
        <p:spPr bwMode="auto">
          <a:noFill/>
        </p:spPr>
        <p:txBody>
          <a:bodyPr wrap="square" numCol="1" anchor="t" anchorCtr="0" compatLnSpc="1"/>
          <a:lstStyle/>
          <a:p>
            <a:pPr eaLnBrk="1" hangingPunct="1">
              <a:spcBef>
                <a:spcPct val="0"/>
              </a:spcBef>
            </a:pPr>
            <a:r>
              <a:rPr lang="zh-CN" altLang="en-US" smtClean="0"/>
              <a:t>我是正文</a:t>
            </a:r>
            <a:endParaRPr lang="zh-CN" altLang="en-US" smtClean="0"/>
          </a:p>
        </p:txBody>
      </p:sp>
      <p:sp>
        <p:nvSpPr>
          <p:cNvPr id="39939" name="灯片编号占位符 3"/>
          <p:cNvSpPr>
            <a:spLocks noGrp="1"/>
          </p:cNvSpPr>
          <p:nvPr>
            <p:ph type="sldNum" sz="quarter" idx="5"/>
          </p:nvPr>
        </p:nvSpPr>
        <p:spPr bwMode="auto">
          <a:noFill/>
          <a:ln>
            <a:miter lim="800000"/>
          </a:ln>
        </p:spPr>
        <p:txBody>
          <a:bodyPr wrap="square" numCol="1" anchorCtr="0" compatLnSpc="1"/>
          <a:lstStyle/>
          <a:p>
            <a:fld id="{1CD81279-940E-431D-93F0-38246BFC0477}" type="slidenum">
              <a:rPr lang="zh-CN" altLang="en-US" smtClean="0">
                <a:ea typeface="宋体" panose="02010600030101010101" pitchFamily="2" charset="-122"/>
              </a:rPr>
            </a:fld>
            <a:endParaRPr lang="en-US" altLang="zh-CN" smtClean="0">
              <a:ea typeface="宋体" panose="02010600030101010101"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现场急救：</a:t>
            </a:r>
            <a:endParaRPr lang="zh-CN" altLang="en-US" dirty="0" smtClean="0"/>
          </a:p>
          <a:p>
            <a:r>
              <a:rPr lang="zh-CN" altLang="en-US" dirty="0" smtClean="0"/>
              <a:t>检查小王有无脉搏和呼吸</a:t>
            </a:r>
            <a:r>
              <a:rPr lang="en-US" altLang="zh-CN" dirty="0" smtClean="0"/>
              <a:t>,</a:t>
            </a:r>
            <a:r>
              <a:rPr lang="zh-CN" altLang="en-US" dirty="0" smtClean="0"/>
              <a:t>如无脉搏</a:t>
            </a:r>
            <a:r>
              <a:rPr lang="en-US" altLang="zh-CN" dirty="0" smtClean="0"/>
              <a:t>,</a:t>
            </a:r>
            <a:r>
              <a:rPr lang="zh-CN" altLang="en-US" dirty="0" smtClean="0"/>
              <a:t>则应马上进行心脏按摩</a:t>
            </a:r>
            <a:r>
              <a:rPr lang="en-US" altLang="zh-CN" dirty="0" smtClean="0"/>
              <a:t>;</a:t>
            </a:r>
            <a:r>
              <a:rPr lang="zh-CN" altLang="en-US" dirty="0" smtClean="0"/>
              <a:t>如无呼吸</a:t>
            </a:r>
            <a:r>
              <a:rPr lang="en-US" altLang="zh-CN" dirty="0" smtClean="0"/>
              <a:t>,</a:t>
            </a:r>
            <a:r>
              <a:rPr lang="zh-CN" altLang="en-US" dirty="0" smtClean="0"/>
              <a:t>则马上进行人工呼吸</a:t>
            </a:r>
            <a:r>
              <a:rPr lang="en-US" altLang="zh-CN" dirty="0" smtClean="0"/>
              <a:t>;</a:t>
            </a:r>
            <a:r>
              <a:rPr lang="zh-CN" altLang="en-US" dirty="0" smtClean="0"/>
              <a:t>如脉搏和呼吸全无</a:t>
            </a:r>
            <a:r>
              <a:rPr lang="en-US" altLang="zh-CN" dirty="0" smtClean="0"/>
              <a:t>,</a:t>
            </a:r>
            <a:r>
              <a:rPr lang="zh-CN" altLang="en-US" dirty="0" smtClean="0"/>
              <a:t>心脏按摩和人工呼吸则应同时进行。在其脉搏和呼吸恢复后</a:t>
            </a:r>
            <a:r>
              <a:rPr lang="en-US" altLang="zh-CN" dirty="0" smtClean="0"/>
              <a:t>,</a:t>
            </a:r>
            <a:r>
              <a:rPr lang="zh-CN" altLang="en-US" dirty="0" smtClean="0"/>
              <a:t>再对头部伤口进行包扎等处理。在此期间应呼叫车间内其他人员</a:t>
            </a:r>
            <a:r>
              <a:rPr lang="en-US" altLang="zh-CN" dirty="0" smtClean="0"/>
              <a:t>,</a:t>
            </a:r>
            <a:r>
              <a:rPr lang="zh-CN" altLang="en-US" dirty="0" smtClean="0"/>
              <a:t>打急救电话</a:t>
            </a:r>
            <a:r>
              <a:rPr lang="en-US" altLang="zh-CN" dirty="0" smtClean="0"/>
              <a:t>,</a:t>
            </a:r>
            <a:r>
              <a:rPr lang="zh-CN" altLang="en-US" dirty="0" smtClean="0"/>
              <a:t>并向上级汇报。</a:t>
            </a:r>
            <a:endParaRPr lang="zh-CN" altLang="en-US" dirty="0" smtClean="0"/>
          </a:p>
          <a:p>
            <a:r>
              <a:rPr lang="zh-CN" altLang="en-US" dirty="0" smtClean="0"/>
              <a:t>不正确的做法有</a:t>
            </a:r>
            <a:r>
              <a:rPr lang="en-US" altLang="zh-CN" dirty="0" smtClean="0"/>
              <a:t>:</a:t>
            </a:r>
            <a:endParaRPr lang="en-US" altLang="zh-CN" dirty="0" smtClean="0"/>
          </a:p>
          <a:p>
            <a:r>
              <a:rPr lang="en-US" altLang="zh-CN" dirty="0" smtClean="0"/>
              <a:t>1.</a:t>
            </a:r>
            <a:r>
              <a:rPr lang="zh-CN" altLang="en-US" dirty="0" smtClean="0"/>
              <a:t>更换灯泡的工作应让电工进行。</a:t>
            </a:r>
            <a:endParaRPr lang="zh-CN" altLang="en-US" dirty="0" smtClean="0"/>
          </a:p>
          <a:p>
            <a:r>
              <a:rPr lang="en-US" altLang="zh-CN" dirty="0" smtClean="0"/>
              <a:t>2.</a:t>
            </a:r>
            <a:r>
              <a:rPr lang="zh-CN" altLang="en-US" dirty="0" smtClean="0"/>
              <a:t>电工作业时不应踩铁制高凳</a:t>
            </a:r>
            <a:r>
              <a:rPr lang="en-US" altLang="zh-CN" dirty="0" smtClean="0"/>
              <a:t>,</a:t>
            </a:r>
            <a:r>
              <a:rPr lang="zh-CN" altLang="en-US" dirty="0" smtClean="0"/>
              <a:t>应使用木制高凳</a:t>
            </a:r>
            <a:r>
              <a:rPr lang="en-US" altLang="zh-CN" dirty="0" smtClean="0"/>
              <a:t>,</a:t>
            </a:r>
            <a:r>
              <a:rPr lang="zh-CN" altLang="en-US" dirty="0" smtClean="0"/>
              <a:t>以减少触电的危险。</a:t>
            </a:r>
            <a:endParaRPr lang="zh-CN" altLang="en-US" dirty="0" smtClean="0"/>
          </a:p>
          <a:p>
            <a:r>
              <a:rPr lang="en-US" altLang="zh-CN" dirty="0" smtClean="0"/>
              <a:t>3.</a:t>
            </a:r>
            <a:r>
              <a:rPr lang="zh-CN" altLang="en-US" dirty="0" smtClean="0"/>
              <a:t>没有切断灯泡电源。更换灯泡前</a:t>
            </a:r>
            <a:r>
              <a:rPr lang="en-US" altLang="zh-CN" dirty="0" smtClean="0"/>
              <a:t>,</a:t>
            </a:r>
            <a:r>
              <a:rPr lang="zh-CN" altLang="en-US" dirty="0" smtClean="0"/>
              <a:t>应切断灯泡电源</a:t>
            </a:r>
            <a:r>
              <a:rPr lang="en-US" altLang="zh-CN" dirty="0" smtClean="0"/>
              <a:t>,</a:t>
            </a:r>
            <a:r>
              <a:rPr lang="zh-CN" altLang="en-US" dirty="0" smtClean="0"/>
              <a:t>并应用验电笔检测灯口是否带电。</a:t>
            </a:r>
            <a:endParaRPr lang="zh-CN" altLang="en-US" dirty="0" smtClean="0"/>
          </a:p>
          <a:p>
            <a:r>
              <a:rPr lang="en-US" altLang="zh-CN" dirty="0" smtClean="0"/>
              <a:t>4.</a:t>
            </a:r>
            <a:r>
              <a:rPr lang="zh-CN" altLang="en-US" smtClean="0"/>
              <a:t>身体接触灯口带电部位导致触电。应注意不能接触灯口的金属部位。</a:t>
            </a:r>
            <a:endParaRPr lang="zh-CN" altLang="en-US" dirty="0"/>
          </a:p>
        </p:txBody>
      </p:sp>
      <p:sp>
        <p:nvSpPr>
          <p:cNvPr id="4" name="灯片编号占位符 3"/>
          <p:cNvSpPr>
            <a:spLocks noGrp="1"/>
          </p:cNvSpPr>
          <p:nvPr>
            <p:ph type="sldNum" sz="quarter" idx="10"/>
          </p:nvPr>
        </p:nvSpPr>
        <p:spPr/>
        <p:txBody>
          <a:bodyPr/>
          <a:lstStyle/>
          <a:p>
            <a:fld id="{830D04CE-2350-4EE7-B96E-8746AEB3EA2B}"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①毛细血管出血：血液呈红色，慢慢渗出，血量少，一般会自行凝固而止血。 </a:t>
            </a:r>
            <a:endParaRPr lang="zh-CN" altLang="en-US" dirty="0" smtClean="0"/>
          </a:p>
          <a:p>
            <a:r>
              <a:rPr lang="zh-CN" altLang="en-US" dirty="0" smtClean="0"/>
              <a:t>②动脉出血：血色鲜红，特别是大动脉出血，血流猛急，呈喷射状。</a:t>
            </a:r>
            <a:endParaRPr lang="zh-CN" altLang="en-US" dirty="0" smtClean="0"/>
          </a:p>
          <a:p>
            <a:r>
              <a:rPr lang="zh-CN" altLang="en-US" dirty="0" smtClean="0"/>
              <a:t>③静脉出血：血色暗红，血流较缓和。</a:t>
            </a:r>
            <a:endParaRPr lang="zh-CN" altLang="en-US" dirty="0" smtClean="0"/>
          </a:p>
          <a:p>
            <a:endParaRPr lang="zh-CN" altLang="en-US" dirty="0"/>
          </a:p>
        </p:txBody>
      </p:sp>
      <p:sp>
        <p:nvSpPr>
          <p:cNvPr id="4" name="灯片编号占位符 3"/>
          <p:cNvSpPr>
            <a:spLocks noGrp="1"/>
          </p:cNvSpPr>
          <p:nvPr>
            <p:ph type="sldNum" sz="quarter" idx="10"/>
          </p:nvPr>
        </p:nvSpPr>
        <p:spPr/>
        <p:txBody>
          <a:bodyPr/>
          <a:lstStyle/>
          <a:p>
            <a:fld id="{830D04CE-2350-4EE7-B96E-8746AEB3EA2B}"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30D04CE-2350-4EE7-B96E-8746AEB3EA2B}"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30D04CE-2350-4EE7-B96E-8746AEB3EA2B}"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报道说，“彩虹派对”在台湾颇为盛行，专家指出，这些标榜使用食用级玉米粉加上色素制成的缤纷彩色粉雾，让活动嗨翻天，民众开心之余，却忘了这些易燃粉末一遇火源，恐引发“粉尘爆炸”，杀伤力更甚煤气罐。</a:t>
            </a:r>
            <a:endParaRPr lang="zh-CN" altLang="en-US" dirty="0" smtClean="0"/>
          </a:p>
          <a:p>
            <a:endParaRPr lang="zh-CN" altLang="en-US" dirty="0"/>
          </a:p>
        </p:txBody>
      </p:sp>
      <p:sp>
        <p:nvSpPr>
          <p:cNvPr id="4" name="灯片编号占位符 3"/>
          <p:cNvSpPr>
            <a:spLocks noGrp="1"/>
          </p:cNvSpPr>
          <p:nvPr>
            <p:ph type="sldNum" sz="quarter" idx="10"/>
          </p:nvPr>
        </p:nvSpPr>
        <p:spPr/>
        <p:txBody>
          <a:bodyPr/>
          <a:lstStyle/>
          <a:p>
            <a:fld id="{830D04CE-2350-4EE7-B96E-8746AEB3EA2B}"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30D04CE-2350-4EE7-B96E-8746AEB3EA2B}"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TextEdit="1"/>
          </p:cNvSpPr>
          <p:nvPr>
            <p:ph type="sldImg"/>
          </p:nvPr>
        </p:nvSpPr>
        <p:spPr bwMode="auto">
          <a:noFill/>
          <a:ln>
            <a:solidFill>
              <a:srgbClr val="000000"/>
            </a:solidFill>
            <a:miter lim="800000"/>
          </a:ln>
        </p:spPr>
      </p:sp>
      <p:sp>
        <p:nvSpPr>
          <p:cNvPr id="39938" name="备注占位符 2"/>
          <p:cNvSpPr>
            <a:spLocks noGrp="1"/>
          </p:cNvSpPr>
          <p:nvPr>
            <p:ph type="body" idx="1"/>
          </p:nvPr>
        </p:nvSpPr>
        <p:spPr bwMode="auto">
          <a:noFill/>
        </p:spPr>
        <p:txBody>
          <a:bodyPr wrap="square" numCol="1" anchor="t" anchorCtr="0" compatLnSpc="1"/>
          <a:lstStyle/>
          <a:p>
            <a:pPr eaLnBrk="1" hangingPunct="1">
              <a:spcBef>
                <a:spcPct val="0"/>
              </a:spcBef>
            </a:pPr>
            <a:r>
              <a:rPr lang="zh-CN" altLang="en-US" smtClean="0"/>
              <a:t>我是正文</a:t>
            </a:r>
            <a:endParaRPr lang="zh-CN" altLang="en-US" smtClean="0"/>
          </a:p>
        </p:txBody>
      </p:sp>
      <p:sp>
        <p:nvSpPr>
          <p:cNvPr id="39939" name="灯片编号占位符 3"/>
          <p:cNvSpPr>
            <a:spLocks noGrp="1"/>
          </p:cNvSpPr>
          <p:nvPr>
            <p:ph type="sldNum" sz="quarter" idx="5"/>
          </p:nvPr>
        </p:nvSpPr>
        <p:spPr bwMode="auto">
          <a:noFill/>
          <a:ln>
            <a:miter lim="800000"/>
          </a:ln>
        </p:spPr>
        <p:txBody>
          <a:bodyPr wrap="square" numCol="1" anchorCtr="0" compatLnSpc="1"/>
          <a:lstStyle/>
          <a:p>
            <a:fld id="{1CD81279-940E-431D-93F0-38246BFC0477}" type="slidenum">
              <a:rPr lang="zh-CN" altLang="en-US" smtClean="0">
                <a:ea typeface="宋体" panose="02010600030101010101" pitchFamily="2" charset="-122"/>
              </a:rPr>
            </a:fld>
            <a:endParaRPr lang="en-US" altLang="zh-CN" smtClean="0">
              <a:ea typeface="宋体" panose="02010600030101010101" pitchFamily="2"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TextEdit="1"/>
          </p:cNvSpPr>
          <p:nvPr>
            <p:ph type="sldImg"/>
          </p:nvPr>
        </p:nvSpPr>
        <p:spPr bwMode="auto">
          <a:noFill/>
          <a:ln>
            <a:solidFill>
              <a:srgbClr val="000000"/>
            </a:solidFill>
            <a:miter lim="800000"/>
          </a:ln>
        </p:spPr>
      </p:sp>
      <p:sp>
        <p:nvSpPr>
          <p:cNvPr id="39938" name="备注占位符 2"/>
          <p:cNvSpPr>
            <a:spLocks noGrp="1"/>
          </p:cNvSpPr>
          <p:nvPr>
            <p:ph type="body" idx="1"/>
          </p:nvPr>
        </p:nvSpPr>
        <p:spPr bwMode="auto">
          <a:noFill/>
        </p:spPr>
        <p:txBody>
          <a:bodyPr wrap="square" numCol="1" anchor="t" anchorCtr="0" compatLnSpc="1"/>
          <a:lstStyle/>
          <a:p>
            <a:pPr eaLnBrk="1" hangingPunct="1">
              <a:spcBef>
                <a:spcPct val="0"/>
              </a:spcBef>
            </a:pPr>
            <a:r>
              <a:rPr lang="zh-CN" altLang="en-US" smtClean="0"/>
              <a:t>我是正文</a:t>
            </a:r>
            <a:endParaRPr lang="zh-CN" altLang="en-US" smtClean="0"/>
          </a:p>
        </p:txBody>
      </p:sp>
      <p:sp>
        <p:nvSpPr>
          <p:cNvPr id="39939" name="灯片编号占位符 3"/>
          <p:cNvSpPr>
            <a:spLocks noGrp="1"/>
          </p:cNvSpPr>
          <p:nvPr>
            <p:ph type="sldNum" sz="quarter" idx="5"/>
          </p:nvPr>
        </p:nvSpPr>
        <p:spPr bwMode="auto">
          <a:noFill/>
          <a:ln>
            <a:miter lim="800000"/>
          </a:ln>
        </p:spPr>
        <p:txBody>
          <a:bodyPr wrap="square" numCol="1" anchorCtr="0" compatLnSpc="1"/>
          <a:lstStyle/>
          <a:p>
            <a:fld id="{1CD81279-940E-431D-93F0-38246BFC0477}" type="slidenum">
              <a:rPr lang="zh-CN" altLang="en-US" smtClean="0">
                <a:ea typeface="宋体" panose="02010600030101010101" pitchFamily="2" charset="-122"/>
              </a:rPr>
            </a:fld>
            <a:endParaRPr lang="en-US" altLang="zh-CN" smtClean="0">
              <a:ea typeface="宋体" panose="02010600030101010101" pitchFamily="2" charset="-122"/>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30D04CE-2350-4EE7-B96E-8746AEB3EA2B}"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TextEdit="1"/>
          </p:cNvSpPr>
          <p:nvPr>
            <p:ph type="sldImg"/>
          </p:nvPr>
        </p:nvSpPr>
        <p:spPr bwMode="auto">
          <a:noFill/>
          <a:ln>
            <a:solidFill>
              <a:srgbClr val="000000"/>
            </a:solidFill>
            <a:miter lim="800000"/>
          </a:ln>
        </p:spPr>
      </p:sp>
      <p:sp>
        <p:nvSpPr>
          <p:cNvPr id="39938" name="备注占位符 2"/>
          <p:cNvSpPr>
            <a:spLocks noGrp="1"/>
          </p:cNvSpPr>
          <p:nvPr>
            <p:ph type="body" idx="1"/>
          </p:nvPr>
        </p:nvSpPr>
        <p:spPr bwMode="auto">
          <a:noFill/>
        </p:spPr>
        <p:txBody>
          <a:bodyPr wrap="square" numCol="1" anchor="t" anchorCtr="0" compatLnSpc="1"/>
          <a:lstStyle/>
          <a:p>
            <a:pPr eaLnBrk="1" hangingPunct="1">
              <a:spcBef>
                <a:spcPct val="0"/>
              </a:spcBef>
            </a:pPr>
            <a:r>
              <a:rPr lang="zh-CN" altLang="en-US" smtClean="0"/>
              <a:t>我是正文</a:t>
            </a:r>
            <a:endParaRPr lang="zh-CN" altLang="en-US" smtClean="0"/>
          </a:p>
        </p:txBody>
      </p:sp>
      <p:sp>
        <p:nvSpPr>
          <p:cNvPr id="39939" name="灯片编号占位符 3"/>
          <p:cNvSpPr>
            <a:spLocks noGrp="1"/>
          </p:cNvSpPr>
          <p:nvPr>
            <p:ph type="sldNum" sz="quarter" idx="5"/>
          </p:nvPr>
        </p:nvSpPr>
        <p:spPr bwMode="auto">
          <a:noFill/>
          <a:ln>
            <a:miter lim="800000"/>
          </a:ln>
        </p:spPr>
        <p:txBody>
          <a:bodyPr wrap="square" numCol="1" anchorCtr="0" compatLnSpc="1"/>
          <a:lstStyle/>
          <a:p>
            <a:fld id="{1CD81279-940E-431D-93F0-38246BFC0477}" type="slidenum">
              <a:rPr lang="zh-CN" altLang="en-US" smtClean="0">
                <a:ea typeface="宋体" panose="02010600030101010101" pitchFamily="2" charset="-122"/>
              </a:rPr>
            </a:fld>
            <a:endParaRPr lang="en-US" altLang="zh-CN" smtClean="0">
              <a:ea typeface="宋体" panose="02010600030101010101" pitchFamily="2" charset="-122"/>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1F25E4D-0FA2-453E-9B95-9073FD2F5356}"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4" Type="http://schemas.openxmlformats.org/officeDocument/2006/relationships/image" Target="../media/image2.jpeg"/><Relationship Id="rId3" Type="http://schemas.openxmlformats.org/officeDocument/2006/relationships/tags" Target="../tags/tag1.xml"/><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2" name="矩形 1"/>
          <p:cNvSpPr/>
          <p:nvPr userDrawn="1"/>
        </p:nvSpPr>
        <p:spPr>
          <a:xfrm>
            <a:off x="2" y="414362"/>
            <a:ext cx="649687" cy="944887"/>
          </a:xfrm>
          <a:prstGeom prst="rect">
            <a:avLst/>
          </a:prstGeom>
          <a:solidFill>
            <a:srgbClr val="123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27430" fontAlgn="base">
              <a:spcBef>
                <a:spcPct val="0"/>
              </a:spcBef>
              <a:spcAft>
                <a:spcPct val="0"/>
              </a:spcAft>
            </a:pPr>
            <a:endParaRPr lang="zh-CN" altLang="en-US" sz="2000">
              <a:solidFill>
                <a:prstClr val="white"/>
              </a:solidFill>
              <a:ea typeface="微软雅黑" panose="020B0503020204020204" pitchFamily="34" charset="-122"/>
            </a:endParaRPr>
          </a:p>
        </p:txBody>
      </p:sp>
      <p:sp>
        <p:nvSpPr>
          <p:cNvPr id="3" name="TextBox 16"/>
          <p:cNvSpPr txBox="1"/>
          <p:nvPr userDrawn="1"/>
        </p:nvSpPr>
        <p:spPr>
          <a:xfrm>
            <a:off x="651657" y="481128"/>
            <a:ext cx="1835451" cy="923201"/>
          </a:xfrm>
          <a:prstGeom prst="rect">
            <a:avLst/>
          </a:prstGeom>
          <a:noFill/>
        </p:spPr>
        <p:txBody>
          <a:bodyPr wrap="square" rtlCol="0">
            <a:spAutoFit/>
          </a:bodyPr>
          <a:lstStyle/>
          <a:p>
            <a:pPr defTabSz="1027430" fontAlgn="base">
              <a:spcBef>
                <a:spcPct val="0"/>
              </a:spcBef>
              <a:spcAft>
                <a:spcPct val="0"/>
              </a:spcAft>
            </a:pPr>
            <a:r>
              <a:rPr lang="zh-CN" altLang="en-US" sz="5400" dirty="0">
                <a:solidFill>
                  <a:srgbClr val="123555"/>
                </a:solidFill>
                <a:latin typeface="方正正大黑简体" pitchFamily="2" charset="-122"/>
                <a:ea typeface="方正正大黑简体" pitchFamily="2" charset="-122"/>
                <a:cs typeface="Microsoft Himalaya" panose="01010100010101010101" pitchFamily="2" charset="0"/>
              </a:rPr>
              <a:t>目录</a:t>
            </a:r>
            <a:endParaRPr lang="zh-CN" altLang="en-US" sz="3600" dirty="0">
              <a:solidFill>
                <a:srgbClr val="123555"/>
              </a:solidFill>
              <a:ea typeface="微软雅黑" panose="020B0503020204020204" pitchFamily="34" charset="-122"/>
            </a:endParaRPr>
          </a:p>
        </p:txBody>
      </p:sp>
      <p:sp>
        <p:nvSpPr>
          <p:cNvPr id="4" name="五边形 3"/>
          <p:cNvSpPr/>
          <p:nvPr userDrawn="1"/>
        </p:nvSpPr>
        <p:spPr>
          <a:xfrm flipH="1">
            <a:off x="11205908" y="5950072"/>
            <a:ext cx="986093" cy="504056"/>
          </a:xfrm>
          <a:prstGeom prst="homePlate">
            <a:avLst/>
          </a:prstGeom>
          <a:solidFill>
            <a:schemeClr val="bg1">
              <a:lumMod val="50000"/>
            </a:schemeClr>
          </a:solidFill>
          <a:ln w="25400" cap="flat" cmpd="sng" algn="ctr">
            <a:no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800" kern="0" dirty="0">
              <a:solidFill>
                <a:sysClr val="window" lastClr="FFFFFF"/>
              </a:solidFill>
              <a:latin typeface="Calibri" panose="020F0502020204030204"/>
              <a:ea typeface="微软雅黑" panose="020B0503020204020204" pitchFamily="34" charset="-122"/>
            </a:endParaRPr>
          </a:p>
        </p:txBody>
      </p:sp>
      <p:sp>
        <p:nvSpPr>
          <p:cNvPr id="6" name="TextBox 15"/>
          <p:cNvSpPr txBox="1"/>
          <p:nvPr userDrawn="1"/>
        </p:nvSpPr>
        <p:spPr>
          <a:xfrm>
            <a:off x="11445828" y="6032826"/>
            <a:ext cx="650091" cy="338554"/>
          </a:xfrm>
          <a:prstGeom prst="rect">
            <a:avLst/>
          </a:prstGeom>
          <a:noFill/>
        </p:spPr>
        <p:txBody>
          <a:bodyPr wrap="square" rtlCol="0">
            <a:spAutoFit/>
          </a:bodyPr>
          <a:lstStyle/>
          <a:p>
            <a:pPr algn="ctr"/>
            <a:fld id="{2EEF1883-7A0E-4F66-9932-E581691AD397}" type="slidenum">
              <a:rPr lang="zh-CN" altLang="en-US" sz="16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fld>
            <a:r>
              <a:rPr lang="zh-CN" altLang="en-US" sz="1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6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pic>
        <p:nvPicPr>
          <p:cNvPr id="7" name="图片 6" descr="E:\OneDrive\桌面\安全生产资讯二维码8.jpg安全生产资讯二维码8"/>
          <p:cNvPicPr>
            <a:picLocks noChangeAspect="1"/>
          </p:cNvPicPr>
          <p:nvPr userDrawn="1"/>
        </p:nvPicPr>
        <p:blipFill>
          <a:blip r:embed="rId2"/>
          <a:srcRect/>
          <a:stretch>
            <a:fillRect/>
          </a:stretch>
        </p:blipFill>
        <p:spPr>
          <a:xfrm>
            <a:off x="10928985" y="5570220"/>
            <a:ext cx="1263015" cy="1263015"/>
          </a:xfrm>
          <a:prstGeom prst="rect">
            <a:avLst/>
          </a:prstGeom>
        </p:spPr>
      </p:pic>
      <p:pic>
        <p:nvPicPr>
          <p:cNvPr id="8" name="图片 7" descr="E:\OneDrive\桌面\10001.jpg10001"/>
          <p:cNvPicPr>
            <a:picLocks noChangeAspect="1"/>
          </p:cNvPicPr>
          <p:nvPr userDrawn="1">
            <p:custDataLst>
              <p:tags r:id="rId3"/>
            </p:custDataLst>
          </p:nvPr>
        </p:nvPicPr>
        <p:blipFill>
          <a:blip r:embed="rId4"/>
          <a:srcRect/>
          <a:stretch>
            <a:fillRect/>
          </a:stretch>
        </p:blipFill>
        <p:spPr>
          <a:xfrm flipH="1">
            <a:off x="11050270" y="197168"/>
            <a:ext cx="1045845" cy="104584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5" name="TextBox 15"/>
          <p:cNvSpPr txBox="1"/>
          <p:nvPr userDrawn="1"/>
        </p:nvSpPr>
        <p:spPr>
          <a:xfrm>
            <a:off x="10669269" y="6109135"/>
            <a:ext cx="650091" cy="338554"/>
          </a:xfrm>
          <a:prstGeom prst="rect">
            <a:avLst/>
          </a:prstGeom>
          <a:noFill/>
        </p:spPr>
        <p:txBody>
          <a:bodyPr wrap="square" rtlCol="0">
            <a:spAutoFit/>
          </a:bodyPr>
          <a:lstStyle/>
          <a:p>
            <a:pPr algn="ctr"/>
            <a:fld id="{2EEF1883-7A0E-4F66-9932-E581691AD397}" type="slidenum">
              <a:rPr lang="zh-CN" altLang="en-US" sz="16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fld>
            <a:r>
              <a:rPr lang="zh-CN" altLang="en-US" sz="1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6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1" name="TextBox 15"/>
          <p:cNvSpPr txBox="1"/>
          <p:nvPr userDrawn="1"/>
        </p:nvSpPr>
        <p:spPr>
          <a:xfrm>
            <a:off x="11211745" y="490447"/>
            <a:ext cx="650431" cy="338554"/>
          </a:xfrm>
          <a:prstGeom prst="rect">
            <a:avLst/>
          </a:prstGeom>
          <a:noFill/>
        </p:spPr>
        <p:txBody>
          <a:bodyPr wrap="square" rtlCol="0">
            <a:spAutoFit/>
          </a:bodyPr>
          <a:lstStyle/>
          <a:p>
            <a:pPr algn="ctr"/>
            <a:fld id="{2EEF1883-7A0E-4F66-9932-E581691AD397}" type="slidenum">
              <a:rPr lang="zh-CN" altLang="en-US" sz="16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fld>
            <a:r>
              <a:rPr lang="zh-CN" altLang="en-US" sz="1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6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2" name="文本框 11"/>
          <p:cNvSpPr txBox="1"/>
          <p:nvPr userDrawn="1"/>
        </p:nvSpPr>
        <p:spPr>
          <a:xfrm>
            <a:off x="893374" y="460982"/>
            <a:ext cx="2100255" cy="400110"/>
          </a:xfrm>
          <a:prstGeom prst="rect">
            <a:avLst/>
          </a:prstGeom>
          <a:noFill/>
        </p:spPr>
        <p:txBody>
          <a:bodyPr wrap="none" rtlCol="0">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rPr>
              <a:t>01 </a:t>
            </a:r>
            <a:r>
              <a:rPr lang="zh-CN" altLang="en-US" sz="2000" dirty="0" smtClean="0">
                <a:solidFill>
                  <a:schemeClr val="bg1"/>
                </a:solidFill>
                <a:latin typeface="微软雅黑" panose="020B0503020204020204" pitchFamily="34" charset="-122"/>
                <a:ea typeface="微软雅黑" panose="020B0503020204020204" pitchFamily="34" charset="-122"/>
              </a:rPr>
              <a:t>生产安全事故</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3" name="组合 2"/>
          <p:cNvGrpSpPr/>
          <p:nvPr userDrawn="1"/>
        </p:nvGrpSpPr>
        <p:grpSpPr>
          <a:xfrm>
            <a:off x="-1200" y="246486"/>
            <a:ext cx="12193200" cy="614607"/>
            <a:chOff x="0" y="235759"/>
            <a:chExt cx="12193200" cy="826477"/>
          </a:xfrm>
        </p:grpSpPr>
        <p:grpSp>
          <p:nvGrpSpPr>
            <p:cNvPr id="20" name="组合 19"/>
            <p:cNvGrpSpPr/>
            <p:nvPr userDrawn="1"/>
          </p:nvGrpSpPr>
          <p:grpSpPr>
            <a:xfrm>
              <a:off x="0" y="235759"/>
              <a:ext cx="12193200" cy="826477"/>
              <a:chOff x="-600" y="252907"/>
              <a:chExt cx="12193200" cy="826477"/>
            </a:xfrm>
          </p:grpSpPr>
          <p:sp>
            <p:nvSpPr>
              <p:cNvPr id="21" name="矩形 20"/>
              <p:cNvSpPr/>
              <p:nvPr userDrawn="1"/>
            </p:nvSpPr>
            <p:spPr>
              <a:xfrm>
                <a:off x="-600" y="382724"/>
                <a:ext cx="12193200" cy="566843"/>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ea typeface="微软雅黑" panose="020B0503020204020204" pitchFamily="34" charset="-122"/>
                </a:endParaRPr>
              </a:p>
            </p:txBody>
          </p:sp>
          <p:sp>
            <p:nvSpPr>
              <p:cNvPr id="22" name="五边形 21"/>
              <p:cNvSpPr/>
              <p:nvPr userDrawn="1"/>
            </p:nvSpPr>
            <p:spPr>
              <a:xfrm>
                <a:off x="668215" y="252908"/>
                <a:ext cx="2525036" cy="826476"/>
              </a:xfrm>
              <a:prstGeom prst="homePlate">
                <a:avLst/>
              </a:prstGeom>
              <a:solidFill>
                <a:srgbClr val="80A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ea typeface="微软雅黑" panose="020B0503020204020204" pitchFamily="34" charset="-122"/>
                </a:endParaRPr>
              </a:p>
            </p:txBody>
          </p:sp>
          <p:sp>
            <p:nvSpPr>
              <p:cNvPr id="23" name="直角三角形 22"/>
              <p:cNvSpPr/>
              <p:nvPr userDrawn="1"/>
            </p:nvSpPr>
            <p:spPr>
              <a:xfrm flipH="1">
                <a:off x="528663" y="252907"/>
                <a:ext cx="139551" cy="129817"/>
              </a:xfrm>
              <a:prstGeom prst="rtTriangle">
                <a:avLst/>
              </a:prstGeom>
              <a:solidFill>
                <a:srgbClr val="A6C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ea typeface="微软雅黑" panose="020B0503020204020204" pitchFamily="34" charset="-122"/>
                </a:endParaRPr>
              </a:p>
            </p:txBody>
          </p:sp>
          <p:sp>
            <p:nvSpPr>
              <p:cNvPr id="24" name="直角三角形 23"/>
              <p:cNvSpPr/>
              <p:nvPr userDrawn="1"/>
            </p:nvSpPr>
            <p:spPr>
              <a:xfrm flipH="1" flipV="1">
                <a:off x="528660" y="949568"/>
                <a:ext cx="139551" cy="129816"/>
              </a:xfrm>
              <a:prstGeom prst="rtTriangle">
                <a:avLst/>
              </a:prstGeom>
              <a:solidFill>
                <a:srgbClr val="A6C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ea typeface="微软雅黑" panose="020B0503020204020204" pitchFamily="34" charset="-122"/>
                </a:endParaRPr>
              </a:p>
            </p:txBody>
          </p:sp>
          <p:sp>
            <p:nvSpPr>
              <p:cNvPr id="25" name="椭圆 24"/>
              <p:cNvSpPr/>
              <p:nvPr userDrawn="1"/>
            </p:nvSpPr>
            <p:spPr>
              <a:xfrm>
                <a:off x="11356958" y="479721"/>
                <a:ext cx="360000" cy="360000"/>
              </a:xfrm>
              <a:prstGeom prst="ellipse">
                <a:avLst/>
              </a:prstGeom>
              <a:solidFill>
                <a:srgbClr val="FFFFFF">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b="0" dirty="0">
                  <a:latin typeface="微软雅黑" panose="020B0503020204020204" pitchFamily="34" charset="-122"/>
                  <a:ea typeface="微软雅黑" panose="020B0503020204020204" pitchFamily="34" charset="-122"/>
                </a:endParaRPr>
              </a:p>
            </p:txBody>
          </p:sp>
          <p:sp>
            <p:nvSpPr>
              <p:cNvPr id="26" name="TextBox 15"/>
              <p:cNvSpPr txBox="1"/>
              <p:nvPr userDrawn="1"/>
            </p:nvSpPr>
            <p:spPr>
              <a:xfrm>
                <a:off x="11211743" y="490444"/>
                <a:ext cx="650431" cy="455262"/>
              </a:xfrm>
              <a:prstGeom prst="rect">
                <a:avLst/>
              </a:prstGeom>
              <a:noFill/>
            </p:spPr>
            <p:txBody>
              <a:bodyPr wrap="square" rtlCol="0">
                <a:spAutoFit/>
              </a:bodyPr>
              <a:lstStyle/>
              <a:p>
                <a:pPr algn="ctr"/>
                <a:r>
                  <a:rPr lang="zh-CN" altLang="en-US" sz="1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6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28" name="TextBox 15"/>
            <p:cNvSpPr txBox="1"/>
            <p:nvPr userDrawn="1"/>
          </p:nvSpPr>
          <p:spPr>
            <a:xfrm>
              <a:off x="11211743" y="395446"/>
              <a:ext cx="650091" cy="455262"/>
            </a:xfrm>
            <a:prstGeom prst="rect">
              <a:avLst/>
            </a:prstGeom>
            <a:noFill/>
          </p:spPr>
          <p:txBody>
            <a:bodyPr wrap="square" rtlCol="0">
              <a:spAutoFit/>
            </a:bodyPr>
            <a:lstStyle/>
            <a:p>
              <a:pPr algn="ctr"/>
              <a:r>
                <a:rPr lang="zh-CN" altLang="en-US" sz="1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6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29" name="TextBox 15"/>
          <p:cNvSpPr txBox="1"/>
          <p:nvPr userDrawn="1"/>
        </p:nvSpPr>
        <p:spPr>
          <a:xfrm>
            <a:off x="11217309" y="379732"/>
            <a:ext cx="650091" cy="338554"/>
          </a:xfrm>
          <a:prstGeom prst="rect">
            <a:avLst/>
          </a:prstGeom>
          <a:noFill/>
        </p:spPr>
        <p:txBody>
          <a:bodyPr wrap="square" rtlCol="0">
            <a:spAutoFit/>
          </a:bodyPr>
          <a:lstStyle/>
          <a:p>
            <a:pPr algn="ctr"/>
            <a:fld id="{2EEF1883-7A0E-4F66-9932-E581691AD397}" type="slidenum">
              <a:rPr lang="zh-CN" altLang="en-US" sz="16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fld>
            <a:r>
              <a:rPr lang="zh-CN" altLang="en-US" sz="1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6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pic>
        <p:nvPicPr>
          <p:cNvPr id="7" name="图片 6" descr="E:\OneDrive\桌面\安全生产资讯二维码8.jpg安全生产资讯二维码8"/>
          <p:cNvPicPr>
            <a:picLocks noChangeAspect="1"/>
          </p:cNvPicPr>
          <p:nvPr userDrawn="1"/>
        </p:nvPicPr>
        <p:blipFill>
          <a:blip r:embed="rId2"/>
          <a:srcRect/>
          <a:stretch>
            <a:fillRect/>
          </a:stretch>
        </p:blipFill>
        <p:spPr>
          <a:xfrm>
            <a:off x="10928985" y="5570220"/>
            <a:ext cx="1263015" cy="1263015"/>
          </a:xfrm>
          <a:prstGeom prst="rect">
            <a:avLst/>
          </a:prstGeom>
        </p:spPr>
      </p:pic>
      <p:pic>
        <p:nvPicPr>
          <p:cNvPr id="8" name="图片 7" descr="E:\OneDrive\桌面\文字文稿1_01.png文字文稿1_01"/>
          <p:cNvPicPr>
            <a:picLocks noChangeAspect="1"/>
          </p:cNvPicPr>
          <p:nvPr userDrawn="1"/>
        </p:nvPicPr>
        <p:blipFill>
          <a:blip r:embed="rId3"/>
          <a:srcRect/>
          <a:stretch>
            <a:fillRect/>
          </a:stretch>
        </p:blipFill>
        <p:spPr>
          <a:xfrm>
            <a:off x="10000615" y="807085"/>
            <a:ext cx="1987550" cy="57086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
        <p:nvSpPr>
          <p:cNvPr id="17" name="TextBox 15"/>
          <p:cNvSpPr txBox="1"/>
          <p:nvPr userDrawn="1"/>
        </p:nvSpPr>
        <p:spPr>
          <a:xfrm>
            <a:off x="11212345" y="1466840"/>
            <a:ext cx="650431" cy="338554"/>
          </a:xfrm>
          <a:prstGeom prst="rect">
            <a:avLst/>
          </a:prstGeom>
          <a:noFill/>
        </p:spPr>
        <p:txBody>
          <a:bodyPr wrap="square" rtlCol="0">
            <a:spAutoFit/>
          </a:bodyPr>
          <a:lstStyle/>
          <a:p>
            <a:pPr algn="ctr"/>
            <a:fld id="{2EEF1883-7A0E-4F66-9932-E581691AD397}" type="slidenum">
              <a:rPr lang="zh-CN" altLang="en-US" sz="16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fld>
            <a:r>
              <a:rPr lang="zh-CN" altLang="en-US" sz="1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6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0" name="TextBox 15"/>
          <p:cNvSpPr txBox="1"/>
          <p:nvPr userDrawn="1"/>
        </p:nvSpPr>
        <p:spPr>
          <a:xfrm>
            <a:off x="11211745" y="490447"/>
            <a:ext cx="650431" cy="338554"/>
          </a:xfrm>
          <a:prstGeom prst="rect">
            <a:avLst/>
          </a:prstGeom>
          <a:noFill/>
        </p:spPr>
        <p:txBody>
          <a:bodyPr wrap="square" rtlCol="0">
            <a:spAutoFit/>
          </a:bodyPr>
          <a:lstStyle/>
          <a:p>
            <a:pPr algn="ctr"/>
            <a:fld id="{2EEF1883-7A0E-4F66-9932-E581691AD397}" type="slidenum">
              <a:rPr lang="zh-CN" altLang="en-US" sz="16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fld>
            <a:r>
              <a:rPr lang="zh-CN" altLang="en-US" sz="1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6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1" name="文本框 20"/>
          <p:cNvSpPr txBox="1"/>
          <p:nvPr userDrawn="1"/>
        </p:nvSpPr>
        <p:spPr>
          <a:xfrm>
            <a:off x="878789" y="2165796"/>
            <a:ext cx="3126177" cy="400110"/>
          </a:xfrm>
          <a:prstGeom prst="rect">
            <a:avLst/>
          </a:prstGeom>
          <a:noFill/>
        </p:spPr>
        <p:txBody>
          <a:bodyPr wrap="none" rtlCol="0">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rPr>
              <a:t>02 </a:t>
            </a:r>
            <a:r>
              <a:rPr lang="zh-CN" altLang="en-US" sz="2000" dirty="0" smtClean="0">
                <a:solidFill>
                  <a:schemeClr val="bg1"/>
                </a:solidFill>
                <a:latin typeface="微软雅黑" panose="020B0503020204020204" pitchFamily="34" charset="-122"/>
                <a:ea typeface="微软雅黑" panose="020B0503020204020204" pitchFamily="34" charset="-122"/>
              </a:rPr>
              <a:t>不安全行为与事故预防</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32" name="TextBox 15"/>
          <p:cNvSpPr txBox="1"/>
          <p:nvPr userDrawn="1"/>
        </p:nvSpPr>
        <p:spPr>
          <a:xfrm>
            <a:off x="11212084" y="490447"/>
            <a:ext cx="650091" cy="338554"/>
          </a:xfrm>
          <a:prstGeom prst="rect">
            <a:avLst/>
          </a:prstGeom>
          <a:noFill/>
        </p:spPr>
        <p:txBody>
          <a:bodyPr wrap="square" rtlCol="0">
            <a:spAutoFit/>
          </a:bodyPr>
          <a:lstStyle/>
          <a:p>
            <a:pPr algn="ctr"/>
            <a:fld id="{2EEF1883-7A0E-4F66-9932-E581691AD397}" type="slidenum">
              <a:rPr lang="zh-CN" altLang="en-US" sz="16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fld>
            <a:r>
              <a:rPr lang="zh-CN" altLang="en-US" sz="1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6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nvGrpSpPr>
          <p:cNvPr id="40" name="组合 39"/>
          <p:cNvGrpSpPr/>
          <p:nvPr userDrawn="1"/>
        </p:nvGrpSpPr>
        <p:grpSpPr>
          <a:xfrm>
            <a:off x="-600" y="252911"/>
            <a:ext cx="12192600" cy="576091"/>
            <a:chOff x="-600" y="252907"/>
            <a:chExt cx="12193200" cy="826478"/>
          </a:xfrm>
        </p:grpSpPr>
        <p:sp>
          <p:nvSpPr>
            <p:cNvPr id="41" name="矩形 40"/>
            <p:cNvSpPr/>
            <p:nvPr userDrawn="1"/>
          </p:nvSpPr>
          <p:spPr>
            <a:xfrm>
              <a:off x="-600" y="382724"/>
              <a:ext cx="12193200" cy="566844"/>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ea typeface="微软雅黑" panose="020B0503020204020204" pitchFamily="34" charset="-122"/>
              </a:endParaRPr>
            </a:p>
          </p:txBody>
        </p:sp>
        <p:sp>
          <p:nvSpPr>
            <p:cNvPr id="42" name="五边形 41"/>
            <p:cNvSpPr/>
            <p:nvPr userDrawn="1"/>
          </p:nvSpPr>
          <p:spPr>
            <a:xfrm>
              <a:off x="668215" y="252908"/>
              <a:ext cx="2630970" cy="826477"/>
            </a:xfrm>
            <a:prstGeom prst="homePlate">
              <a:avLst/>
            </a:prstGeom>
            <a:solidFill>
              <a:srgbClr val="80A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ea typeface="微软雅黑" panose="020B0503020204020204" pitchFamily="34" charset="-122"/>
              </a:endParaRPr>
            </a:p>
          </p:txBody>
        </p:sp>
        <p:sp>
          <p:nvSpPr>
            <p:cNvPr id="43" name="直角三角形 42"/>
            <p:cNvSpPr/>
            <p:nvPr userDrawn="1"/>
          </p:nvSpPr>
          <p:spPr>
            <a:xfrm flipH="1">
              <a:off x="528663" y="252907"/>
              <a:ext cx="139551" cy="129817"/>
            </a:xfrm>
            <a:prstGeom prst="rtTriangle">
              <a:avLst/>
            </a:prstGeom>
            <a:solidFill>
              <a:srgbClr val="A6C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ea typeface="微软雅黑" panose="020B0503020204020204" pitchFamily="34" charset="-122"/>
              </a:endParaRPr>
            </a:p>
          </p:txBody>
        </p:sp>
        <p:sp>
          <p:nvSpPr>
            <p:cNvPr id="44" name="直角三角形 43"/>
            <p:cNvSpPr/>
            <p:nvPr userDrawn="1"/>
          </p:nvSpPr>
          <p:spPr>
            <a:xfrm flipH="1" flipV="1">
              <a:off x="528660" y="949568"/>
              <a:ext cx="139551" cy="129816"/>
            </a:xfrm>
            <a:prstGeom prst="rtTriangle">
              <a:avLst/>
            </a:prstGeom>
            <a:solidFill>
              <a:srgbClr val="A6C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ea typeface="微软雅黑" panose="020B0503020204020204" pitchFamily="34" charset="-122"/>
              </a:endParaRPr>
            </a:p>
          </p:txBody>
        </p:sp>
        <p:sp>
          <p:nvSpPr>
            <p:cNvPr id="45" name="椭圆 44"/>
            <p:cNvSpPr/>
            <p:nvPr userDrawn="1"/>
          </p:nvSpPr>
          <p:spPr>
            <a:xfrm>
              <a:off x="11356958" y="479721"/>
              <a:ext cx="360000" cy="360000"/>
            </a:xfrm>
            <a:prstGeom prst="ellipse">
              <a:avLst/>
            </a:prstGeom>
            <a:solidFill>
              <a:srgbClr val="FFFFFF">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b="0" dirty="0">
                <a:latin typeface="微软雅黑" panose="020B0503020204020204" pitchFamily="34" charset="-122"/>
                <a:ea typeface="微软雅黑" panose="020B0503020204020204" pitchFamily="34" charset="-122"/>
              </a:endParaRPr>
            </a:p>
          </p:txBody>
        </p:sp>
        <p:sp>
          <p:nvSpPr>
            <p:cNvPr id="46" name="TextBox 15"/>
            <p:cNvSpPr txBox="1"/>
            <p:nvPr userDrawn="1"/>
          </p:nvSpPr>
          <p:spPr>
            <a:xfrm>
              <a:off x="11211742" y="490445"/>
              <a:ext cx="650429" cy="485700"/>
            </a:xfrm>
            <a:prstGeom prst="rect">
              <a:avLst/>
            </a:prstGeom>
            <a:noFill/>
          </p:spPr>
          <p:txBody>
            <a:bodyPr wrap="square" rtlCol="0">
              <a:spAutoFit/>
            </a:bodyPr>
            <a:lstStyle/>
            <a:p>
              <a:pPr algn="ctr"/>
              <a:r>
                <a:rPr lang="zh-CN" altLang="en-US" sz="1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6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47" name="TextBox 15"/>
          <p:cNvSpPr txBox="1"/>
          <p:nvPr userDrawn="1"/>
        </p:nvSpPr>
        <p:spPr>
          <a:xfrm>
            <a:off x="11211500" y="366054"/>
            <a:ext cx="650091" cy="338554"/>
          </a:xfrm>
          <a:prstGeom prst="rect">
            <a:avLst/>
          </a:prstGeom>
          <a:noFill/>
        </p:spPr>
        <p:txBody>
          <a:bodyPr wrap="square" rtlCol="0">
            <a:spAutoFit/>
          </a:bodyPr>
          <a:lstStyle/>
          <a:p>
            <a:pPr algn="ctr"/>
            <a:r>
              <a:rPr lang="zh-CN" altLang="en-US" sz="1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6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49" name="TextBox 15"/>
          <p:cNvSpPr txBox="1"/>
          <p:nvPr userDrawn="1"/>
        </p:nvSpPr>
        <p:spPr>
          <a:xfrm>
            <a:off x="11210609" y="366054"/>
            <a:ext cx="650091" cy="338554"/>
          </a:xfrm>
          <a:prstGeom prst="rect">
            <a:avLst/>
          </a:prstGeom>
          <a:noFill/>
        </p:spPr>
        <p:txBody>
          <a:bodyPr wrap="square" rtlCol="0">
            <a:spAutoFit/>
          </a:bodyPr>
          <a:lstStyle/>
          <a:p>
            <a:pPr algn="ctr"/>
            <a:r>
              <a:rPr lang="zh-CN" altLang="en-US" sz="1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6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50" name="TextBox 15"/>
          <p:cNvSpPr txBox="1"/>
          <p:nvPr userDrawn="1"/>
        </p:nvSpPr>
        <p:spPr>
          <a:xfrm>
            <a:off x="11217157" y="366054"/>
            <a:ext cx="650091" cy="338554"/>
          </a:xfrm>
          <a:prstGeom prst="rect">
            <a:avLst/>
          </a:prstGeom>
          <a:noFill/>
        </p:spPr>
        <p:txBody>
          <a:bodyPr wrap="square" rtlCol="0">
            <a:spAutoFit/>
          </a:bodyPr>
          <a:lstStyle/>
          <a:p>
            <a:pPr algn="ctr"/>
            <a:fld id="{2EEF1883-7A0E-4F66-9932-E581691AD397}" type="slidenum">
              <a:rPr lang="zh-CN" altLang="en-US" sz="16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fld>
            <a:r>
              <a:rPr lang="zh-CN" altLang="en-US" sz="1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6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仅标题">
    <p:spTree>
      <p:nvGrpSpPr>
        <p:cNvPr id="1" name=""/>
        <p:cNvGrpSpPr/>
        <p:nvPr/>
      </p:nvGrpSpPr>
      <p:grpSpPr>
        <a:xfrm>
          <a:off x="0" y="0"/>
          <a:ext cx="0" cy="0"/>
          <a:chOff x="0" y="0"/>
          <a:chExt cx="0" cy="0"/>
        </a:xfrm>
      </p:grpSpPr>
      <p:sp>
        <p:nvSpPr>
          <p:cNvPr id="17" name="TextBox 15"/>
          <p:cNvSpPr txBox="1"/>
          <p:nvPr userDrawn="1"/>
        </p:nvSpPr>
        <p:spPr>
          <a:xfrm>
            <a:off x="11212345" y="1466840"/>
            <a:ext cx="650431" cy="338554"/>
          </a:xfrm>
          <a:prstGeom prst="rect">
            <a:avLst/>
          </a:prstGeom>
          <a:noFill/>
        </p:spPr>
        <p:txBody>
          <a:bodyPr wrap="square" rtlCol="0">
            <a:spAutoFit/>
          </a:bodyPr>
          <a:lstStyle/>
          <a:p>
            <a:pPr algn="ctr"/>
            <a:fld id="{2EEF1883-7A0E-4F66-9932-E581691AD397}" type="slidenum">
              <a:rPr lang="zh-CN" altLang="en-US" sz="16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fld>
            <a:r>
              <a:rPr lang="zh-CN" altLang="en-US" sz="1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6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0" name="TextBox 15"/>
          <p:cNvSpPr txBox="1"/>
          <p:nvPr userDrawn="1"/>
        </p:nvSpPr>
        <p:spPr>
          <a:xfrm>
            <a:off x="11211745" y="490447"/>
            <a:ext cx="650431" cy="338554"/>
          </a:xfrm>
          <a:prstGeom prst="rect">
            <a:avLst/>
          </a:prstGeom>
          <a:noFill/>
        </p:spPr>
        <p:txBody>
          <a:bodyPr wrap="square" rtlCol="0">
            <a:spAutoFit/>
          </a:bodyPr>
          <a:lstStyle/>
          <a:p>
            <a:pPr algn="ctr"/>
            <a:fld id="{2EEF1883-7A0E-4F66-9932-E581691AD397}" type="slidenum">
              <a:rPr lang="zh-CN" altLang="en-US" sz="16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fld>
            <a:r>
              <a:rPr lang="zh-CN" altLang="en-US" sz="1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6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nvGrpSpPr>
          <p:cNvPr id="24" name="组合 23"/>
          <p:cNvGrpSpPr/>
          <p:nvPr userDrawn="1"/>
        </p:nvGrpSpPr>
        <p:grpSpPr>
          <a:xfrm>
            <a:off x="-600" y="242637"/>
            <a:ext cx="12192600" cy="576091"/>
            <a:chOff x="-600" y="252907"/>
            <a:chExt cx="12193200" cy="826478"/>
          </a:xfrm>
        </p:grpSpPr>
        <p:sp>
          <p:nvSpPr>
            <p:cNvPr id="25" name="矩形 24"/>
            <p:cNvSpPr/>
            <p:nvPr userDrawn="1"/>
          </p:nvSpPr>
          <p:spPr>
            <a:xfrm>
              <a:off x="-600" y="382724"/>
              <a:ext cx="12193200" cy="566844"/>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ea typeface="微软雅黑" panose="020B0503020204020204" pitchFamily="34" charset="-122"/>
              </a:endParaRPr>
            </a:p>
          </p:txBody>
        </p:sp>
        <p:sp>
          <p:nvSpPr>
            <p:cNvPr id="26" name="五边形 25"/>
            <p:cNvSpPr/>
            <p:nvPr userDrawn="1"/>
          </p:nvSpPr>
          <p:spPr>
            <a:xfrm>
              <a:off x="668216" y="252907"/>
              <a:ext cx="2650500" cy="826478"/>
            </a:xfrm>
            <a:prstGeom prst="homePlate">
              <a:avLst/>
            </a:prstGeom>
            <a:solidFill>
              <a:srgbClr val="80A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ea typeface="微软雅黑" panose="020B0503020204020204" pitchFamily="34" charset="-122"/>
              </a:endParaRPr>
            </a:p>
          </p:txBody>
        </p:sp>
        <p:sp>
          <p:nvSpPr>
            <p:cNvPr id="27" name="直角三角形 26"/>
            <p:cNvSpPr/>
            <p:nvPr userDrawn="1"/>
          </p:nvSpPr>
          <p:spPr>
            <a:xfrm flipH="1">
              <a:off x="528663" y="252907"/>
              <a:ext cx="139551" cy="129817"/>
            </a:xfrm>
            <a:prstGeom prst="rtTriangle">
              <a:avLst/>
            </a:prstGeom>
            <a:solidFill>
              <a:srgbClr val="A6C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ea typeface="微软雅黑" panose="020B0503020204020204" pitchFamily="34" charset="-122"/>
              </a:endParaRPr>
            </a:p>
          </p:txBody>
        </p:sp>
        <p:sp>
          <p:nvSpPr>
            <p:cNvPr id="28" name="直角三角形 27"/>
            <p:cNvSpPr/>
            <p:nvPr userDrawn="1"/>
          </p:nvSpPr>
          <p:spPr>
            <a:xfrm flipH="1" flipV="1">
              <a:off x="528660" y="949568"/>
              <a:ext cx="139551" cy="129816"/>
            </a:xfrm>
            <a:prstGeom prst="rtTriangle">
              <a:avLst/>
            </a:prstGeom>
            <a:solidFill>
              <a:srgbClr val="A6C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ea typeface="微软雅黑" panose="020B0503020204020204" pitchFamily="34" charset="-122"/>
              </a:endParaRPr>
            </a:p>
          </p:txBody>
        </p:sp>
        <p:sp>
          <p:nvSpPr>
            <p:cNvPr id="29" name="椭圆 28"/>
            <p:cNvSpPr/>
            <p:nvPr userDrawn="1"/>
          </p:nvSpPr>
          <p:spPr>
            <a:xfrm>
              <a:off x="11356958" y="479721"/>
              <a:ext cx="360000" cy="360000"/>
            </a:xfrm>
            <a:prstGeom prst="ellipse">
              <a:avLst/>
            </a:prstGeom>
            <a:solidFill>
              <a:srgbClr val="FFFFFF">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b="0" dirty="0">
                <a:latin typeface="微软雅黑" panose="020B0503020204020204" pitchFamily="34" charset="-122"/>
                <a:ea typeface="微软雅黑" panose="020B0503020204020204" pitchFamily="34" charset="-122"/>
              </a:endParaRPr>
            </a:p>
          </p:txBody>
        </p:sp>
        <p:sp>
          <p:nvSpPr>
            <p:cNvPr id="30" name="TextBox 15"/>
            <p:cNvSpPr txBox="1"/>
            <p:nvPr userDrawn="1"/>
          </p:nvSpPr>
          <p:spPr>
            <a:xfrm>
              <a:off x="11211742" y="490445"/>
              <a:ext cx="650429" cy="485700"/>
            </a:xfrm>
            <a:prstGeom prst="rect">
              <a:avLst/>
            </a:prstGeom>
            <a:noFill/>
          </p:spPr>
          <p:txBody>
            <a:bodyPr wrap="square" rtlCol="0">
              <a:spAutoFit/>
            </a:bodyPr>
            <a:lstStyle/>
            <a:p>
              <a:pPr algn="ctr"/>
              <a:r>
                <a:rPr lang="zh-CN" altLang="en-US" sz="1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6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31" name="TextBox 15"/>
          <p:cNvSpPr txBox="1"/>
          <p:nvPr userDrawn="1"/>
        </p:nvSpPr>
        <p:spPr>
          <a:xfrm>
            <a:off x="11211500" y="366054"/>
            <a:ext cx="650091" cy="338554"/>
          </a:xfrm>
          <a:prstGeom prst="rect">
            <a:avLst/>
          </a:prstGeom>
          <a:noFill/>
        </p:spPr>
        <p:txBody>
          <a:bodyPr wrap="square" rtlCol="0">
            <a:spAutoFit/>
          </a:bodyPr>
          <a:lstStyle/>
          <a:p>
            <a:pPr algn="ctr"/>
            <a:r>
              <a:rPr lang="zh-CN" altLang="en-US" sz="1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6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40" name="TextBox 15"/>
          <p:cNvSpPr txBox="1"/>
          <p:nvPr userDrawn="1"/>
        </p:nvSpPr>
        <p:spPr>
          <a:xfrm>
            <a:off x="11210609" y="360144"/>
            <a:ext cx="650091" cy="338554"/>
          </a:xfrm>
          <a:prstGeom prst="rect">
            <a:avLst/>
          </a:prstGeom>
          <a:noFill/>
        </p:spPr>
        <p:txBody>
          <a:bodyPr wrap="square" rtlCol="0">
            <a:spAutoFit/>
          </a:bodyPr>
          <a:lstStyle/>
          <a:p>
            <a:pPr algn="ctr"/>
            <a:fld id="{2EEF1883-7A0E-4F66-9932-E581691AD397}" type="slidenum">
              <a:rPr lang="zh-CN" altLang="en-US" sz="16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fld>
            <a:r>
              <a:rPr lang="zh-CN" altLang="en-US" sz="1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6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grpSp>
        <p:nvGrpSpPr>
          <p:cNvPr id="7" name="组合 6"/>
          <p:cNvGrpSpPr/>
          <p:nvPr userDrawn="1"/>
        </p:nvGrpSpPr>
        <p:grpSpPr>
          <a:xfrm>
            <a:off x="-1296172" y="-661776"/>
            <a:ext cx="3214796" cy="3240982"/>
            <a:chOff x="-769027" y="-720584"/>
            <a:chExt cx="1882210" cy="1897542"/>
          </a:xfrm>
        </p:grpSpPr>
        <p:sp>
          <p:nvSpPr>
            <p:cNvPr id="16" name="矩形 15"/>
            <p:cNvSpPr/>
            <p:nvPr/>
          </p:nvSpPr>
          <p:spPr>
            <a:xfrm rot="19306984">
              <a:off x="69574" y="-720584"/>
              <a:ext cx="1043609" cy="110324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ea typeface="微软雅黑" panose="020B0503020204020204" pitchFamily="34" charset="-122"/>
              </a:endParaRPr>
            </a:p>
          </p:txBody>
        </p:sp>
        <p:sp>
          <p:nvSpPr>
            <p:cNvPr id="17" name="矩形 16"/>
            <p:cNvSpPr/>
            <p:nvPr/>
          </p:nvSpPr>
          <p:spPr>
            <a:xfrm rot="19306984">
              <a:off x="-125059" y="73714"/>
              <a:ext cx="1043609" cy="110324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ea typeface="微软雅黑" panose="020B0503020204020204" pitchFamily="34" charset="-122"/>
              </a:endParaRPr>
            </a:p>
          </p:txBody>
        </p:sp>
        <p:sp>
          <p:nvSpPr>
            <p:cNvPr id="18" name="矩形 17"/>
            <p:cNvSpPr/>
            <p:nvPr/>
          </p:nvSpPr>
          <p:spPr>
            <a:xfrm rot="19306984">
              <a:off x="-769027" y="-531744"/>
              <a:ext cx="1043609" cy="110324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ea typeface="微软雅黑" panose="020B0503020204020204" pitchFamily="34" charset="-122"/>
              </a:endParaRPr>
            </a:p>
          </p:txBody>
        </p:sp>
      </p:grpSp>
      <p:grpSp>
        <p:nvGrpSpPr>
          <p:cNvPr id="19" name="组合 18"/>
          <p:cNvGrpSpPr/>
          <p:nvPr userDrawn="1"/>
        </p:nvGrpSpPr>
        <p:grpSpPr>
          <a:xfrm>
            <a:off x="10157791" y="5013100"/>
            <a:ext cx="3087358" cy="3112506"/>
            <a:chOff x="-769027" y="-720584"/>
            <a:chExt cx="1882210" cy="1897542"/>
          </a:xfrm>
        </p:grpSpPr>
        <p:sp>
          <p:nvSpPr>
            <p:cNvPr id="20" name="矩形 19"/>
            <p:cNvSpPr/>
            <p:nvPr/>
          </p:nvSpPr>
          <p:spPr>
            <a:xfrm rot="19306984">
              <a:off x="69574" y="-720584"/>
              <a:ext cx="1043609" cy="110324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ea typeface="微软雅黑" panose="020B0503020204020204" pitchFamily="34" charset="-122"/>
              </a:endParaRPr>
            </a:p>
          </p:txBody>
        </p:sp>
        <p:sp>
          <p:nvSpPr>
            <p:cNvPr id="21" name="矩形 20"/>
            <p:cNvSpPr/>
            <p:nvPr/>
          </p:nvSpPr>
          <p:spPr>
            <a:xfrm rot="19306984">
              <a:off x="-125059" y="73714"/>
              <a:ext cx="1043609" cy="110324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ea typeface="微软雅黑" panose="020B0503020204020204" pitchFamily="34" charset="-122"/>
              </a:endParaRPr>
            </a:p>
          </p:txBody>
        </p:sp>
        <p:sp>
          <p:nvSpPr>
            <p:cNvPr id="22" name="矩形 21"/>
            <p:cNvSpPr/>
            <p:nvPr/>
          </p:nvSpPr>
          <p:spPr>
            <a:xfrm rot="19306984">
              <a:off x="-769027" y="-531744"/>
              <a:ext cx="1043609" cy="110324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advClick="0" advTm="3000">
        <p14:gallery dir="l"/>
      </p:transition>
    </mc:Choice>
    <mc:Fallback>
      <p:transition spd="slow" advClick="0" advTm="3000">
        <p:fade/>
      </p:transition>
    </mc:Fallback>
  </mc:AlternateContent>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hf hdr="0" ftr="0" dt="0"/>
  <p:txStyles>
    <p:titleStyle>
      <a:lvl1pPr algn="ctr" defTabSz="913765"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7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765"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765"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95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67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165" algn="l" defTabSz="913765" rtl="0" eaLnBrk="1" latinLnBrk="0" hangingPunct="1">
        <a:defRPr sz="1800" kern="1200">
          <a:solidFill>
            <a:schemeClr val="tx1"/>
          </a:solidFill>
          <a:latin typeface="+mn-lt"/>
          <a:ea typeface="+mn-ea"/>
          <a:cs typeface="+mn-cs"/>
        </a:defRPr>
      </a:lvl5pPr>
      <a:lvl6pPr marL="2285365" algn="l" defTabSz="913765" rtl="0" eaLnBrk="1" latinLnBrk="0" hangingPunct="1">
        <a:defRPr sz="1800" kern="1200">
          <a:solidFill>
            <a:schemeClr val="tx1"/>
          </a:solidFill>
          <a:latin typeface="+mn-lt"/>
          <a:ea typeface="+mn-ea"/>
          <a:cs typeface="+mn-cs"/>
        </a:defRPr>
      </a:lvl6pPr>
      <a:lvl7pPr marL="2742565" algn="l" defTabSz="913765" rtl="0" eaLnBrk="1" latinLnBrk="0" hangingPunct="1">
        <a:defRPr sz="1800" kern="1200">
          <a:solidFill>
            <a:schemeClr val="tx1"/>
          </a:solidFill>
          <a:latin typeface="+mn-lt"/>
          <a:ea typeface="+mn-ea"/>
          <a:cs typeface="+mn-cs"/>
        </a:defRPr>
      </a:lvl7pPr>
      <a:lvl8pPr marL="3199765" algn="l" defTabSz="913765" rtl="0" eaLnBrk="1" latinLnBrk="0" hangingPunct="1">
        <a:defRPr sz="1800" kern="1200">
          <a:solidFill>
            <a:schemeClr val="tx1"/>
          </a:solidFill>
          <a:latin typeface="+mn-lt"/>
          <a:ea typeface="+mn-ea"/>
          <a:cs typeface="+mn-cs"/>
        </a:defRPr>
      </a:lvl8pPr>
      <a:lvl9pPr marL="3656965" algn="l" defTabSz="91376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6.png"/><Relationship Id="rId1"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6.png"/><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openxmlformats.org/officeDocument/2006/relationships/image" Target="../media/image12.jpeg"/><Relationship Id="rId1"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4.png"/><Relationship Id="rId1" Type="http://schemas.openxmlformats.org/officeDocument/2006/relationships/image" Target="../media/image13.pn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2.xml"/><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xml"/><Relationship Id="rId2" Type="http://schemas.openxmlformats.org/officeDocument/2006/relationships/image" Target="../media/image20.GIF"/><Relationship Id="rId1"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23.png"/><Relationship Id="rId1" Type="http://schemas.openxmlformats.org/officeDocument/2006/relationships/image" Target="../media/image22.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25.png"/><Relationship Id="rId1" Type="http://schemas.openxmlformats.org/officeDocument/2006/relationships/image" Target="../media/image24.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3.xml"/><Relationship Id="rId2" Type="http://schemas.openxmlformats.org/officeDocument/2006/relationships/image" Target="../media/image27.png"/><Relationship Id="rId1" Type="http://schemas.openxmlformats.org/officeDocument/2006/relationships/image" Target="../media/image26.png"/></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image" Target="../media/image28.jpeg"/></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34.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35.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hyperlink" Target="&#30417;&#25293;&#24037;&#20154;&#24037;&#21378;&#25805;&#20316;&#22833;&#35823;&#23558;&#33258;&#24049;&#25380;&#29190;&#22836;%20-%20&#39640;&#28165;&#22312;&#32447;&#35266;&#30475;%20-%20&#33150;&#35759;&#35270;&#39057;_1_clip.mp4" TargetMode="External"/></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image" Target="../media/image36.png"/></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3.xml"/><Relationship Id="rId2" Type="http://schemas.microsoft.com/office/2007/relationships/hdphoto" Target="../media/image40.wdp"/><Relationship Id="rId1" Type="http://schemas.openxmlformats.org/officeDocument/2006/relationships/image" Target="../media/image3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3.xml"/><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image" Target="../media/image41.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45.png"/><Relationship Id="rId1" Type="http://schemas.openxmlformats.org/officeDocument/2006/relationships/image" Target="../media/image44.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46.jpe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47.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3.xml"/><Relationship Id="rId3" Type="http://schemas.openxmlformats.org/officeDocument/2006/relationships/hyperlink" Target="http://baike.haosou.com/doc/2836593-2993516.html" TargetMode="External"/><Relationship Id="rId2" Type="http://schemas.openxmlformats.org/officeDocument/2006/relationships/hyperlink" Target="http://baike.haosou.com/doc/5880117-6092992.html" TargetMode="External"/><Relationship Id="rId1" Type="http://schemas.openxmlformats.org/officeDocument/2006/relationships/image" Target="../media/image48.png"/></Relationships>
</file>

<file path=ppt/slides/_rels/slide35.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3.xml"/><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image" Target="../media/image49.jpeg"/></Relationships>
</file>

<file path=ppt/slides/_rels/slide36.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3.xml"/><Relationship Id="rId4" Type="http://schemas.openxmlformats.org/officeDocument/2006/relationships/image" Target="../media/image55.png"/><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image" Target="../media/image5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57.png"/><Relationship Id="rId1" Type="http://schemas.openxmlformats.org/officeDocument/2006/relationships/image" Target="../media/image56.pn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58.jpeg"/></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59.png"/></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60.jpe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62.png"/><Relationship Id="rId1" Type="http://schemas.openxmlformats.org/officeDocument/2006/relationships/image" Target="../media/image61.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64.GIF"/><Relationship Id="rId1" Type="http://schemas.openxmlformats.org/officeDocument/2006/relationships/image" Target="../media/image63.GIF"/></Relationships>
</file>

<file path=ppt/slides/_rels/slide48.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4.xml"/><Relationship Id="rId2" Type="http://schemas.openxmlformats.org/officeDocument/2006/relationships/image" Target="../media/image66.GIF"/><Relationship Id="rId1" Type="http://schemas.openxmlformats.org/officeDocument/2006/relationships/image" Target="../media/image65.GIF"/></Relationships>
</file>

<file path=ppt/slides/_rels/slide49.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image" Target="../media/image69.GIF"/><Relationship Id="rId2" Type="http://schemas.openxmlformats.org/officeDocument/2006/relationships/image" Target="../media/image68.GIF"/><Relationship Id="rId1" Type="http://schemas.openxmlformats.org/officeDocument/2006/relationships/image" Target="../media/image67.GIF"/></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70.jpeg"/></Relationships>
</file>

<file path=ppt/slides/_rels/slide51.xml.rels><?xml version="1.0" encoding="UTF-8" standalone="yes"?>
<Relationships xmlns="http://schemas.openxmlformats.org/package/2006/relationships"><Relationship Id="rId5" Type="http://schemas.openxmlformats.org/officeDocument/2006/relationships/slideLayout" Target="../slideLayouts/slideLayout4.xml"/><Relationship Id="rId4" Type="http://schemas.openxmlformats.org/officeDocument/2006/relationships/image" Target="../media/image74.jpeg"/><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image" Target="../media/image71.jpeg"/></Relationships>
</file>

<file path=ppt/slides/_rels/slide52.xml.rels><?xml version="1.0" encoding="UTF-8" standalone="yes"?>
<Relationships xmlns="http://schemas.openxmlformats.org/package/2006/relationships"><Relationship Id="rId5" Type="http://schemas.openxmlformats.org/officeDocument/2006/relationships/slideLayout" Target="../slideLayouts/slideLayout4.xml"/><Relationship Id="rId4" Type="http://schemas.openxmlformats.org/officeDocument/2006/relationships/audio" Target="../media/audio1.wav"/><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image" Target="../media/image75.jpeg"/></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78.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79.png"/></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80.jpeg"/></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82.jpeg"/><Relationship Id="rId1" Type="http://schemas.openxmlformats.org/officeDocument/2006/relationships/image" Target="../media/image81.jpeg"/></Relationships>
</file>

<file path=ppt/slides/_rels/slide58.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image" Target="../media/image85.jpeg"/><Relationship Id="rId2" Type="http://schemas.openxmlformats.org/officeDocument/2006/relationships/image" Target="../media/image84.jpeg"/><Relationship Id="rId1" Type="http://schemas.openxmlformats.org/officeDocument/2006/relationships/image" Target="../media/image83.jpeg"/></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87.jpeg"/><Relationship Id="rId1" Type="http://schemas.openxmlformats.org/officeDocument/2006/relationships/image" Target="../media/image86.jpeg"/></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89.jpeg"/><Relationship Id="rId1" Type="http://schemas.openxmlformats.org/officeDocument/2006/relationships/image" Target="../media/image88.jpeg"/></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91.jpeg"/><Relationship Id="rId1" Type="http://schemas.openxmlformats.org/officeDocument/2006/relationships/image" Target="../media/image90.jpeg"/></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92.jpeg"/></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94.png"/><Relationship Id="rId1" Type="http://schemas.openxmlformats.org/officeDocument/2006/relationships/image" Target="../media/image93.jpeg"/></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95.jpeg"/></Relationships>
</file>

<file path=ppt/slides/_rels/slide65.xml.rels><?xml version="1.0" encoding="UTF-8" standalone="yes"?>
<Relationships xmlns="http://schemas.openxmlformats.org/package/2006/relationships"><Relationship Id="rId5" Type="http://schemas.openxmlformats.org/officeDocument/2006/relationships/slideLayout" Target="../slideLayouts/slideLayout6.xml"/><Relationship Id="rId4" Type="http://schemas.openxmlformats.org/officeDocument/2006/relationships/image" Target="../media/image99.jpeg"/><Relationship Id="rId3" Type="http://schemas.openxmlformats.org/officeDocument/2006/relationships/image" Target="../media/image98.jpeg"/><Relationship Id="rId2" Type="http://schemas.openxmlformats.org/officeDocument/2006/relationships/image" Target="../media/image97.jpeg"/><Relationship Id="rId1" Type="http://schemas.openxmlformats.org/officeDocument/2006/relationships/image" Target="../media/image96.jpe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6.png"/><Relationship Id="rId1" Type="http://schemas.openxmlformats.org/officeDocument/2006/relationships/image" Target="../media/image5.jpeg"/></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13335" y="-169545"/>
            <a:ext cx="12219305" cy="8211820"/>
          </a:xfrm>
          <a:prstGeom prst="rect">
            <a:avLst/>
          </a:prstGeom>
        </p:spPr>
      </p:pic>
      <p:sp>
        <p:nvSpPr>
          <p:cNvPr id="16" name="矩形 15"/>
          <p:cNvSpPr/>
          <p:nvPr/>
        </p:nvSpPr>
        <p:spPr>
          <a:xfrm>
            <a:off x="1572260" y="2598420"/>
            <a:ext cx="9048115" cy="16300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sz="6000" b="1" dirty="0">
                <a:latin typeface="微软雅黑" panose="020B0503020204020204" pitchFamily="34" charset="-122"/>
                <a:ea typeface="微软雅黑" panose="020B0503020204020204" pitchFamily="34" charset="-122"/>
              </a:rPr>
              <a:t>节前安全教育培训</a:t>
            </a:r>
            <a:endParaRPr lang="zh-CN" sz="6000" b="1" dirty="0">
              <a:latin typeface="微软雅黑" panose="020B0503020204020204" pitchFamily="34" charset="-122"/>
              <a:ea typeface="微软雅黑" panose="020B0503020204020204" pitchFamily="34" charset="-122"/>
            </a:endParaRPr>
          </a:p>
        </p:txBody>
      </p:sp>
      <p:grpSp>
        <p:nvGrpSpPr>
          <p:cNvPr id="14" name="组合 13"/>
          <p:cNvGrpSpPr/>
          <p:nvPr/>
        </p:nvGrpSpPr>
        <p:grpSpPr>
          <a:xfrm>
            <a:off x="1022075" y="1122625"/>
            <a:ext cx="10089874" cy="4497456"/>
            <a:chOff x="1022075" y="1088335"/>
            <a:chExt cx="10089874" cy="4497456"/>
          </a:xfrm>
        </p:grpSpPr>
        <p:sp>
          <p:nvSpPr>
            <p:cNvPr id="18" name="矩形 17"/>
            <p:cNvSpPr/>
            <p:nvPr/>
          </p:nvSpPr>
          <p:spPr>
            <a:xfrm>
              <a:off x="3914361" y="1088335"/>
              <a:ext cx="4363278" cy="3876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sz="2000" dirty="0">
                  <a:latin typeface="微软雅黑" panose="020B0503020204020204" pitchFamily="34" charset="-122"/>
                  <a:ea typeface="微软雅黑" panose="020B0503020204020204" pitchFamily="34" charset="-122"/>
                </a:rPr>
                <a:t>班组安全</a:t>
              </a:r>
              <a:endParaRPr lang="zh-CN" sz="2000" dirty="0">
                <a:latin typeface="微软雅黑" panose="020B0503020204020204" pitchFamily="34" charset="-122"/>
                <a:ea typeface="微软雅黑" panose="020B0503020204020204" pitchFamily="34" charset="-122"/>
              </a:endParaRPr>
            </a:p>
          </p:txBody>
        </p:sp>
        <p:grpSp>
          <p:nvGrpSpPr>
            <p:cNvPr id="25" name="组合 24"/>
            <p:cNvGrpSpPr/>
            <p:nvPr/>
          </p:nvGrpSpPr>
          <p:grpSpPr>
            <a:xfrm>
              <a:off x="1022075" y="1282148"/>
              <a:ext cx="10089874" cy="4303643"/>
              <a:chOff x="1022075" y="1282148"/>
              <a:chExt cx="10089874" cy="4303643"/>
            </a:xfrm>
          </p:grpSpPr>
          <p:cxnSp>
            <p:nvCxnSpPr>
              <p:cNvPr id="6" name="直接连接符 5"/>
              <p:cNvCxnSpPr/>
              <p:nvPr/>
            </p:nvCxnSpPr>
            <p:spPr>
              <a:xfrm flipV="1">
                <a:off x="11111948" y="1282150"/>
                <a:ext cx="0" cy="430364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033670" y="1282148"/>
                <a:ext cx="0" cy="4303643"/>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3707296" y="5585791"/>
                <a:ext cx="7404652"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033670" y="5585791"/>
                <a:ext cx="2236304"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8277639" y="1282148"/>
                <a:ext cx="283431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1022075" y="1282148"/>
                <a:ext cx="2892286"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mc:Choice xmlns:p14="http://schemas.microsoft.com/office/powerpoint/2010/main" Requires="p14">
      <p:transition spd="slow" p14:dur="1600" advClick="0" advTm="3000">
        <p14:gallery dir="l"/>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p:nvPr>
        </p:nvSpPr>
        <p:spPr>
          <a:xfrm>
            <a:off x="762000" y="462915"/>
            <a:ext cx="10769600" cy="3201670"/>
          </a:xfrm>
        </p:spPr>
        <p:txBody>
          <a:bodyPr>
            <a:normAutofit fontScale="90000"/>
          </a:bodyPr>
          <a:p>
            <a:pPr algn="l">
              <a:lnSpc>
                <a:spcPct val="150000"/>
              </a:lnSpc>
            </a:pPr>
            <a:r>
              <a:rPr lang="zh-CN" altLang="en-US" sz="2400" b="1" noProof="0" dirty="0">
                <a:ln>
                  <a:noFill/>
                </a:ln>
                <a:solidFill>
                  <a:schemeClr val="accent5">
                    <a:lumMod val="50000"/>
                  </a:schemeClr>
                </a:solidFill>
                <a:effectLst/>
                <a:uLnTx/>
                <a:uFillTx/>
                <a:latin typeface="+mn-lt"/>
                <a:ea typeface="+mn-ea"/>
                <a:cs typeface="+mn-cs"/>
                <a:sym typeface="+mn-ea"/>
              </a:rPr>
              <a:t>说明：</a:t>
            </a:r>
            <a:br>
              <a:rPr kumimoji="0" lang="en-AU" altLang="zh-CN" sz="2400" b="1" i="0" u="none" strike="noStrike" kern="1200" cap="none" spc="0" normalizeH="0" baseline="0" noProof="0" dirty="0">
                <a:ln>
                  <a:noFill/>
                </a:ln>
                <a:solidFill>
                  <a:schemeClr val="accent5">
                    <a:lumMod val="50000"/>
                  </a:schemeClr>
                </a:solidFill>
                <a:effectLst/>
                <a:uLnTx/>
                <a:uFillTx/>
                <a:latin typeface="+mn-lt"/>
                <a:ea typeface="+mn-ea"/>
                <a:cs typeface="+mn-cs"/>
              </a:rPr>
            </a:br>
            <a:r>
              <a:rPr lang="en-US" altLang="en-AU" sz="2700" noProof="0" dirty="0">
                <a:ln>
                  <a:noFill/>
                </a:ln>
                <a:solidFill>
                  <a:schemeClr val="tx1">
                    <a:tint val="75000"/>
                  </a:schemeClr>
                </a:solidFill>
                <a:effectLst/>
                <a:uLnTx/>
                <a:uFillTx/>
                <a:latin typeface="+mn-lt"/>
                <a:ea typeface="+mn-ea"/>
                <a:cs typeface="+mn-cs"/>
                <a:sym typeface="+mn-ea"/>
              </a:rPr>
              <a:t>1.</a:t>
            </a:r>
            <a:r>
              <a:rPr lang="zh-CN" sz="2700" noProof="0" dirty="0">
                <a:ln>
                  <a:noFill/>
                </a:ln>
                <a:solidFill>
                  <a:schemeClr val="tx1">
                    <a:tint val="75000"/>
                  </a:schemeClr>
                </a:solidFill>
                <a:effectLst/>
                <a:uLnTx/>
                <a:uFillTx/>
                <a:latin typeface="+mn-lt"/>
                <a:ea typeface="+mn-ea"/>
                <a:cs typeface="+mn-cs"/>
                <a:sym typeface="+mn-ea"/>
              </a:rPr>
              <a:t>资料由</a:t>
            </a:r>
            <a:r>
              <a:rPr lang="en-US" altLang="zh-CN" sz="2700" noProof="0" dirty="0">
                <a:ln>
                  <a:noFill/>
                </a:ln>
                <a:solidFill>
                  <a:schemeClr val="tx1">
                    <a:tint val="75000"/>
                  </a:schemeClr>
                </a:solidFill>
                <a:effectLst/>
                <a:uLnTx/>
                <a:uFillTx/>
                <a:latin typeface="+mn-lt"/>
                <a:ea typeface="+mn-ea"/>
                <a:cs typeface="+mn-cs"/>
                <a:sym typeface="+mn-ea"/>
              </a:rPr>
              <a:t>“</a:t>
            </a:r>
            <a:r>
              <a:rPr lang="zh-CN" altLang="en-US" sz="2700" noProof="0" dirty="0">
                <a:ln>
                  <a:noFill/>
                </a:ln>
                <a:solidFill>
                  <a:schemeClr val="tx1">
                    <a:tint val="75000"/>
                  </a:schemeClr>
                </a:solidFill>
                <a:effectLst/>
                <a:uLnTx/>
                <a:uFillTx/>
                <a:latin typeface="+mn-lt"/>
                <a:ea typeface="+mn-ea"/>
                <a:cs typeface="+mn-cs"/>
                <a:sym typeface="+mn-ea"/>
              </a:rPr>
              <a:t>超级文库</a:t>
            </a:r>
            <a:r>
              <a:rPr lang="en-US" altLang="zh-CN" sz="2700" noProof="0" dirty="0">
                <a:ln>
                  <a:noFill/>
                </a:ln>
                <a:solidFill>
                  <a:schemeClr val="tx1">
                    <a:tint val="75000"/>
                  </a:schemeClr>
                </a:solidFill>
                <a:effectLst/>
                <a:uLnTx/>
                <a:uFillTx/>
                <a:latin typeface="+mn-lt"/>
                <a:ea typeface="+mn-ea"/>
                <a:cs typeface="+mn-cs"/>
                <a:sym typeface="+mn-ea"/>
              </a:rPr>
              <a:t>”</a:t>
            </a:r>
            <a:r>
              <a:rPr lang="zh-CN" altLang="en-US" sz="2700" noProof="0" dirty="0">
                <a:ln>
                  <a:noFill/>
                </a:ln>
                <a:solidFill>
                  <a:schemeClr val="tx1">
                    <a:tint val="75000"/>
                  </a:schemeClr>
                </a:solidFill>
                <a:effectLst/>
                <a:uLnTx/>
                <a:uFillTx/>
                <a:latin typeface="+mn-lt"/>
                <a:ea typeface="+mn-ea"/>
                <a:cs typeface="+mn-cs"/>
                <a:sym typeface="+mn-ea"/>
              </a:rPr>
              <a:t>上传者收集于网络；</a:t>
            </a:r>
            <a:br>
              <a:rPr kumimoji="0" lang="en-AU" altLang="zh-CN" sz="2700" b="0" i="0" u="none" strike="noStrike" kern="1200" cap="none" spc="0" normalizeH="0" baseline="0" noProof="0" dirty="0">
                <a:ln>
                  <a:noFill/>
                </a:ln>
                <a:solidFill>
                  <a:schemeClr val="tx1">
                    <a:tint val="75000"/>
                  </a:schemeClr>
                </a:solidFill>
                <a:effectLst/>
                <a:uLnTx/>
                <a:uFillTx/>
                <a:latin typeface="+mn-lt"/>
                <a:ea typeface="+mn-ea"/>
                <a:cs typeface="+mn-cs"/>
              </a:rPr>
            </a:br>
            <a:r>
              <a:rPr lang="en-US" altLang="zh-CN" sz="2700" noProof="0" dirty="0">
                <a:ln>
                  <a:noFill/>
                </a:ln>
                <a:solidFill>
                  <a:schemeClr val="tx1">
                    <a:tint val="75000"/>
                  </a:schemeClr>
                </a:solidFill>
                <a:effectLst/>
                <a:uLnTx/>
                <a:uFillTx/>
                <a:latin typeface="+mn-lt"/>
                <a:ea typeface="+mn-ea"/>
                <a:cs typeface="+mn-cs"/>
                <a:sym typeface="+mn-ea"/>
              </a:rPr>
              <a:t>2.</a:t>
            </a:r>
            <a:r>
              <a:rPr lang="zh-CN" sz="2700" noProof="0" dirty="0">
                <a:ln>
                  <a:noFill/>
                </a:ln>
                <a:solidFill>
                  <a:schemeClr val="tx1">
                    <a:tint val="75000"/>
                  </a:schemeClr>
                </a:solidFill>
                <a:effectLst/>
                <a:uLnTx/>
                <a:uFillTx/>
                <a:latin typeface="+mn-lt"/>
                <a:ea typeface="+mn-ea"/>
                <a:cs typeface="+mn-cs"/>
                <a:sym typeface="+mn-ea"/>
              </a:rPr>
              <a:t>向版权所有者致谢</a:t>
            </a:r>
            <a:r>
              <a:rPr lang="zh-CN" altLang="en-US" sz="2700" noProof="0" dirty="0">
                <a:ln>
                  <a:noFill/>
                </a:ln>
                <a:solidFill>
                  <a:schemeClr val="tx1">
                    <a:tint val="75000"/>
                  </a:schemeClr>
                </a:solidFill>
                <a:effectLst/>
                <a:uLnTx/>
                <a:uFillTx/>
                <a:latin typeface="+mn-lt"/>
                <a:ea typeface="+mn-ea"/>
                <a:cs typeface="+mn-cs"/>
                <a:sym typeface="+mn-ea"/>
              </a:rPr>
              <a:t>；</a:t>
            </a:r>
            <a:br>
              <a:rPr kumimoji="0" lang="en-AU" altLang="zh-CN" sz="2700" b="0" i="0" u="none" strike="noStrike" kern="1200" cap="none" spc="0" normalizeH="0" baseline="0" noProof="0" dirty="0">
                <a:ln>
                  <a:noFill/>
                </a:ln>
                <a:solidFill>
                  <a:schemeClr val="tx1">
                    <a:tint val="75000"/>
                  </a:schemeClr>
                </a:solidFill>
                <a:effectLst/>
                <a:uLnTx/>
                <a:uFillTx/>
                <a:latin typeface="+mn-lt"/>
                <a:ea typeface="+mn-ea"/>
                <a:cs typeface="+mn-cs"/>
              </a:rPr>
            </a:br>
            <a:r>
              <a:rPr lang="en-AU" altLang="zh-CN" sz="2700" noProof="0" dirty="0">
                <a:ln>
                  <a:noFill/>
                </a:ln>
                <a:solidFill>
                  <a:schemeClr val="tx1">
                    <a:tint val="75000"/>
                  </a:schemeClr>
                </a:solidFill>
                <a:effectLst/>
                <a:uLnTx/>
                <a:uFillTx/>
                <a:latin typeface="+mn-lt"/>
                <a:ea typeface="+mn-ea"/>
                <a:cs typeface="+mn-cs"/>
                <a:sym typeface="+mn-ea"/>
              </a:rPr>
              <a:t>3.</a:t>
            </a:r>
            <a:r>
              <a:rPr lang="zh-CN" altLang="en-US" sz="2700" noProof="0" dirty="0">
                <a:ln>
                  <a:noFill/>
                </a:ln>
                <a:solidFill>
                  <a:srgbClr val="FF0000"/>
                </a:solidFill>
                <a:effectLst/>
                <a:uLnTx/>
                <a:uFillTx/>
                <a:latin typeface="+mn-lt"/>
                <a:ea typeface="+mn-ea"/>
                <a:cs typeface="+mn-cs"/>
                <a:sym typeface="+mn-ea"/>
              </a:rPr>
              <a:t>更多</a:t>
            </a:r>
            <a:r>
              <a:rPr lang="zh-CN" altLang="en-US" sz="2700" noProof="0" dirty="0" smtClean="0">
                <a:ln>
                  <a:noFill/>
                </a:ln>
                <a:solidFill>
                  <a:srgbClr val="FF0000"/>
                </a:solidFill>
                <a:effectLst/>
                <a:uLnTx/>
                <a:uFillTx/>
                <a:latin typeface="+mn-lt"/>
                <a:ea typeface="+mn-ea"/>
                <a:cs typeface="+mn-cs"/>
                <a:sym typeface="+mn-ea"/>
              </a:rPr>
              <a:t>资源请扫</a:t>
            </a:r>
            <a:r>
              <a:rPr lang="zh-CN" altLang="en-US" sz="2700" noProof="0" dirty="0">
                <a:ln>
                  <a:noFill/>
                </a:ln>
                <a:solidFill>
                  <a:srgbClr val="FF0000"/>
                </a:solidFill>
                <a:effectLst/>
                <a:uLnTx/>
                <a:uFillTx/>
                <a:latin typeface="+mn-lt"/>
                <a:ea typeface="+mn-ea"/>
                <a:cs typeface="+mn-cs"/>
                <a:sym typeface="+mn-ea"/>
              </a:rPr>
              <a:t>下方二维码关注公众号；</a:t>
            </a:r>
            <a:br>
              <a:rPr kumimoji="0" lang="en-US" altLang="zh-CN" sz="2700" b="0" i="0" u="none" strike="noStrike" kern="1200" cap="none" spc="0" normalizeH="0" baseline="0" noProof="0" dirty="0">
                <a:ln>
                  <a:noFill/>
                </a:ln>
                <a:solidFill>
                  <a:srgbClr val="FF0000"/>
                </a:solidFill>
                <a:effectLst/>
                <a:uLnTx/>
                <a:uFillTx/>
                <a:latin typeface="+mn-lt"/>
                <a:ea typeface="+mn-ea"/>
                <a:cs typeface="+mn-cs"/>
              </a:rPr>
            </a:br>
            <a:r>
              <a:rPr lang="en-US" altLang="zh-CN" sz="2700"/>
              <a:t>4.</a:t>
            </a:r>
            <a:r>
              <a:rPr lang="zh-CN" altLang="en-US" sz="2700"/>
              <a:t>关注微信公众号：</a:t>
            </a:r>
            <a:r>
              <a:rPr lang="en-US" altLang="zh-CN" sz="2700">
                <a:highlight>
                  <a:srgbClr val="00FF00"/>
                </a:highlight>
              </a:rPr>
              <a:t>“</a:t>
            </a:r>
            <a:r>
              <a:rPr lang="zh-CN" altLang="en-US" sz="2700">
                <a:highlight>
                  <a:srgbClr val="00FF00"/>
                </a:highlight>
              </a:rPr>
              <a:t>安全生产资讯</a:t>
            </a:r>
            <a:r>
              <a:rPr lang="en-US" altLang="zh-CN" sz="2700">
                <a:highlight>
                  <a:srgbClr val="00FF00"/>
                </a:highlight>
              </a:rPr>
              <a:t>”</a:t>
            </a:r>
            <a:r>
              <a:rPr lang="zh-CN" altLang="en-US" sz="2700"/>
              <a:t>领取海量资料</a:t>
            </a:r>
            <a:r>
              <a:rPr lang="en-US" altLang="zh-CN" sz="2700"/>
              <a:t>   </a:t>
            </a:r>
            <a:br>
              <a:rPr lang="en-US" altLang="zh-CN" sz="2700"/>
            </a:br>
            <a:r>
              <a:rPr lang="en-US" altLang="zh-CN" sz="2700"/>
              <a:t>5.</a:t>
            </a:r>
            <a:r>
              <a:rPr lang="zh-CN" altLang="en-US" sz="2700"/>
              <a:t>超级文库地址：</a:t>
            </a:r>
            <a:r>
              <a:rPr lang="en-US" altLang="zh-CN" sz="2700"/>
              <a:t>wenku.chaojikaoba.cn        </a:t>
            </a:r>
            <a:endParaRPr lang="en-US" altLang="zh-CN" sz="2700"/>
          </a:p>
        </p:txBody>
      </p:sp>
      <p:pic>
        <p:nvPicPr>
          <p:cNvPr id="4" name="图片 3" descr="安全资讯公众号二维码2_258"/>
          <p:cNvPicPr>
            <a:picLocks noChangeAspect="1"/>
          </p:cNvPicPr>
          <p:nvPr/>
        </p:nvPicPr>
        <p:blipFill>
          <a:blip r:embed="rId1"/>
          <a:stretch>
            <a:fillRect/>
          </a:stretch>
        </p:blipFill>
        <p:spPr>
          <a:xfrm>
            <a:off x="1805305" y="3883660"/>
            <a:ext cx="2168525" cy="2168525"/>
          </a:xfrm>
          <a:prstGeom prst="rect">
            <a:avLst/>
          </a:prstGeom>
        </p:spPr>
      </p:pic>
      <p:pic>
        <p:nvPicPr>
          <p:cNvPr id="5" name="图片 4" descr="文库推广二维码"/>
          <p:cNvPicPr>
            <a:picLocks noChangeAspect="1"/>
          </p:cNvPicPr>
          <p:nvPr/>
        </p:nvPicPr>
        <p:blipFill>
          <a:blip r:embed="rId2"/>
          <a:stretch>
            <a:fillRect/>
          </a:stretch>
        </p:blipFill>
        <p:spPr>
          <a:xfrm>
            <a:off x="3899535" y="3951605"/>
            <a:ext cx="6102985" cy="20320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775335" y="1047750"/>
            <a:ext cx="10410825" cy="4762500"/>
          </a:xfrm>
          <a:prstGeom prst="rect">
            <a:avLst/>
          </a:prstGeom>
          <a:noFill/>
          <a:ln w="254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b="1">
              <a:ea typeface="微软雅黑" panose="020B0503020204020204" pitchFamily="34" charset="-122"/>
            </a:endParaRPr>
          </a:p>
        </p:txBody>
      </p:sp>
      <p:grpSp>
        <p:nvGrpSpPr>
          <p:cNvPr id="31" name="组合 30"/>
          <p:cNvGrpSpPr/>
          <p:nvPr/>
        </p:nvGrpSpPr>
        <p:grpSpPr>
          <a:xfrm>
            <a:off x="2734612" y="2223733"/>
            <a:ext cx="4256405" cy="704952"/>
            <a:chOff x="2959902" y="1978591"/>
            <a:chExt cx="4256405" cy="704952"/>
          </a:xfrm>
        </p:grpSpPr>
        <p:sp>
          <p:nvSpPr>
            <p:cNvPr id="32" name="文本框 31"/>
            <p:cNvSpPr txBox="1"/>
            <p:nvPr/>
          </p:nvSpPr>
          <p:spPr>
            <a:xfrm>
              <a:off x="3698407" y="2079556"/>
              <a:ext cx="3517900" cy="521970"/>
            </a:xfrm>
            <a:prstGeom prst="rect">
              <a:avLst/>
            </a:prstGeom>
            <a:noFill/>
          </p:spPr>
          <p:txBody>
            <a:bodyPr wrap="square" rtlCol="0">
              <a:spAutoFit/>
            </a:bodyPr>
            <a:p>
              <a:r>
                <a:rPr lang="zh-CN" altLang="en-US" sz="2800" b="1" dirty="0">
                  <a:solidFill>
                    <a:srgbClr val="0070C0"/>
                  </a:solidFill>
                  <a:latin typeface="微软雅黑" panose="020B0503020204020204" pitchFamily="34" charset="-122"/>
                  <a:ea typeface="微软雅黑" panose="020B0503020204020204" pitchFamily="34" charset="-122"/>
                  <a:sym typeface="+mn-ea"/>
                </a:rPr>
                <a:t>论安全意识的重要性</a:t>
              </a:r>
              <a:endParaRPr lang="zh-CN" altLang="en-US" sz="2800" b="1" dirty="0">
                <a:solidFill>
                  <a:srgbClr val="0070C0"/>
                </a:solidFill>
                <a:latin typeface="微软雅黑" panose="020B0503020204020204" pitchFamily="34" charset="-122"/>
                <a:ea typeface="微软雅黑" panose="020B0503020204020204" pitchFamily="34" charset="-122"/>
                <a:sym typeface="+mn-ea"/>
              </a:endParaRPr>
            </a:p>
          </p:txBody>
        </p:sp>
        <p:sp>
          <p:nvSpPr>
            <p:cNvPr id="34" name="矩形 33"/>
            <p:cNvSpPr/>
            <p:nvPr/>
          </p:nvSpPr>
          <p:spPr>
            <a:xfrm>
              <a:off x="2959902" y="1978591"/>
              <a:ext cx="765313" cy="7049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3200" b="1" dirty="0">
                  <a:solidFill>
                    <a:schemeClr val="accent1"/>
                  </a:solidFill>
                  <a:ea typeface="微软雅黑" panose="020B0503020204020204" pitchFamily="34" charset="-122"/>
                </a:rPr>
                <a:t>01</a:t>
              </a:r>
              <a:endParaRPr lang="en-US" altLang="zh-CN" sz="3200" b="1" dirty="0">
                <a:solidFill>
                  <a:schemeClr val="accent1"/>
                </a:solidFill>
                <a:ea typeface="微软雅黑" panose="020B0503020204020204" pitchFamily="34" charset="-122"/>
              </a:endParaRPr>
            </a:p>
          </p:txBody>
        </p:sp>
      </p:grpSp>
      <p:grpSp>
        <p:nvGrpSpPr>
          <p:cNvPr id="37" name="组合 36"/>
          <p:cNvGrpSpPr/>
          <p:nvPr/>
        </p:nvGrpSpPr>
        <p:grpSpPr>
          <a:xfrm rot="0">
            <a:off x="7077710" y="2223770"/>
            <a:ext cx="3876040" cy="704850"/>
            <a:chOff x="2959902" y="2912869"/>
            <a:chExt cx="3875932" cy="704952"/>
          </a:xfrm>
        </p:grpSpPr>
        <p:sp>
          <p:nvSpPr>
            <p:cNvPr id="38" name="文本框 37"/>
            <p:cNvSpPr txBox="1"/>
            <p:nvPr/>
          </p:nvSpPr>
          <p:spPr>
            <a:xfrm>
              <a:off x="3698386" y="3003735"/>
              <a:ext cx="3137448" cy="522046"/>
            </a:xfrm>
            <a:prstGeom prst="rect">
              <a:avLst/>
            </a:prstGeom>
            <a:noFill/>
          </p:spPr>
          <p:txBody>
            <a:bodyPr wrap="square" rtlCol="0">
              <a:spAutoFit/>
            </a:bodyPr>
            <a:p>
              <a:r>
                <a:rPr lang="zh-CN" altLang="en-US" sz="2800" b="1" dirty="0" smtClean="0">
                  <a:solidFill>
                    <a:srgbClr val="0070C0"/>
                  </a:solidFill>
                  <a:latin typeface="微软雅黑" panose="020B0503020204020204" pitchFamily="34" charset="-122"/>
                  <a:ea typeface="微软雅黑" panose="020B0503020204020204" pitchFamily="34" charset="-122"/>
                  <a:sym typeface="+mn-ea"/>
                </a:rPr>
                <a:t>生产中的安全</a:t>
              </a:r>
              <a:endParaRPr lang="zh-CN" altLang="en-US" sz="2800" b="1" dirty="0" smtClean="0">
                <a:solidFill>
                  <a:srgbClr val="0070C0"/>
                </a:solidFill>
                <a:latin typeface="微软雅黑" panose="020B0503020204020204" pitchFamily="34" charset="-122"/>
                <a:ea typeface="微软雅黑" panose="020B0503020204020204" pitchFamily="34" charset="-122"/>
                <a:sym typeface="+mn-ea"/>
              </a:endParaRPr>
            </a:p>
          </p:txBody>
        </p:sp>
        <p:sp>
          <p:nvSpPr>
            <p:cNvPr id="39" name="矩形 38"/>
            <p:cNvSpPr/>
            <p:nvPr/>
          </p:nvSpPr>
          <p:spPr>
            <a:xfrm>
              <a:off x="2959902" y="2912869"/>
              <a:ext cx="765313" cy="7049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3200" b="1" dirty="0">
                  <a:solidFill>
                    <a:srgbClr val="0070C0"/>
                  </a:solidFill>
                  <a:ea typeface="微软雅黑" panose="020B0503020204020204" pitchFamily="34" charset="-122"/>
                </a:rPr>
                <a:t>02</a:t>
              </a:r>
              <a:endParaRPr lang="en-US" altLang="zh-CN" sz="3200" b="1" dirty="0">
                <a:solidFill>
                  <a:srgbClr val="0070C0"/>
                </a:solidFill>
                <a:ea typeface="微软雅黑" panose="020B0503020204020204" pitchFamily="34" charset="-122"/>
              </a:endParaRPr>
            </a:p>
          </p:txBody>
        </p:sp>
      </p:grpSp>
      <p:grpSp>
        <p:nvGrpSpPr>
          <p:cNvPr id="42" name="组合 41"/>
          <p:cNvGrpSpPr/>
          <p:nvPr/>
        </p:nvGrpSpPr>
        <p:grpSpPr>
          <a:xfrm rot="0">
            <a:off x="2802890" y="3720465"/>
            <a:ext cx="3876040" cy="704850"/>
            <a:chOff x="2959902" y="3847147"/>
            <a:chExt cx="3875932" cy="704952"/>
          </a:xfrm>
        </p:grpSpPr>
        <p:sp>
          <p:nvSpPr>
            <p:cNvPr id="43" name="文本框 42"/>
            <p:cNvSpPr txBox="1"/>
            <p:nvPr/>
          </p:nvSpPr>
          <p:spPr>
            <a:xfrm>
              <a:off x="3698386" y="3928074"/>
              <a:ext cx="3137448" cy="522046"/>
            </a:xfrm>
            <a:prstGeom prst="rect">
              <a:avLst/>
            </a:prstGeom>
            <a:noFill/>
          </p:spPr>
          <p:txBody>
            <a:bodyPr wrap="square" rtlCol="0">
              <a:spAutoFit/>
            </a:bodyPr>
            <a:p>
              <a:r>
                <a:rPr lang="zh-CN" altLang="en-US" sz="2800" b="1" dirty="0" smtClean="0">
                  <a:solidFill>
                    <a:srgbClr val="0070C0"/>
                  </a:solidFill>
                  <a:latin typeface="微软雅黑" panose="020B0503020204020204" pitchFamily="34" charset="-122"/>
                  <a:ea typeface="微软雅黑" panose="020B0503020204020204" pitchFamily="34" charset="-122"/>
                  <a:sym typeface="+mn-ea"/>
                </a:rPr>
                <a:t>交通行车安全</a:t>
              </a:r>
              <a:endParaRPr lang="zh-CN" altLang="en-US" sz="2800" b="1" dirty="0" smtClean="0">
                <a:solidFill>
                  <a:srgbClr val="0070C0"/>
                </a:solidFill>
                <a:latin typeface="微软雅黑" panose="020B0503020204020204" pitchFamily="34" charset="-122"/>
                <a:ea typeface="微软雅黑" panose="020B0503020204020204" pitchFamily="34" charset="-122"/>
                <a:sym typeface="+mn-ea"/>
              </a:endParaRPr>
            </a:p>
          </p:txBody>
        </p:sp>
        <p:sp>
          <p:nvSpPr>
            <p:cNvPr id="44" name="矩形 43"/>
            <p:cNvSpPr/>
            <p:nvPr/>
          </p:nvSpPr>
          <p:spPr>
            <a:xfrm>
              <a:off x="2959902" y="3847147"/>
              <a:ext cx="765313" cy="7049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3200" b="1" dirty="0">
                  <a:solidFill>
                    <a:schemeClr val="accent1"/>
                  </a:solidFill>
                  <a:ea typeface="微软雅黑" panose="020B0503020204020204" pitchFamily="34" charset="-122"/>
                </a:rPr>
                <a:t>03</a:t>
              </a:r>
              <a:endParaRPr lang="en-US" altLang="zh-CN" sz="3200" b="1" dirty="0">
                <a:solidFill>
                  <a:schemeClr val="accent1"/>
                </a:solidFill>
                <a:ea typeface="微软雅黑" panose="020B0503020204020204" pitchFamily="34" charset="-122"/>
              </a:endParaRPr>
            </a:p>
          </p:txBody>
        </p:sp>
      </p:grpSp>
      <p:grpSp>
        <p:nvGrpSpPr>
          <p:cNvPr id="47" name="组合 46"/>
          <p:cNvGrpSpPr/>
          <p:nvPr/>
        </p:nvGrpSpPr>
        <p:grpSpPr>
          <a:xfrm rot="0">
            <a:off x="7077710" y="3720465"/>
            <a:ext cx="3876040" cy="704850"/>
            <a:chOff x="2959902" y="4761548"/>
            <a:chExt cx="3875932" cy="704952"/>
          </a:xfrm>
        </p:grpSpPr>
        <p:sp>
          <p:nvSpPr>
            <p:cNvPr id="48" name="文本框 47"/>
            <p:cNvSpPr txBox="1"/>
            <p:nvPr/>
          </p:nvSpPr>
          <p:spPr>
            <a:xfrm>
              <a:off x="3698386" y="4852414"/>
              <a:ext cx="3137448" cy="522046"/>
            </a:xfrm>
            <a:prstGeom prst="rect">
              <a:avLst/>
            </a:prstGeom>
            <a:noFill/>
          </p:spPr>
          <p:txBody>
            <a:bodyPr wrap="square" rtlCol="0">
              <a:spAutoFit/>
            </a:bodyPr>
            <a:p>
              <a:r>
                <a:rPr lang="zh-CN" altLang="en-US" sz="2800" b="1" dirty="0">
                  <a:solidFill>
                    <a:srgbClr val="0070C0"/>
                  </a:solidFill>
                  <a:latin typeface="微软雅黑" panose="020B0503020204020204" pitchFamily="34" charset="-122"/>
                  <a:ea typeface="微软雅黑" panose="020B0503020204020204" pitchFamily="34" charset="-122"/>
                </a:rPr>
                <a:t>用电安全</a:t>
              </a:r>
              <a:endParaRPr lang="zh-CN" altLang="en-US" sz="2800" b="1" dirty="0">
                <a:solidFill>
                  <a:srgbClr val="0070C0"/>
                </a:solidFill>
                <a:latin typeface="微软雅黑" panose="020B0503020204020204" pitchFamily="34" charset="-122"/>
                <a:ea typeface="微软雅黑" panose="020B0503020204020204" pitchFamily="34" charset="-122"/>
              </a:endParaRPr>
            </a:p>
          </p:txBody>
        </p:sp>
        <p:sp>
          <p:nvSpPr>
            <p:cNvPr id="49" name="矩形 48"/>
            <p:cNvSpPr/>
            <p:nvPr/>
          </p:nvSpPr>
          <p:spPr>
            <a:xfrm>
              <a:off x="2959902" y="4761548"/>
              <a:ext cx="765313" cy="7049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3200" b="1" dirty="0">
                  <a:solidFill>
                    <a:srgbClr val="0070C0"/>
                  </a:solidFill>
                  <a:ea typeface="微软雅黑" panose="020B0503020204020204" pitchFamily="34" charset="-122"/>
                </a:rPr>
                <a:t>04</a:t>
              </a:r>
              <a:endParaRPr lang="en-US" altLang="zh-CN" sz="3200" b="1" dirty="0">
                <a:solidFill>
                  <a:srgbClr val="0070C0"/>
                </a:solidFill>
                <a:ea typeface="微软雅黑" panose="020B0503020204020204" pitchFamily="34" charset="-122"/>
              </a:endParaRPr>
            </a:p>
          </p:txBody>
        </p:sp>
      </p:grpSp>
      <p:pic>
        <p:nvPicPr>
          <p:cNvPr id="25" name="图片 24" descr="652179473999062729"/>
          <p:cNvPicPr>
            <a:picLocks noChangeAspect="1"/>
          </p:cNvPicPr>
          <p:nvPr/>
        </p:nvPicPr>
        <p:blipFill>
          <a:blip r:embed="rId1"/>
          <a:stretch>
            <a:fillRect/>
          </a:stretch>
        </p:blipFill>
        <p:spPr>
          <a:xfrm>
            <a:off x="471170" y="2042795"/>
            <a:ext cx="2463165" cy="301180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1000"/>
                                        <p:tgtEl>
                                          <p:spTgt spid="31"/>
                                        </p:tgtEl>
                                      </p:cBhvr>
                                    </p:animEffect>
                                    <p:anim calcmode="lin" valueType="num">
                                      <p:cBhvr>
                                        <p:cTn id="13" dur="1000" fill="hold"/>
                                        <p:tgtEl>
                                          <p:spTgt spid="31"/>
                                        </p:tgtEl>
                                        <p:attrNameLst>
                                          <p:attrName>ppt_x</p:attrName>
                                        </p:attrNameLst>
                                      </p:cBhvr>
                                      <p:tavLst>
                                        <p:tav tm="0">
                                          <p:val>
                                            <p:strVal val="#ppt_x"/>
                                          </p:val>
                                        </p:tav>
                                        <p:tav tm="100000">
                                          <p:val>
                                            <p:strVal val="#ppt_x"/>
                                          </p:val>
                                        </p:tav>
                                      </p:tavLst>
                                    </p:anim>
                                    <p:anim calcmode="lin" valueType="num">
                                      <p:cBhvr>
                                        <p:cTn id="14"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p:nvPr>
        </p:nvSpPr>
        <p:spPr>
          <a:xfrm>
            <a:off x="762000" y="462915"/>
            <a:ext cx="10769600" cy="3201670"/>
          </a:xfrm>
        </p:spPr>
        <p:txBody>
          <a:bodyPr>
            <a:normAutofit fontScale="90000"/>
          </a:bodyPr>
          <a:p>
            <a:pPr algn="l">
              <a:lnSpc>
                <a:spcPct val="150000"/>
              </a:lnSpc>
            </a:pPr>
            <a:r>
              <a:rPr lang="zh-CN" altLang="en-US" sz="2400" b="1" noProof="0" dirty="0">
                <a:ln>
                  <a:noFill/>
                </a:ln>
                <a:solidFill>
                  <a:schemeClr val="accent5">
                    <a:lumMod val="50000"/>
                  </a:schemeClr>
                </a:solidFill>
                <a:effectLst/>
                <a:uLnTx/>
                <a:uFillTx/>
                <a:latin typeface="+mn-lt"/>
                <a:ea typeface="+mn-ea"/>
                <a:cs typeface="+mn-cs"/>
                <a:sym typeface="+mn-ea"/>
              </a:rPr>
              <a:t>说明：</a:t>
            </a:r>
            <a:br>
              <a:rPr kumimoji="0" lang="en-AU" altLang="zh-CN" sz="2400" b="1" i="0" u="none" strike="noStrike" kern="1200" cap="none" spc="0" normalizeH="0" baseline="0" noProof="0" dirty="0">
                <a:ln>
                  <a:noFill/>
                </a:ln>
                <a:solidFill>
                  <a:schemeClr val="accent5">
                    <a:lumMod val="50000"/>
                  </a:schemeClr>
                </a:solidFill>
                <a:effectLst/>
                <a:uLnTx/>
                <a:uFillTx/>
                <a:latin typeface="+mn-lt"/>
                <a:ea typeface="+mn-ea"/>
                <a:cs typeface="+mn-cs"/>
              </a:rPr>
            </a:br>
            <a:r>
              <a:rPr lang="en-US" altLang="en-AU" sz="2700" noProof="0" dirty="0">
                <a:ln>
                  <a:noFill/>
                </a:ln>
                <a:solidFill>
                  <a:schemeClr val="tx1">
                    <a:tint val="75000"/>
                  </a:schemeClr>
                </a:solidFill>
                <a:effectLst/>
                <a:uLnTx/>
                <a:uFillTx/>
                <a:latin typeface="+mn-lt"/>
                <a:ea typeface="+mn-ea"/>
                <a:cs typeface="+mn-cs"/>
                <a:sym typeface="+mn-ea"/>
              </a:rPr>
              <a:t>1.</a:t>
            </a:r>
            <a:r>
              <a:rPr lang="zh-CN" sz="2700" noProof="0" dirty="0">
                <a:ln>
                  <a:noFill/>
                </a:ln>
                <a:solidFill>
                  <a:schemeClr val="tx1">
                    <a:tint val="75000"/>
                  </a:schemeClr>
                </a:solidFill>
                <a:effectLst/>
                <a:uLnTx/>
                <a:uFillTx/>
                <a:latin typeface="+mn-lt"/>
                <a:ea typeface="+mn-ea"/>
                <a:cs typeface="+mn-cs"/>
                <a:sym typeface="+mn-ea"/>
              </a:rPr>
              <a:t>资料由</a:t>
            </a:r>
            <a:r>
              <a:rPr lang="en-US" altLang="zh-CN" sz="2700" noProof="0" dirty="0">
                <a:ln>
                  <a:noFill/>
                </a:ln>
                <a:solidFill>
                  <a:schemeClr val="tx1">
                    <a:tint val="75000"/>
                  </a:schemeClr>
                </a:solidFill>
                <a:effectLst/>
                <a:uLnTx/>
                <a:uFillTx/>
                <a:latin typeface="+mn-lt"/>
                <a:ea typeface="+mn-ea"/>
                <a:cs typeface="+mn-cs"/>
                <a:sym typeface="+mn-ea"/>
              </a:rPr>
              <a:t>“</a:t>
            </a:r>
            <a:r>
              <a:rPr lang="zh-CN" altLang="en-US" sz="2700" noProof="0" dirty="0">
                <a:ln>
                  <a:noFill/>
                </a:ln>
                <a:solidFill>
                  <a:schemeClr val="tx1">
                    <a:tint val="75000"/>
                  </a:schemeClr>
                </a:solidFill>
                <a:effectLst/>
                <a:uLnTx/>
                <a:uFillTx/>
                <a:latin typeface="+mn-lt"/>
                <a:ea typeface="+mn-ea"/>
                <a:cs typeface="+mn-cs"/>
                <a:sym typeface="+mn-ea"/>
              </a:rPr>
              <a:t>超级文库</a:t>
            </a:r>
            <a:r>
              <a:rPr lang="en-US" altLang="zh-CN" sz="2700" noProof="0" dirty="0">
                <a:ln>
                  <a:noFill/>
                </a:ln>
                <a:solidFill>
                  <a:schemeClr val="tx1">
                    <a:tint val="75000"/>
                  </a:schemeClr>
                </a:solidFill>
                <a:effectLst/>
                <a:uLnTx/>
                <a:uFillTx/>
                <a:latin typeface="+mn-lt"/>
                <a:ea typeface="+mn-ea"/>
                <a:cs typeface="+mn-cs"/>
                <a:sym typeface="+mn-ea"/>
              </a:rPr>
              <a:t>”</a:t>
            </a:r>
            <a:r>
              <a:rPr lang="zh-CN" altLang="en-US" sz="2700" noProof="0" dirty="0">
                <a:ln>
                  <a:noFill/>
                </a:ln>
                <a:solidFill>
                  <a:schemeClr val="tx1">
                    <a:tint val="75000"/>
                  </a:schemeClr>
                </a:solidFill>
                <a:effectLst/>
                <a:uLnTx/>
                <a:uFillTx/>
                <a:latin typeface="+mn-lt"/>
                <a:ea typeface="+mn-ea"/>
                <a:cs typeface="+mn-cs"/>
                <a:sym typeface="+mn-ea"/>
              </a:rPr>
              <a:t>上传者收集于网络；</a:t>
            </a:r>
            <a:br>
              <a:rPr kumimoji="0" lang="en-AU" altLang="zh-CN" sz="2700" b="0" i="0" u="none" strike="noStrike" kern="1200" cap="none" spc="0" normalizeH="0" baseline="0" noProof="0" dirty="0">
                <a:ln>
                  <a:noFill/>
                </a:ln>
                <a:solidFill>
                  <a:schemeClr val="tx1">
                    <a:tint val="75000"/>
                  </a:schemeClr>
                </a:solidFill>
                <a:effectLst/>
                <a:uLnTx/>
                <a:uFillTx/>
                <a:latin typeface="+mn-lt"/>
                <a:ea typeface="+mn-ea"/>
                <a:cs typeface="+mn-cs"/>
              </a:rPr>
            </a:br>
            <a:r>
              <a:rPr lang="en-US" altLang="zh-CN" sz="2700" noProof="0" dirty="0">
                <a:ln>
                  <a:noFill/>
                </a:ln>
                <a:solidFill>
                  <a:schemeClr val="tx1">
                    <a:tint val="75000"/>
                  </a:schemeClr>
                </a:solidFill>
                <a:effectLst/>
                <a:uLnTx/>
                <a:uFillTx/>
                <a:latin typeface="+mn-lt"/>
                <a:ea typeface="+mn-ea"/>
                <a:cs typeface="+mn-cs"/>
                <a:sym typeface="+mn-ea"/>
              </a:rPr>
              <a:t>2.</a:t>
            </a:r>
            <a:r>
              <a:rPr lang="zh-CN" sz="2700" noProof="0" dirty="0">
                <a:ln>
                  <a:noFill/>
                </a:ln>
                <a:solidFill>
                  <a:schemeClr val="tx1">
                    <a:tint val="75000"/>
                  </a:schemeClr>
                </a:solidFill>
                <a:effectLst/>
                <a:uLnTx/>
                <a:uFillTx/>
                <a:latin typeface="+mn-lt"/>
                <a:ea typeface="+mn-ea"/>
                <a:cs typeface="+mn-cs"/>
                <a:sym typeface="+mn-ea"/>
              </a:rPr>
              <a:t>向版权所有者致谢</a:t>
            </a:r>
            <a:r>
              <a:rPr lang="zh-CN" altLang="en-US" sz="2700" noProof="0" dirty="0">
                <a:ln>
                  <a:noFill/>
                </a:ln>
                <a:solidFill>
                  <a:schemeClr val="tx1">
                    <a:tint val="75000"/>
                  </a:schemeClr>
                </a:solidFill>
                <a:effectLst/>
                <a:uLnTx/>
                <a:uFillTx/>
                <a:latin typeface="+mn-lt"/>
                <a:ea typeface="+mn-ea"/>
                <a:cs typeface="+mn-cs"/>
                <a:sym typeface="+mn-ea"/>
              </a:rPr>
              <a:t>；</a:t>
            </a:r>
            <a:br>
              <a:rPr kumimoji="0" lang="en-AU" altLang="zh-CN" sz="2700" b="0" i="0" u="none" strike="noStrike" kern="1200" cap="none" spc="0" normalizeH="0" baseline="0" noProof="0" dirty="0">
                <a:ln>
                  <a:noFill/>
                </a:ln>
                <a:solidFill>
                  <a:schemeClr val="tx1">
                    <a:tint val="75000"/>
                  </a:schemeClr>
                </a:solidFill>
                <a:effectLst/>
                <a:uLnTx/>
                <a:uFillTx/>
                <a:latin typeface="+mn-lt"/>
                <a:ea typeface="+mn-ea"/>
                <a:cs typeface="+mn-cs"/>
              </a:rPr>
            </a:br>
            <a:r>
              <a:rPr lang="en-AU" altLang="zh-CN" sz="2700" noProof="0" dirty="0">
                <a:ln>
                  <a:noFill/>
                </a:ln>
                <a:solidFill>
                  <a:schemeClr val="tx1">
                    <a:tint val="75000"/>
                  </a:schemeClr>
                </a:solidFill>
                <a:effectLst/>
                <a:uLnTx/>
                <a:uFillTx/>
                <a:latin typeface="+mn-lt"/>
                <a:ea typeface="+mn-ea"/>
                <a:cs typeface="+mn-cs"/>
                <a:sym typeface="+mn-ea"/>
              </a:rPr>
              <a:t>3.</a:t>
            </a:r>
            <a:r>
              <a:rPr lang="zh-CN" altLang="en-US" sz="2700" noProof="0" dirty="0">
                <a:ln>
                  <a:noFill/>
                </a:ln>
                <a:solidFill>
                  <a:srgbClr val="FF0000"/>
                </a:solidFill>
                <a:effectLst/>
                <a:uLnTx/>
                <a:uFillTx/>
                <a:latin typeface="+mn-lt"/>
                <a:ea typeface="+mn-ea"/>
                <a:cs typeface="+mn-cs"/>
                <a:sym typeface="+mn-ea"/>
              </a:rPr>
              <a:t>更多</a:t>
            </a:r>
            <a:r>
              <a:rPr lang="zh-CN" altLang="en-US" sz="2700" noProof="0" dirty="0" smtClean="0">
                <a:ln>
                  <a:noFill/>
                </a:ln>
                <a:solidFill>
                  <a:srgbClr val="FF0000"/>
                </a:solidFill>
                <a:effectLst/>
                <a:uLnTx/>
                <a:uFillTx/>
                <a:latin typeface="+mn-lt"/>
                <a:ea typeface="+mn-ea"/>
                <a:cs typeface="+mn-cs"/>
                <a:sym typeface="+mn-ea"/>
              </a:rPr>
              <a:t>资源请扫</a:t>
            </a:r>
            <a:r>
              <a:rPr lang="zh-CN" altLang="en-US" sz="2700" noProof="0" dirty="0">
                <a:ln>
                  <a:noFill/>
                </a:ln>
                <a:solidFill>
                  <a:srgbClr val="FF0000"/>
                </a:solidFill>
                <a:effectLst/>
                <a:uLnTx/>
                <a:uFillTx/>
                <a:latin typeface="+mn-lt"/>
                <a:ea typeface="+mn-ea"/>
                <a:cs typeface="+mn-cs"/>
                <a:sym typeface="+mn-ea"/>
              </a:rPr>
              <a:t>下方二维码关注公众号；</a:t>
            </a:r>
            <a:br>
              <a:rPr kumimoji="0" lang="en-US" altLang="zh-CN" sz="2700" b="0" i="0" u="none" strike="noStrike" kern="1200" cap="none" spc="0" normalizeH="0" baseline="0" noProof="0" dirty="0">
                <a:ln>
                  <a:noFill/>
                </a:ln>
                <a:solidFill>
                  <a:srgbClr val="FF0000"/>
                </a:solidFill>
                <a:effectLst/>
                <a:uLnTx/>
                <a:uFillTx/>
                <a:latin typeface="+mn-lt"/>
                <a:ea typeface="+mn-ea"/>
                <a:cs typeface="+mn-cs"/>
              </a:rPr>
            </a:br>
            <a:r>
              <a:rPr lang="en-US" altLang="zh-CN" sz="2700"/>
              <a:t>4.</a:t>
            </a:r>
            <a:r>
              <a:rPr lang="zh-CN" altLang="en-US" sz="2700"/>
              <a:t>关注微信公众号：</a:t>
            </a:r>
            <a:r>
              <a:rPr lang="en-US" altLang="zh-CN" sz="2700">
                <a:highlight>
                  <a:srgbClr val="00FF00"/>
                </a:highlight>
              </a:rPr>
              <a:t>“</a:t>
            </a:r>
            <a:r>
              <a:rPr lang="zh-CN" altLang="en-US" sz="2700">
                <a:highlight>
                  <a:srgbClr val="00FF00"/>
                </a:highlight>
              </a:rPr>
              <a:t>安全生产资讯</a:t>
            </a:r>
            <a:r>
              <a:rPr lang="en-US" altLang="zh-CN" sz="2700">
                <a:highlight>
                  <a:srgbClr val="00FF00"/>
                </a:highlight>
              </a:rPr>
              <a:t>”</a:t>
            </a:r>
            <a:r>
              <a:rPr lang="zh-CN" altLang="en-US" sz="2700"/>
              <a:t>领取海量资料</a:t>
            </a:r>
            <a:r>
              <a:rPr lang="en-US" altLang="zh-CN" sz="2700"/>
              <a:t>   </a:t>
            </a:r>
            <a:br>
              <a:rPr lang="en-US" altLang="zh-CN" sz="2700"/>
            </a:br>
            <a:r>
              <a:rPr lang="en-US" altLang="zh-CN" sz="2700"/>
              <a:t>5.</a:t>
            </a:r>
            <a:r>
              <a:rPr lang="zh-CN" altLang="en-US" sz="2700"/>
              <a:t>超级文库地址：</a:t>
            </a:r>
            <a:r>
              <a:rPr lang="en-US" altLang="zh-CN" sz="2700"/>
              <a:t>wenku.chaojikaoba.cn        </a:t>
            </a:r>
            <a:endParaRPr lang="en-US" altLang="zh-CN" sz="2700"/>
          </a:p>
        </p:txBody>
      </p:sp>
      <p:pic>
        <p:nvPicPr>
          <p:cNvPr id="4" name="图片 3" descr="安全资讯公众号二维码2_258"/>
          <p:cNvPicPr>
            <a:picLocks noChangeAspect="1"/>
          </p:cNvPicPr>
          <p:nvPr/>
        </p:nvPicPr>
        <p:blipFill>
          <a:blip r:embed="rId1"/>
          <a:stretch>
            <a:fillRect/>
          </a:stretch>
        </p:blipFill>
        <p:spPr>
          <a:xfrm>
            <a:off x="1731010" y="3952240"/>
            <a:ext cx="2168525" cy="2168525"/>
          </a:xfrm>
          <a:prstGeom prst="rect">
            <a:avLst/>
          </a:prstGeom>
        </p:spPr>
      </p:pic>
      <p:pic>
        <p:nvPicPr>
          <p:cNvPr id="5" name="图片 4" descr="文库推广二维码"/>
          <p:cNvPicPr>
            <a:picLocks noChangeAspect="1"/>
          </p:cNvPicPr>
          <p:nvPr/>
        </p:nvPicPr>
        <p:blipFill>
          <a:blip r:embed="rId2"/>
          <a:stretch>
            <a:fillRect/>
          </a:stretch>
        </p:blipFill>
        <p:spPr>
          <a:xfrm>
            <a:off x="3899535" y="3951605"/>
            <a:ext cx="6102985" cy="20320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2470679" y="2210268"/>
            <a:ext cx="7311239" cy="2464614"/>
            <a:chOff x="1996495" y="2227440"/>
            <a:chExt cx="7311238" cy="2464614"/>
          </a:xfrm>
        </p:grpSpPr>
        <p:sp>
          <p:nvSpPr>
            <p:cNvPr id="13" name="TextBox 49"/>
            <p:cNvSpPr txBox="1"/>
            <p:nvPr/>
          </p:nvSpPr>
          <p:spPr>
            <a:xfrm>
              <a:off x="4627213" y="2720912"/>
              <a:ext cx="4680520" cy="1754326"/>
            </a:xfrm>
            <a:prstGeom prst="rect">
              <a:avLst/>
            </a:prstGeom>
            <a:noFill/>
          </p:spPr>
          <p:txBody>
            <a:bodyPr wrap="square" rtlCol="0">
              <a:spAutoFit/>
            </a:bodyPr>
            <a:lstStyle/>
            <a:p>
              <a:pPr algn="ctr"/>
              <a:r>
                <a:rPr lang="zh-CN" altLang="en-US" sz="5400" spc="300" dirty="0" smtClean="0">
                  <a:solidFill>
                    <a:srgbClr val="E69B03"/>
                  </a:solidFill>
                  <a:latin typeface="微软雅黑" panose="020B0503020204020204" pitchFamily="34" charset="-122"/>
                  <a:ea typeface="微软雅黑" panose="020B0503020204020204" pitchFamily="34" charset="-122"/>
                </a:rPr>
                <a:t>论安全</a:t>
              </a:r>
              <a:r>
                <a:rPr lang="zh-CN" altLang="en-US" sz="5400" spc="300" dirty="0">
                  <a:solidFill>
                    <a:srgbClr val="E69B03"/>
                  </a:solidFill>
                  <a:latin typeface="微软雅黑" panose="020B0503020204020204" pitchFamily="34" charset="-122"/>
                  <a:ea typeface="微软雅黑" panose="020B0503020204020204" pitchFamily="34" charset="-122"/>
                </a:rPr>
                <a:t>意识的</a:t>
              </a:r>
              <a:r>
                <a:rPr lang="zh-CN" altLang="en-US" sz="5400" spc="300" dirty="0" smtClean="0">
                  <a:solidFill>
                    <a:srgbClr val="E69B03"/>
                  </a:solidFill>
                  <a:latin typeface="微软雅黑" panose="020B0503020204020204" pitchFamily="34" charset="-122"/>
                  <a:ea typeface="微软雅黑" panose="020B0503020204020204" pitchFamily="34" charset="-122"/>
                </a:rPr>
                <a:t>重要性</a:t>
              </a:r>
              <a:endParaRPr lang="zh-CN" altLang="en-US" sz="5400" spc="300" dirty="0">
                <a:solidFill>
                  <a:srgbClr val="E69B03"/>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1996495" y="2227440"/>
              <a:ext cx="2464614" cy="2464614"/>
              <a:chOff x="1996495" y="2197487"/>
              <a:chExt cx="2464614" cy="2464614"/>
            </a:xfrm>
          </p:grpSpPr>
          <p:sp>
            <p:nvSpPr>
              <p:cNvPr id="15" name="椭圆 14"/>
              <p:cNvSpPr/>
              <p:nvPr/>
            </p:nvSpPr>
            <p:spPr>
              <a:xfrm>
                <a:off x="1996495" y="2197487"/>
                <a:ext cx="2464614" cy="2464614"/>
              </a:xfrm>
              <a:prstGeom prst="ellipse">
                <a:avLst/>
              </a:prstGeom>
              <a:solidFill>
                <a:srgbClr val="123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6" name="TextBox 52"/>
              <p:cNvSpPr txBox="1"/>
              <p:nvPr/>
            </p:nvSpPr>
            <p:spPr>
              <a:xfrm>
                <a:off x="2162599" y="2690959"/>
                <a:ext cx="2132407" cy="1446550"/>
              </a:xfrm>
              <a:prstGeom prst="rect">
                <a:avLst/>
              </a:prstGeom>
              <a:noFill/>
            </p:spPr>
            <p:txBody>
              <a:bodyPr wrap="square" rtlCol="0">
                <a:spAutoFit/>
              </a:bodyPr>
              <a:lstStyle/>
              <a:p>
                <a:pPr algn="ctr"/>
                <a:r>
                  <a:rPr lang="en-US" altLang="zh-CN" sz="8800" dirty="0">
                    <a:solidFill>
                      <a:schemeClr val="bg1"/>
                    </a:solidFill>
                    <a:latin typeface="Britannic Bold" panose="020B0903060703020204" pitchFamily="34" charset="0"/>
                    <a:ea typeface="微软雅黑" panose="020B0503020204020204" pitchFamily="34" charset="-122"/>
                  </a:rPr>
                  <a:t>01</a:t>
                </a:r>
                <a:endParaRPr lang="zh-CN" altLang="en-US" sz="8800" dirty="0">
                  <a:solidFill>
                    <a:schemeClr val="bg1"/>
                  </a:solidFill>
                  <a:latin typeface="Britannic Bold" panose="020B0903060703020204" pitchFamily="34" charset="0"/>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6378572" y="2137271"/>
            <a:ext cx="5078970" cy="3657601"/>
          </a:xfrm>
          <a:prstGeom prst="rect">
            <a:avLst/>
          </a:prstGeom>
        </p:spPr>
      </p:pic>
      <p:pic>
        <p:nvPicPr>
          <p:cNvPr id="8" name="图片 7"/>
          <p:cNvPicPr>
            <a:picLocks noChangeAspect="1"/>
          </p:cNvPicPr>
          <p:nvPr/>
        </p:nvPicPr>
        <p:blipFill>
          <a:blip r:embed="rId2"/>
          <a:stretch>
            <a:fillRect/>
          </a:stretch>
        </p:blipFill>
        <p:spPr>
          <a:xfrm>
            <a:off x="582577" y="1941482"/>
            <a:ext cx="5278398" cy="4230476"/>
          </a:xfrm>
          <a:prstGeom prst="rect">
            <a:avLst/>
          </a:prstGeom>
        </p:spPr>
      </p:pic>
      <p:sp>
        <p:nvSpPr>
          <p:cNvPr id="9" name="文本框 8"/>
          <p:cNvSpPr txBox="1"/>
          <p:nvPr/>
        </p:nvSpPr>
        <p:spPr>
          <a:xfrm>
            <a:off x="4065224" y="1112706"/>
            <a:ext cx="3999123" cy="646331"/>
          </a:xfrm>
          <a:prstGeom prst="rect">
            <a:avLst/>
          </a:prstGeom>
          <a:noFill/>
        </p:spPr>
        <p:txBody>
          <a:bodyPr wrap="square" rtlCol="0">
            <a:spAutoFit/>
          </a:bodyPr>
          <a:lstStyle/>
          <a:p>
            <a:r>
              <a:rPr lang="zh-CN" altLang="en-US" sz="3600" b="1" dirty="0">
                <a:latin typeface="方正综艺简体" panose="03000509000000000000" pitchFamily="65" charset="-122"/>
                <a:ea typeface="方正综艺简体" panose="03000509000000000000" pitchFamily="65" charset="-122"/>
              </a:rPr>
              <a:t>触目惊心的数字</a:t>
            </a:r>
            <a:endParaRPr lang="zh-CN" altLang="en-US" sz="3600" b="1" dirty="0">
              <a:latin typeface="方正综艺简体" panose="03000509000000000000" pitchFamily="65" charset="-122"/>
              <a:ea typeface="方正综艺简体" panose="03000509000000000000" pitchFamily="65" charset="-122"/>
            </a:endParaRPr>
          </a:p>
        </p:txBody>
      </p:sp>
      <p:sp>
        <p:nvSpPr>
          <p:cNvPr id="2" name="文本框 1"/>
          <p:cNvSpPr txBox="1"/>
          <p:nvPr/>
        </p:nvSpPr>
        <p:spPr>
          <a:xfrm>
            <a:off x="849630" y="262890"/>
            <a:ext cx="1869440" cy="521970"/>
          </a:xfrm>
          <a:prstGeom prst="rect">
            <a:avLst/>
          </a:prstGeom>
          <a:noFill/>
        </p:spPr>
        <p:txBody>
          <a:bodyPr wrap="square" rtlCol="0">
            <a:spAutoFit/>
          </a:bodyPr>
          <a:p>
            <a:r>
              <a:rPr lang="zh-CN" altLang="en-US" sz="2800">
                <a:solidFill>
                  <a:schemeClr val="bg1"/>
                </a:solidFill>
                <a:latin typeface="微软雅黑" panose="020B0503020204020204" pitchFamily="34" charset="-122"/>
                <a:ea typeface="微软雅黑" panose="020B0503020204020204" pitchFamily="34" charset="-122"/>
              </a:rPr>
              <a:t>安全意识</a:t>
            </a:r>
            <a:endParaRPr lang="zh-CN" altLang="en-US" sz="28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55596" y="1394688"/>
            <a:ext cx="9649405" cy="4819616"/>
            <a:chOff x="1423923" y="1579078"/>
            <a:chExt cx="9416674" cy="4819616"/>
          </a:xfrm>
        </p:grpSpPr>
        <p:sp>
          <p:nvSpPr>
            <p:cNvPr id="3" name="矩形 2"/>
            <p:cNvSpPr/>
            <p:nvPr/>
          </p:nvSpPr>
          <p:spPr>
            <a:xfrm>
              <a:off x="1423923" y="2459154"/>
              <a:ext cx="9416674" cy="3939540"/>
            </a:xfrm>
            <a:prstGeom prst="rect">
              <a:avLst/>
            </a:prstGeom>
          </p:spPr>
          <p:txBody>
            <a:bodyPr wrap="square">
              <a:spAutoFit/>
            </a:bodyPr>
            <a:lstStyle/>
            <a:p>
              <a:pPr>
                <a:lnSpc>
                  <a:spcPts val="3000"/>
                </a:lnSpc>
              </a:pPr>
              <a:r>
                <a:rPr lang="zh-CN" altLang="en-US" sz="2600" dirty="0">
                  <a:latin typeface="微软雅黑" panose="020B0503020204020204" pitchFamily="34" charset="-122"/>
                  <a:ea typeface="微软雅黑" panose="020B0503020204020204" pitchFamily="34" charset="-122"/>
                </a:rPr>
                <a:t>（一）</a:t>
              </a:r>
              <a:r>
                <a:rPr lang="zh-CN" altLang="en-US" sz="2600" b="1" dirty="0">
                  <a:latin typeface="微软雅黑" panose="020B0503020204020204" pitchFamily="34" charset="-122"/>
                  <a:ea typeface="微软雅黑" panose="020B0503020204020204" pitchFamily="34" charset="-122"/>
                </a:rPr>
                <a:t>特别重大事故</a:t>
              </a:r>
              <a:r>
                <a:rPr lang="zh-CN" altLang="en-US" sz="2600" dirty="0">
                  <a:latin typeface="微软雅黑" panose="020B0503020204020204" pitchFamily="34" charset="-122"/>
                  <a:ea typeface="微软雅黑" panose="020B0503020204020204" pitchFamily="34" charset="-122"/>
                </a:rPr>
                <a:t>，是指造成</a:t>
              </a:r>
              <a:r>
                <a:rPr lang="en-US" altLang="zh-CN" sz="2600" b="1" dirty="0">
                  <a:solidFill>
                    <a:srgbClr val="FF3300"/>
                  </a:solidFill>
                  <a:latin typeface="微软雅黑" panose="020B0503020204020204" pitchFamily="34" charset="-122"/>
                  <a:ea typeface="微软雅黑" panose="020B0503020204020204" pitchFamily="34" charset="-122"/>
                </a:rPr>
                <a:t>30</a:t>
              </a:r>
              <a:r>
                <a:rPr lang="zh-CN" altLang="en-US" sz="2600" b="1" dirty="0">
                  <a:solidFill>
                    <a:srgbClr val="FF3300"/>
                  </a:solidFill>
                  <a:latin typeface="微软雅黑" panose="020B0503020204020204" pitchFamily="34" charset="-122"/>
                  <a:ea typeface="微软雅黑" panose="020B0503020204020204" pitchFamily="34" charset="-122"/>
                </a:rPr>
                <a:t>人</a:t>
              </a:r>
              <a:r>
                <a:rPr lang="zh-CN" altLang="en-US" sz="2600" dirty="0">
                  <a:latin typeface="微软雅黑" panose="020B0503020204020204" pitchFamily="34" charset="-122"/>
                  <a:ea typeface="微软雅黑" panose="020B0503020204020204" pitchFamily="34" charset="-122"/>
                </a:rPr>
                <a:t>以上</a:t>
              </a:r>
              <a:r>
                <a:rPr lang="zh-CN" altLang="en-US" sz="2600" b="1" dirty="0">
                  <a:solidFill>
                    <a:srgbClr val="FF3300"/>
                  </a:solidFill>
                  <a:latin typeface="微软雅黑" panose="020B0503020204020204" pitchFamily="34" charset="-122"/>
                  <a:ea typeface="微软雅黑" panose="020B0503020204020204" pitchFamily="34" charset="-122"/>
                </a:rPr>
                <a:t>死亡</a:t>
              </a:r>
              <a:r>
                <a:rPr lang="zh-CN" altLang="en-US" sz="2600" dirty="0">
                  <a:latin typeface="微软雅黑" panose="020B0503020204020204" pitchFamily="34" charset="-122"/>
                  <a:ea typeface="微软雅黑" panose="020B0503020204020204" pitchFamily="34" charset="-122"/>
                </a:rPr>
                <a:t>，或者</a:t>
              </a:r>
              <a:r>
                <a:rPr lang="en-US" altLang="zh-CN" sz="2600" dirty="0">
                  <a:latin typeface="微软雅黑" panose="020B0503020204020204" pitchFamily="34" charset="-122"/>
                  <a:ea typeface="微软雅黑" panose="020B0503020204020204" pitchFamily="34" charset="-122"/>
                </a:rPr>
                <a:t>100</a:t>
              </a:r>
              <a:r>
                <a:rPr lang="zh-CN" altLang="en-US" sz="2600" dirty="0">
                  <a:latin typeface="微软雅黑" panose="020B0503020204020204" pitchFamily="34" charset="-122"/>
                  <a:ea typeface="微软雅黑" panose="020B0503020204020204" pitchFamily="34" charset="-122"/>
                </a:rPr>
                <a:t>人以上重伤，或者</a:t>
              </a:r>
              <a:r>
                <a:rPr lang="en-US" altLang="zh-CN" sz="2600" dirty="0">
                  <a:latin typeface="微软雅黑" panose="020B0503020204020204" pitchFamily="34" charset="-122"/>
                  <a:ea typeface="微软雅黑" panose="020B0503020204020204" pitchFamily="34" charset="-122"/>
                </a:rPr>
                <a:t>1</a:t>
              </a:r>
              <a:r>
                <a:rPr lang="zh-CN" altLang="en-US" sz="2600" dirty="0">
                  <a:latin typeface="微软雅黑" panose="020B0503020204020204" pitchFamily="34" charset="-122"/>
                  <a:ea typeface="微软雅黑" panose="020B0503020204020204" pitchFamily="34" charset="-122"/>
                </a:rPr>
                <a:t>亿元以上直接经济损失的事故；</a:t>
              </a:r>
              <a:endParaRPr lang="zh-CN" altLang="en-US" sz="2600" dirty="0">
                <a:latin typeface="微软雅黑" panose="020B0503020204020204" pitchFamily="34" charset="-122"/>
                <a:ea typeface="微软雅黑" panose="020B0503020204020204" pitchFamily="34" charset="-122"/>
              </a:endParaRPr>
            </a:p>
            <a:p>
              <a:pPr>
                <a:lnSpc>
                  <a:spcPts val="3000"/>
                </a:lnSpc>
              </a:pPr>
              <a:r>
                <a:rPr lang="zh-CN" altLang="en-US" sz="2600" dirty="0">
                  <a:latin typeface="微软雅黑" panose="020B0503020204020204" pitchFamily="34" charset="-122"/>
                  <a:ea typeface="微软雅黑" panose="020B0503020204020204" pitchFamily="34" charset="-122"/>
                </a:rPr>
                <a:t>（二）</a:t>
              </a:r>
              <a:r>
                <a:rPr lang="zh-CN" altLang="en-US" sz="2600" b="1" dirty="0">
                  <a:latin typeface="微软雅黑" panose="020B0503020204020204" pitchFamily="34" charset="-122"/>
                  <a:ea typeface="微软雅黑" panose="020B0503020204020204" pitchFamily="34" charset="-122"/>
                </a:rPr>
                <a:t>重大事故</a:t>
              </a:r>
              <a:r>
                <a:rPr lang="zh-CN" altLang="en-US" sz="2600" dirty="0">
                  <a:latin typeface="微软雅黑" panose="020B0503020204020204" pitchFamily="34" charset="-122"/>
                  <a:ea typeface="微软雅黑" panose="020B0503020204020204" pitchFamily="34" charset="-122"/>
                </a:rPr>
                <a:t>，是指造成</a:t>
              </a:r>
              <a:r>
                <a:rPr lang="en-US" altLang="zh-CN" sz="2600" b="1" dirty="0">
                  <a:solidFill>
                    <a:srgbClr val="FF3300"/>
                  </a:solidFill>
                  <a:latin typeface="微软雅黑" panose="020B0503020204020204" pitchFamily="34" charset="-122"/>
                  <a:ea typeface="微软雅黑" panose="020B0503020204020204" pitchFamily="34" charset="-122"/>
                </a:rPr>
                <a:t>10</a:t>
              </a:r>
              <a:r>
                <a:rPr lang="zh-CN" altLang="en-US" sz="2600" b="1" dirty="0">
                  <a:solidFill>
                    <a:srgbClr val="FF3300"/>
                  </a:solidFill>
                  <a:latin typeface="微软雅黑" panose="020B0503020204020204" pitchFamily="34" charset="-122"/>
                  <a:ea typeface="微软雅黑" panose="020B0503020204020204" pitchFamily="34" charset="-122"/>
                </a:rPr>
                <a:t>人</a:t>
              </a:r>
              <a:r>
                <a:rPr lang="zh-CN" altLang="en-US" sz="2600" dirty="0">
                  <a:latin typeface="微软雅黑" panose="020B0503020204020204" pitchFamily="34" charset="-122"/>
                  <a:ea typeface="微软雅黑" panose="020B0503020204020204" pitchFamily="34" charset="-122"/>
                </a:rPr>
                <a:t>以上</a:t>
              </a:r>
              <a:r>
                <a:rPr lang="en-US" altLang="zh-CN" sz="2600" b="1" dirty="0">
                  <a:solidFill>
                    <a:srgbClr val="FF3300"/>
                  </a:solidFill>
                  <a:latin typeface="微软雅黑" panose="020B0503020204020204" pitchFamily="34" charset="-122"/>
                  <a:ea typeface="微软雅黑" panose="020B0503020204020204" pitchFamily="34" charset="-122"/>
                </a:rPr>
                <a:t>30</a:t>
              </a:r>
              <a:r>
                <a:rPr lang="zh-CN" altLang="en-US" sz="2600" b="1" dirty="0">
                  <a:solidFill>
                    <a:srgbClr val="FF3300"/>
                  </a:solidFill>
                  <a:latin typeface="微软雅黑" panose="020B0503020204020204" pitchFamily="34" charset="-122"/>
                  <a:ea typeface="微软雅黑" panose="020B0503020204020204" pitchFamily="34" charset="-122"/>
                </a:rPr>
                <a:t>人</a:t>
              </a:r>
              <a:r>
                <a:rPr lang="zh-CN" altLang="en-US" sz="2600" dirty="0">
                  <a:latin typeface="微软雅黑" panose="020B0503020204020204" pitchFamily="34" charset="-122"/>
                  <a:ea typeface="微软雅黑" panose="020B0503020204020204" pitchFamily="34" charset="-122"/>
                </a:rPr>
                <a:t>以下</a:t>
              </a:r>
              <a:r>
                <a:rPr lang="zh-CN" altLang="en-US" sz="2600" b="1" dirty="0">
                  <a:solidFill>
                    <a:srgbClr val="FF3300"/>
                  </a:solidFill>
                  <a:latin typeface="微软雅黑" panose="020B0503020204020204" pitchFamily="34" charset="-122"/>
                  <a:ea typeface="微软雅黑" panose="020B0503020204020204" pitchFamily="34" charset="-122"/>
                </a:rPr>
                <a:t>死亡</a:t>
              </a:r>
              <a:r>
                <a:rPr lang="zh-CN" altLang="en-US" sz="2600" dirty="0">
                  <a:latin typeface="微软雅黑" panose="020B0503020204020204" pitchFamily="34" charset="-122"/>
                  <a:ea typeface="微软雅黑" panose="020B0503020204020204" pitchFamily="34" charset="-122"/>
                </a:rPr>
                <a:t>，或者</a:t>
              </a:r>
              <a:r>
                <a:rPr lang="en-US" altLang="zh-CN" sz="2600" dirty="0">
                  <a:latin typeface="微软雅黑" panose="020B0503020204020204" pitchFamily="34" charset="-122"/>
                  <a:ea typeface="微软雅黑" panose="020B0503020204020204" pitchFamily="34" charset="-122"/>
                </a:rPr>
                <a:t>50</a:t>
              </a:r>
              <a:r>
                <a:rPr lang="zh-CN" altLang="en-US" sz="2600" dirty="0">
                  <a:latin typeface="微软雅黑" panose="020B0503020204020204" pitchFamily="34" charset="-122"/>
                  <a:ea typeface="微软雅黑" panose="020B0503020204020204" pitchFamily="34" charset="-122"/>
                </a:rPr>
                <a:t>人以上</a:t>
              </a:r>
              <a:r>
                <a:rPr lang="en-US" altLang="zh-CN" sz="2600" dirty="0">
                  <a:latin typeface="微软雅黑" panose="020B0503020204020204" pitchFamily="34" charset="-122"/>
                  <a:ea typeface="微软雅黑" panose="020B0503020204020204" pitchFamily="34" charset="-122"/>
                </a:rPr>
                <a:t>100</a:t>
              </a:r>
              <a:r>
                <a:rPr lang="zh-CN" altLang="en-US" sz="2600" dirty="0">
                  <a:latin typeface="微软雅黑" panose="020B0503020204020204" pitchFamily="34" charset="-122"/>
                  <a:ea typeface="微软雅黑" panose="020B0503020204020204" pitchFamily="34" charset="-122"/>
                </a:rPr>
                <a:t>人以下重伤，或者</a:t>
              </a:r>
              <a:r>
                <a:rPr lang="en-US" altLang="zh-CN" sz="2600" dirty="0">
                  <a:latin typeface="微软雅黑" panose="020B0503020204020204" pitchFamily="34" charset="-122"/>
                  <a:ea typeface="微软雅黑" panose="020B0503020204020204" pitchFamily="34" charset="-122"/>
                </a:rPr>
                <a:t>5000</a:t>
              </a:r>
              <a:r>
                <a:rPr lang="zh-CN" altLang="en-US" sz="2600" dirty="0">
                  <a:latin typeface="微软雅黑" panose="020B0503020204020204" pitchFamily="34" charset="-122"/>
                  <a:ea typeface="微软雅黑" panose="020B0503020204020204" pitchFamily="34" charset="-122"/>
                </a:rPr>
                <a:t>万元以上</a:t>
              </a:r>
              <a:r>
                <a:rPr lang="en-US" altLang="zh-CN" sz="2600" dirty="0">
                  <a:latin typeface="微软雅黑" panose="020B0503020204020204" pitchFamily="34" charset="-122"/>
                  <a:ea typeface="微软雅黑" panose="020B0503020204020204" pitchFamily="34" charset="-122"/>
                </a:rPr>
                <a:t>1</a:t>
              </a:r>
              <a:r>
                <a:rPr lang="zh-CN" altLang="en-US" sz="2600" dirty="0">
                  <a:latin typeface="微软雅黑" panose="020B0503020204020204" pitchFamily="34" charset="-122"/>
                  <a:ea typeface="微软雅黑" panose="020B0503020204020204" pitchFamily="34" charset="-122"/>
                </a:rPr>
                <a:t>亿元以下直接经济损失的事故；</a:t>
              </a:r>
              <a:endParaRPr lang="zh-CN" altLang="en-US" sz="2600" dirty="0">
                <a:latin typeface="微软雅黑" panose="020B0503020204020204" pitchFamily="34" charset="-122"/>
                <a:ea typeface="微软雅黑" panose="020B0503020204020204" pitchFamily="34" charset="-122"/>
              </a:endParaRPr>
            </a:p>
            <a:p>
              <a:pPr>
                <a:lnSpc>
                  <a:spcPts val="3000"/>
                </a:lnSpc>
              </a:pPr>
              <a:r>
                <a:rPr lang="zh-CN" altLang="en-US" sz="2600" dirty="0">
                  <a:latin typeface="微软雅黑" panose="020B0503020204020204" pitchFamily="34" charset="-122"/>
                  <a:ea typeface="微软雅黑" panose="020B0503020204020204" pitchFamily="34" charset="-122"/>
                </a:rPr>
                <a:t>（三）</a:t>
              </a:r>
              <a:r>
                <a:rPr lang="zh-CN" altLang="en-US" sz="2600" b="1" dirty="0">
                  <a:latin typeface="微软雅黑" panose="020B0503020204020204" pitchFamily="34" charset="-122"/>
                  <a:ea typeface="微软雅黑" panose="020B0503020204020204" pitchFamily="34" charset="-122"/>
                </a:rPr>
                <a:t>较大事故</a:t>
              </a:r>
              <a:r>
                <a:rPr lang="zh-CN" altLang="en-US" sz="2600" dirty="0">
                  <a:latin typeface="微软雅黑" panose="020B0503020204020204" pitchFamily="34" charset="-122"/>
                  <a:ea typeface="微软雅黑" panose="020B0503020204020204" pitchFamily="34" charset="-122"/>
                </a:rPr>
                <a:t>，是指造成</a:t>
              </a:r>
              <a:r>
                <a:rPr lang="en-US" altLang="zh-CN" sz="2600" b="1" dirty="0">
                  <a:solidFill>
                    <a:srgbClr val="FF3300"/>
                  </a:solidFill>
                  <a:latin typeface="微软雅黑" panose="020B0503020204020204" pitchFamily="34" charset="-122"/>
                  <a:ea typeface="微软雅黑" panose="020B0503020204020204" pitchFamily="34" charset="-122"/>
                </a:rPr>
                <a:t>3</a:t>
              </a:r>
              <a:r>
                <a:rPr lang="zh-CN" altLang="en-US" sz="2600" b="1" dirty="0">
                  <a:solidFill>
                    <a:srgbClr val="FF3300"/>
                  </a:solidFill>
                  <a:latin typeface="微软雅黑" panose="020B0503020204020204" pitchFamily="34" charset="-122"/>
                  <a:ea typeface="微软雅黑" panose="020B0503020204020204" pitchFamily="34" charset="-122"/>
                </a:rPr>
                <a:t>人</a:t>
              </a:r>
              <a:r>
                <a:rPr lang="zh-CN" altLang="en-US" sz="2600" dirty="0">
                  <a:latin typeface="微软雅黑" panose="020B0503020204020204" pitchFamily="34" charset="-122"/>
                  <a:ea typeface="微软雅黑" panose="020B0503020204020204" pitchFamily="34" charset="-122"/>
                </a:rPr>
                <a:t>以上</a:t>
              </a:r>
              <a:r>
                <a:rPr lang="en-US" altLang="zh-CN" sz="2600" b="1" dirty="0">
                  <a:solidFill>
                    <a:srgbClr val="FF3300"/>
                  </a:solidFill>
                  <a:latin typeface="微软雅黑" panose="020B0503020204020204" pitchFamily="34" charset="-122"/>
                  <a:ea typeface="微软雅黑" panose="020B0503020204020204" pitchFamily="34" charset="-122"/>
                </a:rPr>
                <a:t>10</a:t>
              </a:r>
              <a:r>
                <a:rPr lang="zh-CN" altLang="en-US" sz="2600" dirty="0">
                  <a:latin typeface="微软雅黑" panose="020B0503020204020204" pitchFamily="34" charset="-122"/>
                  <a:ea typeface="微软雅黑" panose="020B0503020204020204" pitchFamily="34" charset="-122"/>
                </a:rPr>
                <a:t>人以下</a:t>
              </a:r>
              <a:r>
                <a:rPr lang="zh-CN" altLang="en-US" sz="2600" b="1" dirty="0">
                  <a:solidFill>
                    <a:srgbClr val="FF3300"/>
                  </a:solidFill>
                  <a:latin typeface="微软雅黑" panose="020B0503020204020204" pitchFamily="34" charset="-122"/>
                  <a:ea typeface="微软雅黑" panose="020B0503020204020204" pitchFamily="34" charset="-122"/>
                </a:rPr>
                <a:t>死亡</a:t>
              </a:r>
              <a:r>
                <a:rPr lang="zh-CN" altLang="en-US" sz="2600" dirty="0">
                  <a:latin typeface="微软雅黑" panose="020B0503020204020204" pitchFamily="34" charset="-122"/>
                  <a:ea typeface="微软雅黑" panose="020B0503020204020204" pitchFamily="34" charset="-122"/>
                </a:rPr>
                <a:t>，或者</a:t>
              </a:r>
              <a:r>
                <a:rPr lang="en-US" altLang="zh-CN" sz="2600" dirty="0">
                  <a:latin typeface="微软雅黑" panose="020B0503020204020204" pitchFamily="34" charset="-122"/>
                  <a:ea typeface="微软雅黑" panose="020B0503020204020204" pitchFamily="34" charset="-122"/>
                </a:rPr>
                <a:t>10</a:t>
              </a:r>
              <a:r>
                <a:rPr lang="zh-CN" altLang="en-US" sz="2600" dirty="0">
                  <a:latin typeface="微软雅黑" panose="020B0503020204020204" pitchFamily="34" charset="-122"/>
                  <a:ea typeface="微软雅黑" panose="020B0503020204020204" pitchFamily="34" charset="-122"/>
                </a:rPr>
                <a:t>人以上</a:t>
              </a:r>
              <a:r>
                <a:rPr lang="en-US" altLang="zh-CN" sz="2600" dirty="0">
                  <a:latin typeface="微软雅黑" panose="020B0503020204020204" pitchFamily="34" charset="-122"/>
                  <a:ea typeface="微软雅黑" panose="020B0503020204020204" pitchFamily="34" charset="-122"/>
                </a:rPr>
                <a:t>50</a:t>
              </a:r>
              <a:r>
                <a:rPr lang="zh-CN" altLang="en-US" sz="2600" dirty="0">
                  <a:latin typeface="微软雅黑" panose="020B0503020204020204" pitchFamily="34" charset="-122"/>
                  <a:ea typeface="微软雅黑" panose="020B0503020204020204" pitchFamily="34" charset="-122"/>
                </a:rPr>
                <a:t>人以下重伤，或者</a:t>
              </a:r>
              <a:r>
                <a:rPr lang="en-US" altLang="zh-CN" sz="2600" dirty="0">
                  <a:latin typeface="微软雅黑" panose="020B0503020204020204" pitchFamily="34" charset="-122"/>
                  <a:ea typeface="微软雅黑" panose="020B0503020204020204" pitchFamily="34" charset="-122"/>
                </a:rPr>
                <a:t>1000</a:t>
              </a:r>
              <a:r>
                <a:rPr lang="zh-CN" altLang="en-US" sz="2600" dirty="0">
                  <a:latin typeface="微软雅黑" panose="020B0503020204020204" pitchFamily="34" charset="-122"/>
                  <a:ea typeface="微软雅黑" panose="020B0503020204020204" pitchFamily="34" charset="-122"/>
                </a:rPr>
                <a:t>万元以上</a:t>
              </a:r>
              <a:r>
                <a:rPr lang="en-US" altLang="zh-CN" sz="2600" dirty="0">
                  <a:latin typeface="微软雅黑" panose="020B0503020204020204" pitchFamily="34" charset="-122"/>
                  <a:ea typeface="微软雅黑" panose="020B0503020204020204" pitchFamily="34" charset="-122"/>
                </a:rPr>
                <a:t>5000</a:t>
              </a:r>
              <a:r>
                <a:rPr lang="zh-CN" altLang="en-US" sz="2600" dirty="0">
                  <a:latin typeface="微软雅黑" panose="020B0503020204020204" pitchFamily="34" charset="-122"/>
                  <a:ea typeface="微软雅黑" panose="020B0503020204020204" pitchFamily="34" charset="-122"/>
                </a:rPr>
                <a:t>万元以下直接经济损失的事故；</a:t>
              </a:r>
              <a:endParaRPr lang="zh-CN" altLang="en-US" sz="2600" dirty="0">
                <a:latin typeface="微软雅黑" panose="020B0503020204020204" pitchFamily="34" charset="-122"/>
                <a:ea typeface="微软雅黑" panose="020B0503020204020204" pitchFamily="34" charset="-122"/>
              </a:endParaRPr>
            </a:p>
            <a:p>
              <a:pPr>
                <a:lnSpc>
                  <a:spcPts val="3000"/>
                </a:lnSpc>
              </a:pPr>
              <a:r>
                <a:rPr lang="zh-CN" altLang="en-US" sz="2600" dirty="0">
                  <a:latin typeface="微软雅黑" panose="020B0503020204020204" pitchFamily="34" charset="-122"/>
                  <a:ea typeface="微软雅黑" panose="020B0503020204020204" pitchFamily="34" charset="-122"/>
                </a:rPr>
                <a:t>（四）</a:t>
              </a:r>
              <a:r>
                <a:rPr lang="zh-CN" altLang="en-US" sz="2600" b="1" dirty="0">
                  <a:latin typeface="微软雅黑" panose="020B0503020204020204" pitchFamily="34" charset="-122"/>
                  <a:ea typeface="微软雅黑" panose="020B0503020204020204" pitchFamily="34" charset="-122"/>
                </a:rPr>
                <a:t>一般事故</a:t>
              </a:r>
              <a:r>
                <a:rPr lang="zh-CN" altLang="en-US" sz="2600" dirty="0">
                  <a:latin typeface="微软雅黑" panose="020B0503020204020204" pitchFamily="34" charset="-122"/>
                  <a:ea typeface="微软雅黑" panose="020B0503020204020204" pitchFamily="34" charset="-122"/>
                </a:rPr>
                <a:t>，是指造成</a:t>
              </a:r>
              <a:r>
                <a:rPr lang="en-US" altLang="zh-CN" sz="2600" b="1" dirty="0">
                  <a:solidFill>
                    <a:srgbClr val="FF3300"/>
                  </a:solidFill>
                  <a:latin typeface="微软雅黑" panose="020B0503020204020204" pitchFamily="34" charset="-122"/>
                  <a:ea typeface="微软雅黑" panose="020B0503020204020204" pitchFamily="34" charset="-122"/>
                </a:rPr>
                <a:t>3</a:t>
              </a:r>
              <a:r>
                <a:rPr lang="zh-CN" altLang="en-US" sz="2600" b="1" dirty="0">
                  <a:solidFill>
                    <a:srgbClr val="FF3300"/>
                  </a:solidFill>
                  <a:latin typeface="微软雅黑" panose="020B0503020204020204" pitchFamily="34" charset="-122"/>
                  <a:ea typeface="微软雅黑" panose="020B0503020204020204" pitchFamily="34" charset="-122"/>
                </a:rPr>
                <a:t>人</a:t>
              </a:r>
              <a:r>
                <a:rPr lang="zh-CN" altLang="en-US" sz="2600" dirty="0">
                  <a:latin typeface="微软雅黑" panose="020B0503020204020204" pitchFamily="34" charset="-122"/>
                  <a:ea typeface="微软雅黑" panose="020B0503020204020204" pitchFamily="34" charset="-122"/>
                </a:rPr>
                <a:t>以下</a:t>
              </a:r>
              <a:r>
                <a:rPr lang="zh-CN" altLang="en-US" sz="2600" b="1" dirty="0">
                  <a:solidFill>
                    <a:srgbClr val="FF3300"/>
                  </a:solidFill>
                  <a:latin typeface="微软雅黑" panose="020B0503020204020204" pitchFamily="34" charset="-122"/>
                  <a:ea typeface="微软雅黑" panose="020B0503020204020204" pitchFamily="34" charset="-122"/>
                </a:rPr>
                <a:t>死亡</a:t>
              </a:r>
              <a:r>
                <a:rPr lang="zh-CN" altLang="en-US" sz="2600" dirty="0">
                  <a:latin typeface="微软雅黑" panose="020B0503020204020204" pitchFamily="34" charset="-122"/>
                  <a:ea typeface="微软雅黑" panose="020B0503020204020204" pitchFamily="34" charset="-122"/>
                </a:rPr>
                <a:t>，或</a:t>
              </a:r>
              <a:r>
                <a:rPr lang="en-US" altLang="zh-CN" sz="2600" dirty="0">
                  <a:latin typeface="微软雅黑" panose="020B0503020204020204" pitchFamily="34" charset="-122"/>
                  <a:ea typeface="微软雅黑" panose="020B0503020204020204" pitchFamily="34" charset="-122"/>
                </a:rPr>
                <a:t>3</a:t>
              </a:r>
              <a:r>
                <a:rPr lang="zh-CN" altLang="en-US" sz="2600" dirty="0">
                  <a:latin typeface="微软雅黑" panose="020B0503020204020204" pitchFamily="34" charset="-122"/>
                  <a:ea typeface="微软雅黑" panose="020B0503020204020204" pitchFamily="34" charset="-122"/>
                </a:rPr>
                <a:t>人以上</a:t>
              </a:r>
              <a:r>
                <a:rPr lang="en-US" altLang="zh-CN" sz="2600" dirty="0">
                  <a:latin typeface="微软雅黑" panose="020B0503020204020204" pitchFamily="34" charset="-122"/>
                  <a:ea typeface="微软雅黑" panose="020B0503020204020204" pitchFamily="34" charset="-122"/>
                </a:rPr>
                <a:t>10</a:t>
              </a:r>
              <a:r>
                <a:rPr lang="zh-CN" altLang="en-US" sz="2600" dirty="0">
                  <a:latin typeface="微软雅黑" panose="020B0503020204020204" pitchFamily="34" charset="-122"/>
                  <a:ea typeface="微软雅黑" panose="020B0503020204020204" pitchFamily="34" charset="-122"/>
                </a:rPr>
                <a:t>人以下重伤，或者</a:t>
              </a:r>
              <a:r>
                <a:rPr lang="en-US" altLang="zh-CN" sz="2600" dirty="0">
                  <a:latin typeface="微软雅黑" panose="020B0503020204020204" pitchFamily="34" charset="-122"/>
                  <a:ea typeface="微软雅黑" panose="020B0503020204020204" pitchFamily="34" charset="-122"/>
                </a:rPr>
                <a:t>300</a:t>
              </a:r>
              <a:r>
                <a:rPr lang="zh-CN" altLang="en-US" sz="2600" dirty="0">
                  <a:latin typeface="微软雅黑" panose="020B0503020204020204" pitchFamily="34" charset="-122"/>
                  <a:ea typeface="微软雅黑" panose="020B0503020204020204" pitchFamily="34" charset="-122"/>
                </a:rPr>
                <a:t>万元以上</a:t>
              </a:r>
              <a:r>
                <a:rPr lang="en-US" altLang="zh-CN" sz="2600" dirty="0">
                  <a:latin typeface="微软雅黑" panose="020B0503020204020204" pitchFamily="34" charset="-122"/>
                  <a:ea typeface="微软雅黑" panose="020B0503020204020204" pitchFamily="34" charset="-122"/>
                </a:rPr>
                <a:t>1000</a:t>
              </a:r>
              <a:r>
                <a:rPr lang="zh-CN" altLang="en-US" sz="2600" dirty="0">
                  <a:latin typeface="微软雅黑" panose="020B0503020204020204" pitchFamily="34" charset="-122"/>
                  <a:ea typeface="微软雅黑" panose="020B0503020204020204" pitchFamily="34" charset="-122"/>
                </a:rPr>
                <a:t>万元以下直接经济损失的事故。</a:t>
              </a:r>
              <a:endParaRPr lang="zh-CN" altLang="en-US" sz="2600" dirty="0">
                <a:latin typeface="微软雅黑" panose="020B0503020204020204" pitchFamily="34" charset="-122"/>
                <a:ea typeface="微软雅黑" panose="020B0503020204020204" pitchFamily="34" charset="-122"/>
              </a:endParaRPr>
            </a:p>
          </p:txBody>
        </p:sp>
        <p:sp>
          <p:nvSpPr>
            <p:cNvPr id="4" name="文本框 3"/>
            <p:cNvSpPr txBox="1"/>
            <p:nvPr/>
          </p:nvSpPr>
          <p:spPr>
            <a:xfrm>
              <a:off x="4378742" y="1579078"/>
              <a:ext cx="3507034" cy="646331"/>
            </a:xfrm>
            <a:prstGeom prst="rect">
              <a:avLst/>
            </a:prstGeom>
            <a:noFill/>
          </p:spPr>
          <p:txBody>
            <a:bodyPr wrap="square" rtlCol="0">
              <a:spAutoFit/>
            </a:bodyPr>
            <a:lstStyle/>
            <a:p>
              <a:r>
                <a:rPr lang="zh-CN" altLang="en-US" sz="3600" b="1" dirty="0" smtClean="0">
                  <a:latin typeface="方正综艺简体" panose="03000509000000000000" pitchFamily="65" charset="-122"/>
                  <a:ea typeface="方正综艺简体" panose="03000509000000000000" pitchFamily="65" charset="-122"/>
                </a:rPr>
                <a:t>事故等级的划分</a:t>
              </a:r>
              <a:endParaRPr lang="zh-CN" altLang="en-US" sz="3600" b="1" dirty="0">
                <a:latin typeface="方正综艺简体" panose="03000509000000000000" pitchFamily="65" charset="-122"/>
                <a:ea typeface="方正综艺简体" panose="03000509000000000000" pitchFamily="65" charset="-122"/>
              </a:endParaRPr>
            </a:p>
          </p:txBody>
        </p:sp>
      </p:grpSp>
      <p:sp>
        <p:nvSpPr>
          <p:cNvPr id="5" name="文本框 4"/>
          <p:cNvSpPr txBox="1"/>
          <p:nvPr/>
        </p:nvSpPr>
        <p:spPr>
          <a:xfrm>
            <a:off x="849630" y="262890"/>
            <a:ext cx="1869440" cy="521970"/>
          </a:xfrm>
          <a:prstGeom prst="rect">
            <a:avLst/>
          </a:prstGeom>
          <a:noFill/>
        </p:spPr>
        <p:txBody>
          <a:bodyPr wrap="square" rtlCol="0">
            <a:spAutoFit/>
          </a:bodyPr>
          <a:p>
            <a:r>
              <a:rPr lang="zh-CN" altLang="en-US" sz="2800">
                <a:solidFill>
                  <a:schemeClr val="bg1"/>
                </a:solidFill>
                <a:latin typeface="微软雅黑" panose="020B0503020204020204" pitchFamily="34" charset="-122"/>
                <a:ea typeface="微软雅黑" panose="020B0503020204020204" pitchFamily="34" charset="-122"/>
              </a:rPr>
              <a:t>安全意识</a:t>
            </a:r>
            <a:endParaRPr lang="zh-CN" altLang="en-US" sz="28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2101853" y="2446473"/>
            <a:ext cx="7824344" cy="1531155"/>
          </a:xfrm>
          <a:prstGeom prst="rect">
            <a:avLst/>
          </a:prstGeom>
        </p:spPr>
      </p:pic>
      <p:sp>
        <p:nvSpPr>
          <p:cNvPr id="3" name="文本框 2"/>
          <p:cNvSpPr txBox="1"/>
          <p:nvPr/>
        </p:nvSpPr>
        <p:spPr>
          <a:xfrm>
            <a:off x="2101853" y="1395847"/>
            <a:ext cx="6546387" cy="707886"/>
          </a:xfrm>
          <a:prstGeom prst="rect">
            <a:avLst/>
          </a:prstGeom>
          <a:noFill/>
        </p:spPr>
        <p:txBody>
          <a:bodyPr wrap="square" rtlCol="0">
            <a:spAutoFit/>
          </a:bodyPr>
          <a:lstStyle/>
          <a:p>
            <a:r>
              <a:rPr lang="zh-CN" altLang="en-US" sz="4000" b="1" dirty="0">
                <a:latin typeface="华文行楷" panose="02010800040101010101" pitchFamily="2" charset="-122"/>
                <a:ea typeface="华文行楷" panose="02010800040101010101" pitchFamily="2" charset="-122"/>
              </a:rPr>
              <a:t>触目惊心</a:t>
            </a:r>
            <a:r>
              <a:rPr lang="zh-CN" altLang="en-US" sz="4000" b="1" dirty="0" smtClean="0">
                <a:latin typeface="华文行楷" panose="02010800040101010101" pitchFamily="2" charset="-122"/>
                <a:ea typeface="华文行楷" panose="02010800040101010101" pitchFamily="2" charset="-122"/>
              </a:rPr>
              <a:t>的数字背后</a:t>
            </a:r>
            <a:r>
              <a:rPr lang="en-US" altLang="zh-CN" sz="4000" b="1" dirty="0" smtClean="0">
                <a:latin typeface="华文行楷" panose="02010800040101010101" pitchFamily="2" charset="-122"/>
                <a:ea typeface="华文行楷" panose="02010800040101010101" pitchFamily="2" charset="-122"/>
              </a:rPr>
              <a:t>……</a:t>
            </a:r>
            <a:endParaRPr lang="zh-CN" altLang="en-US" sz="4000" b="1" dirty="0">
              <a:latin typeface="华文行楷" panose="02010800040101010101" pitchFamily="2" charset="-122"/>
              <a:ea typeface="华文行楷" panose="02010800040101010101" pitchFamily="2" charset="-122"/>
            </a:endParaRPr>
          </a:p>
        </p:txBody>
      </p:sp>
      <p:sp>
        <p:nvSpPr>
          <p:cNvPr id="14" name="文本框 13"/>
          <p:cNvSpPr txBox="1"/>
          <p:nvPr/>
        </p:nvSpPr>
        <p:spPr>
          <a:xfrm>
            <a:off x="1751683" y="4320369"/>
            <a:ext cx="8747392" cy="1569660"/>
          </a:xfrm>
          <a:prstGeom prst="rect">
            <a:avLst/>
          </a:prstGeom>
          <a:noFill/>
        </p:spPr>
        <p:txBody>
          <a:bodyPr wrap="square" rtlCol="0">
            <a:spAutoFit/>
          </a:bodyPr>
          <a:lstStyle/>
          <a:p>
            <a:r>
              <a:rPr lang="zh-CN" altLang="en-US" sz="2400" dirty="0" smtClean="0">
                <a:latin typeface="黑体" panose="02010609060101010101" charset="-122"/>
                <a:ea typeface="黑体" panose="02010609060101010101" charset="-122"/>
              </a:rPr>
              <a:t>统计显示，</a:t>
            </a:r>
            <a:r>
              <a:rPr lang="en-US" altLang="zh-CN" sz="2400" b="1" dirty="0" smtClean="0">
                <a:solidFill>
                  <a:srgbClr val="FF0000"/>
                </a:solidFill>
                <a:latin typeface="黑体" panose="02010609060101010101" charset="-122"/>
                <a:ea typeface="黑体" panose="02010609060101010101" charset="-122"/>
              </a:rPr>
              <a:t>98%</a:t>
            </a:r>
            <a:r>
              <a:rPr lang="zh-CN" altLang="en-US" sz="2400" dirty="0" smtClean="0">
                <a:latin typeface="黑体" panose="02010609060101010101" charset="-122"/>
                <a:ea typeface="黑体" panose="02010609060101010101" charset="-122"/>
              </a:rPr>
              <a:t>的事故是因为</a:t>
            </a:r>
            <a:r>
              <a:rPr lang="zh-CN" altLang="en-US" sz="2400" b="1" dirty="0" smtClean="0">
                <a:solidFill>
                  <a:srgbClr val="FF0000"/>
                </a:solidFill>
                <a:latin typeface="黑体" panose="02010609060101010101" charset="-122"/>
                <a:ea typeface="黑体" panose="02010609060101010101" charset="-122"/>
              </a:rPr>
              <a:t>人的原因</a:t>
            </a:r>
            <a:r>
              <a:rPr lang="zh-CN" altLang="en-US" sz="2400" dirty="0" smtClean="0">
                <a:latin typeface="黑体" panose="02010609060101010101" charset="-122"/>
                <a:ea typeface="黑体" panose="02010609060101010101" charset="-122"/>
              </a:rPr>
              <a:t>引起的，而根据有关部门针对大中型企业近三年来的事故所做的另一项统计显示，</a:t>
            </a:r>
            <a:r>
              <a:rPr lang="zh-CN" altLang="en-US" sz="2400" b="1" dirty="0" smtClean="0">
                <a:latin typeface="黑体" panose="02010609060101010101" charset="-122"/>
                <a:ea typeface="黑体" panose="02010609060101010101" charset="-122"/>
              </a:rPr>
              <a:t>人为因素中</a:t>
            </a:r>
            <a:r>
              <a:rPr lang="zh-CN" altLang="en-US" sz="2400" dirty="0" smtClean="0">
                <a:latin typeface="黑体" panose="02010609060101010101" charset="-122"/>
                <a:ea typeface="黑体" panose="02010609060101010101" charset="-122"/>
              </a:rPr>
              <a:t>，</a:t>
            </a:r>
            <a:r>
              <a:rPr lang="zh-CN" altLang="en-US" sz="2400" b="1" dirty="0" smtClean="0">
                <a:solidFill>
                  <a:srgbClr val="FF0000"/>
                </a:solidFill>
                <a:latin typeface="黑体" panose="02010609060101010101" charset="-122"/>
                <a:ea typeface="黑体" panose="02010609060101010101" charset="-122"/>
              </a:rPr>
              <a:t>安全意识薄弱的因素</a:t>
            </a:r>
            <a:r>
              <a:rPr lang="zh-CN" altLang="en-US" sz="2400" dirty="0" smtClean="0">
                <a:latin typeface="黑体" panose="02010609060101010101" charset="-122"/>
                <a:ea typeface="黑体" panose="02010609060101010101" charset="-122"/>
              </a:rPr>
              <a:t>占到</a:t>
            </a:r>
            <a:r>
              <a:rPr lang="en-US" altLang="zh-CN" sz="2400" dirty="0" smtClean="0">
                <a:latin typeface="黑体" panose="02010609060101010101" charset="-122"/>
                <a:ea typeface="黑体" panose="02010609060101010101" charset="-122"/>
              </a:rPr>
              <a:t>90%</a:t>
            </a:r>
            <a:r>
              <a:rPr lang="zh-CN" altLang="en-US" sz="2400" dirty="0" smtClean="0">
                <a:latin typeface="黑体" panose="02010609060101010101" charset="-122"/>
                <a:ea typeface="黑体" panose="02010609060101010101" charset="-122"/>
              </a:rPr>
              <a:t>多，而</a:t>
            </a:r>
            <a:r>
              <a:rPr lang="zh-CN" altLang="en-US" sz="2400" b="1" dirty="0" smtClean="0">
                <a:solidFill>
                  <a:srgbClr val="FF0000"/>
                </a:solidFill>
                <a:latin typeface="黑体" panose="02010609060101010101" charset="-122"/>
                <a:ea typeface="黑体" panose="02010609060101010101" charset="-122"/>
              </a:rPr>
              <a:t>安全技术水平</a:t>
            </a:r>
            <a:r>
              <a:rPr lang="zh-CN" altLang="en-US" sz="2400" dirty="0" smtClean="0">
                <a:latin typeface="黑体" panose="02010609060101010101" charset="-122"/>
                <a:ea typeface="黑体" panose="02010609060101010101" charset="-122"/>
              </a:rPr>
              <a:t>所占比例不到</a:t>
            </a:r>
            <a:r>
              <a:rPr lang="en-US" altLang="zh-CN" sz="2400" dirty="0" smtClean="0">
                <a:latin typeface="黑体" panose="02010609060101010101" charset="-122"/>
                <a:ea typeface="黑体" panose="02010609060101010101" charset="-122"/>
              </a:rPr>
              <a:t>10%</a:t>
            </a:r>
            <a:r>
              <a:rPr lang="zh-CN" altLang="en-US" sz="2400" dirty="0" smtClean="0">
                <a:latin typeface="黑体" panose="02010609060101010101" charset="-122"/>
                <a:ea typeface="黑体" panose="02010609060101010101" charset="-122"/>
              </a:rPr>
              <a:t>。</a:t>
            </a:r>
            <a:endParaRPr lang="zh-CN" altLang="en-US" sz="2400" dirty="0">
              <a:latin typeface="黑体" panose="02010609060101010101" charset="-122"/>
              <a:ea typeface="黑体" panose="02010609060101010101" charset="-122"/>
            </a:endParaRPr>
          </a:p>
        </p:txBody>
      </p:sp>
      <p:sp>
        <p:nvSpPr>
          <p:cNvPr id="4" name="文本框 3"/>
          <p:cNvSpPr txBox="1"/>
          <p:nvPr/>
        </p:nvSpPr>
        <p:spPr>
          <a:xfrm>
            <a:off x="849630" y="262890"/>
            <a:ext cx="1869440" cy="521970"/>
          </a:xfrm>
          <a:prstGeom prst="rect">
            <a:avLst/>
          </a:prstGeom>
          <a:noFill/>
        </p:spPr>
        <p:txBody>
          <a:bodyPr wrap="square" rtlCol="0">
            <a:spAutoFit/>
          </a:bodyPr>
          <a:p>
            <a:r>
              <a:rPr lang="zh-CN" altLang="en-US" sz="2800">
                <a:solidFill>
                  <a:schemeClr val="bg1"/>
                </a:solidFill>
                <a:latin typeface="微软雅黑" panose="020B0503020204020204" pitchFamily="34" charset="-122"/>
                <a:ea typeface="微软雅黑" panose="020B0503020204020204" pitchFamily="34" charset="-122"/>
              </a:rPr>
              <a:t>安全意识</a:t>
            </a:r>
            <a:endParaRPr lang="zh-CN" altLang="en-US" sz="28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anim calcmode="lin" valueType="num">
                                      <p:cBhvr>
                                        <p:cTn id="14" dur="1000" fill="hold"/>
                                        <p:tgtEl>
                                          <p:spTgt spid="2"/>
                                        </p:tgtEl>
                                        <p:attrNameLst>
                                          <p:attrName>style.rotation</p:attrName>
                                        </p:attrNameLst>
                                      </p:cBhvr>
                                      <p:tavLst>
                                        <p:tav tm="0">
                                          <p:val>
                                            <p:fltVal val="90"/>
                                          </p:val>
                                        </p:tav>
                                        <p:tav tm="100000">
                                          <p:val>
                                            <p:fltVal val="0"/>
                                          </p:val>
                                        </p:tav>
                                      </p:tavLst>
                                    </p:anim>
                                    <p:animEffect transition="in" filter="fade">
                                      <p:cBhvr>
                                        <p:cTn id="15" dur="10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1000"/>
                                        <p:tgtEl>
                                          <p:spTgt spid="14"/>
                                        </p:tgtEl>
                                      </p:cBhvr>
                                    </p:animEffect>
                                    <p:anim calcmode="lin" valueType="num">
                                      <p:cBhvr>
                                        <p:cTn id="21" dur="1000" fill="hold"/>
                                        <p:tgtEl>
                                          <p:spTgt spid="14"/>
                                        </p:tgtEl>
                                        <p:attrNameLst>
                                          <p:attrName>ppt_x</p:attrName>
                                        </p:attrNameLst>
                                      </p:cBhvr>
                                      <p:tavLst>
                                        <p:tav tm="0">
                                          <p:val>
                                            <p:strVal val="#ppt_x"/>
                                          </p:val>
                                        </p:tav>
                                        <p:tav tm="100000">
                                          <p:val>
                                            <p:strVal val="#ppt_x"/>
                                          </p:val>
                                        </p:tav>
                                      </p:tavLst>
                                    </p:anim>
                                    <p:anim calcmode="lin" valueType="num">
                                      <p:cBhvr>
                                        <p:cTn id="22"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3360144" y="1299356"/>
            <a:ext cx="5585551" cy="523220"/>
          </a:xfrm>
          <a:prstGeom prst="rect">
            <a:avLst/>
          </a:prstGeom>
          <a:noFill/>
        </p:spPr>
        <p:txBody>
          <a:bodyPr wrap="square" rtlCol="0">
            <a:spAutoFit/>
          </a:bodyPr>
          <a:lstStyle/>
          <a:p>
            <a:r>
              <a:rPr lang="zh-CN" altLang="en-US" sz="2800" b="1" dirty="0" smtClean="0">
                <a:latin typeface="微软雅黑" panose="020B0503020204020204" pitchFamily="34" charset="-122"/>
                <a:ea typeface="微软雅黑" panose="020B0503020204020204" pitchFamily="34" charset="-122"/>
              </a:rPr>
              <a:t>你真把“安全”当“第一”了吗？</a:t>
            </a:r>
            <a:endParaRPr lang="zh-CN" altLang="en-US" sz="2800" b="1" dirty="0">
              <a:latin typeface="微软雅黑" panose="020B0503020204020204" pitchFamily="34" charset="-122"/>
              <a:ea typeface="微软雅黑" panose="020B0503020204020204" pitchFamily="34" charset="-122"/>
            </a:endParaRPr>
          </a:p>
        </p:txBody>
      </p:sp>
      <p:sp>
        <p:nvSpPr>
          <p:cNvPr id="14" name="文本框 13"/>
          <p:cNvSpPr txBox="1"/>
          <p:nvPr/>
        </p:nvSpPr>
        <p:spPr>
          <a:xfrm>
            <a:off x="6152919" y="2430707"/>
            <a:ext cx="4219460" cy="523220"/>
          </a:xfrm>
          <a:prstGeom prst="rect">
            <a:avLst/>
          </a:prstGeom>
          <a:noFill/>
        </p:spPr>
        <p:txBody>
          <a:bodyPr wrap="square" rtlCol="0">
            <a:spAutoFit/>
          </a:bodyPr>
          <a:lstStyle/>
          <a:p>
            <a:r>
              <a:rPr lang="zh-CN" altLang="en-US" sz="2800" b="1" dirty="0" smtClean="0">
                <a:solidFill>
                  <a:schemeClr val="accent6">
                    <a:lumMod val="75000"/>
                  </a:schemeClr>
                </a:solidFill>
                <a:latin typeface="微软雅黑" panose="020B0503020204020204" pitchFamily="34" charset="-122"/>
                <a:ea typeface="微软雅黑" panose="020B0503020204020204" pitchFamily="34" charset="-122"/>
              </a:rPr>
              <a:t>安全生产    不是一句口号</a:t>
            </a:r>
            <a:r>
              <a:rPr lang="en-US" altLang="zh-CN" sz="2800" b="1" dirty="0" smtClean="0">
                <a:solidFill>
                  <a:schemeClr val="accent6">
                    <a:lumMod val="75000"/>
                  </a:schemeClr>
                </a:solidFill>
                <a:latin typeface="微软雅黑" panose="020B0503020204020204" pitchFamily="34" charset="-122"/>
                <a:ea typeface="微软雅黑" panose="020B0503020204020204" pitchFamily="34" charset="-122"/>
              </a:rPr>
              <a:t>!</a:t>
            </a:r>
            <a:endParaRPr lang="en-US" altLang="zh-CN" sz="2800" b="1" dirty="0" smtClean="0">
              <a:solidFill>
                <a:schemeClr val="accent6">
                  <a:lumMod val="7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5376231" y="3153982"/>
            <a:ext cx="6155674" cy="1938992"/>
          </a:xfrm>
          <a:prstGeom prst="rect">
            <a:avLst/>
          </a:prstGeom>
        </p:spPr>
        <p:txBody>
          <a:bodyPr wrap="square">
            <a:spAutoFit/>
          </a:bodyPr>
          <a:lstStyle/>
          <a:p>
            <a:pPr>
              <a:lnSpc>
                <a:spcPct val="150000"/>
              </a:lnSpc>
            </a:pPr>
            <a:r>
              <a:rPr lang="zh-CN" altLang="en-US" sz="2000" dirty="0">
                <a:solidFill>
                  <a:srgbClr val="0000FF"/>
                </a:solidFill>
                <a:latin typeface="微软雅黑" panose="020B0503020204020204" pitchFamily="34" charset="-122"/>
                <a:ea typeface="微软雅黑" panose="020B0503020204020204" pitchFamily="34" charset="-122"/>
              </a:rPr>
              <a:t>安全生产是在</a:t>
            </a:r>
            <a:r>
              <a:rPr lang="en-US" altLang="zh-CN" sz="2000" dirty="0">
                <a:solidFill>
                  <a:srgbClr val="0000FF"/>
                </a:solidFill>
                <a:latin typeface="微软雅黑" panose="020B0503020204020204" pitchFamily="34" charset="-122"/>
                <a:ea typeface="微软雅黑" panose="020B0503020204020204" pitchFamily="34" charset="-122"/>
              </a:rPr>
              <a:t>1952</a:t>
            </a:r>
            <a:r>
              <a:rPr lang="zh-CN" altLang="en-US" sz="2000" dirty="0">
                <a:solidFill>
                  <a:srgbClr val="0000FF"/>
                </a:solidFill>
                <a:latin typeface="微软雅黑" panose="020B0503020204020204" pitchFamily="34" charset="-122"/>
                <a:ea typeface="微软雅黑" panose="020B0503020204020204" pitchFamily="34" charset="-122"/>
              </a:rPr>
              <a:t>年第二次全国劳动保护工作会议上提出的。安全就是预知人们活动的各个领域里存在的固有危险和潜在危险，并且为消除这些危险的存在和状态而采取的各种方法、手段和行动。</a:t>
            </a:r>
            <a:endParaRPr lang="zh-CN" altLang="en-US" sz="2000" dirty="0">
              <a:solidFill>
                <a:srgbClr val="0000FF"/>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5684704" y="5389519"/>
            <a:ext cx="4956212" cy="523220"/>
          </a:xfrm>
          <a:prstGeom prst="rect">
            <a:avLst/>
          </a:prstGeom>
          <a:noFill/>
        </p:spPr>
        <p:txBody>
          <a:bodyPr wrap="square" rtlCol="0">
            <a:spAutoFit/>
          </a:bodyPr>
          <a:lstStyle/>
          <a:p>
            <a:r>
              <a:rPr lang="zh-CN" altLang="en-US" sz="2800" b="1" dirty="0" smtClean="0">
                <a:solidFill>
                  <a:srgbClr val="FF0000"/>
                </a:solidFill>
                <a:latin typeface="微软雅黑" panose="020B0503020204020204" pitchFamily="34" charset="-122"/>
                <a:ea typeface="微软雅黑" panose="020B0503020204020204" pitchFamily="34" charset="-122"/>
              </a:rPr>
              <a:t>中国缺乏安全防护意识的文化</a:t>
            </a:r>
            <a:endParaRPr lang="zh-CN" altLang="en-US" sz="2800" b="1" dirty="0">
              <a:solidFill>
                <a:srgbClr val="FF0000"/>
              </a:solidFill>
              <a:latin typeface="微软雅黑" panose="020B0503020204020204" pitchFamily="34" charset="-122"/>
              <a:ea typeface="微软雅黑" panose="020B0503020204020204" pitchFamily="34" charset="-122"/>
            </a:endParaRPr>
          </a:p>
        </p:txBody>
      </p:sp>
      <p:pic>
        <p:nvPicPr>
          <p:cNvPr id="18" name="图片 17"/>
          <p:cNvPicPr>
            <a:picLocks noChangeAspect="1"/>
          </p:cNvPicPr>
          <p:nvPr/>
        </p:nvPicPr>
        <p:blipFill>
          <a:blip r:embed="rId1">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1135142" y="3153982"/>
            <a:ext cx="2050271" cy="2050271"/>
          </a:xfrm>
          <a:prstGeom prst="rect">
            <a:avLst/>
          </a:prstGeom>
        </p:spPr>
      </p:pic>
      <p:sp>
        <p:nvSpPr>
          <p:cNvPr id="17" name="文本框 16"/>
          <p:cNvSpPr txBox="1"/>
          <p:nvPr/>
        </p:nvSpPr>
        <p:spPr>
          <a:xfrm>
            <a:off x="940496" y="2692317"/>
            <a:ext cx="2919470" cy="2862322"/>
          </a:xfrm>
          <a:prstGeom prst="rect">
            <a:avLst/>
          </a:prstGeom>
          <a:noFill/>
        </p:spPr>
        <p:txBody>
          <a:bodyPr wrap="square" rtlCol="0">
            <a:spAutoFit/>
          </a:bodyPr>
          <a:lstStyle/>
          <a:p>
            <a:r>
              <a:rPr lang="zh-CN" altLang="en-US" sz="3600" b="1" dirty="0" smtClean="0">
                <a:latin typeface="微软雅黑" panose="020B0503020204020204" pitchFamily="34" charset="-122"/>
                <a:ea typeface="微软雅黑" panose="020B0503020204020204" pitchFamily="34" charset="-122"/>
              </a:rPr>
              <a:t>说起来重要</a:t>
            </a:r>
            <a:endParaRPr lang="en-US" altLang="zh-CN" sz="3600" b="1" dirty="0" smtClean="0">
              <a:latin typeface="微软雅黑" panose="020B0503020204020204" pitchFamily="34" charset="-122"/>
              <a:ea typeface="微软雅黑" panose="020B0503020204020204" pitchFamily="34" charset="-122"/>
            </a:endParaRPr>
          </a:p>
          <a:p>
            <a:endParaRPr lang="en-US" altLang="zh-CN" sz="3600" b="1" dirty="0">
              <a:latin typeface="微软雅黑" panose="020B0503020204020204" pitchFamily="34" charset="-122"/>
              <a:ea typeface="微软雅黑" panose="020B0503020204020204" pitchFamily="34" charset="-122"/>
            </a:endParaRPr>
          </a:p>
          <a:p>
            <a:r>
              <a:rPr lang="zh-CN" altLang="en-US" sz="3600" b="1" dirty="0" smtClean="0">
                <a:latin typeface="微软雅黑" panose="020B0503020204020204" pitchFamily="34" charset="-122"/>
                <a:ea typeface="微软雅黑" panose="020B0503020204020204" pitchFamily="34" charset="-122"/>
              </a:rPr>
              <a:t>做起来次要</a:t>
            </a:r>
            <a:endParaRPr lang="en-US" altLang="zh-CN" sz="3600" b="1" dirty="0" smtClean="0">
              <a:latin typeface="微软雅黑" panose="020B0503020204020204" pitchFamily="34" charset="-122"/>
              <a:ea typeface="微软雅黑" panose="020B0503020204020204" pitchFamily="34" charset="-122"/>
            </a:endParaRPr>
          </a:p>
          <a:p>
            <a:endParaRPr lang="en-US" altLang="zh-CN" sz="3600" b="1" dirty="0">
              <a:latin typeface="微软雅黑" panose="020B0503020204020204" pitchFamily="34" charset="-122"/>
              <a:ea typeface="微软雅黑" panose="020B0503020204020204" pitchFamily="34" charset="-122"/>
            </a:endParaRPr>
          </a:p>
          <a:p>
            <a:r>
              <a:rPr lang="zh-CN" altLang="en-US" sz="3600" b="1" dirty="0" smtClean="0">
                <a:latin typeface="微软雅黑" panose="020B0503020204020204" pitchFamily="34" charset="-122"/>
                <a:ea typeface="微软雅黑" panose="020B0503020204020204" pitchFamily="34" charset="-122"/>
              </a:rPr>
              <a:t>忙起来不要</a:t>
            </a:r>
            <a:endParaRPr lang="zh-CN" altLang="en-US" sz="3600" b="1" dirty="0">
              <a:latin typeface="微软雅黑" panose="020B0503020204020204" pitchFamily="34" charset="-122"/>
              <a:ea typeface="微软雅黑" panose="020B0503020204020204" pitchFamily="34" charset="-122"/>
            </a:endParaRPr>
          </a:p>
        </p:txBody>
      </p:sp>
      <p:pic>
        <p:nvPicPr>
          <p:cNvPr id="19" name="图片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3418" y="3305358"/>
            <a:ext cx="1310638" cy="1747517"/>
          </a:xfrm>
          <a:prstGeom prst="rect">
            <a:avLst/>
          </a:prstGeom>
        </p:spPr>
      </p:pic>
      <p:sp>
        <p:nvSpPr>
          <p:cNvPr id="2" name="文本框 1"/>
          <p:cNvSpPr txBox="1"/>
          <p:nvPr/>
        </p:nvSpPr>
        <p:spPr>
          <a:xfrm>
            <a:off x="849630" y="262890"/>
            <a:ext cx="1869440" cy="521970"/>
          </a:xfrm>
          <a:prstGeom prst="rect">
            <a:avLst/>
          </a:prstGeom>
          <a:noFill/>
        </p:spPr>
        <p:txBody>
          <a:bodyPr wrap="square" rtlCol="0">
            <a:spAutoFit/>
          </a:bodyPr>
          <a:p>
            <a:r>
              <a:rPr lang="zh-CN" altLang="en-US" sz="2800">
                <a:solidFill>
                  <a:schemeClr val="bg1"/>
                </a:solidFill>
                <a:latin typeface="微软雅黑" panose="020B0503020204020204" pitchFamily="34" charset="-122"/>
                <a:ea typeface="微软雅黑" panose="020B0503020204020204" pitchFamily="34" charset="-122"/>
              </a:rPr>
              <a:t>安全意识</a:t>
            </a:r>
            <a:endParaRPr lang="zh-CN" altLang="en-US" sz="28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277199" y="1956825"/>
            <a:ext cx="5958348" cy="4333806"/>
          </a:xfrm>
          <a:prstGeom prst="rect">
            <a:avLst/>
          </a:prstGeom>
        </p:spPr>
      </p:pic>
      <p:sp>
        <p:nvSpPr>
          <p:cNvPr id="3" name="文本框 2"/>
          <p:cNvSpPr txBox="1"/>
          <p:nvPr/>
        </p:nvSpPr>
        <p:spPr>
          <a:xfrm>
            <a:off x="1178804" y="1123893"/>
            <a:ext cx="3723702" cy="584775"/>
          </a:xfrm>
          <a:prstGeom prst="rect">
            <a:avLst/>
          </a:prstGeom>
          <a:noFill/>
        </p:spPr>
        <p:txBody>
          <a:bodyPr wrap="square" rtlCol="0">
            <a:spAutoFit/>
          </a:bodyPr>
          <a:lstStyle/>
          <a:p>
            <a:r>
              <a:rPr lang="zh-CN" altLang="en-US" sz="3200" b="1" dirty="0" smtClean="0">
                <a:latin typeface="微软雅黑" panose="020B0503020204020204" pitchFamily="34" charset="-122"/>
                <a:ea typeface="微软雅黑" panose="020B0503020204020204" pitchFamily="34" charset="-122"/>
              </a:rPr>
              <a:t>两起漏油事件思考</a:t>
            </a:r>
            <a:endParaRPr lang="zh-CN" altLang="en-US" sz="3200" b="1" dirty="0">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5547" y="2031915"/>
            <a:ext cx="5588811" cy="4258716"/>
          </a:xfrm>
          <a:prstGeom prst="rect">
            <a:avLst/>
          </a:prstGeom>
        </p:spPr>
      </p:pic>
      <p:sp>
        <p:nvSpPr>
          <p:cNvPr id="4" name="文本框 3"/>
          <p:cNvSpPr txBox="1"/>
          <p:nvPr/>
        </p:nvSpPr>
        <p:spPr>
          <a:xfrm>
            <a:off x="849630" y="262890"/>
            <a:ext cx="1869440" cy="521970"/>
          </a:xfrm>
          <a:prstGeom prst="rect">
            <a:avLst/>
          </a:prstGeom>
          <a:noFill/>
        </p:spPr>
        <p:txBody>
          <a:bodyPr wrap="square" rtlCol="0">
            <a:spAutoFit/>
          </a:bodyPr>
          <a:p>
            <a:r>
              <a:rPr lang="zh-CN" altLang="en-US" sz="2800">
                <a:solidFill>
                  <a:schemeClr val="bg1"/>
                </a:solidFill>
                <a:latin typeface="微软雅黑" panose="020B0503020204020204" pitchFamily="34" charset="-122"/>
                <a:ea typeface="微软雅黑" panose="020B0503020204020204" pitchFamily="34" charset="-122"/>
              </a:rPr>
              <a:t>安全意识</a:t>
            </a:r>
            <a:endParaRPr lang="zh-CN" altLang="en-US" sz="28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2027103" y="925689"/>
            <a:ext cx="8196549" cy="5749209"/>
          </a:xfrm>
          <a:prstGeom prst="rect">
            <a:avLst/>
          </a:prstGeom>
        </p:spPr>
      </p:pic>
      <p:pic>
        <p:nvPicPr>
          <p:cNvPr id="3" name="图片 2"/>
          <p:cNvPicPr>
            <a:picLocks noChangeAspect="1"/>
          </p:cNvPicPr>
          <p:nvPr/>
        </p:nvPicPr>
        <p:blipFill>
          <a:blip r:embed="rId2"/>
          <a:stretch>
            <a:fillRect/>
          </a:stretch>
        </p:blipFill>
        <p:spPr>
          <a:xfrm>
            <a:off x="2027103" y="925689"/>
            <a:ext cx="8218583" cy="5705415"/>
          </a:xfrm>
          <a:prstGeom prst="rect">
            <a:avLst/>
          </a:prstGeom>
        </p:spPr>
      </p:pic>
      <p:pic>
        <p:nvPicPr>
          <p:cNvPr id="4" name="图片 3"/>
          <p:cNvPicPr>
            <a:picLocks noChangeAspect="1"/>
          </p:cNvPicPr>
          <p:nvPr/>
        </p:nvPicPr>
        <p:blipFill rotWithShape="1">
          <a:blip r:embed="rId3"/>
          <a:srcRect b="1429"/>
          <a:stretch>
            <a:fillRect/>
          </a:stretch>
        </p:blipFill>
        <p:spPr>
          <a:xfrm>
            <a:off x="2016085" y="881894"/>
            <a:ext cx="8218583" cy="5749210"/>
          </a:xfrm>
          <a:prstGeom prst="rect">
            <a:avLst/>
          </a:prstGeom>
        </p:spPr>
      </p:pic>
      <p:sp>
        <p:nvSpPr>
          <p:cNvPr id="5" name="文本框 4"/>
          <p:cNvSpPr txBox="1"/>
          <p:nvPr/>
        </p:nvSpPr>
        <p:spPr>
          <a:xfrm>
            <a:off x="849630" y="262890"/>
            <a:ext cx="1869440" cy="521970"/>
          </a:xfrm>
          <a:prstGeom prst="rect">
            <a:avLst/>
          </a:prstGeom>
          <a:noFill/>
        </p:spPr>
        <p:txBody>
          <a:bodyPr wrap="square" rtlCol="0">
            <a:spAutoFit/>
          </a:bodyPr>
          <a:p>
            <a:r>
              <a:rPr lang="zh-CN" altLang="en-US" sz="2800">
                <a:solidFill>
                  <a:schemeClr val="bg1"/>
                </a:solidFill>
                <a:latin typeface="微软雅黑" panose="020B0503020204020204" pitchFamily="34" charset="-122"/>
                <a:ea typeface="微软雅黑" panose="020B0503020204020204" pitchFamily="34" charset="-122"/>
              </a:rPr>
              <a:t>安全意识</a:t>
            </a:r>
            <a:endParaRPr lang="zh-CN" altLang="en-US" sz="28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srcRect l="230"/>
          <a:stretch>
            <a:fillRect/>
          </a:stretch>
        </p:blipFill>
        <p:spPr>
          <a:xfrm>
            <a:off x="1718631" y="2038120"/>
            <a:ext cx="9298015" cy="4109291"/>
          </a:xfrm>
          <a:prstGeom prst="roundRect">
            <a:avLst/>
          </a:prstGeom>
        </p:spPr>
      </p:pic>
      <p:sp>
        <p:nvSpPr>
          <p:cNvPr id="3" name="文本框 2"/>
          <p:cNvSpPr txBox="1"/>
          <p:nvPr/>
        </p:nvSpPr>
        <p:spPr>
          <a:xfrm>
            <a:off x="4538950" y="1266940"/>
            <a:ext cx="3029638" cy="523220"/>
          </a:xfrm>
          <a:prstGeom prst="rect">
            <a:avLst/>
          </a:prstGeom>
          <a:noFill/>
        </p:spPr>
        <p:txBody>
          <a:bodyPr wrap="square" rtlCol="0">
            <a:spAutoFit/>
          </a:bodyPr>
          <a:lstStyle/>
          <a:p>
            <a:r>
              <a:rPr lang="zh-CN" altLang="en-US" sz="2800" b="1" dirty="0" smtClean="0">
                <a:latin typeface="微软雅黑" panose="020B0503020204020204" pitchFamily="34" charset="-122"/>
                <a:ea typeface="微软雅黑" panose="020B0503020204020204" pitchFamily="34" charset="-122"/>
              </a:rPr>
              <a:t>你意识到了没有？</a:t>
            </a:r>
            <a:endParaRPr lang="zh-CN" altLang="en-US" sz="2800" b="1" dirty="0">
              <a:latin typeface="微软雅黑" panose="020B0503020204020204" pitchFamily="34" charset="-122"/>
              <a:ea typeface="微软雅黑" panose="020B0503020204020204" pitchFamily="34" charset="-122"/>
            </a:endParaRPr>
          </a:p>
        </p:txBody>
      </p:sp>
      <p:sp>
        <p:nvSpPr>
          <p:cNvPr id="4" name="文本框 3"/>
          <p:cNvSpPr txBox="1"/>
          <p:nvPr/>
        </p:nvSpPr>
        <p:spPr>
          <a:xfrm>
            <a:off x="849630" y="262890"/>
            <a:ext cx="1869440" cy="521970"/>
          </a:xfrm>
          <a:prstGeom prst="rect">
            <a:avLst/>
          </a:prstGeom>
          <a:noFill/>
        </p:spPr>
        <p:txBody>
          <a:bodyPr wrap="square" rtlCol="0">
            <a:spAutoFit/>
          </a:bodyPr>
          <a:p>
            <a:r>
              <a:rPr lang="zh-CN" altLang="en-US" sz="2800">
                <a:solidFill>
                  <a:schemeClr val="bg1"/>
                </a:solidFill>
                <a:latin typeface="微软雅黑" panose="020B0503020204020204" pitchFamily="34" charset="-122"/>
                <a:ea typeface="微软雅黑" panose="020B0503020204020204" pitchFamily="34" charset="-122"/>
              </a:rPr>
              <a:t>安全意识</a:t>
            </a:r>
            <a:endParaRPr lang="zh-CN" altLang="en-US" sz="28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1784732" y="1218829"/>
            <a:ext cx="7987228" cy="461665"/>
          </a:xfrm>
          <a:prstGeom prst="rect">
            <a:avLst/>
          </a:prstGeom>
          <a:noFill/>
        </p:spPr>
        <p:txBody>
          <a:bodyPr wrap="square" rtlCol="0">
            <a:spAutoFit/>
          </a:bodyPr>
          <a:lstStyle/>
          <a:p>
            <a:r>
              <a:rPr lang="zh-CN" altLang="en-US" sz="2400" b="1" dirty="0" smtClean="0">
                <a:solidFill>
                  <a:srgbClr val="008000"/>
                </a:solidFill>
                <a:latin typeface="微软雅黑" panose="020B0503020204020204" pitchFamily="34" charset="-122"/>
                <a:ea typeface="微软雅黑" panose="020B0503020204020204" pitchFamily="34" charset="-122"/>
              </a:rPr>
              <a:t>岗位资质培训及培训证书的目的是什么？（如叉车、电焊）</a:t>
            </a:r>
            <a:endParaRPr lang="zh-CN" altLang="en-US" sz="2400" b="1" dirty="0">
              <a:solidFill>
                <a:srgbClr val="008000"/>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2081579" y="2056138"/>
            <a:ext cx="3699024" cy="1092607"/>
          </a:xfrm>
          <a:prstGeom prst="rect">
            <a:avLst/>
          </a:prstGeom>
          <a:noFill/>
        </p:spPr>
        <p:txBody>
          <a:bodyPr wrap="square" rtlCol="0">
            <a:spAutoFit/>
          </a:bodyPr>
          <a:lstStyle/>
          <a:p>
            <a:pPr>
              <a:lnSpc>
                <a:spcPts val="2600"/>
              </a:lnSpc>
            </a:pPr>
            <a:r>
              <a:rPr lang="en-US" altLang="zh-CN" sz="2400" b="1" dirty="0" smtClean="0">
                <a:latin typeface="微软雅黑" panose="020B0503020204020204" pitchFamily="34" charset="-122"/>
                <a:ea typeface="微软雅黑" panose="020B0503020204020204" pitchFamily="34" charset="-122"/>
              </a:rPr>
              <a:t>A   </a:t>
            </a:r>
            <a:r>
              <a:rPr lang="zh-CN" altLang="en-US" sz="2400" b="1" dirty="0" smtClean="0">
                <a:latin typeface="微软雅黑" panose="020B0503020204020204" pitchFamily="34" charset="-122"/>
                <a:ea typeface="微软雅黑" panose="020B0503020204020204" pitchFamily="34" charset="-122"/>
              </a:rPr>
              <a:t>为了掌握一门技术</a:t>
            </a:r>
            <a:endParaRPr lang="en-US" altLang="zh-CN" sz="2400" b="1" dirty="0" smtClean="0">
              <a:latin typeface="微软雅黑" panose="020B0503020204020204" pitchFamily="34" charset="-122"/>
              <a:ea typeface="微软雅黑" panose="020B0503020204020204" pitchFamily="34" charset="-122"/>
            </a:endParaRPr>
          </a:p>
          <a:p>
            <a:pPr>
              <a:lnSpc>
                <a:spcPts val="2600"/>
              </a:lnSpc>
            </a:pPr>
            <a:r>
              <a:rPr lang="en-US" altLang="zh-CN" sz="2400" b="1" dirty="0" smtClean="0">
                <a:latin typeface="微软雅黑" panose="020B0503020204020204" pitchFamily="34" charset="-122"/>
                <a:ea typeface="微软雅黑" panose="020B0503020204020204" pitchFamily="34" charset="-122"/>
              </a:rPr>
              <a:t>B   </a:t>
            </a:r>
            <a:r>
              <a:rPr lang="zh-CN" altLang="en-US" sz="2400" b="1" dirty="0" smtClean="0">
                <a:latin typeface="微软雅黑" panose="020B0503020204020204" pitchFamily="34" charset="-122"/>
                <a:ea typeface="微软雅黑" panose="020B0503020204020204" pitchFamily="34" charset="-122"/>
              </a:rPr>
              <a:t>为了拿到资质证书</a:t>
            </a:r>
            <a:endParaRPr lang="en-US" altLang="zh-CN" sz="2400" b="1" dirty="0" smtClean="0">
              <a:latin typeface="微软雅黑" panose="020B0503020204020204" pitchFamily="34" charset="-122"/>
              <a:ea typeface="微软雅黑" panose="020B0503020204020204" pitchFamily="34" charset="-122"/>
            </a:endParaRPr>
          </a:p>
          <a:p>
            <a:pPr>
              <a:lnSpc>
                <a:spcPts val="2600"/>
              </a:lnSpc>
            </a:pPr>
            <a:r>
              <a:rPr lang="en-US" altLang="zh-CN" sz="2400" b="1" dirty="0" smtClean="0">
                <a:latin typeface="微软雅黑" panose="020B0503020204020204" pitchFamily="34" charset="-122"/>
                <a:ea typeface="微软雅黑" panose="020B0503020204020204" pitchFamily="34" charset="-122"/>
              </a:rPr>
              <a:t>C   </a:t>
            </a:r>
            <a:r>
              <a:rPr lang="zh-CN" altLang="en-US" sz="2400" b="1" dirty="0" smtClean="0">
                <a:latin typeface="微软雅黑" panose="020B0503020204020204" pitchFamily="34" charset="-122"/>
                <a:ea typeface="微软雅黑" panose="020B0503020204020204" pitchFamily="34" charset="-122"/>
              </a:rPr>
              <a:t>确保作业者的安全</a:t>
            </a:r>
            <a:endParaRPr lang="zh-CN" altLang="en-US" sz="2400" b="1" dirty="0">
              <a:latin typeface="微软雅黑" panose="020B0503020204020204" pitchFamily="34" charset="-122"/>
              <a:ea typeface="微软雅黑" panose="020B0503020204020204" pitchFamily="34" charset="-122"/>
            </a:endParaRPr>
          </a:p>
        </p:txBody>
      </p:sp>
      <p:pic>
        <p:nvPicPr>
          <p:cNvPr id="15" name="图片 14"/>
          <p:cNvPicPr>
            <a:picLocks noChangeAspect="1"/>
          </p:cNvPicPr>
          <p:nvPr/>
        </p:nvPicPr>
        <p:blipFill>
          <a:blip r:embed="rId1"/>
          <a:stretch>
            <a:fillRect/>
          </a:stretch>
        </p:blipFill>
        <p:spPr>
          <a:xfrm>
            <a:off x="8740311" y="2157296"/>
            <a:ext cx="1123950" cy="1695450"/>
          </a:xfrm>
          <a:prstGeom prst="rect">
            <a:avLst/>
          </a:prstGeom>
        </p:spPr>
      </p:pic>
      <p:sp>
        <p:nvSpPr>
          <p:cNvPr id="16" name="文本框 15"/>
          <p:cNvSpPr txBox="1"/>
          <p:nvPr/>
        </p:nvSpPr>
        <p:spPr>
          <a:xfrm>
            <a:off x="2081579" y="3381327"/>
            <a:ext cx="3029639" cy="646331"/>
          </a:xfrm>
          <a:prstGeom prst="rect">
            <a:avLst/>
          </a:prstGeom>
          <a:noFill/>
        </p:spPr>
        <p:txBody>
          <a:bodyPr wrap="square" rtlCol="0">
            <a:spAutoFit/>
          </a:bodyPr>
          <a:lstStyle/>
          <a:p>
            <a:r>
              <a:rPr lang="zh-CN" altLang="en-US" b="1" dirty="0" smtClean="0">
                <a:solidFill>
                  <a:srgbClr val="0000FF"/>
                </a:solidFill>
                <a:latin typeface="微软雅黑" panose="020B0503020204020204" pitchFamily="34" charset="-122"/>
                <a:ea typeface="微软雅黑" panose="020B0503020204020204" pitchFamily="34" charset="-122"/>
              </a:rPr>
              <a:t>树立牢固的安全意识</a:t>
            </a:r>
            <a:endParaRPr lang="en-US" altLang="zh-CN" b="1" dirty="0" smtClean="0">
              <a:solidFill>
                <a:srgbClr val="0000FF"/>
              </a:solidFill>
              <a:latin typeface="微软雅黑" panose="020B0503020204020204" pitchFamily="34" charset="-122"/>
              <a:ea typeface="微软雅黑" panose="020B0503020204020204" pitchFamily="34" charset="-122"/>
            </a:endParaRPr>
          </a:p>
          <a:p>
            <a:r>
              <a:rPr lang="zh-CN" altLang="en-US" b="1" dirty="0" smtClean="0">
                <a:solidFill>
                  <a:srgbClr val="0000FF"/>
                </a:solidFill>
                <a:latin typeface="微软雅黑" panose="020B0503020204020204" pitchFamily="34" charset="-122"/>
                <a:ea typeface="微软雅黑" panose="020B0503020204020204" pitchFamily="34" charset="-122"/>
              </a:rPr>
              <a:t>掌握一定的作业技能</a:t>
            </a:r>
            <a:endParaRPr lang="zh-CN" altLang="en-US" b="1" dirty="0">
              <a:solidFill>
                <a:srgbClr val="0000FF"/>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1104478" y="4590241"/>
            <a:ext cx="10342662" cy="1907034"/>
            <a:chOff x="1049394" y="4645000"/>
            <a:chExt cx="10342662" cy="1907034"/>
          </a:xfrm>
        </p:grpSpPr>
        <p:grpSp>
          <p:nvGrpSpPr>
            <p:cNvPr id="6" name="组合 5"/>
            <p:cNvGrpSpPr/>
            <p:nvPr/>
          </p:nvGrpSpPr>
          <p:grpSpPr>
            <a:xfrm>
              <a:off x="1049394" y="4645000"/>
              <a:ext cx="7701524" cy="1907034"/>
              <a:chOff x="2467280" y="3732666"/>
              <a:chExt cx="6828490" cy="2585831"/>
            </a:xfrm>
          </p:grpSpPr>
          <p:sp>
            <p:nvSpPr>
              <p:cNvPr id="7" name="Rectangle 3"/>
              <p:cNvSpPr txBox="1">
                <a:spLocks noChangeArrowheads="1"/>
              </p:cNvSpPr>
              <p:nvPr/>
            </p:nvSpPr>
            <p:spPr>
              <a:xfrm>
                <a:off x="2467280" y="3773588"/>
                <a:ext cx="1667316" cy="765175"/>
              </a:xfrm>
              <a:prstGeom prst="rect">
                <a:avLst/>
              </a:prstGeom>
            </p:spPr>
            <p:txBody>
              <a:bodyPr/>
              <a:lstStyle>
                <a:lvl1pPr marL="342900" indent="-342900" algn="l" defTabSz="9137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765"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765"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95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67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Tx/>
                  <a:buNone/>
                </a:pPr>
                <a:r>
                  <a:rPr lang="zh-CN" altLang="en-US" sz="3200" dirty="0">
                    <a:latin typeface="隶书" panose="02010509060101010101" pitchFamily="49" charset="-122"/>
                    <a:ea typeface="隶书" panose="02010509060101010101" pitchFamily="49" charset="-122"/>
                  </a:rPr>
                  <a:t>要我安全</a:t>
                </a:r>
                <a:endParaRPr lang="en-US" altLang="zh-CN" sz="3200" dirty="0">
                  <a:latin typeface="隶书" panose="02010509060101010101" pitchFamily="49" charset="-122"/>
                  <a:ea typeface="隶书" panose="02010509060101010101" pitchFamily="49" charset="-122"/>
                </a:endParaRPr>
              </a:p>
            </p:txBody>
          </p:sp>
          <p:sp>
            <p:nvSpPr>
              <p:cNvPr id="8" name="AutoShape 4"/>
              <p:cNvSpPr>
                <a:spLocks noChangeArrowheads="1"/>
              </p:cNvSpPr>
              <p:nvPr/>
            </p:nvSpPr>
            <p:spPr bwMode="auto">
              <a:xfrm>
                <a:off x="4134596" y="4129128"/>
                <a:ext cx="838200" cy="152400"/>
              </a:xfrm>
              <a:prstGeom prst="rightArrow">
                <a:avLst>
                  <a:gd name="adj1" fmla="val 50000"/>
                  <a:gd name="adj2" fmla="val 137500"/>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rgbClr val="0000FF"/>
                    </a:solidFill>
                    <a:latin typeface="Tahoma" panose="020B0604030504040204" pitchFamily="34" charset="0"/>
                    <a:ea typeface="宋体" panose="02010600030101010101" pitchFamily="2" charset="-122"/>
                  </a:defRPr>
                </a:lvl1pPr>
                <a:lvl2pPr marL="742950" indent="-285750" eaLnBrk="0" hangingPunct="0">
                  <a:defRPr>
                    <a:solidFill>
                      <a:srgbClr val="0000FF"/>
                    </a:solidFill>
                    <a:latin typeface="Tahoma" panose="020B0604030504040204" pitchFamily="34" charset="0"/>
                    <a:ea typeface="宋体" panose="02010600030101010101" pitchFamily="2" charset="-122"/>
                  </a:defRPr>
                </a:lvl2pPr>
                <a:lvl3pPr marL="1143000" indent="-228600" eaLnBrk="0" hangingPunct="0">
                  <a:defRPr>
                    <a:solidFill>
                      <a:srgbClr val="0000FF"/>
                    </a:solidFill>
                    <a:latin typeface="Tahoma" panose="020B0604030504040204" pitchFamily="34" charset="0"/>
                    <a:ea typeface="宋体" panose="02010600030101010101" pitchFamily="2" charset="-122"/>
                  </a:defRPr>
                </a:lvl3pPr>
                <a:lvl4pPr marL="1600200" indent="-228600" eaLnBrk="0" hangingPunct="0">
                  <a:defRPr>
                    <a:solidFill>
                      <a:srgbClr val="0000FF"/>
                    </a:solidFill>
                    <a:latin typeface="Tahoma" panose="020B0604030504040204" pitchFamily="34" charset="0"/>
                    <a:ea typeface="宋体" panose="02010600030101010101" pitchFamily="2" charset="-122"/>
                  </a:defRPr>
                </a:lvl4pPr>
                <a:lvl5pPr marL="2057400" indent="-228600" eaLnBrk="0" hangingPunct="0">
                  <a:defRPr>
                    <a:solidFill>
                      <a:srgbClr val="0000FF"/>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rgbClr val="0000FF"/>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rgbClr val="0000FF"/>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rgbClr val="0000FF"/>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rgbClr val="0000FF"/>
                    </a:solidFill>
                    <a:latin typeface="Tahoma" panose="020B0604030504040204" pitchFamily="34" charset="0"/>
                    <a:ea typeface="宋体" panose="02010600030101010101" pitchFamily="2" charset="-122"/>
                  </a:defRPr>
                </a:lvl9pPr>
              </a:lstStyle>
              <a:p>
                <a:pPr eaLnBrk="1" hangingPunct="1"/>
                <a:endParaRPr lang="zh-CN" altLang="en-US">
                  <a:ea typeface="微软雅黑" panose="020B0503020204020204" pitchFamily="34" charset="-122"/>
                </a:endParaRPr>
              </a:p>
            </p:txBody>
          </p:sp>
          <p:sp>
            <p:nvSpPr>
              <p:cNvPr id="9" name="AutoShape 5"/>
              <p:cNvSpPr>
                <a:spLocks noChangeArrowheads="1"/>
              </p:cNvSpPr>
              <p:nvPr/>
            </p:nvSpPr>
            <p:spPr bwMode="auto">
              <a:xfrm>
                <a:off x="6691470" y="4129128"/>
                <a:ext cx="838200" cy="152400"/>
              </a:xfrm>
              <a:prstGeom prst="rightArrow">
                <a:avLst>
                  <a:gd name="adj1" fmla="val 50000"/>
                  <a:gd name="adj2" fmla="val 137500"/>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rgbClr val="0000FF"/>
                    </a:solidFill>
                    <a:latin typeface="Tahoma" panose="020B0604030504040204" pitchFamily="34" charset="0"/>
                    <a:ea typeface="宋体" panose="02010600030101010101" pitchFamily="2" charset="-122"/>
                  </a:defRPr>
                </a:lvl1pPr>
                <a:lvl2pPr marL="742950" indent="-285750" eaLnBrk="0" hangingPunct="0">
                  <a:defRPr>
                    <a:solidFill>
                      <a:srgbClr val="0000FF"/>
                    </a:solidFill>
                    <a:latin typeface="Tahoma" panose="020B0604030504040204" pitchFamily="34" charset="0"/>
                    <a:ea typeface="宋体" panose="02010600030101010101" pitchFamily="2" charset="-122"/>
                  </a:defRPr>
                </a:lvl2pPr>
                <a:lvl3pPr marL="1143000" indent="-228600" eaLnBrk="0" hangingPunct="0">
                  <a:defRPr>
                    <a:solidFill>
                      <a:srgbClr val="0000FF"/>
                    </a:solidFill>
                    <a:latin typeface="Tahoma" panose="020B0604030504040204" pitchFamily="34" charset="0"/>
                    <a:ea typeface="宋体" panose="02010600030101010101" pitchFamily="2" charset="-122"/>
                  </a:defRPr>
                </a:lvl3pPr>
                <a:lvl4pPr marL="1600200" indent="-228600" eaLnBrk="0" hangingPunct="0">
                  <a:defRPr>
                    <a:solidFill>
                      <a:srgbClr val="0000FF"/>
                    </a:solidFill>
                    <a:latin typeface="Tahoma" panose="020B0604030504040204" pitchFamily="34" charset="0"/>
                    <a:ea typeface="宋体" panose="02010600030101010101" pitchFamily="2" charset="-122"/>
                  </a:defRPr>
                </a:lvl4pPr>
                <a:lvl5pPr marL="2057400" indent="-228600" eaLnBrk="0" hangingPunct="0">
                  <a:defRPr>
                    <a:solidFill>
                      <a:srgbClr val="0000FF"/>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rgbClr val="0000FF"/>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rgbClr val="0000FF"/>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rgbClr val="0000FF"/>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rgbClr val="0000FF"/>
                    </a:solidFill>
                    <a:latin typeface="Tahoma" panose="020B0604030504040204" pitchFamily="34" charset="0"/>
                    <a:ea typeface="宋体" panose="02010600030101010101" pitchFamily="2" charset="-122"/>
                  </a:defRPr>
                </a:lvl9pPr>
              </a:lstStyle>
              <a:p>
                <a:pPr eaLnBrk="1" hangingPunct="1"/>
                <a:endParaRPr lang="zh-CN" altLang="en-US">
                  <a:ea typeface="微软雅黑" panose="020B0503020204020204" pitchFamily="34" charset="-122"/>
                </a:endParaRPr>
              </a:p>
            </p:txBody>
          </p:sp>
          <p:pic>
            <p:nvPicPr>
              <p:cNvPr id="10" name="Picture 6" descr="D:\刘永昌\网页制作\My Webs\INDEX.files\dh-00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0777" y="4486351"/>
                <a:ext cx="1371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D:\刘永昌\网页制作\My Webs\INDEX.files\dh-00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4254" y="4525588"/>
                <a:ext cx="1371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D:\刘永昌\网页制作\My Webs\INDEX.files\dh-00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4170" y="4484451"/>
                <a:ext cx="1371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2"/>
              <p:cNvSpPr txBox="1">
                <a:spLocks noChangeArrowheads="1"/>
              </p:cNvSpPr>
              <p:nvPr/>
            </p:nvSpPr>
            <p:spPr bwMode="auto">
              <a:xfrm>
                <a:off x="5073702" y="3772398"/>
                <a:ext cx="1617769" cy="792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rgbClr val="0000FF"/>
                    </a:solidFill>
                    <a:latin typeface="Tahoma" panose="020B0604030504040204" pitchFamily="34" charset="0"/>
                    <a:ea typeface="宋体" panose="02010600030101010101" pitchFamily="2" charset="-122"/>
                  </a:defRPr>
                </a:lvl1pPr>
                <a:lvl2pPr marL="742950" indent="-285750" eaLnBrk="0" hangingPunct="0">
                  <a:defRPr>
                    <a:solidFill>
                      <a:srgbClr val="0000FF"/>
                    </a:solidFill>
                    <a:latin typeface="Tahoma" panose="020B0604030504040204" pitchFamily="34" charset="0"/>
                    <a:ea typeface="宋体" panose="02010600030101010101" pitchFamily="2" charset="-122"/>
                  </a:defRPr>
                </a:lvl2pPr>
                <a:lvl3pPr marL="1143000" indent="-228600" eaLnBrk="0" hangingPunct="0">
                  <a:defRPr>
                    <a:solidFill>
                      <a:srgbClr val="0000FF"/>
                    </a:solidFill>
                    <a:latin typeface="Tahoma" panose="020B0604030504040204" pitchFamily="34" charset="0"/>
                    <a:ea typeface="宋体" panose="02010600030101010101" pitchFamily="2" charset="-122"/>
                  </a:defRPr>
                </a:lvl3pPr>
                <a:lvl4pPr marL="1600200" indent="-228600" eaLnBrk="0" hangingPunct="0">
                  <a:defRPr>
                    <a:solidFill>
                      <a:srgbClr val="0000FF"/>
                    </a:solidFill>
                    <a:latin typeface="Tahoma" panose="020B0604030504040204" pitchFamily="34" charset="0"/>
                    <a:ea typeface="宋体" panose="02010600030101010101" pitchFamily="2" charset="-122"/>
                  </a:defRPr>
                </a:lvl4pPr>
                <a:lvl5pPr marL="2057400" indent="-228600" eaLnBrk="0" hangingPunct="0">
                  <a:defRPr>
                    <a:solidFill>
                      <a:srgbClr val="0000FF"/>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rgbClr val="0000FF"/>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rgbClr val="0000FF"/>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rgbClr val="0000FF"/>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rgbClr val="0000FF"/>
                    </a:solidFill>
                    <a:latin typeface="Tahoma" panose="020B0604030504040204" pitchFamily="34" charset="0"/>
                    <a:ea typeface="宋体" panose="02010600030101010101" pitchFamily="2" charset="-122"/>
                  </a:defRPr>
                </a:lvl9pPr>
              </a:lstStyle>
              <a:p>
                <a:pPr eaLnBrk="1" hangingPunct="1"/>
                <a:r>
                  <a:rPr lang="zh-CN" altLang="en-US" sz="3200" dirty="0">
                    <a:solidFill>
                      <a:schemeClr val="tx1"/>
                    </a:solidFill>
                    <a:latin typeface="隶书" panose="02010509060101010101" pitchFamily="49" charset="-122"/>
                    <a:ea typeface="隶书" panose="02010509060101010101" pitchFamily="49" charset="-122"/>
                  </a:rPr>
                  <a:t>我要安全</a:t>
                </a:r>
                <a:endParaRPr lang="zh-CN" altLang="en-US" sz="3200" dirty="0">
                  <a:solidFill>
                    <a:schemeClr val="tx1"/>
                  </a:solidFill>
                  <a:latin typeface="隶书" panose="02010509060101010101" pitchFamily="49" charset="-122"/>
                  <a:ea typeface="隶书" panose="02010509060101010101" pitchFamily="49" charset="-122"/>
                </a:endParaRPr>
              </a:p>
            </p:txBody>
          </p:sp>
          <p:sp>
            <p:nvSpPr>
              <p:cNvPr id="18" name="TextBox 10"/>
              <p:cNvSpPr txBox="1">
                <a:spLocks noChangeArrowheads="1"/>
              </p:cNvSpPr>
              <p:nvPr/>
            </p:nvSpPr>
            <p:spPr bwMode="auto">
              <a:xfrm>
                <a:off x="7566414" y="3732666"/>
                <a:ext cx="1694262" cy="792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rgbClr val="0000FF"/>
                    </a:solidFill>
                    <a:latin typeface="Tahoma" panose="020B0604030504040204" pitchFamily="34" charset="0"/>
                    <a:ea typeface="宋体" panose="02010600030101010101" pitchFamily="2" charset="-122"/>
                  </a:defRPr>
                </a:lvl1pPr>
                <a:lvl2pPr marL="742950" indent="-285750" eaLnBrk="0" hangingPunct="0">
                  <a:defRPr>
                    <a:solidFill>
                      <a:srgbClr val="0000FF"/>
                    </a:solidFill>
                    <a:latin typeface="Tahoma" panose="020B0604030504040204" pitchFamily="34" charset="0"/>
                    <a:ea typeface="宋体" panose="02010600030101010101" pitchFamily="2" charset="-122"/>
                  </a:defRPr>
                </a:lvl2pPr>
                <a:lvl3pPr marL="1143000" indent="-228600" eaLnBrk="0" hangingPunct="0">
                  <a:defRPr>
                    <a:solidFill>
                      <a:srgbClr val="0000FF"/>
                    </a:solidFill>
                    <a:latin typeface="Tahoma" panose="020B0604030504040204" pitchFamily="34" charset="0"/>
                    <a:ea typeface="宋体" panose="02010600030101010101" pitchFamily="2" charset="-122"/>
                  </a:defRPr>
                </a:lvl3pPr>
                <a:lvl4pPr marL="1600200" indent="-228600" eaLnBrk="0" hangingPunct="0">
                  <a:defRPr>
                    <a:solidFill>
                      <a:srgbClr val="0000FF"/>
                    </a:solidFill>
                    <a:latin typeface="Tahoma" panose="020B0604030504040204" pitchFamily="34" charset="0"/>
                    <a:ea typeface="宋体" panose="02010600030101010101" pitchFamily="2" charset="-122"/>
                  </a:defRPr>
                </a:lvl4pPr>
                <a:lvl5pPr marL="2057400" indent="-228600" eaLnBrk="0" hangingPunct="0">
                  <a:defRPr>
                    <a:solidFill>
                      <a:srgbClr val="0000FF"/>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rgbClr val="0000FF"/>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rgbClr val="0000FF"/>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rgbClr val="0000FF"/>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rgbClr val="0000FF"/>
                    </a:solidFill>
                    <a:latin typeface="Tahoma" panose="020B0604030504040204" pitchFamily="34" charset="0"/>
                    <a:ea typeface="宋体" panose="02010600030101010101" pitchFamily="2" charset="-122"/>
                  </a:defRPr>
                </a:lvl9pPr>
              </a:lstStyle>
              <a:p>
                <a:pPr eaLnBrk="1" hangingPunct="1"/>
                <a:r>
                  <a:rPr lang="zh-CN" altLang="en-US" sz="3200" dirty="0">
                    <a:solidFill>
                      <a:schemeClr val="tx1"/>
                    </a:solidFill>
                    <a:latin typeface="隶书" panose="02010509060101010101" pitchFamily="49" charset="-122"/>
                    <a:ea typeface="隶书" panose="02010509060101010101" pitchFamily="49" charset="-122"/>
                  </a:rPr>
                  <a:t>我会安全</a:t>
                </a:r>
                <a:endParaRPr lang="zh-CN" altLang="en-US" sz="3200" dirty="0">
                  <a:solidFill>
                    <a:schemeClr val="tx1"/>
                  </a:solidFill>
                  <a:latin typeface="隶书" panose="02010509060101010101" pitchFamily="49" charset="-122"/>
                  <a:ea typeface="隶书" panose="02010509060101010101" pitchFamily="49" charset="-122"/>
                </a:endParaRPr>
              </a:p>
            </p:txBody>
          </p:sp>
          <p:sp>
            <p:nvSpPr>
              <p:cNvPr id="19" name="矩形 18"/>
              <p:cNvSpPr/>
              <p:nvPr/>
            </p:nvSpPr>
            <p:spPr>
              <a:xfrm>
                <a:off x="6334616" y="5525575"/>
                <a:ext cx="1624817" cy="792922"/>
              </a:xfrm>
              <a:prstGeom prst="rect">
                <a:avLst/>
              </a:prstGeom>
            </p:spPr>
            <p:txBody>
              <a:bodyPr wrap="none">
                <a:spAutoFit/>
              </a:bodyPr>
              <a:lstStyle/>
              <a:p>
                <a:r>
                  <a:rPr lang="zh-CN" altLang="en-US" sz="3200" b="1" dirty="0">
                    <a:latin typeface="黑体" panose="02010609060101010101" charset="-122"/>
                    <a:ea typeface="黑体" panose="02010609060101010101" charset="-122"/>
                  </a:rPr>
                  <a:t>观念转变</a:t>
                </a:r>
                <a:endParaRPr lang="zh-CN" altLang="en-US" sz="3200" b="1" dirty="0">
                  <a:latin typeface="黑体" panose="02010609060101010101" charset="-122"/>
                  <a:ea typeface="黑体" panose="02010609060101010101" charset="-122"/>
                </a:endParaRPr>
              </a:p>
            </p:txBody>
          </p:sp>
        </p:grpSp>
        <p:sp>
          <p:nvSpPr>
            <p:cNvPr id="20" name="TextBox 10"/>
            <p:cNvSpPr txBox="1">
              <a:spLocks noChangeArrowheads="1"/>
            </p:cNvSpPr>
            <p:nvPr/>
          </p:nvSpPr>
          <p:spPr bwMode="auto">
            <a:xfrm>
              <a:off x="9572276" y="4674302"/>
              <a:ext cx="181978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rgbClr val="0000FF"/>
                  </a:solidFill>
                  <a:latin typeface="Tahoma" panose="020B0604030504040204" pitchFamily="34" charset="0"/>
                  <a:ea typeface="宋体" panose="02010600030101010101" pitchFamily="2" charset="-122"/>
                </a:defRPr>
              </a:lvl1pPr>
              <a:lvl2pPr marL="742950" indent="-285750" eaLnBrk="0" hangingPunct="0">
                <a:defRPr>
                  <a:solidFill>
                    <a:srgbClr val="0000FF"/>
                  </a:solidFill>
                  <a:latin typeface="Tahoma" panose="020B0604030504040204" pitchFamily="34" charset="0"/>
                  <a:ea typeface="宋体" panose="02010600030101010101" pitchFamily="2" charset="-122"/>
                </a:defRPr>
              </a:lvl2pPr>
              <a:lvl3pPr marL="1143000" indent="-228600" eaLnBrk="0" hangingPunct="0">
                <a:defRPr>
                  <a:solidFill>
                    <a:srgbClr val="0000FF"/>
                  </a:solidFill>
                  <a:latin typeface="Tahoma" panose="020B0604030504040204" pitchFamily="34" charset="0"/>
                  <a:ea typeface="宋体" panose="02010600030101010101" pitchFamily="2" charset="-122"/>
                </a:defRPr>
              </a:lvl3pPr>
              <a:lvl4pPr marL="1600200" indent="-228600" eaLnBrk="0" hangingPunct="0">
                <a:defRPr>
                  <a:solidFill>
                    <a:srgbClr val="0000FF"/>
                  </a:solidFill>
                  <a:latin typeface="Tahoma" panose="020B0604030504040204" pitchFamily="34" charset="0"/>
                  <a:ea typeface="宋体" panose="02010600030101010101" pitchFamily="2" charset="-122"/>
                </a:defRPr>
              </a:lvl4pPr>
              <a:lvl5pPr marL="2057400" indent="-228600" eaLnBrk="0" hangingPunct="0">
                <a:defRPr>
                  <a:solidFill>
                    <a:srgbClr val="0000FF"/>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rgbClr val="0000FF"/>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rgbClr val="0000FF"/>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rgbClr val="0000FF"/>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rgbClr val="0000FF"/>
                  </a:solidFill>
                  <a:latin typeface="Tahoma" panose="020B0604030504040204" pitchFamily="34" charset="0"/>
                  <a:ea typeface="宋体" panose="02010600030101010101" pitchFamily="2" charset="-122"/>
                </a:defRPr>
              </a:lvl9pPr>
            </a:lstStyle>
            <a:p>
              <a:pPr eaLnBrk="1" hangingPunct="1"/>
              <a:r>
                <a:rPr lang="zh-CN" altLang="en-US" sz="3200" dirty="0" smtClean="0">
                  <a:solidFill>
                    <a:schemeClr val="tx1"/>
                  </a:solidFill>
                  <a:latin typeface="隶书" panose="02010509060101010101" pitchFamily="49" charset="-122"/>
                  <a:ea typeface="隶书" panose="02010509060101010101" pitchFamily="49" charset="-122"/>
                </a:rPr>
                <a:t>我能安全</a:t>
              </a:r>
              <a:endParaRPr lang="zh-CN" altLang="en-US" sz="3200" dirty="0">
                <a:solidFill>
                  <a:schemeClr val="tx1"/>
                </a:solidFill>
                <a:latin typeface="隶书" panose="02010509060101010101" pitchFamily="49" charset="-122"/>
                <a:ea typeface="隶书" panose="02010509060101010101" pitchFamily="49" charset="-122"/>
              </a:endParaRPr>
            </a:p>
          </p:txBody>
        </p:sp>
        <p:pic>
          <p:nvPicPr>
            <p:cNvPr id="21" name="Picture 8" descr="D:\刘永昌\网页制作\My Webs\INDEX.files\dh-00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45095" y="5229775"/>
              <a:ext cx="1546961" cy="50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AutoShape 5"/>
            <p:cNvSpPr>
              <a:spLocks noChangeArrowheads="1"/>
            </p:cNvSpPr>
            <p:nvPr/>
          </p:nvSpPr>
          <p:spPr bwMode="auto">
            <a:xfrm>
              <a:off x="8626911" y="4910492"/>
              <a:ext cx="945365" cy="112394"/>
            </a:xfrm>
            <a:prstGeom prst="rightArrow">
              <a:avLst>
                <a:gd name="adj1" fmla="val 50000"/>
                <a:gd name="adj2" fmla="val 137500"/>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rgbClr val="0000FF"/>
                  </a:solidFill>
                  <a:latin typeface="Tahoma" panose="020B0604030504040204" pitchFamily="34" charset="0"/>
                  <a:ea typeface="宋体" panose="02010600030101010101" pitchFamily="2" charset="-122"/>
                </a:defRPr>
              </a:lvl1pPr>
              <a:lvl2pPr marL="742950" indent="-285750" eaLnBrk="0" hangingPunct="0">
                <a:defRPr>
                  <a:solidFill>
                    <a:srgbClr val="0000FF"/>
                  </a:solidFill>
                  <a:latin typeface="Tahoma" panose="020B0604030504040204" pitchFamily="34" charset="0"/>
                  <a:ea typeface="宋体" panose="02010600030101010101" pitchFamily="2" charset="-122"/>
                </a:defRPr>
              </a:lvl2pPr>
              <a:lvl3pPr marL="1143000" indent="-228600" eaLnBrk="0" hangingPunct="0">
                <a:defRPr>
                  <a:solidFill>
                    <a:srgbClr val="0000FF"/>
                  </a:solidFill>
                  <a:latin typeface="Tahoma" panose="020B0604030504040204" pitchFamily="34" charset="0"/>
                  <a:ea typeface="宋体" panose="02010600030101010101" pitchFamily="2" charset="-122"/>
                </a:defRPr>
              </a:lvl3pPr>
              <a:lvl4pPr marL="1600200" indent="-228600" eaLnBrk="0" hangingPunct="0">
                <a:defRPr>
                  <a:solidFill>
                    <a:srgbClr val="0000FF"/>
                  </a:solidFill>
                  <a:latin typeface="Tahoma" panose="020B0604030504040204" pitchFamily="34" charset="0"/>
                  <a:ea typeface="宋体" panose="02010600030101010101" pitchFamily="2" charset="-122"/>
                </a:defRPr>
              </a:lvl4pPr>
              <a:lvl5pPr marL="2057400" indent="-228600" eaLnBrk="0" hangingPunct="0">
                <a:defRPr>
                  <a:solidFill>
                    <a:srgbClr val="0000FF"/>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rgbClr val="0000FF"/>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rgbClr val="0000FF"/>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rgbClr val="0000FF"/>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rgbClr val="0000FF"/>
                  </a:solidFill>
                  <a:latin typeface="Tahoma" panose="020B0604030504040204" pitchFamily="34" charset="0"/>
                  <a:ea typeface="宋体" panose="02010600030101010101" pitchFamily="2" charset="-122"/>
                </a:defRPr>
              </a:lvl9pPr>
            </a:lstStyle>
            <a:p>
              <a:pPr eaLnBrk="1" hangingPunct="1"/>
              <a:endParaRPr lang="zh-CN" altLang="en-US">
                <a:ea typeface="微软雅黑" panose="020B0503020204020204" pitchFamily="34" charset="-122"/>
              </a:endParaRPr>
            </a:p>
          </p:txBody>
        </p:sp>
      </p:grpSp>
      <p:sp>
        <p:nvSpPr>
          <p:cNvPr id="3" name="文本框 2"/>
          <p:cNvSpPr txBox="1"/>
          <p:nvPr/>
        </p:nvSpPr>
        <p:spPr>
          <a:xfrm>
            <a:off x="849630" y="262890"/>
            <a:ext cx="1869440" cy="521970"/>
          </a:xfrm>
          <a:prstGeom prst="rect">
            <a:avLst/>
          </a:prstGeom>
          <a:noFill/>
        </p:spPr>
        <p:txBody>
          <a:bodyPr wrap="square" rtlCol="0">
            <a:spAutoFit/>
          </a:bodyPr>
          <a:p>
            <a:r>
              <a:rPr lang="zh-CN" altLang="en-US" sz="2800">
                <a:solidFill>
                  <a:schemeClr val="bg1"/>
                </a:solidFill>
                <a:latin typeface="微软雅黑" panose="020B0503020204020204" pitchFamily="34" charset="-122"/>
                <a:ea typeface="微软雅黑" panose="020B0503020204020204" pitchFamily="34" charset="-122"/>
              </a:rPr>
              <a:t>安全意识</a:t>
            </a:r>
            <a:endParaRPr lang="zh-CN" altLang="en-US" sz="28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2470675" y="2210269"/>
            <a:ext cx="7940265" cy="2464615"/>
            <a:chOff x="1996495" y="2227440"/>
            <a:chExt cx="7940263" cy="2464614"/>
          </a:xfrm>
        </p:grpSpPr>
        <p:sp>
          <p:nvSpPr>
            <p:cNvPr id="13" name="TextBox 49"/>
            <p:cNvSpPr txBox="1"/>
            <p:nvPr/>
          </p:nvSpPr>
          <p:spPr>
            <a:xfrm>
              <a:off x="4627213" y="2720912"/>
              <a:ext cx="5309545" cy="923330"/>
            </a:xfrm>
            <a:prstGeom prst="rect">
              <a:avLst/>
            </a:prstGeom>
            <a:noFill/>
          </p:spPr>
          <p:txBody>
            <a:bodyPr wrap="square" rtlCol="0">
              <a:spAutoFit/>
            </a:bodyPr>
            <a:lstStyle/>
            <a:p>
              <a:pPr algn="ctr"/>
              <a:r>
                <a:rPr lang="zh-CN" altLang="en-US" sz="5400" spc="300" dirty="0" smtClean="0">
                  <a:solidFill>
                    <a:srgbClr val="E69B03"/>
                  </a:solidFill>
                  <a:latin typeface="微软雅黑" panose="020B0503020204020204" pitchFamily="34" charset="-122"/>
                  <a:ea typeface="微软雅黑" panose="020B0503020204020204" pitchFamily="34" charset="-122"/>
                </a:rPr>
                <a:t>生产中的安全</a:t>
              </a:r>
              <a:endParaRPr lang="zh-CN" altLang="en-US" sz="5400" spc="300" dirty="0">
                <a:solidFill>
                  <a:srgbClr val="E69B03"/>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1996495" y="2227440"/>
              <a:ext cx="2464614" cy="2464614"/>
              <a:chOff x="1996495" y="2197487"/>
              <a:chExt cx="2464614" cy="2464614"/>
            </a:xfrm>
          </p:grpSpPr>
          <p:sp>
            <p:nvSpPr>
              <p:cNvPr id="15" name="椭圆 14"/>
              <p:cNvSpPr/>
              <p:nvPr/>
            </p:nvSpPr>
            <p:spPr>
              <a:xfrm>
                <a:off x="1996495" y="2197487"/>
                <a:ext cx="2464614" cy="2464614"/>
              </a:xfrm>
              <a:prstGeom prst="ellipse">
                <a:avLst/>
              </a:prstGeom>
              <a:solidFill>
                <a:srgbClr val="123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6" name="TextBox 52"/>
              <p:cNvSpPr txBox="1"/>
              <p:nvPr/>
            </p:nvSpPr>
            <p:spPr>
              <a:xfrm>
                <a:off x="2162599" y="2690959"/>
                <a:ext cx="2132407" cy="1446549"/>
              </a:xfrm>
              <a:prstGeom prst="rect">
                <a:avLst/>
              </a:prstGeom>
              <a:noFill/>
            </p:spPr>
            <p:txBody>
              <a:bodyPr wrap="square" rtlCol="0">
                <a:spAutoFit/>
              </a:bodyPr>
              <a:lstStyle/>
              <a:p>
                <a:pPr algn="ctr"/>
                <a:r>
                  <a:rPr lang="en-US" altLang="zh-CN" sz="8800" dirty="0">
                    <a:solidFill>
                      <a:schemeClr val="bg1"/>
                    </a:solidFill>
                    <a:latin typeface="Britannic Bold" panose="020B0903060703020204" pitchFamily="34" charset="0"/>
                    <a:ea typeface="微软雅黑" panose="020B0503020204020204" pitchFamily="34" charset="-122"/>
                  </a:rPr>
                  <a:t>02</a:t>
                </a:r>
                <a:endParaRPr lang="zh-CN" altLang="en-US" sz="8800" dirty="0">
                  <a:solidFill>
                    <a:schemeClr val="bg1"/>
                  </a:solidFill>
                  <a:latin typeface="Britannic Bold" panose="020B0903060703020204" pitchFamily="34" charset="0"/>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750"/>
                                        <p:tgtEl>
                                          <p:spTgt spid="12"/>
                                        </p:tgtEl>
                                      </p:cBhvr>
                                    </p:animEffect>
                                    <p:anim calcmode="lin" valueType="num">
                                      <p:cBhvr>
                                        <p:cTn id="8" dur="750" fill="hold"/>
                                        <p:tgtEl>
                                          <p:spTgt spid="12"/>
                                        </p:tgtEl>
                                        <p:attrNameLst>
                                          <p:attrName>ppt_x</p:attrName>
                                        </p:attrNameLst>
                                      </p:cBhvr>
                                      <p:tavLst>
                                        <p:tav tm="0">
                                          <p:val>
                                            <p:strVal val="#ppt_x"/>
                                          </p:val>
                                        </p:tav>
                                        <p:tav tm="100000">
                                          <p:val>
                                            <p:strVal val="#ppt_x"/>
                                          </p:val>
                                        </p:tav>
                                      </p:tavLst>
                                    </p:anim>
                                    <p:anim calcmode="lin" valueType="num">
                                      <p:cBhvr>
                                        <p:cTn id="9" dur="75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l="1812" t="19568" r="1113" b="1967"/>
          <a:stretch>
            <a:fillRect/>
          </a:stretch>
        </p:blipFill>
        <p:spPr>
          <a:xfrm>
            <a:off x="2248643" y="1839817"/>
            <a:ext cx="7962789" cy="4627083"/>
          </a:xfrm>
          <a:prstGeom prst="rect">
            <a:avLst/>
          </a:prstGeom>
        </p:spPr>
      </p:pic>
      <p:sp>
        <p:nvSpPr>
          <p:cNvPr id="5" name="云形标注 4"/>
          <p:cNvSpPr/>
          <p:nvPr/>
        </p:nvSpPr>
        <p:spPr>
          <a:xfrm>
            <a:off x="583894" y="2798284"/>
            <a:ext cx="2025057" cy="1905917"/>
          </a:xfrm>
          <a:prstGeom prst="cloudCallout">
            <a:avLst>
              <a:gd name="adj1" fmla="val 70883"/>
              <a:gd name="adj2" fmla="val 10136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b="1" dirty="0" smtClean="0">
                <a:solidFill>
                  <a:schemeClr val="tx1"/>
                </a:solidFill>
                <a:latin typeface="华文行楷" panose="02010800040101010101" pitchFamily="2" charset="-122"/>
                <a:ea typeface="华文行楷" panose="02010800040101010101" pitchFamily="2" charset="-122"/>
              </a:rPr>
              <a:t>及时找出不安全行为和条件</a:t>
            </a:r>
            <a:endParaRPr lang="zh-CN" altLang="en-US" sz="2200" b="1" dirty="0">
              <a:solidFill>
                <a:schemeClr val="tx1"/>
              </a:solidFill>
              <a:latin typeface="华文行楷" panose="02010800040101010101" pitchFamily="2" charset="-122"/>
              <a:ea typeface="华文行楷" panose="02010800040101010101" pitchFamily="2" charset="-122"/>
            </a:endParaRPr>
          </a:p>
        </p:txBody>
      </p:sp>
      <p:sp>
        <p:nvSpPr>
          <p:cNvPr id="6" name="云形标注 5"/>
          <p:cNvSpPr/>
          <p:nvPr/>
        </p:nvSpPr>
        <p:spPr>
          <a:xfrm>
            <a:off x="9981283" y="3536413"/>
            <a:ext cx="2016954" cy="1740665"/>
          </a:xfrm>
          <a:prstGeom prst="cloud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b="1" dirty="0" smtClean="0">
                <a:solidFill>
                  <a:schemeClr val="tx1"/>
                </a:solidFill>
                <a:latin typeface="华文行楷" panose="02010800040101010101" pitchFamily="2" charset="-122"/>
                <a:ea typeface="华文行楷" panose="02010800040101010101" pitchFamily="2" charset="-122"/>
              </a:rPr>
              <a:t>防患事故于未然</a:t>
            </a:r>
            <a:endParaRPr lang="zh-CN" altLang="en-US" sz="2200" b="1" dirty="0">
              <a:solidFill>
                <a:schemeClr val="tx1"/>
              </a:solidFill>
              <a:latin typeface="华文行楷" panose="02010800040101010101" pitchFamily="2" charset="-122"/>
              <a:ea typeface="华文行楷" panose="02010800040101010101" pitchFamily="2" charset="-122"/>
            </a:endParaRPr>
          </a:p>
        </p:txBody>
      </p:sp>
      <p:sp>
        <p:nvSpPr>
          <p:cNvPr id="2" name="文本框 1"/>
          <p:cNvSpPr txBox="1"/>
          <p:nvPr/>
        </p:nvSpPr>
        <p:spPr>
          <a:xfrm>
            <a:off x="3371161" y="1046602"/>
            <a:ext cx="5717755" cy="646331"/>
          </a:xfrm>
          <a:prstGeom prst="rect">
            <a:avLst/>
          </a:prstGeom>
          <a:noFill/>
        </p:spPr>
        <p:txBody>
          <a:bodyPr wrap="square" rtlCol="0">
            <a:spAutoFit/>
          </a:bodyPr>
          <a:lstStyle/>
          <a:p>
            <a:r>
              <a:rPr lang="zh-CN" altLang="en-US" sz="3600" b="1" dirty="0" smtClean="0">
                <a:latin typeface="微软雅黑" panose="020B0503020204020204" pitchFamily="34" charset="-122"/>
                <a:ea typeface="微软雅黑" panose="020B0503020204020204" pitchFamily="34" charset="-122"/>
              </a:rPr>
              <a:t>安全，应该从一点一滴做起</a:t>
            </a:r>
            <a:endParaRPr lang="zh-CN" altLang="en-US" sz="3600" b="1" dirty="0">
              <a:latin typeface="微软雅黑" panose="020B0503020204020204" pitchFamily="34" charset="-122"/>
              <a:ea typeface="微软雅黑" panose="020B0503020204020204" pitchFamily="34" charset="-122"/>
            </a:endParaRPr>
          </a:p>
        </p:txBody>
      </p:sp>
      <p:sp>
        <p:nvSpPr>
          <p:cNvPr id="4" name="文本框 3"/>
          <p:cNvSpPr txBox="1"/>
          <p:nvPr/>
        </p:nvSpPr>
        <p:spPr>
          <a:xfrm>
            <a:off x="764540" y="262890"/>
            <a:ext cx="2606675" cy="521970"/>
          </a:xfrm>
          <a:prstGeom prst="rect">
            <a:avLst/>
          </a:prstGeom>
          <a:noFill/>
        </p:spPr>
        <p:txBody>
          <a:bodyPr wrap="square" rtlCol="0">
            <a:spAutoFit/>
          </a:bodyPr>
          <a:p>
            <a:r>
              <a:rPr lang="zh-CN" altLang="en-US" sz="2800">
                <a:solidFill>
                  <a:schemeClr val="bg1"/>
                </a:solidFill>
                <a:latin typeface="微软雅黑" panose="020B0503020204020204" pitchFamily="34" charset="-122"/>
                <a:ea typeface="微软雅黑" panose="020B0503020204020204" pitchFamily="34" charset="-122"/>
              </a:rPr>
              <a:t>生产中的安全</a:t>
            </a:r>
            <a:endParaRPr lang="zh-CN" altLang="en-US" sz="28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58468" y="1062582"/>
            <a:ext cx="5662669" cy="461665"/>
          </a:xfrm>
          <a:prstGeom prst="rect">
            <a:avLst/>
          </a:prstGeom>
          <a:noFill/>
        </p:spPr>
        <p:txBody>
          <a:bodyPr wrap="square" rtlCol="0">
            <a:spAutoFit/>
          </a:bodyPr>
          <a:lstStyle/>
          <a:p>
            <a:r>
              <a:rPr lang="zh-CN" altLang="en-US" sz="2400" b="1" dirty="0">
                <a:latin typeface="黑体" panose="02010609060101010101" charset="-122"/>
                <a:ea typeface="黑体" panose="02010609060101010101" charset="-122"/>
              </a:rPr>
              <a:t>工作场所</a:t>
            </a:r>
            <a:r>
              <a:rPr lang="zh-CN" altLang="en-US" sz="2400" b="1" dirty="0">
                <a:solidFill>
                  <a:srgbClr val="FF0000"/>
                </a:solidFill>
                <a:latin typeface="黑体" panose="02010609060101010101" charset="-122"/>
                <a:ea typeface="黑体" panose="02010609060101010101" charset="-122"/>
              </a:rPr>
              <a:t>永远</a:t>
            </a:r>
            <a:r>
              <a:rPr lang="zh-CN" altLang="en-US" sz="2400" b="1" dirty="0">
                <a:latin typeface="黑体" panose="02010609060101010101" charset="-122"/>
                <a:ea typeface="黑体" panose="02010609060101010101" charset="-122"/>
              </a:rPr>
              <a:t>都达不到真正的安全</a:t>
            </a:r>
            <a:endParaRPr lang="zh-CN" altLang="en-US" sz="2400" b="1" dirty="0">
              <a:latin typeface="黑体" panose="02010609060101010101" charset="-122"/>
              <a:ea typeface="黑体" panose="02010609060101010101" charset="-122"/>
            </a:endParaRPr>
          </a:p>
        </p:txBody>
      </p:sp>
      <p:sp>
        <p:nvSpPr>
          <p:cNvPr id="4" name="文本框 3"/>
          <p:cNvSpPr txBox="1"/>
          <p:nvPr/>
        </p:nvSpPr>
        <p:spPr>
          <a:xfrm>
            <a:off x="958468" y="5886190"/>
            <a:ext cx="5662669" cy="830997"/>
          </a:xfrm>
          <a:prstGeom prst="rect">
            <a:avLst/>
          </a:prstGeom>
          <a:noFill/>
        </p:spPr>
        <p:txBody>
          <a:bodyPr wrap="square" rtlCol="0">
            <a:spAutoFit/>
          </a:bodyPr>
          <a:lstStyle/>
          <a:p>
            <a:r>
              <a:rPr lang="zh-CN" altLang="en-US" sz="2400" b="1" dirty="0">
                <a:latin typeface="黑体" panose="02010609060101010101" charset="-122"/>
                <a:ea typeface="黑体" panose="02010609060101010101" charset="-122"/>
              </a:rPr>
              <a:t>工作场所内</a:t>
            </a:r>
            <a:r>
              <a:rPr lang="zh-CN" altLang="en-US" sz="2400" b="1" dirty="0">
                <a:solidFill>
                  <a:srgbClr val="FF0000"/>
                </a:solidFill>
                <a:latin typeface="黑体" panose="02010609060101010101" charset="-122"/>
                <a:ea typeface="黑体" panose="02010609060101010101" charset="-122"/>
              </a:rPr>
              <a:t>所有人的行为</a:t>
            </a:r>
            <a:r>
              <a:rPr lang="zh-CN" altLang="en-US" sz="2400" b="1" dirty="0">
                <a:latin typeface="黑体" panose="02010609060101010101" charset="-122"/>
                <a:ea typeface="黑体" panose="02010609060101010101" charset="-122"/>
              </a:rPr>
              <a:t>决定了事故或伤害是否发生</a:t>
            </a:r>
            <a:endParaRPr lang="zh-CN" altLang="en-US" sz="2400" b="1" dirty="0">
              <a:latin typeface="黑体" panose="02010609060101010101" charset="-122"/>
              <a:ea typeface="黑体" panose="02010609060101010101" charset="-122"/>
            </a:endParaRPr>
          </a:p>
        </p:txBody>
      </p:sp>
      <p:pic>
        <p:nvPicPr>
          <p:cNvPr id="6" name="Picture 2"/>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1059049" y="1707616"/>
            <a:ext cx="4702772" cy="3811836"/>
          </a:xfrm>
          <a:prstGeom prst="rect">
            <a:avLst/>
          </a:prstGeom>
          <a:noFill/>
        </p:spPr>
      </p:pic>
      <p:pic>
        <p:nvPicPr>
          <p:cNvPr id="8" name="图片 7"/>
          <p:cNvPicPr>
            <a:picLocks noChangeAspect="1"/>
          </p:cNvPicPr>
          <p:nvPr/>
        </p:nvPicPr>
        <p:blipFill>
          <a:blip r:embed="rId2"/>
          <a:stretch>
            <a:fillRect/>
          </a:stretch>
        </p:blipFill>
        <p:spPr>
          <a:xfrm>
            <a:off x="7227911" y="1238550"/>
            <a:ext cx="4500677" cy="4948267"/>
          </a:xfrm>
          <a:prstGeom prst="rect">
            <a:avLst/>
          </a:prstGeom>
        </p:spPr>
      </p:pic>
      <p:sp>
        <p:nvSpPr>
          <p:cNvPr id="3" name="文本框 2"/>
          <p:cNvSpPr txBox="1"/>
          <p:nvPr/>
        </p:nvSpPr>
        <p:spPr>
          <a:xfrm>
            <a:off x="764540" y="262890"/>
            <a:ext cx="2606675" cy="521970"/>
          </a:xfrm>
          <a:prstGeom prst="rect">
            <a:avLst/>
          </a:prstGeom>
          <a:noFill/>
        </p:spPr>
        <p:txBody>
          <a:bodyPr wrap="square" rtlCol="0">
            <a:spAutoFit/>
          </a:bodyPr>
          <a:p>
            <a:r>
              <a:rPr lang="zh-CN" altLang="en-US" sz="2800">
                <a:solidFill>
                  <a:schemeClr val="bg1"/>
                </a:solidFill>
                <a:latin typeface="微软雅黑" panose="020B0503020204020204" pitchFamily="34" charset="-122"/>
                <a:ea typeface="微软雅黑" panose="020B0503020204020204" pitchFamily="34" charset="-122"/>
              </a:rPr>
              <a:t>生产中的安全</a:t>
            </a:r>
            <a:endParaRPr lang="zh-CN" altLang="en-US" sz="28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2175883" y="1068636"/>
            <a:ext cx="8774884" cy="5580038"/>
          </a:xfrm>
          <a:prstGeom prst="rect">
            <a:avLst/>
          </a:prstGeom>
          <a:ln w="19050">
            <a:solidFill>
              <a:schemeClr val="tx1">
                <a:lumMod val="95000"/>
                <a:lumOff val="5000"/>
              </a:schemeClr>
            </a:solidFill>
          </a:ln>
        </p:spPr>
      </p:pic>
      <p:pic>
        <p:nvPicPr>
          <p:cNvPr id="2" name="图片 1"/>
          <p:cNvPicPr>
            <a:picLocks noChangeAspect="1"/>
          </p:cNvPicPr>
          <p:nvPr/>
        </p:nvPicPr>
        <p:blipFill>
          <a:blip r:embed="rId2"/>
          <a:stretch>
            <a:fillRect/>
          </a:stretch>
        </p:blipFill>
        <p:spPr>
          <a:xfrm>
            <a:off x="1582904" y="971232"/>
            <a:ext cx="9529592" cy="5774845"/>
          </a:xfrm>
          <a:prstGeom prst="rect">
            <a:avLst/>
          </a:prstGeom>
        </p:spPr>
      </p:pic>
      <p:sp>
        <p:nvSpPr>
          <p:cNvPr id="4" name="文本框 3"/>
          <p:cNvSpPr txBox="1"/>
          <p:nvPr/>
        </p:nvSpPr>
        <p:spPr>
          <a:xfrm>
            <a:off x="764540" y="262890"/>
            <a:ext cx="2606675" cy="521970"/>
          </a:xfrm>
          <a:prstGeom prst="rect">
            <a:avLst/>
          </a:prstGeom>
          <a:noFill/>
        </p:spPr>
        <p:txBody>
          <a:bodyPr wrap="square" rtlCol="0">
            <a:spAutoFit/>
          </a:bodyPr>
          <a:p>
            <a:r>
              <a:rPr lang="zh-CN" altLang="en-US" sz="2800">
                <a:solidFill>
                  <a:schemeClr val="bg1"/>
                </a:solidFill>
                <a:latin typeface="微软雅黑" panose="020B0503020204020204" pitchFamily="34" charset="-122"/>
                <a:ea typeface="微软雅黑" panose="020B0503020204020204" pitchFamily="34" charset="-122"/>
              </a:rPr>
              <a:t>生产中的安全</a:t>
            </a:r>
            <a:endParaRPr lang="zh-CN" altLang="en-US" sz="28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1042465" y="2130378"/>
            <a:ext cx="7958316" cy="3656232"/>
          </a:xfrm>
          <a:prstGeom prst="roundRect">
            <a:avLst/>
          </a:prstGeom>
        </p:spPr>
      </p:pic>
      <p:sp>
        <p:nvSpPr>
          <p:cNvPr id="2" name="文本框 1"/>
          <p:cNvSpPr txBox="1"/>
          <p:nvPr/>
        </p:nvSpPr>
        <p:spPr>
          <a:xfrm>
            <a:off x="1158291" y="1241766"/>
            <a:ext cx="7116896" cy="461665"/>
          </a:xfrm>
          <a:prstGeom prst="rect">
            <a:avLst/>
          </a:prstGeom>
          <a:noFill/>
        </p:spPr>
        <p:txBody>
          <a:bodyPr wrap="square" rtlCol="0">
            <a:spAutoFit/>
          </a:bodyPr>
          <a:lstStyle/>
          <a:p>
            <a:r>
              <a:rPr lang="zh-CN" altLang="en-US" sz="2400" b="1" dirty="0" smtClean="0">
                <a:latin typeface="微软雅黑" panose="020B0503020204020204" pitchFamily="34" charset="-122"/>
                <a:ea typeface="微软雅黑" panose="020B0503020204020204" pitchFamily="34" charset="-122"/>
              </a:rPr>
              <a:t>以下安全事件是否曾经发生？你犯过以下的错误吗？</a:t>
            </a:r>
            <a:endParaRPr lang="zh-CN" altLang="en-US" sz="2400" b="1" dirty="0">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2"/>
          <a:stretch>
            <a:fillRect/>
          </a:stretch>
        </p:blipFill>
        <p:spPr>
          <a:xfrm>
            <a:off x="9377532" y="4472849"/>
            <a:ext cx="2262192" cy="1963412"/>
          </a:xfrm>
          <a:prstGeom prst="rect">
            <a:avLst/>
          </a:prstGeom>
        </p:spPr>
      </p:pic>
      <p:sp>
        <p:nvSpPr>
          <p:cNvPr id="5" name="文本框 4"/>
          <p:cNvSpPr txBox="1"/>
          <p:nvPr/>
        </p:nvSpPr>
        <p:spPr>
          <a:xfrm>
            <a:off x="764540" y="262890"/>
            <a:ext cx="2606675" cy="521970"/>
          </a:xfrm>
          <a:prstGeom prst="rect">
            <a:avLst/>
          </a:prstGeom>
          <a:noFill/>
        </p:spPr>
        <p:txBody>
          <a:bodyPr wrap="square" rtlCol="0">
            <a:spAutoFit/>
          </a:bodyPr>
          <a:p>
            <a:r>
              <a:rPr lang="zh-CN" altLang="en-US" sz="2800">
                <a:solidFill>
                  <a:schemeClr val="bg1"/>
                </a:solidFill>
                <a:latin typeface="微软雅黑" panose="020B0503020204020204" pitchFamily="34" charset="-122"/>
                <a:ea typeface="微软雅黑" panose="020B0503020204020204" pitchFamily="34" charset="-122"/>
              </a:rPr>
              <a:t>生产中的安全</a:t>
            </a:r>
            <a:endParaRPr lang="zh-CN" altLang="en-US" sz="28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949381" y="1110723"/>
            <a:ext cx="5142944" cy="1061829"/>
          </a:xfrm>
          <a:prstGeom prst="rect">
            <a:avLst/>
          </a:prstGeom>
          <a:noFill/>
        </p:spPr>
        <p:txBody>
          <a:bodyPr wrap="square" rtlCol="0">
            <a:spAutoFit/>
          </a:bodyPr>
          <a:lstStyle/>
          <a:p>
            <a:r>
              <a:rPr lang="zh-CN" altLang="en-US" sz="2100" dirty="0" smtClean="0">
                <a:latin typeface="黑体" panose="02010609060101010101" charset="-122"/>
                <a:ea typeface="黑体" panose="02010609060101010101" charset="-122"/>
              </a:rPr>
              <a:t>（</a:t>
            </a:r>
            <a:r>
              <a:rPr lang="en-US" altLang="zh-CN" sz="2100" dirty="0" smtClean="0">
                <a:latin typeface="黑体" panose="02010609060101010101" charset="-122"/>
                <a:ea typeface="黑体" panose="02010609060101010101" charset="-122"/>
              </a:rPr>
              <a:t>2</a:t>
            </a:r>
            <a:r>
              <a:rPr lang="zh-CN" altLang="en-US" sz="2100" dirty="0" smtClean="0">
                <a:latin typeface="黑体" panose="02010609060101010101" charset="-122"/>
                <a:ea typeface="黑体" panose="02010609060101010101" charset="-122"/>
              </a:rPr>
              <a:t>）</a:t>
            </a:r>
            <a:r>
              <a:rPr lang="zh-CN" altLang="en-US" sz="2100" dirty="0" smtClean="0">
                <a:solidFill>
                  <a:srgbClr val="FF0000"/>
                </a:solidFill>
                <a:latin typeface="黑体" panose="02010609060101010101" charset="-122"/>
                <a:ea typeface="黑体" panose="02010609060101010101" charset="-122"/>
              </a:rPr>
              <a:t>人为地</a:t>
            </a:r>
            <a:r>
              <a:rPr lang="zh-CN" altLang="en-US" sz="2100" dirty="0">
                <a:solidFill>
                  <a:srgbClr val="FF0000"/>
                </a:solidFill>
                <a:latin typeface="黑体" panose="02010609060101010101" charset="-122"/>
                <a:ea typeface="黑体" panose="02010609060101010101" charset="-122"/>
              </a:rPr>
              <a:t>使</a:t>
            </a:r>
            <a:r>
              <a:rPr lang="zh-CN" altLang="en-US" sz="2100" dirty="0" smtClean="0">
                <a:solidFill>
                  <a:srgbClr val="FF0000"/>
                </a:solidFill>
                <a:latin typeface="黑体" panose="02010609060101010101" charset="-122"/>
                <a:ea typeface="黑体" panose="02010609060101010101" charset="-122"/>
              </a:rPr>
              <a:t>安全装置失效</a:t>
            </a:r>
            <a:r>
              <a:rPr lang="zh-CN" altLang="en-US" sz="2100" dirty="0" smtClean="0">
                <a:latin typeface="黑体" panose="02010609060101010101" charset="-122"/>
                <a:ea typeface="黑体" panose="02010609060101010101" charset="-122"/>
              </a:rPr>
              <a:t>：安全装置被拆除、堵塞，作用失效，调整的错误造成安全装置失效。</a:t>
            </a:r>
            <a:endParaRPr lang="zh-CN" altLang="en-US" sz="2100" dirty="0">
              <a:latin typeface="黑体" panose="02010609060101010101" charset="-122"/>
              <a:ea typeface="黑体" panose="02010609060101010101" charset="-122"/>
            </a:endParaRPr>
          </a:p>
        </p:txBody>
      </p:sp>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271133" y="958467"/>
            <a:ext cx="3745734" cy="2596692"/>
          </a:xfrm>
          <a:prstGeom prst="rect">
            <a:avLst/>
          </a:prstGeom>
        </p:spPr>
      </p:pic>
      <p:sp>
        <p:nvSpPr>
          <p:cNvPr id="7" name="文本框 6"/>
          <p:cNvSpPr txBox="1"/>
          <p:nvPr/>
        </p:nvSpPr>
        <p:spPr>
          <a:xfrm rot="10800000" flipV="1">
            <a:off x="993448" y="2414175"/>
            <a:ext cx="5198031" cy="738664"/>
          </a:xfrm>
          <a:prstGeom prst="rect">
            <a:avLst/>
          </a:prstGeom>
          <a:noFill/>
        </p:spPr>
        <p:txBody>
          <a:bodyPr wrap="square" rtlCol="0">
            <a:spAutoFit/>
          </a:bodyPr>
          <a:lstStyle/>
          <a:p>
            <a:r>
              <a:rPr lang="zh-CN" altLang="en-US" sz="2100" dirty="0">
                <a:latin typeface="黑体" panose="02010609060101010101" charset="-122"/>
                <a:ea typeface="黑体" panose="02010609060101010101" charset="-122"/>
              </a:rPr>
              <a:t>（</a:t>
            </a:r>
            <a:r>
              <a:rPr lang="en-US" altLang="zh-CN" sz="2100" dirty="0">
                <a:latin typeface="黑体" panose="02010609060101010101" charset="-122"/>
                <a:ea typeface="黑体" panose="02010609060101010101" charset="-122"/>
              </a:rPr>
              <a:t>3</a:t>
            </a:r>
            <a:r>
              <a:rPr lang="zh-CN" altLang="en-US" sz="2100" dirty="0" smtClean="0">
                <a:latin typeface="黑体" panose="02010609060101010101" charset="-122"/>
                <a:ea typeface="黑体" panose="02010609060101010101" charset="-122"/>
              </a:rPr>
              <a:t>）</a:t>
            </a:r>
            <a:r>
              <a:rPr lang="zh-CN" altLang="en-US" sz="2100" dirty="0" smtClean="0">
                <a:solidFill>
                  <a:srgbClr val="FF0000"/>
                </a:solidFill>
                <a:latin typeface="黑体" panose="02010609060101010101" charset="-122"/>
                <a:ea typeface="黑体" panose="02010609060101010101" charset="-122"/>
              </a:rPr>
              <a:t>使用不安全设备</a:t>
            </a:r>
            <a:r>
              <a:rPr lang="zh-CN" altLang="en-US" sz="2100" dirty="0" smtClean="0">
                <a:latin typeface="黑体" panose="02010609060101010101" charset="-122"/>
                <a:ea typeface="黑体" panose="02010609060101010101" charset="-122"/>
              </a:rPr>
              <a:t>：临时使用不牢固的设施，使用无安全装置的设备。</a:t>
            </a:r>
            <a:endParaRPr lang="zh-CN" altLang="en-US" sz="2100" dirty="0">
              <a:latin typeface="黑体" panose="02010609060101010101" charset="-122"/>
              <a:ea typeface="黑体" panose="02010609060101010101" charset="-122"/>
            </a:endParaRPr>
          </a:p>
        </p:txBody>
      </p:sp>
      <p:pic>
        <p:nvPicPr>
          <p:cNvPr id="8" name="图片 7"/>
          <p:cNvPicPr>
            <a:picLocks noChangeAspect="1"/>
          </p:cNvPicPr>
          <p:nvPr/>
        </p:nvPicPr>
        <p:blipFill>
          <a:blip r:embed="rId2"/>
          <a:stretch>
            <a:fillRect/>
          </a:stretch>
        </p:blipFill>
        <p:spPr>
          <a:xfrm>
            <a:off x="8802477" y="3790951"/>
            <a:ext cx="2995625" cy="2547110"/>
          </a:xfrm>
          <a:prstGeom prst="rect">
            <a:avLst/>
          </a:prstGeom>
        </p:spPr>
      </p:pic>
      <p:sp>
        <p:nvSpPr>
          <p:cNvPr id="9" name="文本框 8"/>
          <p:cNvSpPr txBox="1"/>
          <p:nvPr/>
        </p:nvSpPr>
        <p:spPr>
          <a:xfrm>
            <a:off x="993449" y="3555159"/>
            <a:ext cx="5462431" cy="1061829"/>
          </a:xfrm>
          <a:prstGeom prst="rect">
            <a:avLst/>
          </a:prstGeom>
          <a:noFill/>
        </p:spPr>
        <p:txBody>
          <a:bodyPr wrap="square" rtlCol="0">
            <a:spAutoFit/>
          </a:bodyPr>
          <a:lstStyle/>
          <a:p>
            <a:r>
              <a:rPr lang="zh-CN" altLang="en-US" sz="2100" dirty="0">
                <a:latin typeface="黑体" panose="02010609060101010101" charset="-122"/>
                <a:ea typeface="黑体" panose="02010609060101010101" charset="-122"/>
              </a:rPr>
              <a:t>（</a:t>
            </a:r>
            <a:r>
              <a:rPr lang="en-US" altLang="zh-CN" sz="2100" dirty="0">
                <a:latin typeface="黑体" panose="02010609060101010101" charset="-122"/>
                <a:ea typeface="黑体" panose="02010609060101010101" charset="-122"/>
              </a:rPr>
              <a:t>4</a:t>
            </a:r>
            <a:r>
              <a:rPr lang="zh-CN" altLang="en-US" sz="2100" dirty="0">
                <a:latin typeface="黑体" panose="02010609060101010101" charset="-122"/>
                <a:ea typeface="黑体" panose="02010609060101010101" charset="-122"/>
              </a:rPr>
              <a:t>）</a:t>
            </a:r>
            <a:r>
              <a:rPr lang="zh-CN" altLang="en-US" sz="2100" dirty="0">
                <a:solidFill>
                  <a:srgbClr val="FF0000"/>
                </a:solidFill>
                <a:latin typeface="黑体" panose="02010609060101010101" charset="-122"/>
                <a:ea typeface="黑体" panose="02010609060101010101" charset="-122"/>
              </a:rPr>
              <a:t>手代替工具操作</a:t>
            </a:r>
            <a:r>
              <a:rPr lang="zh-CN" altLang="en-US" sz="2100" dirty="0">
                <a:latin typeface="黑体" panose="02010609060101010101" charset="-122"/>
                <a:ea typeface="黑体" panose="02010609060101010101" charset="-122"/>
              </a:rPr>
              <a:t>：用手代替手动工具，用手清除切屑，不用夹具固定、用手拿工件进行机加工，物品存放不当。</a:t>
            </a:r>
            <a:endParaRPr lang="zh-CN" altLang="en-US" sz="2100" dirty="0">
              <a:latin typeface="黑体" panose="02010609060101010101" charset="-122"/>
              <a:ea typeface="黑体" panose="02010609060101010101" charset="-122"/>
            </a:endParaRPr>
          </a:p>
        </p:txBody>
      </p:sp>
      <p:sp>
        <p:nvSpPr>
          <p:cNvPr id="10" name="文本框 9"/>
          <p:cNvSpPr txBox="1"/>
          <p:nvPr/>
        </p:nvSpPr>
        <p:spPr>
          <a:xfrm>
            <a:off x="949380" y="4942365"/>
            <a:ext cx="5506499" cy="1061829"/>
          </a:xfrm>
          <a:prstGeom prst="rect">
            <a:avLst/>
          </a:prstGeom>
          <a:noFill/>
        </p:spPr>
        <p:txBody>
          <a:bodyPr wrap="square" rtlCol="0">
            <a:spAutoFit/>
          </a:bodyPr>
          <a:lstStyle/>
          <a:p>
            <a:r>
              <a:rPr lang="zh-CN" altLang="en-US" sz="2100" dirty="0">
                <a:latin typeface="黑体" panose="02010609060101010101" charset="-122"/>
                <a:ea typeface="黑体" panose="02010609060101010101" charset="-122"/>
              </a:rPr>
              <a:t>（</a:t>
            </a:r>
            <a:r>
              <a:rPr lang="en-US" altLang="zh-CN" sz="2100" dirty="0">
                <a:latin typeface="黑体" panose="02010609060101010101" charset="-122"/>
                <a:ea typeface="黑体" panose="02010609060101010101" charset="-122"/>
              </a:rPr>
              <a:t>5</a:t>
            </a:r>
            <a:r>
              <a:rPr lang="zh-CN" altLang="en-US" sz="2100" dirty="0">
                <a:latin typeface="黑体" panose="02010609060101010101" charset="-122"/>
                <a:ea typeface="黑体" panose="02010609060101010101" charset="-122"/>
              </a:rPr>
              <a:t>）</a:t>
            </a:r>
            <a:r>
              <a:rPr lang="zh-CN" altLang="en-US" sz="2100" dirty="0">
                <a:solidFill>
                  <a:srgbClr val="FF0000"/>
                </a:solidFill>
                <a:latin typeface="黑体" panose="02010609060101010101" charset="-122"/>
                <a:ea typeface="黑体" panose="02010609060101010101" charset="-122"/>
              </a:rPr>
              <a:t>冒险进入危险场所</a:t>
            </a:r>
            <a:r>
              <a:rPr lang="zh-CN" altLang="en-US" sz="2100" dirty="0">
                <a:latin typeface="黑体" panose="02010609060101010101" charset="-122"/>
                <a:ea typeface="黑体" panose="02010609060101010101" charset="-122"/>
              </a:rPr>
              <a:t>：冒险进入涵洞，接近漏料处，危化品房，基建工地，警示危险信号及标识牌指示的危险区域。</a:t>
            </a:r>
            <a:endParaRPr lang="zh-CN" altLang="en-US" sz="2100" dirty="0">
              <a:latin typeface="黑体" panose="02010609060101010101" charset="-122"/>
              <a:ea typeface="黑体" panose="02010609060101010101" charset="-122"/>
            </a:endParaRPr>
          </a:p>
        </p:txBody>
      </p:sp>
      <p:pic>
        <p:nvPicPr>
          <p:cNvPr id="11" name="图片 10"/>
          <p:cNvPicPr>
            <a:picLocks noChangeAspect="1"/>
          </p:cNvPicPr>
          <p:nvPr/>
        </p:nvPicPr>
        <p:blipFill>
          <a:blip r:embed="rId3"/>
          <a:stretch>
            <a:fillRect/>
          </a:stretch>
        </p:blipFill>
        <p:spPr>
          <a:xfrm>
            <a:off x="6632154" y="3790951"/>
            <a:ext cx="2170323" cy="2547110"/>
          </a:xfrm>
          <a:prstGeom prst="rect">
            <a:avLst/>
          </a:prstGeom>
        </p:spPr>
      </p:pic>
      <p:sp>
        <p:nvSpPr>
          <p:cNvPr id="4" name="文本框 3"/>
          <p:cNvSpPr txBox="1"/>
          <p:nvPr/>
        </p:nvSpPr>
        <p:spPr>
          <a:xfrm>
            <a:off x="764540" y="262890"/>
            <a:ext cx="2606675" cy="521970"/>
          </a:xfrm>
          <a:prstGeom prst="rect">
            <a:avLst/>
          </a:prstGeom>
          <a:noFill/>
        </p:spPr>
        <p:txBody>
          <a:bodyPr wrap="square" rtlCol="0">
            <a:spAutoFit/>
          </a:bodyPr>
          <a:p>
            <a:r>
              <a:rPr lang="zh-CN" altLang="en-US" sz="2800">
                <a:solidFill>
                  <a:schemeClr val="bg1"/>
                </a:solidFill>
                <a:latin typeface="微软雅黑" panose="020B0503020204020204" pitchFamily="34" charset="-122"/>
                <a:ea typeface="微软雅黑" panose="020B0503020204020204" pitchFamily="34" charset="-122"/>
              </a:rPr>
              <a:t>生产中的安全</a:t>
            </a:r>
            <a:endParaRPr lang="zh-CN" altLang="en-US" sz="28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768426" y="1156771"/>
            <a:ext cx="4891489" cy="1446550"/>
          </a:xfrm>
          <a:prstGeom prst="rect">
            <a:avLst/>
          </a:prstGeom>
          <a:noFill/>
        </p:spPr>
        <p:txBody>
          <a:bodyPr wrap="square" rtlCol="0">
            <a:spAutoFit/>
          </a:bodyPr>
          <a:lstStyle/>
          <a:p>
            <a:r>
              <a:rPr lang="zh-CN" altLang="en-US" sz="2200" dirty="0">
                <a:latin typeface="黑体" panose="02010609060101010101" charset="-122"/>
                <a:ea typeface="黑体" panose="02010609060101010101" charset="-122"/>
              </a:rPr>
              <a:t>（</a:t>
            </a:r>
            <a:r>
              <a:rPr lang="en-US" altLang="zh-CN" sz="2200" dirty="0">
                <a:latin typeface="黑体" panose="02010609060101010101" charset="-122"/>
                <a:ea typeface="黑体" panose="02010609060101010101" charset="-122"/>
              </a:rPr>
              <a:t>6</a:t>
            </a:r>
            <a:r>
              <a:rPr lang="zh-CN" altLang="en-US" sz="2200" dirty="0">
                <a:latin typeface="黑体" panose="02010609060101010101" charset="-122"/>
                <a:ea typeface="黑体" panose="02010609060101010101" charset="-122"/>
              </a:rPr>
              <a:t>）</a:t>
            </a:r>
            <a:r>
              <a:rPr lang="zh-CN" altLang="en-US" sz="2200" dirty="0">
                <a:solidFill>
                  <a:srgbClr val="FF0000"/>
                </a:solidFill>
                <a:latin typeface="黑体" panose="02010609060101010101" charset="-122"/>
                <a:ea typeface="黑体" panose="02010609060101010101" charset="-122"/>
              </a:rPr>
              <a:t>攀</a:t>
            </a:r>
            <a:r>
              <a:rPr lang="zh-CN" altLang="en-US" sz="2200" dirty="0" smtClean="0">
                <a:solidFill>
                  <a:srgbClr val="FF0000"/>
                </a:solidFill>
                <a:latin typeface="黑体" panose="02010609060101010101" charset="-122"/>
                <a:ea typeface="黑体" panose="02010609060101010101" charset="-122"/>
              </a:rPr>
              <a:t>、坐不</a:t>
            </a:r>
            <a:r>
              <a:rPr lang="zh-CN" altLang="en-US" sz="2200" dirty="0">
                <a:solidFill>
                  <a:srgbClr val="FF0000"/>
                </a:solidFill>
                <a:latin typeface="黑体" panose="02010609060101010101" charset="-122"/>
                <a:ea typeface="黑体" panose="02010609060101010101" charset="-122"/>
              </a:rPr>
              <a:t>安全位置</a:t>
            </a:r>
            <a:r>
              <a:rPr lang="zh-CN" altLang="en-US" sz="2200" dirty="0">
                <a:latin typeface="黑体" panose="02010609060101010101" charset="-122"/>
                <a:ea typeface="黑体" panose="02010609060101010101" charset="-122"/>
              </a:rPr>
              <a:t>：在起吊物下作业、停留，机器运转时加油、修理、调整、焊接、清扫等，有分散</a:t>
            </a:r>
            <a:r>
              <a:rPr lang="zh-CN" altLang="en-US" sz="2200" dirty="0" smtClean="0">
                <a:latin typeface="黑体" panose="02010609060101010101" charset="-122"/>
                <a:ea typeface="黑体" panose="02010609060101010101" charset="-122"/>
              </a:rPr>
              <a:t>注意力，嬉闹、恐吓等行为</a:t>
            </a:r>
            <a:r>
              <a:rPr lang="zh-CN" altLang="en-US" sz="2200" dirty="0">
                <a:latin typeface="黑体" panose="02010609060101010101" charset="-122"/>
                <a:ea typeface="黑体" panose="02010609060101010101" charset="-122"/>
              </a:rPr>
              <a:t>。</a:t>
            </a:r>
            <a:endParaRPr lang="zh-CN" altLang="en-US" sz="2200" dirty="0">
              <a:latin typeface="黑体" panose="02010609060101010101" charset="-122"/>
              <a:ea typeface="黑体" panose="02010609060101010101" charset="-122"/>
            </a:endParaRPr>
          </a:p>
        </p:txBody>
      </p:sp>
      <p:pic>
        <p:nvPicPr>
          <p:cNvPr id="2" name="图片 1"/>
          <p:cNvPicPr>
            <a:picLocks noChangeAspect="1"/>
          </p:cNvPicPr>
          <p:nvPr/>
        </p:nvPicPr>
        <p:blipFill>
          <a:blip r:embed="rId1"/>
          <a:stretch>
            <a:fillRect/>
          </a:stretch>
        </p:blipFill>
        <p:spPr>
          <a:xfrm>
            <a:off x="7213682" y="1116044"/>
            <a:ext cx="3439629" cy="2472969"/>
          </a:xfrm>
          <a:prstGeom prst="rect">
            <a:avLst/>
          </a:prstGeom>
        </p:spPr>
      </p:pic>
      <p:sp>
        <p:nvSpPr>
          <p:cNvPr id="10" name="文本框 9"/>
          <p:cNvSpPr txBox="1"/>
          <p:nvPr/>
        </p:nvSpPr>
        <p:spPr>
          <a:xfrm>
            <a:off x="796081" y="4656159"/>
            <a:ext cx="4952081" cy="1446550"/>
          </a:xfrm>
          <a:prstGeom prst="rect">
            <a:avLst/>
          </a:prstGeom>
          <a:noFill/>
        </p:spPr>
        <p:txBody>
          <a:bodyPr wrap="square" rtlCol="0">
            <a:spAutoFit/>
          </a:bodyPr>
          <a:lstStyle/>
          <a:p>
            <a:r>
              <a:rPr lang="zh-CN" altLang="en-US" sz="2200" dirty="0">
                <a:latin typeface="黑体" panose="02010609060101010101" charset="-122"/>
                <a:ea typeface="黑体" panose="02010609060101010101" charset="-122"/>
              </a:rPr>
              <a:t>（</a:t>
            </a:r>
            <a:r>
              <a:rPr lang="en-US" altLang="zh-CN" sz="2200" dirty="0">
                <a:latin typeface="黑体" panose="02010609060101010101" charset="-122"/>
                <a:ea typeface="黑体" panose="02010609060101010101" charset="-122"/>
              </a:rPr>
              <a:t>8</a:t>
            </a:r>
            <a:r>
              <a:rPr lang="zh-CN" altLang="en-US" sz="2200" dirty="0">
                <a:latin typeface="黑体" panose="02010609060101010101" charset="-122"/>
                <a:ea typeface="黑体" panose="02010609060101010101" charset="-122"/>
              </a:rPr>
              <a:t>）</a:t>
            </a:r>
            <a:r>
              <a:rPr lang="zh-CN" altLang="en-US" sz="2200" b="1" dirty="0">
                <a:solidFill>
                  <a:srgbClr val="FF0000"/>
                </a:solidFill>
                <a:latin typeface="黑体" panose="02010609060101010101" charset="-122"/>
                <a:ea typeface="黑体" panose="02010609060101010101" charset="-122"/>
              </a:rPr>
              <a:t>不安全装束</a:t>
            </a:r>
            <a:r>
              <a:rPr lang="zh-CN" altLang="en-US" sz="2200" dirty="0">
                <a:latin typeface="黑体" panose="02010609060101010101" charset="-122"/>
                <a:ea typeface="黑体" panose="02010609060101010101" charset="-122"/>
              </a:rPr>
              <a:t>：如在有外露旋转零部件的设备旁作业，穿肥大服装；长头发不戴进工作帽内；操纵带有旋转零部件设备时戴手套等。</a:t>
            </a:r>
            <a:endParaRPr lang="zh-CN" altLang="en-US" sz="2200" dirty="0">
              <a:latin typeface="黑体" panose="02010609060101010101" charset="-122"/>
              <a:ea typeface="黑体" panose="02010609060101010101" charset="-122"/>
            </a:endParaRPr>
          </a:p>
        </p:txBody>
      </p:sp>
      <p:sp>
        <p:nvSpPr>
          <p:cNvPr id="11" name="文本框 10"/>
          <p:cNvSpPr txBox="1"/>
          <p:nvPr/>
        </p:nvSpPr>
        <p:spPr>
          <a:xfrm>
            <a:off x="768426" y="3075742"/>
            <a:ext cx="4632591" cy="1107996"/>
          </a:xfrm>
          <a:prstGeom prst="rect">
            <a:avLst/>
          </a:prstGeom>
          <a:noFill/>
        </p:spPr>
        <p:txBody>
          <a:bodyPr wrap="square" rtlCol="0">
            <a:spAutoFit/>
          </a:bodyPr>
          <a:lstStyle/>
          <a:p>
            <a:r>
              <a:rPr lang="zh-CN" altLang="en-US" sz="2200" dirty="0">
                <a:latin typeface="黑体" panose="02010609060101010101" charset="-122"/>
                <a:ea typeface="黑体" panose="02010609060101010101" charset="-122"/>
              </a:rPr>
              <a:t>（</a:t>
            </a:r>
            <a:r>
              <a:rPr lang="en-US" altLang="zh-CN" sz="2200" dirty="0">
                <a:latin typeface="黑体" panose="02010609060101010101" charset="-122"/>
                <a:ea typeface="黑体" panose="02010609060101010101" charset="-122"/>
              </a:rPr>
              <a:t>7</a:t>
            </a:r>
            <a:r>
              <a:rPr lang="zh-CN" altLang="en-US" sz="2200" dirty="0">
                <a:latin typeface="黑体" panose="02010609060101010101" charset="-122"/>
                <a:ea typeface="黑体" panose="02010609060101010101" charset="-122"/>
              </a:rPr>
              <a:t>）</a:t>
            </a:r>
            <a:r>
              <a:rPr lang="zh-CN" altLang="en-US" sz="2200" dirty="0">
                <a:solidFill>
                  <a:srgbClr val="FF0000"/>
                </a:solidFill>
                <a:latin typeface="黑体" panose="02010609060101010101" charset="-122"/>
                <a:ea typeface="黑体" panose="02010609060101010101" charset="-122"/>
              </a:rPr>
              <a:t>未穿戴劳保用品</a:t>
            </a:r>
            <a:r>
              <a:rPr lang="zh-CN" altLang="en-US" sz="2200" dirty="0">
                <a:latin typeface="黑体" panose="02010609060101010101" charset="-122"/>
                <a:ea typeface="黑体" panose="02010609060101010101" charset="-122"/>
              </a:rPr>
              <a:t>：在必须使用个人防护用品用具的作业场所中忽视 </a:t>
            </a:r>
            <a:r>
              <a:rPr lang="zh-CN" altLang="en-US" sz="2200" dirty="0">
                <a:solidFill>
                  <a:srgbClr val="FF0000"/>
                </a:solidFill>
                <a:latin typeface="黑体" panose="02010609060101010101" charset="-122"/>
                <a:ea typeface="黑体" panose="02010609060101010101" charset="-122"/>
              </a:rPr>
              <a:t>使用或未正确使用</a:t>
            </a:r>
            <a:r>
              <a:rPr lang="zh-CN" altLang="en-US" sz="2200" dirty="0">
                <a:latin typeface="黑体" panose="02010609060101010101" charset="-122"/>
                <a:ea typeface="黑体" panose="02010609060101010101" charset="-122"/>
              </a:rPr>
              <a:t>。</a:t>
            </a:r>
            <a:endParaRPr lang="zh-CN" altLang="en-US" sz="2200" dirty="0">
              <a:latin typeface="黑体" panose="02010609060101010101" charset="-122"/>
              <a:ea typeface="黑体" panose="02010609060101010101" charset="-122"/>
            </a:endParaRPr>
          </a:p>
        </p:txBody>
      </p:sp>
      <p:pic>
        <p:nvPicPr>
          <p:cNvPr id="12" name="图片 11"/>
          <p:cNvPicPr>
            <a:picLocks noChangeAspect="1"/>
          </p:cNvPicPr>
          <p:nvPr/>
        </p:nvPicPr>
        <p:blipFill>
          <a:blip r:embed="rId2"/>
          <a:stretch>
            <a:fillRect/>
          </a:stretch>
        </p:blipFill>
        <p:spPr>
          <a:xfrm>
            <a:off x="6095435" y="3922005"/>
            <a:ext cx="3015478" cy="2548098"/>
          </a:xfrm>
          <a:prstGeom prst="rect">
            <a:avLst/>
          </a:prstGeom>
        </p:spPr>
      </p:pic>
      <p:pic>
        <p:nvPicPr>
          <p:cNvPr id="9"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3768" y="3767769"/>
            <a:ext cx="3213274" cy="2702334"/>
          </a:xfrm>
          <a:prstGeom prst="rect">
            <a:avLst/>
          </a:prstGeom>
          <a:noFill/>
          <a:ln>
            <a:noFill/>
          </a:ln>
          <a:effectLst/>
          <a:extLst>
            <a:ext uri="{909E8E84-426E-40DD-AFC4-6F175D3DCCD1}">
              <a14:hiddenFill xmlns:a14="http://schemas.microsoft.com/office/drawing/2010/main">
                <a:gradFill rotWithShape="1">
                  <a:gsLst>
                    <a:gs pos="0">
                      <a:srgbClr val="66CCFF"/>
                    </a:gs>
                    <a:gs pos="100000">
                      <a:srgbClr val="FF99CC"/>
                    </a:gs>
                  </a:gsLst>
                  <a:lin ang="0" scaled="1"/>
                </a:gradFill>
              </a14:hiddenFill>
            </a:ext>
            <a:ext uri="{91240B29-F687-4F45-9708-019B960494DF}">
              <a14:hiddenLine xmlns:a14="http://schemas.microsoft.com/office/drawing/2010/main" w="28575">
                <a:solidFill>
                  <a:schemeClr val="bg2"/>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pic>
      <p:sp>
        <p:nvSpPr>
          <p:cNvPr id="4" name="文本框 3"/>
          <p:cNvSpPr txBox="1"/>
          <p:nvPr/>
        </p:nvSpPr>
        <p:spPr>
          <a:xfrm>
            <a:off x="764540" y="262890"/>
            <a:ext cx="2606675" cy="521970"/>
          </a:xfrm>
          <a:prstGeom prst="rect">
            <a:avLst/>
          </a:prstGeom>
          <a:noFill/>
        </p:spPr>
        <p:txBody>
          <a:bodyPr wrap="square" rtlCol="0">
            <a:spAutoFit/>
          </a:bodyPr>
          <a:p>
            <a:r>
              <a:rPr lang="zh-CN" altLang="en-US" sz="2800">
                <a:solidFill>
                  <a:schemeClr val="bg1"/>
                </a:solidFill>
                <a:latin typeface="微软雅黑" panose="020B0503020204020204" pitchFamily="34" charset="-122"/>
                <a:ea typeface="微软雅黑" panose="020B0503020204020204" pitchFamily="34" charset="-122"/>
              </a:rPr>
              <a:t>生产中的安全</a:t>
            </a:r>
            <a:endParaRPr lang="zh-CN" altLang="en-US" sz="28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文本框 7169"/>
          <p:cNvSpPr txBox="1"/>
          <p:nvPr/>
        </p:nvSpPr>
        <p:spPr>
          <a:xfrm>
            <a:off x="1602105" y="1622425"/>
            <a:ext cx="4286885" cy="4399915"/>
          </a:xfrm>
          <a:prstGeom prst="rect">
            <a:avLst/>
          </a:prstGeom>
          <a:noFill/>
          <a:ln w="9525">
            <a:noFill/>
          </a:ln>
        </p:spPr>
        <p:txBody>
          <a:bodyPr wrap="square" anchor="t">
            <a:spAutoFit/>
          </a:bodyPr>
          <a:p>
            <a:pPr marL="1905" lvl="0" indent="177800">
              <a:lnSpc>
                <a:spcPct val="200000"/>
              </a:lnSpc>
            </a:pPr>
            <a:r>
              <a:rPr lang="zh-CN" altLang="en-US"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机械设备的操作人员必须经过专门训练,要了解它的构造,性能及用途,熟悉它的操作和保养。严格按照机</a:t>
            </a:r>
            <a:endParaRPr lang="zh-CN" altLang="en-US" sz="2000" dirty="0">
              <a:latin typeface="微软雅黑" panose="020B0503020204020204" pitchFamily="34" charset="-122"/>
              <a:ea typeface="微软雅黑" panose="020B0503020204020204" pitchFamily="34" charset="-122"/>
            </a:endParaRPr>
          </a:p>
          <a:p>
            <a:pPr marL="1905" lvl="0" indent="177800">
              <a:lnSpc>
                <a:spcPct val="200000"/>
              </a:lnSpc>
            </a:pPr>
            <a:r>
              <a:rPr lang="zh-CN" altLang="en-US" sz="2000" dirty="0">
                <a:latin typeface="微软雅黑" panose="020B0503020204020204" pitchFamily="34" charset="-122"/>
                <a:ea typeface="微软雅黑" panose="020B0503020204020204" pitchFamily="34" charset="-122"/>
              </a:rPr>
              <a:t>械设备的操作规程进行操作，绝对禁止习惯性错误操作。</a:t>
            </a:r>
            <a:endParaRPr lang="zh-CN" altLang="en-US" sz="2000" dirty="0">
              <a:latin typeface="微软雅黑" panose="020B0503020204020204" pitchFamily="34" charset="-122"/>
              <a:ea typeface="微软雅黑" panose="020B0503020204020204" pitchFamily="34" charset="-122"/>
            </a:endParaRPr>
          </a:p>
          <a:p>
            <a:pPr marL="1905" lvl="0" indent="177800">
              <a:lnSpc>
                <a:spcPct val="200000"/>
              </a:lnSpc>
            </a:pPr>
            <a:r>
              <a:rPr lang="zh-CN" altLang="en-US" sz="2000" dirty="0">
                <a:latin typeface="微软雅黑" panose="020B0503020204020204" pitchFamily="34" charset="-122"/>
                <a:ea typeface="微软雅黑" panose="020B0503020204020204" pitchFamily="34" charset="-122"/>
              </a:rPr>
              <a:t>（经验≠正确）</a:t>
            </a:r>
            <a:endParaRPr lang="zh-CN" altLang="en-US" sz="2000" dirty="0">
              <a:latin typeface="微软雅黑" panose="020B0503020204020204" pitchFamily="34" charset="-122"/>
              <a:ea typeface="微软雅黑" panose="020B0503020204020204" pitchFamily="34" charset="-122"/>
            </a:endParaRPr>
          </a:p>
        </p:txBody>
      </p:sp>
      <p:sp>
        <p:nvSpPr>
          <p:cNvPr id="7171" name="文本框 7171"/>
          <p:cNvSpPr txBox="1"/>
          <p:nvPr/>
        </p:nvSpPr>
        <p:spPr>
          <a:xfrm>
            <a:off x="3981450" y="791210"/>
            <a:ext cx="3845560" cy="706755"/>
          </a:xfrm>
          <a:prstGeom prst="rect">
            <a:avLst/>
          </a:prstGeom>
          <a:noFill/>
          <a:ln w="9525">
            <a:noFill/>
          </a:ln>
        </p:spPr>
        <p:txBody>
          <a:bodyPr wrap="square" anchor="t">
            <a:spAutoFit/>
          </a:bodyPr>
          <a:p>
            <a:pPr lvl="0" indent="0"/>
            <a:r>
              <a:rPr lang="zh-CN" altLang="en-US" sz="4000" b="1">
                <a:solidFill>
                  <a:schemeClr val="accent1">
                    <a:lumMod val="75000"/>
                  </a:schemeClr>
                </a:solidFill>
                <a:latin typeface="Arial" panose="020B0604020202020204" pitchFamily="34" charset="0"/>
                <a:ea typeface="微软雅黑" panose="020B0503020204020204" pitchFamily="34" charset="-122"/>
              </a:rPr>
              <a:t>设备安全操作</a:t>
            </a:r>
            <a:endParaRPr lang="zh-CN" altLang="en-US" sz="4000" b="1">
              <a:solidFill>
                <a:schemeClr val="accent1">
                  <a:lumMod val="75000"/>
                </a:schemeClr>
              </a:solidFill>
              <a:latin typeface="Arial" panose="020B0604020202020204" pitchFamily="34" charset="0"/>
              <a:ea typeface="微软雅黑" panose="020B0503020204020204" pitchFamily="34" charset="-122"/>
            </a:endParaRPr>
          </a:p>
        </p:txBody>
      </p:sp>
      <p:pic>
        <p:nvPicPr>
          <p:cNvPr id="7170" name="图片 7170" descr="200612310202150403"/>
          <p:cNvPicPr>
            <a:picLocks noChangeAspect="1"/>
          </p:cNvPicPr>
          <p:nvPr/>
        </p:nvPicPr>
        <p:blipFill>
          <a:blip r:embed="rId1"/>
          <a:stretch>
            <a:fillRect/>
          </a:stretch>
        </p:blipFill>
        <p:spPr>
          <a:xfrm>
            <a:off x="6280150" y="1622425"/>
            <a:ext cx="4104005" cy="4632960"/>
          </a:xfrm>
          <a:prstGeom prst="rect">
            <a:avLst/>
          </a:prstGeom>
          <a:noFill/>
          <a:ln w="9525">
            <a:noFill/>
          </a:ln>
        </p:spPr>
      </p:pic>
      <p:sp>
        <p:nvSpPr>
          <p:cNvPr id="4" name="文本框 3"/>
          <p:cNvSpPr txBox="1"/>
          <p:nvPr/>
        </p:nvSpPr>
        <p:spPr>
          <a:xfrm>
            <a:off x="764540" y="262890"/>
            <a:ext cx="2606675" cy="521970"/>
          </a:xfrm>
          <a:prstGeom prst="rect">
            <a:avLst/>
          </a:prstGeom>
          <a:noFill/>
        </p:spPr>
        <p:txBody>
          <a:bodyPr wrap="square" rtlCol="0">
            <a:spAutoFit/>
          </a:bodyPr>
          <a:p>
            <a:r>
              <a:rPr lang="zh-CN" altLang="en-US" sz="2800">
                <a:solidFill>
                  <a:schemeClr val="bg1"/>
                </a:solidFill>
                <a:latin typeface="微软雅黑" panose="020B0503020204020204" pitchFamily="34" charset="-122"/>
                <a:ea typeface="微软雅黑" panose="020B0503020204020204" pitchFamily="34" charset="-122"/>
              </a:rPr>
              <a:t>设备安全操作</a:t>
            </a:r>
            <a:endParaRPr lang="zh-CN" altLang="en-US" sz="28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文本框 8193"/>
          <p:cNvSpPr txBox="1"/>
          <p:nvPr/>
        </p:nvSpPr>
        <p:spPr>
          <a:xfrm>
            <a:off x="2049463" y="1725613"/>
            <a:ext cx="3836987" cy="4061460"/>
          </a:xfrm>
          <a:prstGeom prst="rect">
            <a:avLst/>
          </a:prstGeom>
          <a:noFill/>
          <a:ln w="9525">
            <a:noFill/>
          </a:ln>
        </p:spPr>
        <p:txBody>
          <a:bodyPr anchor="t">
            <a:spAutoFit/>
          </a:bodyPr>
          <a:p>
            <a:pPr marL="1905" lvl="0" indent="177800">
              <a:lnSpc>
                <a:spcPct val="200000"/>
              </a:lnSpc>
            </a:pPr>
            <a:r>
              <a:rPr lang="zh-CN" altLang="en-US" dirty="0">
                <a:latin typeface="Arial" panose="020B0604020202020204" pitchFamily="34" charset="0"/>
                <a:ea typeface="微软雅黑" panose="020B0503020204020204" pitchFamily="34" charset="-122"/>
              </a:rPr>
              <a:t>     </a:t>
            </a:r>
            <a:r>
              <a:rPr lang="zh-CN" altLang="en-US" sz="2000" dirty="0">
                <a:latin typeface="Arial" panose="020B0604020202020204" pitchFamily="34" charset="0"/>
                <a:ea typeface="微软雅黑" panose="020B0503020204020204" pitchFamily="34" charset="-122"/>
              </a:rPr>
              <a:t> 操作设备必须穿戴工作服，不得穿戴多余的服饰，员工要根据个人条件从事劳动性质和劳动强度适合的工作，在工作时要根据工作性质佩戴相应的个人劳动防护用品。</a:t>
            </a:r>
            <a:endParaRPr lang="zh-CN" altLang="en-US" sz="2000" dirty="0">
              <a:latin typeface="Arial" panose="020B0604020202020204" pitchFamily="34" charset="0"/>
              <a:ea typeface="微软雅黑" panose="020B0503020204020204" pitchFamily="34" charset="-122"/>
            </a:endParaRPr>
          </a:p>
          <a:p>
            <a:pPr marL="1905" lvl="0" indent="177800"/>
            <a:endParaRPr lang="zh-CN" altLang="en-US" dirty="0">
              <a:latin typeface="Arial" panose="020B0604020202020204" pitchFamily="34" charset="0"/>
              <a:ea typeface="微软雅黑" panose="020B0503020204020204" pitchFamily="34" charset="-122"/>
            </a:endParaRPr>
          </a:p>
        </p:txBody>
      </p:sp>
      <p:sp>
        <p:nvSpPr>
          <p:cNvPr id="8195" name="文本框 8195"/>
          <p:cNvSpPr txBox="1"/>
          <p:nvPr/>
        </p:nvSpPr>
        <p:spPr>
          <a:xfrm>
            <a:off x="4126230" y="804545"/>
            <a:ext cx="3437890" cy="706755"/>
          </a:xfrm>
          <a:prstGeom prst="rect">
            <a:avLst/>
          </a:prstGeom>
          <a:noFill/>
          <a:ln w="9525">
            <a:noFill/>
          </a:ln>
        </p:spPr>
        <p:txBody>
          <a:bodyPr wrap="square" anchor="t">
            <a:spAutoFit/>
          </a:bodyPr>
          <a:p>
            <a:pPr lvl="0" indent="0"/>
            <a:r>
              <a:rPr lang="zh-CN" altLang="en-US" sz="4000" b="1">
                <a:solidFill>
                  <a:schemeClr val="accent1">
                    <a:lumMod val="75000"/>
                  </a:schemeClr>
                </a:solidFill>
                <a:latin typeface="Arial" panose="020B0604020202020204" pitchFamily="34" charset="0"/>
                <a:ea typeface="微软雅黑" panose="020B0503020204020204" pitchFamily="34" charset="-122"/>
              </a:rPr>
              <a:t>设备安全操作</a:t>
            </a:r>
            <a:endParaRPr lang="zh-CN" altLang="en-US" sz="4000" b="1">
              <a:solidFill>
                <a:schemeClr val="accent1">
                  <a:lumMod val="75000"/>
                </a:schemeClr>
              </a:solidFill>
              <a:latin typeface="Arial" panose="020B0604020202020204" pitchFamily="34" charset="0"/>
              <a:ea typeface="微软雅黑" panose="020B0503020204020204" pitchFamily="34" charset="-122"/>
            </a:endParaRPr>
          </a:p>
        </p:txBody>
      </p:sp>
      <p:pic>
        <p:nvPicPr>
          <p:cNvPr id="8194" name="图片 8194" descr="20066813501927945"/>
          <p:cNvPicPr>
            <a:picLocks noChangeAspect="1"/>
          </p:cNvPicPr>
          <p:nvPr/>
        </p:nvPicPr>
        <p:blipFill>
          <a:blip r:embed="rId1"/>
          <a:stretch>
            <a:fillRect/>
          </a:stretch>
        </p:blipFill>
        <p:spPr>
          <a:xfrm>
            <a:off x="6364288" y="1649413"/>
            <a:ext cx="3708400" cy="4497387"/>
          </a:xfrm>
          <a:prstGeom prst="rect">
            <a:avLst/>
          </a:prstGeom>
          <a:noFill/>
          <a:ln w="9525">
            <a:noFill/>
          </a:ln>
        </p:spPr>
      </p:pic>
      <p:sp>
        <p:nvSpPr>
          <p:cNvPr id="4" name="文本框 3"/>
          <p:cNvSpPr txBox="1"/>
          <p:nvPr/>
        </p:nvSpPr>
        <p:spPr>
          <a:xfrm>
            <a:off x="764540" y="262890"/>
            <a:ext cx="2606675" cy="521970"/>
          </a:xfrm>
          <a:prstGeom prst="rect">
            <a:avLst/>
          </a:prstGeom>
          <a:noFill/>
        </p:spPr>
        <p:txBody>
          <a:bodyPr wrap="square" rtlCol="0">
            <a:spAutoFit/>
          </a:bodyPr>
          <a:p>
            <a:r>
              <a:rPr lang="zh-CN" altLang="en-US" sz="2800">
                <a:solidFill>
                  <a:schemeClr val="bg1"/>
                </a:solidFill>
                <a:latin typeface="微软雅黑" panose="020B0503020204020204" pitchFamily="34" charset="-122"/>
                <a:ea typeface="微软雅黑" panose="020B0503020204020204" pitchFamily="34" charset="-122"/>
              </a:rPr>
              <a:t>设备安全操作</a:t>
            </a:r>
            <a:endParaRPr lang="zh-CN" altLang="en-US" sz="28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文本占位符 9217"/>
          <p:cNvSpPr>
            <a:spLocks noGrp="1"/>
          </p:cNvSpPr>
          <p:nvPr>
            <p:ph idx="1"/>
          </p:nvPr>
        </p:nvSpPr>
        <p:spPr>
          <a:xfrm>
            <a:off x="1524000" y="1038225"/>
            <a:ext cx="9144635" cy="5146040"/>
          </a:xfrm>
        </p:spPr>
        <p:txBody>
          <a:bodyPr anchor="t"/>
          <a:p>
            <a:pPr>
              <a:lnSpc>
                <a:spcPct val="150000"/>
              </a:lnSpc>
              <a:buClr>
                <a:srgbClr val="FF0000"/>
              </a:buClr>
              <a:buFont typeface="Wingdings" panose="05000000000000000000" pitchFamily="2" charset="2"/>
              <a:buChar char="Ø"/>
            </a:pPr>
            <a:r>
              <a:rPr lang="zh-CN" altLang="en-US" sz="1800" dirty="0">
                <a:latin typeface="微软雅黑" panose="020B0503020204020204" pitchFamily="34" charset="-122"/>
                <a:ea typeface="微软雅黑" panose="020B0503020204020204" pitchFamily="34" charset="-122"/>
              </a:rPr>
              <a:t> 设备接通电源以前应清理好工作现场，仔细检查操作位置是否正确、阀门启闭状态是否正确、灵活，安全装置是否齐全、可靠</a:t>
            </a:r>
            <a:endParaRPr lang="zh-CN" altLang="en-US" sz="1800" dirty="0">
              <a:latin typeface="微软雅黑" panose="020B0503020204020204" pitchFamily="34" charset="-122"/>
              <a:ea typeface="微软雅黑" panose="020B0503020204020204" pitchFamily="34" charset="-122"/>
            </a:endParaRPr>
          </a:p>
          <a:p>
            <a:pPr>
              <a:lnSpc>
                <a:spcPct val="150000"/>
              </a:lnSpc>
              <a:buClr>
                <a:srgbClr val="FF0000"/>
              </a:buClr>
              <a:buFont typeface="Wingdings" panose="05000000000000000000" pitchFamily="2" charset="2"/>
              <a:buChar char="Ø"/>
            </a:pPr>
            <a:r>
              <a:rPr lang="zh-CN" altLang="en-US" sz="1800" dirty="0">
                <a:latin typeface="微软雅黑" panose="020B0503020204020204" pitchFamily="34" charset="-122"/>
                <a:ea typeface="微软雅黑" panose="020B0503020204020204" pitchFamily="34" charset="-122"/>
              </a:rPr>
              <a:t>机械设备运转前必须进行全面检查，并进行点动运行（有手动盘车的设备进行手动盘车）和空运转后正式启动</a:t>
            </a:r>
            <a:endParaRPr lang="zh-CN" altLang="en-US" sz="1800" dirty="0">
              <a:latin typeface="微软雅黑" panose="020B0503020204020204" pitchFamily="34" charset="-122"/>
              <a:ea typeface="微软雅黑" panose="020B0503020204020204" pitchFamily="34" charset="-122"/>
              <a:sym typeface="Arial" panose="020B0604020202020204" pitchFamily="34" charset="0"/>
            </a:endParaRPr>
          </a:p>
          <a:p>
            <a:pPr>
              <a:lnSpc>
                <a:spcPct val="150000"/>
              </a:lnSpc>
              <a:buClr>
                <a:srgbClr val="FF0000"/>
              </a:buClr>
              <a:buFont typeface="Wingdings" panose="05000000000000000000" pitchFamily="2" charset="2"/>
              <a:buChar char="Ø"/>
            </a:pPr>
            <a:r>
              <a:rPr lang="zh-CN" altLang="en-US" sz="1800" dirty="0">
                <a:latin typeface="微软雅黑" panose="020B0503020204020204" pitchFamily="34" charset="-122"/>
                <a:ea typeface="微软雅黑" panose="020B0503020204020204" pitchFamily="34" charset="-122"/>
                <a:sym typeface="Arial" panose="020B0604020202020204" pitchFamily="34" charset="0"/>
              </a:rPr>
              <a:t>设备的安全保护装置（皮带和皮带轮的罩子）必须按规定正确使用，绝不能将其拆掉</a:t>
            </a:r>
            <a:endParaRPr lang="zh-CN" altLang="en-US" sz="1800" dirty="0">
              <a:latin typeface="微软雅黑" panose="020B0503020204020204" pitchFamily="34" charset="-122"/>
              <a:ea typeface="微软雅黑" panose="020B0503020204020204" pitchFamily="34" charset="-122"/>
              <a:sym typeface="Arial" panose="020B0604020202020204" pitchFamily="34" charset="0"/>
            </a:endParaRPr>
          </a:p>
          <a:p>
            <a:pPr>
              <a:lnSpc>
                <a:spcPct val="150000"/>
              </a:lnSpc>
              <a:buClr>
                <a:srgbClr val="FF0000"/>
              </a:buClr>
              <a:buFont typeface="Wingdings" panose="05000000000000000000" pitchFamily="2" charset="2"/>
              <a:buChar char="Ø"/>
            </a:pPr>
            <a:r>
              <a:rPr lang="zh-CN" altLang="en-US" sz="1800" dirty="0">
                <a:latin typeface="微软雅黑" panose="020B0503020204020204" pitchFamily="34" charset="-122"/>
                <a:ea typeface="微软雅黑" panose="020B0503020204020204" pitchFamily="34" charset="-122"/>
                <a:sym typeface="Arial" panose="020B0604020202020204" pitchFamily="34" charset="0"/>
              </a:rPr>
              <a:t>设备运转时操作人员应远离设备的运转部位。在划有安全境界线的区域 ，人员不得进入。</a:t>
            </a:r>
            <a:endParaRPr lang="zh-CN" altLang="en-US" sz="1800" dirty="0">
              <a:latin typeface="微软雅黑" panose="020B0503020204020204" pitchFamily="34" charset="-122"/>
              <a:ea typeface="微软雅黑" panose="020B0503020204020204" pitchFamily="34" charset="-122"/>
              <a:sym typeface="Arial" panose="020B0604020202020204" pitchFamily="34" charset="0"/>
            </a:endParaRPr>
          </a:p>
          <a:p>
            <a:pPr>
              <a:lnSpc>
                <a:spcPct val="150000"/>
              </a:lnSpc>
              <a:buClr>
                <a:srgbClr val="FF0000"/>
              </a:buClr>
              <a:buFont typeface="Wingdings" panose="05000000000000000000" pitchFamily="2" charset="2"/>
              <a:buChar char="Ø"/>
            </a:pPr>
            <a:r>
              <a:rPr lang="zh-CN" altLang="en-US" sz="1800" dirty="0">
                <a:latin typeface="微软雅黑" panose="020B0503020204020204" pitchFamily="34" charset="-122"/>
                <a:ea typeface="微软雅黑" panose="020B0503020204020204" pitchFamily="34" charset="-122"/>
                <a:sym typeface="Arial" panose="020B0604020202020204" pitchFamily="34" charset="0"/>
              </a:rPr>
              <a:t>设备检修时必须切断设备总电源，设备静止后进行。如果需要进行带电或运行情况下检修，必须做好相关防护措施</a:t>
            </a:r>
            <a:endParaRPr lang="zh-CN" altLang="en-US" sz="1800" dirty="0">
              <a:latin typeface="微软雅黑" panose="020B0503020204020204" pitchFamily="34" charset="-122"/>
              <a:ea typeface="微软雅黑" panose="020B0503020204020204" pitchFamily="34" charset="-122"/>
              <a:sym typeface="Arial" panose="020B0604020202020204" pitchFamily="34" charset="0"/>
            </a:endParaRPr>
          </a:p>
          <a:p>
            <a:pPr>
              <a:lnSpc>
                <a:spcPct val="150000"/>
              </a:lnSpc>
              <a:buClr>
                <a:srgbClr val="FF0000"/>
              </a:buClr>
              <a:buFont typeface="Wingdings" panose="05000000000000000000" pitchFamily="2" charset="2"/>
              <a:buChar char="Ø"/>
            </a:pPr>
            <a:r>
              <a:rPr lang="zh-CN" altLang="en-US" sz="1800" dirty="0">
                <a:latin typeface="微软雅黑" panose="020B0503020204020204" pitchFamily="34" charset="-122"/>
                <a:ea typeface="微软雅黑" panose="020B0503020204020204" pitchFamily="34" charset="-122"/>
                <a:sym typeface="Arial" panose="020B0604020202020204" pitchFamily="34" charset="0"/>
              </a:rPr>
              <a:t>对设备不熟悉时切不可胡乱触摸，防止造成误操作、机械伤害、烫伤等事故</a:t>
            </a:r>
            <a:endParaRPr lang="zh-CN" altLang="en-US" sz="1800" dirty="0">
              <a:latin typeface="微软雅黑" panose="020B0503020204020204" pitchFamily="34" charset="-122"/>
              <a:ea typeface="微软雅黑" panose="020B0503020204020204" pitchFamily="34" charset="-122"/>
              <a:sym typeface="Arial" panose="020B0604020202020204" pitchFamily="34" charset="0"/>
            </a:endParaRPr>
          </a:p>
          <a:p>
            <a:pPr>
              <a:lnSpc>
                <a:spcPct val="150000"/>
              </a:lnSpc>
              <a:buClr>
                <a:srgbClr val="FF0000"/>
              </a:buClr>
              <a:buFont typeface="Wingdings" panose="05000000000000000000" pitchFamily="2" charset="2"/>
              <a:buChar char="Ø"/>
            </a:pPr>
            <a:r>
              <a:rPr lang="zh-CN" altLang="en-US" sz="1800" dirty="0">
                <a:latin typeface="微软雅黑" panose="020B0503020204020204" pitchFamily="34" charset="-122"/>
                <a:ea typeface="微软雅黑" panose="020B0503020204020204" pitchFamily="34" charset="-122"/>
                <a:sym typeface="Arial" panose="020B0604020202020204" pitchFamily="34" charset="0"/>
              </a:rPr>
              <a:t>生产完毕后，应切断设备总电源和水、蒸汽等。</a:t>
            </a:r>
            <a:endParaRPr lang="zh-CN" altLang="en-US" sz="1800" dirty="0">
              <a:ea typeface="微软雅黑" panose="020B0503020204020204" pitchFamily="34" charset="-122"/>
            </a:endParaRPr>
          </a:p>
        </p:txBody>
      </p:sp>
      <p:sp>
        <p:nvSpPr>
          <p:cNvPr id="4" name="文本框 3"/>
          <p:cNvSpPr txBox="1"/>
          <p:nvPr/>
        </p:nvSpPr>
        <p:spPr>
          <a:xfrm>
            <a:off x="764540" y="262890"/>
            <a:ext cx="2606675" cy="521970"/>
          </a:xfrm>
          <a:prstGeom prst="rect">
            <a:avLst/>
          </a:prstGeom>
          <a:noFill/>
        </p:spPr>
        <p:txBody>
          <a:bodyPr wrap="square" rtlCol="0">
            <a:spAutoFit/>
          </a:bodyPr>
          <a:p>
            <a:r>
              <a:rPr lang="zh-CN" altLang="en-US" sz="2800">
                <a:solidFill>
                  <a:schemeClr val="bg1"/>
                </a:solidFill>
                <a:latin typeface="微软雅黑" panose="020B0503020204020204" pitchFamily="34" charset="-122"/>
                <a:ea typeface="微软雅黑" panose="020B0503020204020204" pitchFamily="34" charset="-122"/>
              </a:rPr>
              <a:t>设备安全操作</a:t>
            </a:r>
            <a:endParaRPr lang="zh-CN" altLang="en-US" sz="28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217">
                                            <p:txEl>
                                              <p:pRg st="0" end="0"/>
                                            </p:txEl>
                                          </p:spTgt>
                                        </p:tgtEl>
                                        <p:attrNameLst>
                                          <p:attrName>style.visibility</p:attrName>
                                        </p:attrNameLst>
                                      </p:cBhvr>
                                      <p:to>
                                        <p:strVal val="visible"/>
                                      </p:to>
                                    </p:set>
                                    <p:anim calcmode="lin" valueType="num">
                                      <p:cBhvr additive="base">
                                        <p:cTn id="7" dur="500" fill="hold"/>
                                        <p:tgtEl>
                                          <p:spTgt spid="921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21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217">
                                            <p:txEl>
                                              <p:pRg st="1" end="1"/>
                                            </p:txEl>
                                          </p:spTgt>
                                        </p:tgtEl>
                                        <p:attrNameLst>
                                          <p:attrName>style.visibility</p:attrName>
                                        </p:attrNameLst>
                                      </p:cBhvr>
                                      <p:to>
                                        <p:strVal val="visible"/>
                                      </p:to>
                                    </p:set>
                                    <p:anim calcmode="lin" valueType="num">
                                      <p:cBhvr additive="base">
                                        <p:cTn id="13" dur="500" fill="hold"/>
                                        <p:tgtEl>
                                          <p:spTgt spid="921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21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217">
                                            <p:txEl>
                                              <p:pRg st="2" end="2"/>
                                            </p:txEl>
                                          </p:spTgt>
                                        </p:tgtEl>
                                        <p:attrNameLst>
                                          <p:attrName>style.visibility</p:attrName>
                                        </p:attrNameLst>
                                      </p:cBhvr>
                                      <p:to>
                                        <p:strVal val="visible"/>
                                      </p:to>
                                    </p:set>
                                    <p:anim calcmode="lin" valueType="num">
                                      <p:cBhvr additive="base">
                                        <p:cTn id="19" dur="500" fill="hold"/>
                                        <p:tgtEl>
                                          <p:spTgt spid="921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21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217">
                                            <p:txEl>
                                              <p:pRg st="3" end="3"/>
                                            </p:txEl>
                                          </p:spTgt>
                                        </p:tgtEl>
                                        <p:attrNameLst>
                                          <p:attrName>style.visibility</p:attrName>
                                        </p:attrNameLst>
                                      </p:cBhvr>
                                      <p:to>
                                        <p:strVal val="visible"/>
                                      </p:to>
                                    </p:set>
                                    <p:anim calcmode="lin" valueType="num">
                                      <p:cBhvr additive="base">
                                        <p:cTn id="25" dur="500" fill="hold"/>
                                        <p:tgtEl>
                                          <p:spTgt spid="921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21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9217">
                                            <p:txEl>
                                              <p:pRg st="4" end="4"/>
                                            </p:txEl>
                                          </p:spTgt>
                                        </p:tgtEl>
                                        <p:attrNameLst>
                                          <p:attrName>style.visibility</p:attrName>
                                        </p:attrNameLst>
                                      </p:cBhvr>
                                      <p:to>
                                        <p:strVal val="visible"/>
                                      </p:to>
                                    </p:set>
                                    <p:anim calcmode="lin" valueType="num">
                                      <p:cBhvr additive="base">
                                        <p:cTn id="31" dur="500" fill="hold"/>
                                        <p:tgtEl>
                                          <p:spTgt spid="921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21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9217">
                                            <p:txEl>
                                              <p:pRg st="5" end="5"/>
                                            </p:txEl>
                                          </p:spTgt>
                                        </p:tgtEl>
                                        <p:attrNameLst>
                                          <p:attrName>style.visibility</p:attrName>
                                        </p:attrNameLst>
                                      </p:cBhvr>
                                      <p:to>
                                        <p:strVal val="visible"/>
                                      </p:to>
                                    </p:set>
                                    <p:anim calcmode="lin" valueType="num">
                                      <p:cBhvr additive="base">
                                        <p:cTn id="37" dur="500" fill="hold"/>
                                        <p:tgtEl>
                                          <p:spTgt spid="921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921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9217">
                                            <p:txEl>
                                              <p:pRg st="6" end="6"/>
                                            </p:txEl>
                                          </p:spTgt>
                                        </p:tgtEl>
                                        <p:attrNameLst>
                                          <p:attrName>style.visibility</p:attrName>
                                        </p:attrNameLst>
                                      </p:cBhvr>
                                      <p:to>
                                        <p:strVal val="visible"/>
                                      </p:to>
                                    </p:set>
                                    <p:anim calcmode="lin" valueType="num">
                                      <p:cBhvr additive="base">
                                        <p:cTn id="43" dur="500" fill="hold"/>
                                        <p:tgtEl>
                                          <p:spTgt spid="9217">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921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3"/>
          <p:cNvSpPr>
            <a:spLocks noChangeArrowheads="1"/>
          </p:cNvSpPr>
          <p:nvPr/>
        </p:nvSpPr>
        <p:spPr bwMode="auto">
          <a:xfrm>
            <a:off x="1474011" y="1295491"/>
            <a:ext cx="8848319" cy="483579"/>
          </a:xfrm>
          <a:prstGeom prst="rect">
            <a:avLst/>
          </a:prstGeom>
          <a:noFill/>
          <a:ln w="9525">
            <a:noFill/>
            <a:miter lim="800000"/>
          </a:ln>
        </p:spPr>
        <p:txBody>
          <a:bodyPr wrap="square" lIns="113141" tIns="56571" rIns="113141" bIns="56571">
            <a:spAutoFit/>
          </a:bodyPr>
          <a:lstStyle/>
          <a:p>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机械伤害：</a:t>
            </a:r>
            <a:r>
              <a:rPr lang="zh-CN" altLang="en-US" sz="2400" b="1" u="sng" dirty="0">
                <a:solidFill>
                  <a:schemeClr val="tx1">
                    <a:lumMod val="50000"/>
                  </a:schemeClr>
                </a:solidFill>
                <a:latin typeface="微软雅黑" panose="020B0503020204020204" pitchFamily="34" charset="-122"/>
                <a:ea typeface="微软雅黑" panose="020B0503020204020204" pitchFamily="34" charset="-122"/>
              </a:rPr>
              <a:t>挤压、碰撞、刺扎、剪切、卷入、绞绕</a:t>
            </a:r>
            <a:endParaRPr lang="en-US" altLang="zh-CN" sz="2400" b="1" u="sng"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13" name="内容占位符 2"/>
          <p:cNvSpPr txBox="1"/>
          <p:nvPr/>
        </p:nvSpPr>
        <p:spPr bwMode="auto">
          <a:xfrm>
            <a:off x="1187507" y="1928838"/>
            <a:ext cx="10156655" cy="4394292"/>
          </a:xfrm>
          <a:prstGeom prst="rect">
            <a:avLst/>
          </a:prstGeom>
          <a:noFill/>
          <a:ln w="9525">
            <a:noFill/>
            <a:miter lim="800000"/>
          </a:ln>
        </p:spPr>
        <p:txBody>
          <a:bodyPr vert="horz" wrap="square" lIns="113141" tIns="56571" rIns="113141" bIns="56571" numCol="1" anchor="t" anchorCtr="0" compatLnSpc="1"/>
          <a:lstStyle/>
          <a:p>
            <a:pPr marL="424180" indent="-424180" defTabSz="1130935">
              <a:spcBef>
                <a:spcPct val="20000"/>
              </a:spcBef>
              <a:buFont typeface="Arial" panose="020B0604020202020204" pitchFamily="34" charset="0"/>
              <a:buChar char="•"/>
            </a:pPr>
            <a:r>
              <a:rPr lang="zh-CN" altLang="en-US" sz="2800" kern="0" dirty="0">
                <a:ea typeface="微软雅黑" panose="020B0503020204020204" pitchFamily="34" charset="-122"/>
                <a:sym typeface="Calibri" panose="020F0502020204030204" pitchFamily="34" charset="0"/>
              </a:rPr>
              <a:t>从工伤类型来看，</a:t>
            </a:r>
            <a:r>
              <a:rPr lang="zh-CN" altLang="en-US" sz="2800" b="1" kern="0" dirty="0">
                <a:solidFill>
                  <a:srgbClr val="FF0000"/>
                </a:solidFill>
                <a:latin typeface="汉仪太极体简" pitchFamily="2" charset="-122"/>
                <a:ea typeface="汉仪太极体简" pitchFamily="2" charset="-122"/>
                <a:sym typeface="Calibri" panose="020F0502020204030204" pitchFamily="34" charset="0"/>
              </a:rPr>
              <a:t>手部</a:t>
            </a:r>
            <a:r>
              <a:rPr lang="zh-CN" altLang="en-US" sz="2800" kern="0" dirty="0">
                <a:ea typeface="微软雅黑" panose="020B0503020204020204" pitchFamily="34" charset="-122"/>
                <a:sym typeface="Calibri" panose="020F0502020204030204" pitchFamily="34" charset="0"/>
              </a:rPr>
              <a:t>是最容易受伤的部位，一些有风险的设备最容易造成工伤事故。</a:t>
            </a:r>
            <a:endParaRPr lang="en-US" altLang="zh-CN" sz="2800" kern="0" dirty="0">
              <a:ea typeface="微软雅黑" panose="020B0503020204020204" pitchFamily="34" charset="-122"/>
              <a:sym typeface="Calibri" panose="020F0502020204030204" pitchFamily="34" charset="0"/>
            </a:endParaRPr>
          </a:p>
          <a:p>
            <a:pPr marL="424180" indent="-424180" defTabSz="1130935">
              <a:spcBef>
                <a:spcPct val="20000"/>
              </a:spcBef>
              <a:buFont typeface="Arial" panose="020B0604020202020204" pitchFamily="34" charset="0"/>
              <a:buChar char="•"/>
            </a:pPr>
            <a:r>
              <a:rPr lang="zh-CN" altLang="en-US" sz="3070" kern="0" dirty="0">
                <a:ea typeface="微软雅黑" panose="020B0503020204020204" pitchFamily="34" charset="-122"/>
                <a:sym typeface="Calibri" panose="020F0502020204030204" pitchFamily="34" charset="0"/>
              </a:rPr>
              <a:t>危险设备主要包括：</a:t>
            </a:r>
            <a:endParaRPr lang="en-US" altLang="zh-CN" sz="3070" kern="0" dirty="0">
              <a:ea typeface="微软雅黑" panose="020B0503020204020204" pitchFamily="34" charset="-122"/>
              <a:sym typeface="Calibri" panose="020F0502020204030204" pitchFamily="34" charset="0"/>
            </a:endParaRPr>
          </a:p>
          <a:p>
            <a:pPr marL="424180" indent="-424180" defTabSz="1130935">
              <a:spcBef>
                <a:spcPct val="20000"/>
              </a:spcBef>
              <a:buFontTx/>
              <a:buAutoNum type="arabicPeriod"/>
            </a:pPr>
            <a:r>
              <a:rPr lang="zh-CN" altLang="en-US" sz="3070" b="1" kern="0" dirty="0">
                <a:solidFill>
                  <a:srgbClr val="C00000"/>
                </a:solidFill>
                <a:ea typeface="微软雅黑" panose="020B0503020204020204" pitchFamily="34" charset="-122"/>
                <a:sym typeface="Calibri" panose="020F0502020204030204" pitchFamily="34" charset="0"/>
              </a:rPr>
              <a:t>推台锯类（包括推台锯、圆盘锯、切割机等）</a:t>
            </a:r>
            <a:endParaRPr lang="en-US" altLang="zh-CN" sz="3070" b="1" kern="0" dirty="0">
              <a:solidFill>
                <a:srgbClr val="C00000"/>
              </a:solidFill>
              <a:ea typeface="微软雅黑" panose="020B0503020204020204" pitchFamily="34" charset="-122"/>
              <a:sym typeface="Calibri" panose="020F0502020204030204" pitchFamily="34" charset="0"/>
            </a:endParaRPr>
          </a:p>
          <a:p>
            <a:pPr marL="424180" indent="-424180" defTabSz="1130935">
              <a:spcBef>
                <a:spcPct val="20000"/>
              </a:spcBef>
              <a:buFontTx/>
              <a:buAutoNum type="arabicPeriod"/>
            </a:pPr>
            <a:r>
              <a:rPr lang="zh-CN" altLang="en-US" sz="3070" b="1" kern="0" dirty="0">
                <a:solidFill>
                  <a:srgbClr val="C00000"/>
                </a:solidFill>
                <a:ea typeface="微软雅黑" panose="020B0503020204020204" pitchFamily="34" charset="-122"/>
                <a:sym typeface="Calibri" panose="020F0502020204030204" pitchFamily="34" charset="0"/>
              </a:rPr>
              <a:t>吊锣机类（包括吊锣、地锣、加工中心、手动锣机）</a:t>
            </a:r>
            <a:endParaRPr lang="en-US" altLang="zh-CN" sz="3070" b="1" kern="0" dirty="0">
              <a:solidFill>
                <a:srgbClr val="C00000"/>
              </a:solidFill>
              <a:ea typeface="微软雅黑" panose="020B0503020204020204" pitchFamily="34" charset="-122"/>
              <a:sym typeface="Calibri" panose="020F0502020204030204" pitchFamily="34" charset="0"/>
            </a:endParaRPr>
          </a:p>
          <a:p>
            <a:pPr marL="424180" indent="-424180" defTabSz="1130935">
              <a:spcBef>
                <a:spcPct val="20000"/>
              </a:spcBef>
              <a:buFontTx/>
              <a:buAutoNum type="arabicPeriod"/>
            </a:pPr>
            <a:r>
              <a:rPr lang="zh-CN" altLang="en-US" sz="3070" b="1" kern="0" dirty="0">
                <a:solidFill>
                  <a:srgbClr val="C00000"/>
                </a:solidFill>
                <a:ea typeface="微软雅黑" panose="020B0503020204020204" pitchFamily="34" charset="-122"/>
                <a:sym typeface="Calibri" panose="020F0502020204030204" pitchFamily="34" charset="0"/>
              </a:rPr>
              <a:t>封边机类（包括双端封、四端封、手动封边机等）</a:t>
            </a:r>
            <a:endParaRPr lang="en-US" altLang="zh-CN" sz="3070" b="1" kern="0" dirty="0">
              <a:solidFill>
                <a:srgbClr val="C00000"/>
              </a:solidFill>
              <a:ea typeface="微软雅黑" panose="020B0503020204020204" pitchFamily="34" charset="-122"/>
              <a:sym typeface="Calibri" panose="020F0502020204030204" pitchFamily="34" charset="0"/>
            </a:endParaRPr>
          </a:p>
          <a:p>
            <a:pPr marL="424180" indent="-424180" defTabSz="1130935">
              <a:spcBef>
                <a:spcPct val="20000"/>
              </a:spcBef>
              <a:buFontTx/>
              <a:buAutoNum type="arabicPeriod"/>
            </a:pPr>
            <a:r>
              <a:rPr lang="zh-CN" altLang="en-US" sz="3070" b="1" kern="0" dirty="0">
                <a:solidFill>
                  <a:srgbClr val="C00000"/>
                </a:solidFill>
                <a:ea typeface="微软雅黑" panose="020B0503020204020204" pitchFamily="34" charset="-122"/>
                <a:sym typeface="Calibri" panose="020F0502020204030204" pitchFamily="34" charset="0"/>
              </a:rPr>
              <a:t>立铣机类（包括单立铣、拉槽机等）</a:t>
            </a:r>
            <a:endParaRPr lang="en-US" altLang="zh-CN" sz="3070" b="1" kern="0" dirty="0">
              <a:solidFill>
                <a:srgbClr val="C00000"/>
              </a:solidFill>
              <a:ea typeface="微软雅黑" panose="020B0503020204020204" pitchFamily="34" charset="-122"/>
              <a:sym typeface="Calibri" panose="020F0502020204030204" pitchFamily="34" charset="0"/>
            </a:endParaRPr>
          </a:p>
          <a:p>
            <a:pPr marL="424180" indent="-424180" defTabSz="1130935">
              <a:spcBef>
                <a:spcPct val="20000"/>
              </a:spcBef>
              <a:buFontTx/>
              <a:buAutoNum type="arabicPeriod"/>
            </a:pPr>
            <a:r>
              <a:rPr lang="zh-CN" altLang="en-US" sz="3070" b="1" kern="0" dirty="0">
                <a:solidFill>
                  <a:srgbClr val="C00000"/>
                </a:solidFill>
                <a:ea typeface="微软雅黑" panose="020B0503020204020204" pitchFamily="34" charset="-122"/>
                <a:sym typeface="Calibri" panose="020F0502020204030204" pitchFamily="34" charset="0"/>
              </a:rPr>
              <a:t>电子锯类</a:t>
            </a:r>
            <a:endParaRPr lang="en-US" altLang="zh-CN" sz="3070" b="1" kern="0" dirty="0">
              <a:solidFill>
                <a:srgbClr val="C00000"/>
              </a:solidFill>
              <a:ea typeface="微软雅黑" panose="020B0503020204020204" pitchFamily="34" charset="-122"/>
              <a:sym typeface="Calibri" panose="020F0502020204030204" pitchFamily="34" charset="0"/>
            </a:endParaRPr>
          </a:p>
          <a:p>
            <a:pPr defTabSz="1130935">
              <a:lnSpc>
                <a:spcPct val="130000"/>
              </a:lnSpc>
              <a:spcBef>
                <a:spcPct val="20000"/>
              </a:spcBef>
            </a:pPr>
            <a:endParaRPr lang="zh-CN" altLang="en-US" sz="3070" kern="0" dirty="0">
              <a:ea typeface="微软雅黑" panose="020B0503020204020204" pitchFamily="34" charset="-122"/>
              <a:sym typeface="Calibri" panose="020F0502020204030204" pitchFamily="34" charset="0"/>
            </a:endParaRPr>
          </a:p>
        </p:txBody>
      </p:sp>
      <p:sp>
        <p:nvSpPr>
          <p:cNvPr id="4" name="文本框 3"/>
          <p:cNvSpPr txBox="1"/>
          <p:nvPr/>
        </p:nvSpPr>
        <p:spPr>
          <a:xfrm>
            <a:off x="764540" y="262890"/>
            <a:ext cx="2606675" cy="521970"/>
          </a:xfrm>
          <a:prstGeom prst="rect">
            <a:avLst/>
          </a:prstGeom>
          <a:noFill/>
        </p:spPr>
        <p:txBody>
          <a:bodyPr wrap="square" rtlCol="0">
            <a:spAutoFit/>
          </a:bodyPr>
          <a:p>
            <a:r>
              <a:rPr lang="zh-CN" altLang="en-US" sz="2800">
                <a:solidFill>
                  <a:schemeClr val="bg1"/>
                </a:solidFill>
                <a:latin typeface="微软雅黑" panose="020B0503020204020204" pitchFamily="34" charset="-122"/>
                <a:ea typeface="微软雅黑" panose="020B0503020204020204" pitchFamily="34" charset="-122"/>
              </a:rPr>
              <a:t>生产中的安全</a:t>
            </a:r>
            <a:endParaRPr lang="zh-CN" altLang="en-US" sz="28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hlinkClick r:id="rId1" action="ppaction://hlinkfile"/>
          </p:cNvPr>
          <p:cNvSpPr txBox="1"/>
          <p:nvPr/>
        </p:nvSpPr>
        <p:spPr>
          <a:xfrm>
            <a:off x="5072928" y="837282"/>
            <a:ext cx="2456763" cy="707886"/>
          </a:xfrm>
          <a:prstGeom prst="rect">
            <a:avLst/>
          </a:prstGeom>
          <a:noFill/>
        </p:spPr>
        <p:txBody>
          <a:bodyPr wrap="square" rtlCol="0">
            <a:spAutoFit/>
          </a:bodyPr>
          <a:lstStyle/>
          <a:p>
            <a:r>
              <a:rPr lang="zh-CN" altLang="en-US" sz="4000" b="1" dirty="0" smtClean="0">
                <a:solidFill>
                  <a:srgbClr val="FF0000"/>
                </a:solidFill>
                <a:latin typeface="方正剪纸简体" panose="03000509000000000000" pitchFamily="65" charset="-122"/>
                <a:ea typeface="方正剪纸简体" panose="03000509000000000000" pitchFamily="65" charset="-122"/>
              </a:rPr>
              <a:t>安全事故</a:t>
            </a:r>
            <a:endParaRPr lang="zh-CN" altLang="en-US" sz="4000" b="1" dirty="0">
              <a:solidFill>
                <a:srgbClr val="FF0000"/>
              </a:solidFill>
              <a:latin typeface="方正剪纸简体" panose="03000509000000000000" pitchFamily="65" charset="-122"/>
              <a:ea typeface="方正剪纸简体" panose="03000509000000000000" pitchFamily="65" charset="-122"/>
            </a:endParaRPr>
          </a:p>
        </p:txBody>
      </p:sp>
      <p:graphicFrame>
        <p:nvGraphicFramePr>
          <p:cNvPr id="3" name="表格 2"/>
          <p:cNvGraphicFramePr>
            <a:graphicFrameLocks noGrp="1"/>
          </p:cNvGraphicFramePr>
          <p:nvPr/>
        </p:nvGraphicFramePr>
        <p:xfrm>
          <a:off x="1200502" y="1536958"/>
          <a:ext cx="10223654" cy="5218857"/>
        </p:xfrm>
        <a:graphic>
          <a:graphicData uri="http://schemas.openxmlformats.org/drawingml/2006/table">
            <a:tbl>
              <a:tblPr firstRow="1" bandRow="1">
                <a:tableStyleId>{F2DE63D5-997A-4646-A377-4702673A728D}</a:tableStyleId>
              </a:tblPr>
              <a:tblGrid>
                <a:gridCol w="934361"/>
                <a:gridCol w="2151205"/>
                <a:gridCol w="7138088"/>
              </a:tblGrid>
              <a:tr h="380033">
                <a:tc>
                  <a:txBody>
                    <a:bodyPr/>
                    <a:lstStyle/>
                    <a:p>
                      <a:pPr algn="ctr"/>
                      <a:r>
                        <a:rPr lang="zh-CN" altLang="en-US" sz="1700" dirty="0" smtClean="0">
                          <a:solidFill>
                            <a:schemeClr val="tx1"/>
                          </a:solidFill>
                          <a:ea typeface="微软雅黑" panose="020B0503020204020204" pitchFamily="34" charset="-122"/>
                        </a:rPr>
                        <a:t>序号</a:t>
                      </a:r>
                      <a:endParaRPr lang="zh-CN" altLang="en-US" sz="1700" dirty="0">
                        <a:solidFill>
                          <a:schemeClr val="tx1"/>
                        </a:solidFill>
                        <a:ea typeface="微软雅黑" panose="020B0503020204020204" pitchFamily="34" charset="-122"/>
                      </a:endParaRPr>
                    </a:p>
                  </a:txBody>
                  <a:tcPr marL="87667" marR="87667" marT="43833" marB="438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1700" dirty="0" smtClean="0">
                          <a:solidFill>
                            <a:schemeClr val="tx1"/>
                          </a:solidFill>
                          <a:ea typeface="微软雅黑" panose="020B0503020204020204" pitchFamily="34" charset="-122"/>
                        </a:rPr>
                        <a:t>事故发生部门</a:t>
                      </a:r>
                      <a:endParaRPr lang="zh-CN" altLang="en-US" sz="1700" dirty="0">
                        <a:solidFill>
                          <a:schemeClr val="tx1"/>
                        </a:solidFill>
                        <a:ea typeface="微软雅黑" panose="020B0503020204020204" pitchFamily="34" charset="-122"/>
                      </a:endParaRPr>
                    </a:p>
                  </a:txBody>
                  <a:tcPr marL="87667" marR="87667" marT="43833" marB="438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1900" dirty="0" smtClean="0">
                          <a:solidFill>
                            <a:schemeClr val="tx1"/>
                          </a:solidFill>
                          <a:ea typeface="微软雅黑" panose="020B0503020204020204" pitchFamily="34" charset="-122"/>
                        </a:rPr>
                        <a:t>事故经过</a:t>
                      </a:r>
                      <a:endParaRPr lang="zh-CN" altLang="en-US" sz="1900" dirty="0">
                        <a:solidFill>
                          <a:schemeClr val="tx1"/>
                        </a:solidFill>
                        <a:ea typeface="微软雅黑" panose="020B0503020204020204" pitchFamily="34" charset="-122"/>
                      </a:endParaRPr>
                    </a:p>
                  </a:txBody>
                  <a:tcPr marL="87667" marR="87667" marT="43833" marB="438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114077">
                <a:tc>
                  <a:txBody>
                    <a:bodyPr/>
                    <a:lstStyle/>
                    <a:p>
                      <a:pPr algn="ctr"/>
                      <a:r>
                        <a:rPr lang="en-US" altLang="zh-CN" sz="1700" dirty="0" smtClean="0">
                          <a:ea typeface="微软雅黑" panose="020B0503020204020204" pitchFamily="34" charset="-122"/>
                        </a:rPr>
                        <a:t>1</a:t>
                      </a:r>
                      <a:endParaRPr lang="zh-CN" altLang="en-US" sz="1700" dirty="0">
                        <a:ea typeface="微软雅黑" panose="020B0503020204020204" pitchFamily="34" charset="-122"/>
                      </a:endParaRPr>
                    </a:p>
                  </a:txBody>
                  <a:tcPr marL="87667" marR="87667" marT="43833" marB="438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1700" dirty="0" smtClean="0">
                          <a:ea typeface="微软雅黑" panose="020B0503020204020204" pitchFamily="34" charset="-122"/>
                        </a:rPr>
                        <a:t>木门厂门扇木工</a:t>
                      </a:r>
                      <a:endParaRPr lang="zh-CN" altLang="en-US" sz="1700" dirty="0">
                        <a:ea typeface="微软雅黑" panose="020B0503020204020204" pitchFamily="34" charset="-122"/>
                      </a:endParaRPr>
                    </a:p>
                  </a:txBody>
                  <a:tcPr marL="87667" marR="87667" marT="43833" marB="438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1179830" rtl="0" eaLnBrk="1" fontAlgn="auto" latinLnBrk="0" hangingPunct="1">
                        <a:lnSpc>
                          <a:spcPct val="100000"/>
                        </a:lnSpc>
                        <a:spcBef>
                          <a:spcPts val="0"/>
                        </a:spcBef>
                        <a:spcAft>
                          <a:spcPts val="0"/>
                        </a:spcAft>
                        <a:buClrTx/>
                        <a:buSzTx/>
                        <a:buFontTx/>
                        <a:buNone/>
                        <a:defRPr/>
                      </a:pPr>
                      <a:r>
                        <a:rPr lang="en-US" altLang="zh-CN" sz="1700" dirty="0" smtClean="0">
                          <a:ea typeface="微软雅黑" panose="020B0503020204020204" pitchFamily="34" charset="-122"/>
                        </a:rPr>
                        <a:t>2015</a:t>
                      </a:r>
                      <a:r>
                        <a:rPr lang="zh-CN" altLang="en-US" sz="1700" dirty="0" smtClean="0">
                          <a:ea typeface="微软雅黑" panose="020B0503020204020204" pitchFamily="34" charset="-122"/>
                        </a:rPr>
                        <a:t>年</a:t>
                      </a:r>
                      <a:r>
                        <a:rPr lang="en-US" altLang="zh-CN" sz="1700" dirty="0" smtClean="0">
                          <a:ea typeface="微软雅黑" panose="020B0503020204020204" pitchFamily="34" charset="-122"/>
                        </a:rPr>
                        <a:t>10</a:t>
                      </a:r>
                      <a:r>
                        <a:rPr lang="zh-CN" altLang="en-US" sz="1700" dirty="0" smtClean="0">
                          <a:ea typeface="微软雅黑" panose="020B0503020204020204" pitchFamily="34" charset="-122"/>
                        </a:rPr>
                        <a:t>月</a:t>
                      </a:r>
                      <a:r>
                        <a:rPr lang="en-US" altLang="zh-CN" sz="1700" dirty="0" smtClean="0">
                          <a:ea typeface="微软雅黑" panose="020B0503020204020204" pitchFamily="34" charset="-122"/>
                        </a:rPr>
                        <a:t>10</a:t>
                      </a:r>
                      <a:r>
                        <a:rPr lang="zh-CN" altLang="en-US" sz="1700" dirty="0" smtClean="0">
                          <a:ea typeface="微软雅黑" panose="020B0503020204020204" pitchFamily="34" charset="-122"/>
                        </a:rPr>
                        <a:t>日</a:t>
                      </a:r>
                      <a:r>
                        <a:rPr lang="en-US" altLang="zh-CN" sz="1700" dirty="0" smtClean="0">
                          <a:ea typeface="微软雅黑" panose="020B0503020204020204" pitchFamily="34" charset="-122"/>
                        </a:rPr>
                        <a:t>16</a:t>
                      </a:r>
                      <a:r>
                        <a:rPr lang="zh-CN" altLang="en-US" sz="1700" dirty="0" smtClean="0">
                          <a:ea typeface="微软雅黑" panose="020B0503020204020204" pitchFamily="34" charset="-122"/>
                        </a:rPr>
                        <a:t>时左右，门扇木工车间员工李某在进行芯板铣型时作业的时候，左手抓住板件作为支点，右手在板材表面推动进行铣型，板材表面光滑打滑，将手滑向立铣机造成工伤事故。（措施：</a:t>
                      </a:r>
                      <a:r>
                        <a:rPr lang="en-US" altLang="zh-CN" sz="1700" dirty="0" smtClean="0">
                          <a:ea typeface="微软雅黑" panose="020B0503020204020204" pitchFamily="34" charset="-122"/>
                        </a:rPr>
                        <a:t>a.</a:t>
                      </a:r>
                      <a:r>
                        <a:rPr lang="zh-CN" altLang="en-US" sz="1700" dirty="0" smtClean="0">
                          <a:ea typeface="微软雅黑" panose="020B0503020204020204" pitchFamily="34" charset="-122"/>
                        </a:rPr>
                        <a:t>异型弧边铣型，手工作业，危险系数高，应采用工装夹具辅助加工完成。</a:t>
                      </a:r>
                      <a:r>
                        <a:rPr lang="en-US" altLang="zh-CN" sz="1700" dirty="0" smtClean="0">
                          <a:ea typeface="微软雅黑" panose="020B0503020204020204" pitchFamily="34" charset="-122"/>
                        </a:rPr>
                        <a:t>b.</a:t>
                      </a:r>
                      <a:r>
                        <a:rPr lang="zh-CN" altLang="en-US" sz="1700" dirty="0" smtClean="0">
                          <a:ea typeface="微软雅黑" panose="020B0503020204020204" pitchFamily="34" charset="-122"/>
                        </a:rPr>
                        <a:t>立铣机刀头处无防护罩，设立防护罩防止手指打滑划入刀头）</a:t>
                      </a:r>
                      <a:endParaRPr lang="zh-CN" altLang="en-US" sz="1700" dirty="0" smtClean="0">
                        <a:ea typeface="微软雅黑" panose="020B0503020204020204" pitchFamily="34" charset="-122"/>
                      </a:endParaRPr>
                    </a:p>
                  </a:txBody>
                  <a:tcPr marL="87667" marR="87667" marT="43833" marB="438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159367">
                <a:tc>
                  <a:txBody>
                    <a:bodyPr/>
                    <a:lstStyle/>
                    <a:p>
                      <a:pPr algn="ctr"/>
                      <a:r>
                        <a:rPr lang="en-US" altLang="zh-CN" sz="1700" dirty="0" smtClean="0">
                          <a:ea typeface="微软雅黑" panose="020B0503020204020204" pitchFamily="34" charset="-122"/>
                        </a:rPr>
                        <a:t>2</a:t>
                      </a:r>
                      <a:endParaRPr lang="zh-CN" altLang="en-US" sz="1700" dirty="0">
                        <a:ea typeface="微软雅黑" panose="020B0503020204020204" pitchFamily="34" charset="-122"/>
                      </a:endParaRPr>
                    </a:p>
                  </a:txBody>
                  <a:tcPr marL="87667" marR="87667" marT="43833" marB="438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3765" rtl="0" eaLnBrk="1" fontAlgn="auto" latinLnBrk="0" hangingPunct="1">
                        <a:lnSpc>
                          <a:spcPct val="100000"/>
                        </a:lnSpc>
                        <a:spcBef>
                          <a:spcPts val="0"/>
                        </a:spcBef>
                        <a:spcAft>
                          <a:spcPts val="0"/>
                        </a:spcAft>
                        <a:buClrTx/>
                        <a:buSzTx/>
                        <a:buFontTx/>
                        <a:buNone/>
                        <a:defRPr/>
                      </a:pPr>
                      <a:r>
                        <a:rPr lang="zh-CN" altLang="en-US" sz="1700" dirty="0" smtClean="0">
                          <a:ea typeface="微软雅黑" panose="020B0503020204020204" pitchFamily="34" charset="-122"/>
                        </a:rPr>
                        <a:t>柜身总装车间</a:t>
                      </a:r>
                      <a:endParaRPr lang="zh-CN" altLang="en-US" sz="1700" dirty="0" smtClean="0">
                        <a:ea typeface="微软雅黑" panose="020B0503020204020204" pitchFamily="34" charset="-122"/>
                      </a:endParaRPr>
                    </a:p>
                  </a:txBody>
                  <a:tcPr marL="87667" marR="87667" marT="43833" marB="438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altLang="zh-CN" sz="1700" dirty="0" smtClean="0">
                          <a:ea typeface="微软雅黑" panose="020B0503020204020204" pitchFamily="34" charset="-122"/>
                        </a:rPr>
                        <a:t>2015</a:t>
                      </a:r>
                      <a:r>
                        <a:rPr lang="zh-CN" altLang="en-US" sz="1700" dirty="0" smtClean="0">
                          <a:ea typeface="微软雅黑" panose="020B0503020204020204" pitchFamily="34" charset="-122"/>
                        </a:rPr>
                        <a:t>年</a:t>
                      </a:r>
                      <a:r>
                        <a:rPr lang="en-US" altLang="zh-CN" sz="1700" dirty="0" smtClean="0">
                          <a:ea typeface="微软雅黑" panose="020B0503020204020204" pitchFamily="34" charset="-122"/>
                        </a:rPr>
                        <a:t>8</a:t>
                      </a:r>
                      <a:r>
                        <a:rPr lang="zh-CN" altLang="en-US" sz="1700" dirty="0" smtClean="0">
                          <a:ea typeface="微软雅黑" panose="020B0503020204020204" pitchFamily="34" charset="-122"/>
                        </a:rPr>
                        <a:t>月</a:t>
                      </a:r>
                      <a:r>
                        <a:rPr lang="en-US" altLang="zh-CN" sz="1700" dirty="0" smtClean="0">
                          <a:ea typeface="微软雅黑" panose="020B0503020204020204" pitchFamily="34" charset="-122"/>
                        </a:rPr>
                        <a:t>22</a:t>
                      </a:r>
                      <a:r>
                        <a:rPr lang="zh-CN" altLang="en-US" sz="1700" dirty="0" smtClean="0">
                          <a:ea typeface="微软雅黑" panose="020B0503020204020204" pitchFamily="34" charset="-122"/>
                        </a:rPr>
                        <a:t>日上午</a:t>
                      </a:r>
                      <a:r>
                        <a:rPr lang="en-US" altLang="zh-CN" sz="1700" dirty="0" smtClean="0">
                          <a:ea typeface="微软雅黑" panose="020B0503020204020204" pitchFamily="34" charset="-122"/>
                        </a:rPr>
                        <a:t>10</a:t>
                      </a:r>
                      <a:r>
                        <a:rPr lang="zh-CN" altLang="en-US" sz="1700" dirty="0" smtClean="0">
                          <a:ea typeface="微软雅黑" panose="020B0503020204020204" pitchFamily="34" charset="-122"/>
                        </a:rPr>
                        <a:t>时，员工周某在操作打包机过程中机器卡住，班组长立即去找机修人员，在此期间，该员工</a:t>
                      </a:r>
                      <a:r>
                        <a:rPr lang="zh-CN" altLang="en-US" sz="1700" b="1" dirty="0" smtClean="0">
                          <a:solidFill>
                            <a:srgbClr val="FF0000"/>
                          </a:solidFill>
                          <a:ea typeface="微软雅黑" panose="020B0503020204020204" pitchFamily="34" charset="-122"/>
                        </a:rPr>
                        <a:t>在未断电的情况</a:t>
                      </a:r>
                      <a:r>
                        <a:rPr lang="zh-CN" altLang="en-US" sz="1700" dirty="0" smtClean="0">
                          <a:ea typeface="微软雅黑" panose="020B0503020204020204" pitchFamily="34" charset="-122"/>
                        </a:rPr>
                        <a:t>下私自将机盖打开，用螺丝刀去处理马达皮带，马达突然转动，传动皮带将员工的手卷入导致左手食指刮伤。</a:t>
                      </a:r>
                      <a:endParaRPr lang="zh-CN" altLang="en-US" sz="1700" dirty="0">
                        <a:ea typeface="微软雅黑" panose="020B0503020204020204" pitchFamily="34" charset="-122"/>
                      </a:endParaRPr>
                    </a:p>
                  </a:txBody>
                  <a:tcPr marL="87667" marR="87667" marT="43833" marB="438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179752">
                <a:tc>
                  <a:txBody>
                    <a:bodyPr/>
                    <a:lstStyle/>
                    <a:p>
                      <a:pPr algn="ctr"/>
                      <a:r>
                        <a:rPr lang="en-US" altLang="zh-CN" sz="1700" dirty="0" smtClean="0">
                          <a:ea typeface="微软雅黑" panose="020B0503020204020204" pitchFamily="34" charset="-122"/>
                        </a:rPr>
                        <a:t>3</a:t>
                      </a:r>
                      <a:endParaRPr lang="zh-CN" altLang="en-US" sz="1700" dirty="0">
                        <a:ea typeface="微软雅黑" panose="020B0503020204020204" pitchFamily="34" charset="-122"/>
                      </a:endParaRPr>
                    </a:p>
                  </a:txBody>
                  <a:tcPr marL="87667" marR="87667" marT="43833" marB="438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3765" rtl="0" eaLnBrk="1" fontAlgn="auto" latinLnBrk="0" hangingPunct="1">
                        <a:lnSpc>
                          <a:spcPct val="100000"/>
                        </a:lnSpc>
                        <a:spcBef>
                          <a:spcPts val="0"/>
                        </a:spcBef>
                        <a:spcAft>
                          <a:spcPts val="0"/>
                        </a:spcAft>
                        <a:buClrTx/>
                        <a:buSzTx/>
                        <a:buFontTx/>
                        <a:buNone/>
                        <a:defRPr/>
                      </a:pPr>
                      <a:r>
                        <a:rPr lang="zh-CN" altLang="en-US" sz="1700" dirty="0" smtClean="0">
                          <a:ea typeface="微软雅黑" panose="020B0503020204020204" pitchFamily="34" charset="-122"/>
                        </a:rPr>
                        <a:t>柜身厂非标车间</a:t>
                      </a:r>
                      <a:endParaRPr lang="zh-CN" altLang="en-US" sz="1700" dirty="0" smtClean="0">
                        <a:ea typeface="微软雅黑" panose="020B0503020204020204" pitchFamily="34" charset="-122"/>
                      </a:endParaRPr>
                    </a:p>
                  </a:txBody>
                  <a:tcPr marL="87667" marR="87667" marT="43833" marB="438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1179830" rtl="0" eaLnBrk="1" fontAlgn="auto" latinLnBrk="0" hangingPunct="1">
                        <a:lnSpc>
                          <a:spcPct val="100000"/>
                        </a:lnSpc>
                        <a:spcBef>
                          <a:spcPts val="0"/>
                        </a:spcBef>
                        <a:spcAft>
                          <a:spcPts val="0"/>
                        </a:spcAft>
                        <a:buClrTx/>
                        <a:buSzTx/>
                        <a:buFontTx/>
                        <a:buNone/>
                        <a:defRPr/>
                      </a:pPr>
                      <a:r>
                        <a:rPr lang="en-US" altLang="zh-CN" sz="1700" dirty="0" smtClean="0">
                          <a:ea typeface="微软雅黑" panose="020B0503020204020204" pitchFamily="34" charset="-122"/>
                        </a:rPr>
                        <a:t>2015</a:t>
                      </a:r>
                      <a:r>
                        <a:rPr lang="zh-CN" altLang="en-US" sz="1700" dirty="0" smtClean="0">
                          <a:ea typeface="微软雅黑" panose="020B0503020204020204" pitchFamily="34" charset="-122"/>
                        </a:rPr>
                        <a:t>年</a:t>
                      </a:r>
                      <a:r>
                        <a:rPr lang="en-US" altLang="zh-CN" sz="1700" dirty="0" smtClean="0">
                          <a:ea typeface="微软雅黑" panose="020B0503020204020204" pitchFamily="34" charset="-122"/>
                        </a:rPr>
                        <a:t>9</a:t>
                      </a:r>
                      <a:r>
                        <a:rPr lang="zh-CN" altLang="en-US" sz="1700" dirty="0" smtClean="0">
                          <a:ea typeface="微软雅黑" panose="020B0503020204020204" pitchFamily="34" charset="-122"/>
                        </a:rPr>
                        <a:t>月</a:t>
                      </a:r>
                      <a:r>
                        <a:rPr lang="en-US" altLang="zh-CN" sz="1700" dirty="0" smtClean="0">
                          <a:ea typeface="微软雅黑" panose="020B0503020204020204" pitchFamily="34" charset="-122"/>
                        </a:rPr>
                        <a:t>27</a:t>
                      </a:r>
                      <a:r>
                        <a:rPr lang="zh-CN" altLang="en-US" sz="1700" dirty="0" smtClean="0">
                          <a:ea typeface="微软雅黑" panose="020B0503020204020204" pitchFamily="34" charset="-122"/>
                        </a:rPr>
                        <a:t>日凌晨</a:t>
                      </a:r>
                      <a:r>
                        <a:rPr lang="en-US" altLang="zh-CN" sz="1700" dirty="0" smtClean="0">
                          <a:ea typeface="微软雅黑" panose="020B0503020204020204" pitchFamily="34" charset="-122"/>
                        </a:rPr>
                        <a:t>03:00</a:t>
                      </a:r>
                      <a:r>
                        <a:rPr lang="zh-CN" altLang="en-US" sz="1700" dirty="0" smtClean="0">
                          <a:ea typeface="微软雅黑" panose="020B0503020204020204" pitchFamily="34" charset="-122"/>
                        </a:rPr>
                        <a:t>分左右，晚班员工赖某因推台锯大锯片后面有余料，</a:t>
                      </a:r>
                      <a:r>
                        <a:rPr lang="zh-CN" altLang="en-US" sz="1700" b="1" dirty="0" smtClean="0">
                          <a:solidFill>
                            <a:srgbClr val="FF0000"/>
                          </a:solidFill>
                          <a:ea typeface="微软雅黑" panose="020B0503020204020204" pitchFamily="34" charset="-122"/>
                        </a:rPr>
                        <a:t>在没有用辅助工具（假手）去清理，或在没有断电停机的情况下去清理余料，</a:t>
                      </a:r>
                      <a:r>
                        <a:rPr lang="zh-CN" altLang="en-US" sz="1700" dirty="0" smtClean="0">
                          <a:ea typeface="微软雅黑" panose="020B0503020204020204" pitchFamily="34" charset="-122"/>
                        </a:rPr>
                        <a:t>而是直接用手去拿余料，被高速旋转的大锯片将右手食指锯伤，由于伤势严重送往医院。</a:t>
                      </a:r>
                      <a:endParaRPr lang="zh-CN" altLang="en-US" sz="1700" dirty="0" smtClean="0">
                        <a:ea typeface="微软雅黑"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116639">
                <a:tc>
                  <a:txBody>
                    <a:bodyPr/>
                    <a:lstStyle/>
                    <a:p>
                      <a:pPr algn="ctr"/>
                      <a:r>
                        <a:rPr lang="en-US" altLang="zh-CN" sz="1700" dirty="0" smtClean="0">
                          <a:ea typeface="微软雅黑" panose="020B0503020204020204" pitchFamily="34" charset="-122"/>
                        </a:rPr>
                        <a:t>4</a:t>
                      </a:r>
                      <a:endParaRPr lang="zh-CN" altLang="en-US" sz="1700" dirty="0">
                        <a:ea typeface="微软雅黑" panose="020B0503020204020204" pitchFamily="34" charset="-122"/>
                      </a:endParaRPr>
                    </a:p>
                  </a:txBody>
                  <a:tcPr marL="87667" marR="87667" marT="43833" marB="438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3765" rtl="0" eaLnBrk="1" fontAlgn="auto" latinLnBrk="0" hangingPunct="1">
                        <a:lnSpc>
                          <a:spcPct val="100000"/>
                        </a:lnSpc>
                        <a:spcBef>
                          <a:spcPts val="0"/>
                        </a:spcBef>
                        <a:spcAft>
                          <a:spcPts val="0"/>
                        </a:spcAft>
                        <a:buClrTx/>
                        <a:buSzTx/>
                        <a:buFontTx/>
                        <a:buNone/>
                        <a:defRPr/>
                      </a:pPr>
                      <a:r>
                        <a:rPr lang="zh-CN" altLang="en-US" sz="1700" dirty="0" smtClean="0">
                          <a:ea typeface="微软雅黑" panose="020B0503020204020204" pitchFamily="34" charset="-122"/>
                        </a:rPr>
                        <a:t>门板厂实木一车间</a:t>
                      </a:r>
                      <a:endParaRPr lang="zh-CN" altLang="en-US" sz="1700" dirty="0" smtClean="0">
                        <a:ea typeface="微软雅黑" panose="020B0503020204020204" pitchFamily="34" charset="-122"/>
                      </a:endParaRPr>
                    </a:p>
                  </a:txBody>
                  <a:tcPr marL="87667" marR="87667" marT="43833" marB="4383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1179830" rtl="0" eaLnBrk="1" fontAlgn="auto" latinLnBrk="0" hangingPunct="1">
                        <a:lnSpc>
                          <a:spcPct val="100000"/>
                        </a:lnSpc>
                        <a:spcBef>
                          <a:spcPts val="0"/>
                        </a:spcBef>
                        <a:spcAft>
                          <a:spcPts val="0"/>
                        </a:spcAft>
                        <a:buClrTx/>
                        <a:buSzTx/>
                        <a:buFontTx/>
                        <a:buNone/>
                        <a:defRPr/>
                      </a:pPr>
                      <a:r>
                        <a:rPr lang="en-US" altLang="zh-CN" sz="1700" dirty="0" smtClean="0">
                          <a:latin typeface="Times New Roman" panose="02020603050405020304" pitchFamily="18" charset="0"/>
                          <a:ea typeface="微软雅黑" panose="020B0503020204020204" pitchFamily="34" charset="-122"/>
                          <a:cs typeface="Times New Roman" panose="02020603050405020304" pitchFamily="18" charset="0"/>
                        </a:rPr>
                        <a:t>2015</a:t>
                      </a:r>
                      <a:r>
                        <a:rPr lang="zh-CN" altLang="en-US" sz="1700" dirty="0" smtClean="0">
                          <a:latin typeface="Times New Roman" panose="02020603050405020304" pitchFamily="18" charset="0"/>
                          <a:ea typeface="微软雅黑" panose="020B0503020204020204" pitchFamily="34" charset="-122"/>
                          <a:cs typeface="Times New Roman" panose="02020603050405020304" pitchFamily="18" charset="0"/>
                        </a:rPr>
                        <a:t>年</a:t>
                      </a:r>
                      <a:r>
                        <a:rPr lang="en-US" altLang="zh-CN" sz="1700" dirty="0" smtClean="0">
                          <a:latin typeface="Times New Roman" panose="02020603050405020304" pitchFamily="18" charset="0"/>
                          <a:ea typeface="微软雅黑" panose="020B0503020204020204" pitchFamily="34" charset="-122"/>
                          <a:cs typeface="Times New Roman" panose="02020603050405020304" pitchFamily="18" charset="0"/>
                        </a:rPr>
                        <a:t>12</a:t>
                      </a:r>
                      <a:r>
                        <a:rPr lang="zh-CN" altLang="en-US" sz="1700" dirty="0" smtClean="0">
                          <a:latin typeface="Times New Roman" panose="02020603050405020304" pitchFamily="18" charset="0"/>
                          <a:ea typeface="微软雅黑" panose="020B0503020204020204" pitchFamily="34" charset="-122"/>
                          <a:cs typeface="Times New Roman" panose="02020603050405020304" pitchFamily="18" charset="0"/>
                        </a:rPr>
                        <a:t>月</a:t>
                      </a:r>
                      <a:r>
                        <a:rPr lang="en-US" altLang="zh-CN" sz="1700" dirty="0" smtClean="0">
                          <a:latin typeface="Times New Roman" panose="02020603050405020304" pitchFamily="18" charset="0"/>
                          <a:ea typeface="微软雅黑" panose="020B0503020204020204" pitchFamily="34" charset="-122"/>
                          <a:cs typeface="Times New Roman" panose="02020603050405020304" pitchFamily="18" charset="0"/>
                        </a:rPr>
                        <a:t>22</a:t>
                      </a:r>
                      <a:r>
                        <a:rPr lang="zh-CN" altLang="en-US" sz="1700" dirty="0" smtClean="0">
                          <a:latin typeface="Times New Roman" panose="02020603050405020304" pitchFamily="18" charset="0"/>
                          <a:ea typeface="微软雅黑" panose="020B0503020204020204" pitchFamily="34" charset="-122"/>
                          <a:cs typeface="Times New Roman" panose="02020603050405020304" pitchFamily="18" charset="0"/>
                        </a:rPr>
                        <a:t>日下午</a:t>
                      </a:r>
                      <a:r>
                        <a:rPr lang="en-US" altLang="zh-CN" sz="1700" dirty="0" smtClean="0">
                          <a:latin typeface="Times New Roman" panose="02020603050405020304" pitchFamily="18" charset="0"/>
                          <a:ea typeface="微软雅黑" panose="020B0503020204020204" pitchFamily="34" charset="-122"/>
                          <a:cs typeface="Times New Roman" panose="02020603050405020304" pitchFamily="18" charset="0"/>
                        </a:rPr>
                        <a:t>16</a:t>
                      </a:r>
                      <a:r>
                        <a:rPr lang="zh-CN" altLang="en-US" sz="17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1700" dirty="0" smtClean="0">
                          <a:latin typeface="Times New Roman" panose="02020603050405020304" pitchFamily="18" charset="0"/>
                          <a:ea typeface="微软雅黑" panose="020B0503020204020204" pitchFamily="34" charset="-122"/>
                          <a:cs typeface="Times New Roman" panose="02020603050405020304" pitchFamily="18" charset="0"/>
                        </a:rPr>
                        <a:t>20</a:t>
                      </a:r>
                      <a:r>
                        <a:rPr lang="zh-CN" altLang="en-US" sz="1700" dirty="0" smtClean="0">
                          <a:latin typeface="Times New Roman" panose="02020603050405020304" pitchFamily="18" charset="0"/>
                          <a:ea typeface="微软雅黑" panose="020B0503020204020204" pitchFamily="34" charset="-122"/>
                          <a:cs typeface="Times New Roman" panose="02020603050405020304" pitchFamily="18" charset="0"/>
                        </a:rPr>
                        <a:t>左右，黄会成在芯板精切工序加工板材时，由于在更换靠尺宽度时，因操作不规范使左手手指接触到锯片，造成左手手指受伤。</a:t>
                      </a:r>
                      <a:endParaRPr lang="zh-CN" altLang="en-US" sz="1700" dirty="0" smtClean="0">
                        <a:ea typeface="微软雅黑"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 name="文本框 3"/>
          <p:cNvSpPr txBox="1"/>
          <p:nvPr/>
        </p:nvSpPr>
        <p:spPr>
          <a:xfrm>
            <a:off x="764540" y="262890"/>
            <a:ext cx="2606675" cy="521970"/>
          </a:xfrm>
          <a:prstGeom prst="rect">
            <a:avLst/>
          </a:prstGeom>
          <a:noFill/>
        </p:spPr>
        <p:txBody>
          <a:bodyPr wrap="square" rtlCol="0">
            <a:spAutoFit/>
          </a:bodyPr>
          <a:p>
            <a:r>
              <a:rPr lang="zh-CN" altLang="en-US" sz="2800">
                <a:solidFill>
                  <a:schemeClr val="bg1"/>
                </a:solidFill>
                <a:latin typeface="微软雅黑" panose="020B0503020204020204" pitchFamily="34" charset="-122"/>
                <a:ea typeface="微软雅黑" panose="020B0503020204020204" pitchFamily="34" charset="-122"/>
              </a:rPr>
              <a:t>生产中的安全</a:t>
            </a:r>
            <a:endParaRPr lang="zh-CN" altLang="en-US" sz="28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2)">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55064" y="961282"/>
            <a:ext cx="7477929" cy="5742857"/>
            <a:chOff x="255917" y="961282"/>
            <a:chExt cx="7581900" cy="5896718"/>
          </a:xfrm>
        </p:grpSpPr>
        <p:pic>
          <p:nvPicPr>
            <p:cNvPr id="2" name="图片 1"/>
            <p:cNvPicPr>
              <a:picLocks noChangeAspect="1"/>
            </p:cNvPicPr>
            <p:nvPr/>
          </p:nvPicPr>
          <p:blipFill>
            <a:blip r:embed="rId1"/>
            <a:stretch>
              <a:fillRect/>
            </a:stretch>
          </p:blipFill>
          <p:spPr>
            <a:xfrm>
              <a:off x="255917" y="961282"/>
              <a:ext cx="7581900" cy="4010025"/>
            </a:xfrm>
            <a:prstGeom prst="rect">
              <a:avLst/>
            </a:prstGeom>
          </p:spPr>
        </p:pic>
        <p:pic>
          <p:nvPicPr>
            <p:cNvPr id="3" name="图片 2"/>
            <p:cNvPicPr>
              <a:picLocks noChangeAspect="1"/>
            </p:cNvPicPr>
            <p:nvPr/>
          </p:nvPicPr>
          <p:blipFill>
            <a:blip r:embed="rId2"/>
            <a:stretch>
              <a:fillRect/>
            </a:stretch>
          </p:blipFill>
          <p:spPr>
            <a:xfrm>
              <a:off x="355064" y="4972049"/>
              <a:ext cx="7105651" cy="1885951"/>
            </a:xfrm>
            <a:prstGeom prst="rect">
              <a:avLst/>
            </a:prstGeom>
          </p:spPr>
        </p:pic>
      </p:grpSp>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l="47004"/>
          <a:stretch>
            <a:fillRect/>
          </a:stretch>
        </p:blipFill>
        <p:spPr>
          <a:xfrm>
            <a:off x="7832993" y="961282"/>
            <a:ext cx="3982300" cy="5742857"/>
          </a:xfrm>
          <a:prstGeom prst="rect">
            <a:avLst/>
          </a:prstGeom>
        </p:spPr>
      </p:pic>
      <p:sp>
        <p:nvSpPr>
          <p:cNvPr id="6" name="文本框 5"/>
          <p:cNvSpPr txBox="1"/>
          <p:nvPr/>
        </p:nvSpPr>
        <p:spPr>
          <a:xfrm>
            <a:off x="764540" y="262890"/>
            <a:ext cx="2606675" cy="521970"/>
          </a:xfrm>
          <a:prstGeom prst="rect">
            <a:avLst/>
          </a:prstGeom>
          <a:noFill/>
        </p:spPr>
        <p:txBody>
          <a:bodyPr wrap="square" rtlCol="0">
            <a:spAutoFit/>
          </a:bodyPr>
          <a:p>
            <a:r>
              <a:rPr lang="zh-CN" altLang="en-US" sz="2800">
                <a:solidFill>
                  <a:schemeClr val="bg1"/>
                </a:solidFill>
                <a:latin typeface="微软雅黑" panose="020B0503020204020204" pitchFamily="34" charset="-122"/>
                <a:ea typeface="微软雅黑" panose="020B0503020204020204" pitchFamily="34" charset="-122"/>
              </a:rPr>
              <a:t>生产中的安全</a:t>
            </a:r>
            <a:endParaRPr lang="zh-CN" altLang="en-US" sz="28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25728" y="1989748"/>
            <a:ext cx="5839771" cy="2929456"/>
          </a:xfrm>
          <a:prstGeom prst="rect">
            <a:avLst/>
          </a:prstGeom>
        </p:spPr>
        <p:txBody>
          <a:bodyPr wrap="square">
            <a:spAutoFit/>
          </a:bodyPr>
          <a:lstStyle/>
          <a:p>
            <a:pPr indent="457200">
              <a:lnSpc>
                <a:spcPts val="3200"/>
              </a:lnSpc>
            </a:pPr>
            <a:r>
              <a:rPr lang="zh-CN" altLang="en-US" sz="2200" dirty="0">
                <a:latin typeface="微软雅黑" panose="020B0503020204020204" pitchFamily="34" charset="-122"/>
                <a:ea typeface="微软雅黑" panose="020B0503020204020204" pitchFamily="34" charset="-122"/>
              </a:rPr>
              <a:t>某日</a:t>
            </a:r>
            <a:r>
              <a:rPr lang="en-US" altLang="zh-CN" sz="2200" dirty="0">
                <a:latin typeface="微软雅黑" panose="020B0503020204020204" pitchFamily="34" charset="-122"/>
                <a:ea typeface="微软雅黑" panose="020B0503020204020204" pitchFamily="34" charset="-122"/>
              </a:rPr>
              <a:t>,</a:t>
            </a:r>
            <a:r>
              <a:rPr lang="zh-CN" altLang="en-US" sz="2200" dirty="0">
                <a:latin typeface="微软雅黑" panose="020B0503020204020204" pitchFamily="34" charset="-122"/>
                <a:ea typeface="微软雅黑" panose="020B0503020204020204" pitchFamily="34" charset="-122"/>
              </a:rPr>
              <a:t>小王在车间工作</a:t>
            </a:r>
            <a:r>
              <a:rPr lang="en-US" altLang="zh-CN" sz="2200" dirty="0">
                <a:latin typeface="微软雅黑" panose="020B0503020204020204" pitchFamily="34" charset="-122"/>
                <a:ea typeface="微软雅黑" panose="020B0503020204020204" pitchFamily="34" charset="-122"/>
              </a:rPr>
              <a:t>,</a:t>
            </a:r>
            <a:r>
              <a:rPr lang="zh-CN" altLang="en-US" sz="2200" dirty="0">
                <a:latin typeface="微软雅黑" panose="020B0503020204020204" pitchFamily="34" charset="-122"/>
                <a:ea typeface="微软雅黑" panose="020B0503020204020204" pitchFamily="34" charset="-122"/>
              </a:rPr>
              <a:t>突然室内的灯泡熄灭了。小王认为是灯泡坏了</a:t>
            </a:r>
            <a:r>
              <a:rPr lang="en-US" altLang="zh-CN" sz="2200" dirty="0">
                <a:latin typeface="微软雅黑" panose="020B0503020204020204" pitchFamily="34" charset="-122"/>
                <a:ea typeface="微软雅黑" panose="020B0503020204020204" pitchFamily="34" charset="-122"/>
              </a:rPr>
              <a:t>,</a:t>
            </a:r>
            <a:r>
              <a:rPr lang="zh-CN" altLang="en-US" sz="2200" dirty="0">
                <a:latin typeface="微软雅黑" panose="020B0503020204020204" pitchFamily="34" charset="-122"/>
                <a:ea typeface="微软雅黑" panose="020B0503020204020204" pitchFamily="34" charset="-122"/>
              </a:rPr>
              <a:t>就踩着一张铁制的高凳去换灯泡。在换灯泡的过程中</a:t>
            </a:r>
            <a:r>
              <a:rPr lang="en-US" altLang="zh-CN" sz="2200" dirty="0">
                <a:latin typeface="微软雅黑" panose="020B0503020204020204" pitchFamily="34" charset="-122"/>
                <a:ea typeface="微软雅黑" panose="020B0503020204020204" pitchFamily="34" charset="-122"/>
              </a:rPr>
              <a:t>,</a:t>
            </a:r>
            <a:r>
              <a:rPr lang="zh-CN" altLang="en-US" sz="2200" dirty="0">
                <a:latin typeface="微软雅黑" panose="020B0503020204020204" pitchFamily="34" charset="-122"/>
                <a:ea typeface="微软雅黑" panose="020B0503020204020204" pitchFamily="34" charset="-122"/>
              </a:rPr>
              <a:t>小王不小心碰到了灯口的金属部位而触电。旁边的小李发现后及时切断了灯泡开关</a:t>
            </a:r>
            <a:r>
              <a:rPr lang="en-US" altLang="zh-CN" sz="2200" dirty="0">
                <a:latin typeface="微软雅黑" panose="020B0503020204020204" pitchFamily="34" charset="-122"/>
                <a:ea typeface="微软雅黑" panose="020B0503020204020204" pitchFamily="34" charset="-122"/>
              </a:rPr>
              <a:t>,</a:t>
            </a:r>
            <a:r>
              <a:rPr lang="zh-CN" altLang="en-US" sz="2200" dirty="0">
                <a:latin typeface="微软雅黑" panose="020B0503020204020204" pitchFamily="34" charset="-122"/>
                <a:ea typeface="微软雅黑" panose="020B0503020204020204" pitchFamily="34" charset="-122"/>
              </a:rPr>
              <a:t>小王则从凳子上摔了下来。小李连忙过来查看</a:t>
            </a:r>
            <a:r>
              <a:rPr lang="en-US" altLang="zh-CN" sz="2200" dirty="0">
                <a:latin typeface="微软雅黑" panose="020B0503020204020204" pitchFamily="34" charset="-122"/>
                <a:ea typeface="微软雅黑" panose="020B0503020204020204" pitchFamily="34" charset="-122"/>
              </a:rPr>
              <a:t>,</a:t>
            </a:r>
            <a:r>
              <a:rPr lang="zh-CN" altLang="en-US" sz="2200" dirty="0">
                <a:latin typeface="微软雅黑" panose="020B0503020204020204" pitchFamily="34" charset="-122"/>
                <a:ea typeface="微软雅黑" panose="020B0503020204020204" pitchFamily="34" charset="-122"/>
              </a:rPr>
              <a:t>发现小王头部受伤流血</a:t>
            </a:r>
            <a:r>
              <a:rPr lang="en-US" altLang="zh-CN" sz="2200" dirty="0">
                <a:latin typeface="微软雅黑" panose="020B0503020204020204" pitchFamily="34" charset="-122"/>
                <a:ea typeface="微软雅黑" panose="020B0503020204020204" pitchFamily="34" charset="-122"/>
              </a:rPr>
              <a:t>,</a:t>
            </a:r>
            <a:r>
              <a:rPr lang="zh-CN" altLang="en-US" sz="2200" dirty="0">
                <a:latin typeface="微软雅黑" panose="020B0503020204020204" pitchFamily="34" charset="-122"/>
                <a:ea typeface="微软雅黑" panose="020B0503020204020204" pitchFamily="34" charset="-122"/>
              </a:rPr>
              <a:t>人事不醒</a:t>
            </a:r>
            <a:r>
              <a:rPr lang="en-US" altLang="zh-CN" sz="2200" dirty="0">
                <a:latin typeface="微软雅黑" panose="020B0503020204020204" pitchFamily="34" charset="-122"/>
                <a:ea typeface="微软雅黑" panose="020B0503020204020204" pitchFamily="34" charset="-122"/>
              </a:rPr>
              <a:t>,</a:t>
            </a:r>
            <a:r>
              <a:rPr lang="zh-CN" altLang="en-US" sz="2200" dirty="0">
                <a:latin typeface="微软雅黑" panose="020B0503020204020204" pitchFamily="34" charset="-122"/>
                <a:ea typeface="微软雅黑" panose="020B0503020204020204" pitchFamily="34" charset="-122"/>
              </a:rPr>
              <a:t>头部流血不多</a:t>
            </a:r>
            <a:r>
              <a:rPr lang="zh-CN" altLang="en-US" sz="2200" dirty="0" smtClean="0">
                <a:latin typeface="微软雅黑" panose="020B0503020204020204" pitchFamily="34" charset="-122"/>
                <a:ea typeface="微软雅黑" panose="020B0503020204020204" pitchFamily="34" charset="-122"/>
              </a:rPr>
              <a:t>。</a:t>
            </a:r>
            <a:endParaRPr lang="zh-CN" altLang="en-US" sz="2200" dirty="0">
              <a:latin typeface="微软雅黑" panose="020B0503020204020204" pitchFamily="34" charset="-122"/>
              <a:ea typeface="微软雅黑" panose="020B0503020204020204" pitchFamily="34" charset="-122"/>
            </a:endParaRPr>
          </a:p>
        </p:txBody>
      </p:sp>
      <p:sp>
        <p:nvSpPr>
          <p:cNvPr id="3" name="文本框 2"/>
          <p:cNvSpPr txBox="1"/>
          <p:nvPr/>
        </p:nvSpPr>
        <p:spPr>
          <a:xfrm>
            <a:off x="1257931" y="1123126"/>
            <a:ext cx="2544895" cy="584775"/>
          </a:xfrm>
          <a:prstGeom prst="rect">
            <a:avLst/>
          </a:prstGeom>
          <a:noFill/>
        </p:spPr>
        <p:txBody>
          <a:bodyPr wrap="square" rtlCol="0">
            <a:spAutoFit/>
          </a:bodyPr>
          <a:lstStyle/>
          <a:p>
            <a:r>
              <a:rPr lang="zh-CN" altLang="en-US" sz="3200" dirty="0" smtClean="0">
                <a:latin typeface="汉仪大黑简" panose="02010609000101010101" pitchFamily="49" charset="-122"/>
                <a:ea typeface="汉仪大黑简" panose="02010609000101010101" pitchFamily="49" charset="-122"/>
              </a:rPr>
              <a:t>情景模拟一</a:t>
            </a:r>
            <a:endParaRPr lang="zh-CN" altLang="en-US" sz="3200" dirty="0">
              <a:latin typeface="汉仪大黑简" panose="02010609000101010101" pitchFamily="49" charset="-122"/>
              <a:ea typeface="汉仪大黑简" panose="02010609000101010101" pitchFamily="49" charset="-122"/>
            </a:endParaRPr>
          </a:p>
        </p:txBody>
      </p:sp>
      <p:pic>
        <p:nvPicPr>
          <p:cNvPr id="4" name="图片 3"/>
          <p:cNvPicPr>
            <a:picLocks noChangeAspect="1"/>
          </p:cNvPicPr>
          <p:nvPr/>
        </p:nvPicPr>
        <p:blipFill>
          <a:blip r:embed="rId1">
            <a:extLst>
              <a:ext uri="{BEBA8EAE-BF5A-486C-A8C5-ECC9F3942E4B}">
                <a14:imgProps xmlns:a14="http://schemas.microsoft.com/office/drawing/2010/main">
                  <a14:imgLayer r:embed="rId2">
                    <a14:imgEffect>
                      <a14:colorTemperature colorTemp="11200"/>
                    </a14:imgEffect>
                  </a14:imgLayer>
                </a14:imgProps>
              </a:ext>
            </a:extLst>
          </a:blip>
          <a:stretch>
            <a:fillRect/>
          </a:stretch>
        </p:blipFill>
        <p:spPr>
          <a:xfrm>
            <a:off x="7524522" y="1850834"/>
            <a:ext cx="4153358" cy="3454991"/>
          </a:xfrm>
          <a:prstGeom prst="rect">
            <a:avLst/>
          </a:prstGeom>
        </p:spPr>
      </p:pic>
      <p:sp>
        <p:nvSpPr>
          <p:cNvPr id="6" name="矩形 5"/>
          <p:cNvSpPr/>
          <p:nvPr/>
        </p:nvSpPr>
        <p:spPr>
          <a:xfrm>
            <a:off x="1125728" y="5458765"/>
            <a:ext cx="5666342" cy="646331"/>
          </a:xfrm>
          <a:prstGeom prst="rect">
            <a:avLst/>
          </a:prstGeom>
        </p:spPr>
        <p:txBody>
          <a:bodyPr wrap="square">
            <a:spAutoFit/>
          </a:bodyPr>
          <a:lstStyle/>
          <a:p>
            <a:r>
              <a:rPr lang="zh-CN" altLang="en-US" b="1" dirty="0" smtClean="0">
                <a:solidFill>
                  <a:srgbClr val="FF3300"/>
                </a:solidFill>
                <a:latin typeface="微软雅黑" panose="020B0503020204020204" pitchFamily="34" charset="-122"/>
                <a:ea typeface="微软雅黑" panose="020B0503020204020204" pitchFamily="34" charset="-122"/>
              </a:rPr>
              <a:t>思考：请问</a:t>
            </a:r>
            <a:r>
              <a:rPr lang="zh-CN" altLang="en-US" b="1" dirty="0">
                <a:solidFill>
                  <a:srgbClr val="FF3300"/>
                </a:solidFill>
                <a:latin typeface="微软雅黑" panose="020B0503020204020204" pitchFamily="34" charset="-122"/>
                <a:ea typeface="微软雅黑" panose="020B0503020204020204" pitchFamily="34" charset="-122"/>
              </a:rPr>
              <a:t>应该如何对小王进行现场急救</a:t>
            </a:r>
            <a:r>
              <a:rPr lang="en-US" altLang="zh-CN" b="1" dirty="0">
                <a:solidFill>
                  <a:srgbClr val="FF3300"/>
                </a:solidFill>
                <a:latin typeface="微软雅黑" panose="020B0503020204020204" pitchFamily="34" charset="-122"/>
                <a:ea typeface="微软雅黑" panose="020B0503020204020204" pitchFamily="34" charset="-122"/>
              </a:rPr>
              <a:t>?</a:t>
            </a:r>
            <a:r>
              <a:rPr lang="zh-CN" altLang="en-US" b="1" dirty="0">
                <a:solidFill>
                  <a:srgbClr val="FF3300"/>
                </a:solidFill>
                <a:latin typeface="微软雅黑" panose="020B0503020204020204" pitchFamily="34" charset="-122"/>
                <a:ea typeface="微软雅黑" panose="020B0503020204020204" pitchFamily="34" charset="-122"/>
              </a:rPr>
              <a:t>并简要说明此案例中当事人有哪些不正确的做法。</a:t>
            </a:r>
            <a:endParaRPr lang="zh-CN" altLang="en-US" b="1" dirty="0">
              <a:solidFill>
                <a:srgbClr val="FF3300"/>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9276201" y="5905041"/>
            <a:ext cx="1630497" cy="400110"/>
          </a:xfrm>
          <a:prstGeom prst="rect">
            <a:avLst/>
          </a:prstGeom>
          <a:noFill/>
        </p:spPr>
        <p:txBody>
          <a:bodyPr wrap="square" rtlCol="0">
            <a:spAutoFit/>
          </a:bodyPr>
          <a:lstStyle/>
          <a:p>
            <a:r>
              <a:rPr lang="zh-CN" altLang="en-US" sz="2000" b="1" dirty="0" smtClean="0">
                <a:solidFill>
                  <a:srgbClr val="FF0000"/>
                </a:solidFill>
                <a:latin typeface="方正剪纸简体" panose="03000509000000000000" pitchFamily="65" charset="-122"/>
                <a:ea typeface="综艺体" panose="02010609000101010101" pitchFamily="49" charset="-122"/>
              </a:rPr>
              <a:t>安全无小事</a:t>
            </a:r>
            <a:endParaRPr lang="zh-CN" altLang="en-US" sz="2000" b="1" dirty="0">
              <a:solidFill>
                <a:srgbClr val="FF0000"/>
              </a:solidFill>
              <a:latin typeface="方正剪纸简体" panose="03000509000000000000" pitchFamily="65" charset="-122"/>
              <a:ea typeface="综艺体" panose="02010609000101010101" pitchFamily="49" charset="-122"/>
            </a:endParaRPr>
          </a:p>
        </p:txBody>
      </p:sp>
      <p:sp>
        <p:nvSpPr>
          <p:cNvPr id="5" name="文本框 4"/>
          <p:cNvSpPr txBox="1"/>
          <p:nvPr/>
        </p:nvSpPr>
        <p:spPr>
          <a:xfrm>
            <a:off x="764540" y="262890"/>
            <a:ext cx="2606675" cy="521970"/>
          </a:xfrm>
          <a:prstGeom prst="rect">
            <a:avLst/>
          </a:prstGeom>
          <a:noFill/>
        </p:spPr>
        <p:txBody>
          <a:bodyPr wrap="square" rtlCol="0">
            <a:spAutoFit/>
          </a:bodyPr>
          <a:p>
            <a:r>
              <a:rPr lang="zh-CN" altLang="en-US" sz="2800">
                <a:solidFill>
                  <a:schemeClr val="bg1"/>
                </a:solidFill>
                <a:latin typeface="微软雅黑" panose="020B0503020204020204" pitchFamily="34" charset="-122"/>
                <a:ea typeface="微软雅黑" panose="020B0503020204020204" pitchFamily="34" charset="-122"/>
              </a:rPr>
              <a:t>生产中的安全</a:t>
            </a:r>
            <a:endParaRPr lang="zh-CN" altLang="en-US" sz="28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958468" y="1986207"/>
            <a:ext cx="2864385" cy="523220"/>
          </a:xfrm>
          <a:prstGeom prst="rect">
            <a:avLst/>
          </a:prstGeom>
          <a:noFill/>
        </p:spPr>
        <p:txBody>
          <a:bodyPr wrap="square" rtlCol="0">
            <a:spAutoFit/>
          </a:bodyPr>
          <a:lstStyle/>
          <a:p>
            <a:r>
              <a:rPr lang="zh-CN" altLang="en-US" sz="2800" b="1" dirty="0" smtClean="0">
                <a:latin typeface="黑体" panose="02010609060101010101" charset="-122"/>
                <a:ea typeface="黑体" panose="02010609060101010101" charset="-122"/>
              </a:rPr>
              <a:t>☆体内出血</a:t>
            </a:r>
            <a:endParaRPr lang="zh-CN" altLang="en-US" sz="2800" b="1" dirty="0">
              <a:latin typeface="黑体" panose="02010609060101010101" charset="-122"/>
              <a:ea typeface="黑体" panose="02010609060101010101" charset="-122"/>
            </a:endParaRPr>
          </a:p>
        </p:txBody>
      </p:sp>
      <p:sp>
        <p:nvSpPr>
          <p:cNvPr id="6" name="文本框 5"/>
          <p:cNvSpPr txBox="1"/>
          <p:nvPr/>
        </p:nvSpPr>
        <p:spPr>
          <a:xfrm>
            <a:off x="1079169" y="2629026"/>
            <a:ext cx="4351662" cy="3539430"/>
          </a:xfrm>
          <a:prstGeom prst="rect">
            <a:avLst/>
          </a:prstGeom>
          <a:noFill/>
        </p:spPr>
        <p:txBody>
          <a:bodyPr wrap="square" rtlCol="0">
            <a:spAutoFit/>
          </a:bodyPr>
          <a:lstStyle/>
          <a:p>
            <a:r>
              <a:rPr lang="zh-CN" altLang="en-US" sz="2800" b="1" dirty="0" smtClean="0">
                <a:latin typeface="微软雅黑" panose="020B0503020204020204" pitchFamily="34" charset="-122"/>
                <a:ea typeface="微软雅黑" panose="020B0503020204020204" pitchFamily="34" charset="-122"/>
              </a:rPr>
              <a:t>症状</a:t>
            </a:r>
            <a:endParaRPr lang="en-US" altLang="zh-CN" sz="2800" b="1" dirty="0" smtClean="0">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l"/>
            </a:pPr>
            <a:r>
              <a:rPr lang="zh-CN" altLang="en-US" sz="2800" dirty="0" smtClean="0">
                <a:latin typeface="微软雅黑" panose="020B0503020204020204" pitchFamily="34" charset="-122"/>
                <a:ea typeface="微软雅黑" panose="020B0503020204020204" pitchFamily="34" charset="-122"/>
              </a:rPr>
              <a:t>嘴巴、鼻子或耳朵等处出血；</a:t>
            </a:r>
            <a:endParaRPr lang="en-US" altLang="zh-CN" sz="2800" dirty="0" smtClean="0">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l"/>
            </a:pPr>
            <a:r>
              <a:rPr lang="zh-CN" altLang="en-US" sz="2800" dirty="0">
                <a:latin typeface="微软雅黑" panose="020B0503020204020204" pitchFamily="34" charset="-122"/>
                <a:ea typeface="微软雅黑" panose="020B0503020204020204" pitchFamily="34" charset="-122"/>
              </a:rPr>
              <a:t>伤</a:t>
            </a:r>
            <a:r>
              <a:rPr lang="zh-CN" altLang="en-US" sz="2800" dirty="0" smtClean="0">
                <a:latin typeface="微软雅黑" panose="020B0503020204020204" pitchFamily="34" charset="-122"/>
                <a:ea typeface="微软雅黑" panose="020B0503020204020204" pitchFamily="34" charset="-122"/>
              </a:rPr>
              <a:t>者身体肿胀、肌肉紧张；</a:t>
            </a:r>
            <a:endParaRPr lang="en-US" altLang="zh-CN" sz="2800" dirty="0" smtClean="0">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l"/>
            </a:pPr>
            <a:r>
              <a:rPr lang="zh-CN" altLang="en-US" sz="2800" dirty="0" smtClean="0">
                <a:latin typeface="微软雅黑" panose="020B0503020204020204" pitchFamily="34" charset="-122"/>
                <a:ea typeface="微软雅黑" panose="020B0503020204020204" pitchFamily="34" charset="-122"/>
              </a:rPr>
              <a:t>身体呈乌青色；</a:t>
            </a:r>
            <a:endParaRPr lang="en-US" altLang="zh-CN" sz="2800" dirty="0" smtClean="0">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l"/>
            </a:pPr>
            <a:r>
              <a:rPr lang="zh-CN" altLang="en-US" sz="2800" dirty="0">
                <a:latin typeface="微软雅黑" panose="020B0503020204020204" pitchFamily="34" charset="-122"/>
                <a:ea typeface="微软雅黑" panose="020B0503020204020204" pitchFamily="34" charset="-122"/>
              </a:rPr>
              <a:t>伤</a:t>
            </a:r>
            <a:r>
              <a:rPr lang="zh-CN" altLang="en-US" sz="2800" dirty="0" smtClean="0">
                <a:latin typeface="微软雅黑" panose="020B0503020204020204" pitchFamily="34" charset="-122"/>
                <a:ea typeface="微软雅黑" panose="020B0503020204020204" pitchFamily="34" charset="-122"/>
              </a:rPr>
              <a:t>者显得情绪不安；</a:t>
            </a:r>
            <a:endParaRPr lang="en-US" altLang="zh-CN" sz="2800" dirty="0" smtClean="0">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l"/>
            </a:pPr>
            <a:r>
              <a:rPr lang="zh-CN" altLang="en-US" sz="2800" dirty="0">
                <a:latin typeface="微软雅黑" panose="020B0503020204020204" pitchFamily="34" charset="-122"/>
                <a:ea typeface="微软雅黑" panose="020B0503020204020204" pitchFamily="34" charset="-122"/>
              </a:rPr>
              <a:t>伤</a:t>
            </a:r>
            <a:r>
              <a:rPr lang="zh-CN" altLang="en-US" sz="2800" dirty="0" smtClean="0">
                <a:latin typeface="微软雅黑" panose="020B0503020204020204" pitchFamily="34" charset="-122"/>
                <a:ea typeface="微软雅黑" panose="020B0503020204020204" pitchFamily="34" charset="-122"/>
              </a:rPr>
              <a:t>者出现休克症状。</a:t>
            </a:r>
            <a:endParaRPr lang="en-US" altLang="zh-CN" sz="2800" dirty="0" smtClean="0">
              <a:latin typeface="微软雅黑" panose="020B0503020204020204" pitchFamily="34" charset="-122"/>
              <a:ea typeface="微软雅黑" panose="020B0503020204020204" pitchFamily="34" charset="-122"/>
            </a:endParaRPr>
          </a:p>
        </p:txBody>
      </p:sp>
      <p:sp>
        <p:nvSpPr>
          <p:cNvPr id="5" name="文本框 4"/>
          <p:cNvSpPr txBox="1"/>
          <p:nvPr/>
        </p:nvSpPr>
        <p:spPr>
          <a:xfrm>
            <a:off x="4466855" y="828014"/>
            <a:ext cx="1927952" cy="584775"/>
          </a:xfrm>
          <a:prstGeom prst="rect">
            <a:avLst/>
          </a:prstGeom>
          <a:noFill/>
        </p:spPr>
        <p:txBody>
          <a:bodyPr wrap="square" rtlCol="0">
            <a:spAutoFit/>
          </a:bodyPr>
          <a:lstStyle/>
          <a:p>
            <a:r>
              <a:rPr lang="zh-CN" altLang="en-US" sz="3200" b="1" dirty="0" smtClean="0">
                <a:latin typeface="黑体" panose="02010609060101010101" charset="-122"/>
                <a:ea typeface="黑体" panose="02010609060101010101" charset="-122"/>
              </a:rPr>
              <a:t>外伤救护</a:t>
            </a:r>
            <a:endParaRPr lang="zh-CN" altLang="en-US" sz="3200" b="1" dirty="0">
              <a:latin typeface="黑体" panose="02010609060101010101" charset="-122"/>
              <a:ea typeface="黑体" panose="02010609060101010101" charset="-122"/>
            </a:endParaRPr>
          </a:p>
        </p:txBody>
      </p:sp>
      <p:sp>
        <p:nvSpPr>
          <p:cNvPr id="7" name="矩形 6"/>
          <p:cNvSpPr/>
          <p:nvPr/>
        </p:nvSpPr>
        <p:spPr>
          <a:xfrm>
            <a:off x="3337908" y="1511940"/>
            <a:ext cx="4804520" cy="461665"/>
          </a:xfrm>
          <a:prstGeom prst="rect">
            <a:avLst/>
          </a:prstGeom>
        </p:spPr>
        <p:txBody>
          <a:bodyPr wrap="none">
            <a:spAutoFit/>
          </a:bodyPr>
          <a:lstStyle/>
          <a:p>
            <a:r>
              <a:rPr lang="zh-CN" altLang="en-US" sz="2400" b="1" dirty="0" smtClean="0">
                <a:solidFill>
                  <a:srgbClr val="FF0000"/>
                </a:solidFill>
                <a:latin typeface="黑体" panose="02010609060101010101" charset="-122"/>
                <a:ea typeface="黑体" panose="02010609060101010101" charset="-122"/>
              </a:rPr>
              <a:t>止血</a:t>
            </a:r>
            <a:r>
              <a:rPr lang="zh-CN" altLang="en-US" sz="2400" dirty="0" smtClean="0">
                <a:latin typeface="黑体" panose="02010609060101010101" charset="-122"/>
                <a:ea typeface="黑体" panose="02010609060101010101" charset="-122"/>
              </a:rPr>
              <a:t>、</a:t>
            </a:r>
            <a:r>
              <a:rPr lang="zh-CN" altLang="en-US" sz="2400" dirty="0">
                <a:latin typeface="黑体" panose="02010609060101010101" charset="-122"/>
                <a:ea typeface="黑体" panose="02010609060101010101" charset="-122"/>
              </a:rPr>
              <a:t>包扎、</a:t>
            </a:r>
            <a:r>
              <a:rPr lang="zh-CN" altLang="en-US" sz="2400" dirty="0" smtClean="0">
                <a:latin typeface="黑体" panose="02010609060101010101" charset="-122"/>
                <a:ea typeface="黑体" panose="02010609060101010101" charset="-122"/>
              </a:rPr>
              <a:t>固定（骨折）、搬运</a:t>
            </a:r>
            <a:endParaRPr lang="zh-CN" altLang="en-US" sz="2400" dirty="0">
              <a:latin typeface="黑体" panose="02010609060101010101" charset="-122"/>
              <a:ea typeface="黑体" panose="02010609060101010101" charset="-122"/>
            </a:endParaRPr>
          </a:p>
        </p:txBody>
      </p:sp>
      <p:sp>
        <p:nvSpPr>
          <p:cNvPr id="3" name="矩形 2"/>
          <p:cNvSpPr/>
          <p:nvPr/>
        </p:nvSpPr>
        <p:spPr>
          <a:xfrm>
            <a:off x="6048639" y="2960761"/>
            <a:ext cx="5188565" cy="3108543"/>
          </a:xfrm>
          <a:prstGeom prst="rect">
            <a:avLst/>
          </a:prstGeom>
        </p:spPr>
        <p:txBody>
          <a:bodyPr wrap="square">
            <a:spAutoFit/>
          </a:bodyPr>
          <a:lstStyle/>
          <a:p>
            <a:r>
              <a:rPr lang="zh-CN" altLang="en-US" sz="2800" b="1" dirty="0">
                <a:latin typeface="微软雅黑" panose="020B0503020204020204" pitchFamily="34" charset="-122"/>
                <a:ea typeface="微软雅黑" panose="020B0503020204020204" pitchFamily="34" charset="-122"/>
              </a:rPr>
              <a:t>体内出血急救措施</a:t>
            </a:r>
            <a:endParaRPr lang="zh-CN" altLang="en-US" sz="2800" b="1" dirty="0">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l"/>
            </a:pPr>
            <a:r>
              <a:rPr lang="zh-CN" altLang="en-US" sz="2800" dirty="0">
                <a:latin typeface="微软雅黑" panose="020B0503020204020204" pitchFamily="34" charset="-122"/>
                <a:ea typeface="微软雅黑" panose="020B0503020204020204" pitchFamily="34" charset="-122"/>
              </a:rPr>
              <a:t>①立刻打电话叫救护车，急需送往医院</a:t>
            </a:r>
            <a:endParaRPr lang="zh-CN" altLang="en-US" sz="2800" dirty="0">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l"/>
            </a:pPr>
            <a:r>
              <a:rPr lang="zh-CN" altLang="en-US" sz="2800" dirty="0">
                <a:latin typeface="微软雅黑" panose="020B0503020204020204" pitchFamily="34" charset="-122"/>
                <a:ea typeface="微软雅黑" panose="020B0503020204020204" pitchFamily="34" charset="-122"/>
              </a:rPr>
              <a:t>②每</a:t>
            </a:r>
            <a:r>
              <a:rPr lang="en-US" altLang="zh-CN" sz="2800" dirty="0">
                <a:latin typeface="微软雅黑" panose="020B0503020204020204" pitchFamily="34" charset="-122"/>
                <a:ea typeface="微软雅黑" panose="020B0503020204020204" pitchFamily="34" charset="-122"/>
              </a:rPr>
              <a:t>5</a:t>
            </a:r>
            <a:r>
              <a:rPr lang="zh-CN" altLang="en-US" sz="2800" dirty="0">
                <a:latin typeface="微软雅黑" panose="020B0503020204020204" pitchFamily="34" charset="-122"/>
                <a:ea typeface="微软雅黑" panose="020B0503020204020204" pitchFamily="34" charset="-122"/>
              </a:rPr>
              <a:t>分钟检查一次伤者的脉搏跳动频率并做记录</a:t>
            </a:r>
            <a:endParaRPr lang="zh-CN" altLang="en-US" sz="2800" dirty="0">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l"/>
            </a:pPr>
            <a:r>
              <a:rPr lang="zh-CN" altLang="en-US" sz="2800" dirty="0">
                <a:latin typeface="微软雅黑" panose="020B0503020204020204" pitchFamily="34" charset="-122"/>
                <a:ea typeface="微软雅黑" panose="020B0503020204020204" pitchFamily="34" charset="-122"/>
              </a:rPr>
              <a:t>③如果伤者休克，立刻采取相应的急救措施</a:t>
            </a:r>
            <a:endParaRPr lang="zh-CN" altLang="en-US" sz="2800" dirty="0">
              <a:latin typeface="微软雅黑" panose="020B0503020204020204" pitchFamily="34" charset="-122"/>
              <a:ea typeface="微软雅黑" panose="020B0503020204020204" pitchFamily="34" charset="-122"/>
            </a:endParaRPr>
          </a:p>
        </p:txBody>
      </p:sp>
      <p:sp>
        <p:nvSpPr>
          <p:cNvPr id="2" name="文本框 1"/>
          <p:cNvSpPr txBox="1"/>
          <p:nvPr/>
        </p:nvSpPr>
        <p:spPr>
          <a:xfrm>
            <a:off x="764540" y="262890"/>
            <a:ext cx="2606675" cy="521970"/>
          </a:xfrm>
          <a:prstGeom prst="rect">
            <a:avLst/>
          </a:prstGeom>
          <a:noFill/>
        </p:spPr>
        <p:txBody>
          <a:bodyPr wrap="square" rtlCol="0">
            <a:spAutoFit/>
          </a:bodyPr>
          <a:p>
            <a:r>
              <a:rPr lang="zh-CN" altLang="en-US" sz="2800">
                <a:solidFill>
                  <a:schemeClr val="bg1"/>
                </a:solidFill>
                <a:latin typeface="微软雅黑" panose="020B0503020204020204" pitchFamily="34" charset="-122"/>
                <a:ea typeface="微软雅黑" panose="020B0503020204020204" pitchFamily="34" charset="-122"/>
              </a:rPr>
              <a:t>生产中的安全</a:t>
            </a:r>
            <a:endParaRPr lang="zh-CN" altLang="en-US" sz="28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1153944" y="1652559"/>
            <a:ext cx="9642586" cy="2563715"/>
          </a:xfrm>
          <a:prstGeom prst="rect">
            <a:avLst/>
          </a:prstGeom>
        </p:spPr>
        <p:txBody>
          <a:bodyPr wrap="square">
            <a:spAutoFit/>
          </a:bodyPr>
          <a:lstStyle/>
          <a:p>
            <a:pPr>
              <a:lnSpc>
                <a:spcPts val="2800"/>
              </a:lnSpc>
            </a:pPr>
            <a:r>
              <a:rPr lang="en-US" altLang="zh-CN" sz="2200" dirty="0">
                <a:latin typeface="微软雅黑" panose="020B0503020204020204" pitchFamily="34" charset="-122"/>
                <a:ea typeface="微软雅黑" panose="020B0503020204020204" pitchFamily="34" charset="-122"/>
              </a:rPr>
              <a:t>1</a:t>
            </a:r>
            <a:r>
              <a:rPr lang="zh-CN" altLang="en-US" sz="2200" dirty="0">
                <a:latin typeface="微软雅黑" panose="020B0503020204020204" pitchFamily="34" charset="-122"/>
                <a:ea typeface="微软雅黑" panose="020B0503020204020204" pitchFamily="34" charset="-122"/>
              </a:rPr>
              <a:t>）如果是一般</a:t>
            </a:r>
            <a:r>
              <a:rPr lang="zh-CN" altLang="en-US" sz="2200" dirty="0" smtClean="0">
                <a:latin typeface="微软雅黑" panose="020B0503020204020204" pitchFamily="34" charset="-122"/>
                <a:ea typeface="微软雅黑" panose="020B0503020204020204" pitchFamily="34" charset="-122"/>
              </a:rPr>
              <a:t>出血（毛细血管或小静脉），</a:t>
            </a:r>
            <a:r>
              <a:rPr lang="zh-CN" altLang="en-US" sz="2200" dirty="0">
                <a:latin typeface="微软雅黑" panose="020B0503020204020204" pitchFamily="34" charset="-122"/>
                <a:ea typeface="微软雅黑" panose="020B0503020204020204" pitchFamily="34" charset="-122"/>
              </a:rPr>
              <a:t>将伤口脏污用水冲洗干净</a:t>
            </a:r>
            <a:r>
              <a:rPr lang="zh-CN" altLang="en-US" sz="2200" dirty="0" smtClean="0">
                <a:latin typeface="微软雅黑" panose="020B0503020204020204" pitchFamily="34" charset="-122"/>
                <a:ea typeface="微软雅黑" panose="020B0503020204020204" pitchFamily="34" charset="-122"/>
              </a:rPr>
              <a:t>，压住</a:t>
            </a:r>
            <a:r>
              <a:rPr lang="zh-CN" altLang="en-US" sz="2200" dirty="0">
                <a:latin typeface="微软雅黑" panose="020B0503020204020204" pitchFamily="34" charset="-122"/>
                <a:ea typeface="微软雅黑" panose="020B0503020204020204" pitchFamily="34" charset="-122"/>
              </a:rPr>
              <a:t>伤口，</a:t>
            </a:r>
            <a:r>
              <a:rPr lang="zh-CN" altLang="en-US" sz="2200" dirty="0" smtClean="0">
                <a:latin typeface="微软雅黑" panose="020B0503020204020204" pitchFamily="34" charset="-122"/>
                <a:ea typeface="微软雅黑" panose="020B0503020204020204" pitchFamily="34" charset="-122"/>
              </a:rPr>
              <a:t>用创可贴、干净</a:t>
            </a:r>
            <a:r>
              <a:rPr lang="zh-CN" altLang="en-US" sz="2200" dirty="0">
                <a:latin typeface="微软雅黑" panose="020B0503020204020204" pitchFamily="34" charset="-122"/>
                <a:ea typeface="微软雅黑" panose="020B0503020204020204" pitchFamily="34" charset="-122"/>
              </a:rPr>
              <a:t>的</a:t>
            </a:r>
            <a:r>
              <a:rPr lang="zh-CN" altLang="en-US" sz="2200" dirty="0" smtClean="0">
                <a:latin typeface="微软雅黑" panose="020B0503020204020204" pitchFamily="34" charset="-122"/>
                <a:ea typeface="微软雅黑" panose="020B0503020204020204" pitchFamily="34" charset="-122"/>
              </a:rPr>
              <a:t>手绢、纱布绷带加压止血即可，</a:t>
            </a:r>
            <a:r>
              <a:rPr lang="zh-CN" altLang="en-US" sz="2200" dirty="0">
                <a:latin typeface="微软雅黑" panose="020B0503020204020204" pitchFamily="34" charset="-122"/>
                <a:ea typeface="微软雅黑" panose="020B0503020204020204" pitchFamily="34" charset="-122"/>
              </a:rPr>
              <a:t>并将伤口抬高。</a:t>
            </a:r>
            <a:endParaRPr lang="zh-CN" altLang="en-US" sz="2200" dirty="0">
              <a:latin typeface="微软雅黑" panose="020B0503020204020204" pitchFamily="34" charset="-122"/>
              <a:ea typeface="微软雅黑" panose="020B0503020204020204" pitchFamily="34" charset="-122"/>
            </a:endParaRPr>
          </a:p>
          <a:p>
            <a:pPr>
              <a:lnSpc>
                <a:spcPts val="2800"/>
              </a:lnSpc>
            </a:pPr>
            <a:r>
              <a:rPr lang="en-US" altLang="zh-CN" sz="2200" dirty="0">
                <a:latin typeface="微软雅黑" panose="020B0503020204020204" pitchFamily="34" charset="-122"/>
                <a:ea typeface="微软雅黑" panose="020B0503020204020204" pitchFamily="34" charset="-122"/>
              </a:rPr>
              <a:t>2</a:t>
            </a:r>
            <a:r>
              <a:rPr lang="zh-CN" altLang="en-US" sz="2200" dirty="0">
                <a:latin typeface="微软雅黑" panose="020B0503020204020204" pitchFamily="34" charset="-122"/>
                <a:ea typeface="微软雅黑" panose="020B0503020204020204" pitchFamily="34" charset="-122"/>
              </a:rPr>
              <a:t>）如止血</a:t>
            </a:r>
            <a:r>
              <a:rPr lang="zh-CN" altLang="en-US" sz="2200" dirty="0" smtClean="0">
                <a:latin typeface="微软雅黑" panose="020B0503020204020204" pitchFamily="34" charset="-122"/>
                <a:ea typeface="微软雅黑" panose="020B0503020204020204" pitchFamily="34" charset="-122"/>
              </a:rPr>
              <a:t>不住（动脉或大静脉）时，</a:t>
            </a:r>
            <a:r>
              <a:rPr lang="zh-CN" altLang="en-US" sz="2200" dirty="0">
                <a:latin typeface="微软雅黑" panose="020B0503020204020204" pitchFamily="34" charset="-122"/>
                <a:ea typeface="微软雅黑" panose="020B0503020204020204" pitchFamily="34" charset="-122"/>
              </a:rPr>
              <a:t>用</a:t>
            </a:r>
            <a:r>
              <a:rPr lang="zh-CN" altLang="en-US" sz="2200" b="1" dirty="0">
                <a:solidFill>
                  <a:srgbClr val="FF3300"/>
                </a:solidFill>
                <a:latin typeface="微软雅黑" panose="020B0503020204020204" pitchFamily="34" charset="-122"/>
                <a:ea typeface="微软雅黑" panose="020B0503020204020204" pitchFamily="34" charset="-122"/>
              </a:rPr>
              <a:t>手指</a:t>
            </a:r>
            <a:r>
              <a:rPr lang="zh-CN" altLang="en-US" sz="2200" dirty="0">
                <a:latin typeface="微软雅黑" panose="020B0503020204020204" pitchFamily="34" charset="-122"/>
                <a:ea typeface="微软雅黑" panose="020B0503020204020204" pitchFamily="34" charset="-122"/>
              </a:rPr>
              <a:t>、</a:t>
            </a:r>
            <a:r>
              <a:rPr lang="zh-CN" altLang="en-US" sz="2200" b="1" dirty="0">
                <a:solidFill>
                  <a:srgbClr val="FF3300"/>
                </a:solidFill>
                <a:latin typeface="微软雅黑" panose="020B0503020204020204" pitchFamily="34" charset="-122"/>
                <a:ea typeface="微软雅黑" panose="020B0503020204020204" pitchFamily="34" charset="-122"/>
              </a:rPr>
              <a:t>止血带</a:t>
            </a:r>
            <a:r>
              <a:rPr lang="zh-CN" altLang="en-US" sz="2200" dirty="0">
                <a:latin typeface="微软雅黑" panose="020B0503020204020204" pitchFamily="34" charset="-122"/>
                <a:ea typeface="微软雅黑" panose="020B0503020204020204" pitchFamily="34" charset="-122"/>
              </a:rPr>
              <a:t>或绷带压迫</a:t>
            </a:r>
            <a:r>
              <a:rPr lang="zh-CN" altLang="en-US" sz="2200" dirty="0" smtClean="0">
                <a:latin typeface="微软雅黑" panose="020B0503020204020204" pitchFamily="34" charset="-122"/>
                <a:ea typeface="微软雅黑" panose="020B0503020204020204" pitchFamily="34" charset="-122"/>
              </a:rPr>
              <a:t>止血。</a:t>
            </a:r>
            <a:r>
              <a:rPr lang="zh-CN" altLang="en-US" sz="2200" dirty="0">
                <a:latin typeface="微软雅黑" panose="020B0503020204020204" pitchFamily="34" charset="-122"/>
                <a:ea typeface="微软雅黑" panose="020B0503020204020204" pitchFamily="34" charset="-122"/>
              </a:rPr>
              <a:t>动脉出血应在伤口的近心端包扎，静脉出血则在伤口的远心端包扎。</a:t>
            </a:r>
            <a:endParaRPr lang="zh-CN" altLang="en-US" sz="2200" dirty="0">
              <a:latin typeface="微软雅黑" panose="020B0503020204020204" pitchFamily="34" charset="-122"/>
              <a:ea typeface="微软雅黑" panose="020B0503020204020204" pitchFamily="34" charset="-122"/>
            </a:endParaRPr>
          </a:p>
          <a:p>
            <a:pPr>
              <a:lnSpc>
                <a:spcPts val="2800"/>
              </a:lnSpc>
            </a:pPr>
            <a:r>
              <a:rPr lang="en-US" altLang="zh-CN" sz="2200" dirty="0" smtClean="0">
                <a:latin typeface="微软雅黑" panose="020B0503020204020204" pitchFamily="34" charset="-122"/>
                <a:ea typeface="微软雅黑" panose="020B0503020204020204" pitchFamily="34" charset="-122"/>
              </a:rPr>
              <a:t>  a</a:t>
            </a:r>
            <a:r>
              <a:rPr lang="zh-CN" altLang="en-US" sz="2200" dirty="0" smtClean="0">
                <a:latin typeface="微软雅黑" panose="020B0503020204020204" pitchFamily="34" charset="-122"/>
                <a:ea typeface="微软雅黑" panose="020B0503020204020204" pitchFamily="34" charset="-122"/>
              </a:rPr>
              <a:t>胳膊出血：用</a:t>
            </a:r>
            <a:r>
              <a:rPr lang="en-US" altLang="zh-CN" sz="2200" dirty="0">
                <a:latin typeface="微软雅黑" panose="020B0503020204020204" pitchFamily="34" charset="-122"/>
                <a:ea typeface="微软雅黑" panose="020B0503020204020204" pitchFamily="34" charset="-122"/>
              </a:rPr>
              <a:t>4</a:t>
            </a:r>
            <a:r>
              <a:rPr lang="zh-CN" altLang="en-US" sz="2200" dirty="0">
                <a:latin typeface="微软雅黑" panose="020B0503020204020204" pitchFamily="34" charset="-122"/>
                <a:ea typeface="微软雅黑" panose="020B0503020204020204" pitchFamily="34" charset="-122"/>
              </a:rPr>
              <a:t>个手指掐住上臂的肌肉并压向臂骨。</a:t>
            </a:r>
            <a:endParaRPr lang="zh-CN" altLang="en-US" sz="2200" dirty="0">
              <a:latin typeface="微软雅黑" panose="020B0503020204020204" pitchFamily="34" charset="-122"/>
              <a:ea typeface="微软雅黑" panose="020B0503020204020204" pitchFamily="34" charset="-122"/>
            </a:endParaRPr>
          </a:p>
          <a:p>
            <a:pPr>
              <a:lnSpc>
                <a:spcPts val="2800"/>
              </a:lnSpc>
            </a:pPr>
            <a:r>
              <a:rPr lang="en-US" altLang="zh-CN" sz="2200" dirty="0" smtClean="0">
                <a:latin typeface="微软雅黑" panose="020B0503020204020204" pitchFamily="34" charset="-122"/>
                <a:ea typeface="微软雅黑" panose="020B0503020204020204" pitchFamily="34" charset="-122"/>
              </a:rPr>
              <a:t>  b</a:t>
            </a:r>
            <a:r>
              <a:rPr lang="zh-CN" altLang="en-US" sz="2200" dirty="0">
                <a:latin typeface="微软雅黑" panose="020B0503020204020204" pitchFamily="34" charset="-122"/>
                <a:ea typeface="微软雅黑" panose="020B0503020204020204" pitchFamily="34" charset="-122"/>
              </a:rPr>
              <a:t>大腿出血：用手掌根部压住大腿中央稍微偏上点的内侧。</a:t>
            </a:r>
            <a:endParaRPr lang="zh-CN" altLang="en-US" sz="2200" dirty="0">
              <a:latin typeface="微软雅黑" panose="020B0503020204020204" pitchFamily="34" charset="-122"/>
              <a:ea typeface="微软雅黑" panose="020B0503020204020204" pitchFamily="34" charset="-122"/>
            </a:endParaRPr>
          </a:p>
          <a:p>
            <a:pPr>
              <a:lnSpc>
                <a:spcPts val="2800"/>
              </a:lnSpc>
            </a:pPr>
            <a:r>
              <a:rPr lang="en-US" altLang="zh-CN" sz="2200" dirty="0" smtClean="0">
                <a:latin typeface="微软雅黑" panose="020B0503020204020204" pitchFamily="34" charset="-122"/>
                <a:ea typeface="微软雅黑" panose="020B0503020204020204" pitchFamily="34" charset="-122"/>
              </a:rPr>
              <a:t>  c</a:t>
            </a:r>
            <a:r>
              <a:rPr lang="zh-CN" altLang="en-US" sz="2200" dirty="0">
                <a:latin typeface="微软雅黑" panose="020B0503020204020204" pitchFamily="34" charset="-122"/>
                <a:ea typeface="微软雅黑" panose="020B0503020204020204" pitchFamily="34" charset="-122"/>
              </a:rPr>
              <a:t>手部出血：用</a:t>
            </a:r>
            <a:r>
              <a:rPr lang="en-US" altLang="zh-CN" sz="2200" dirty="0">
                <a:latin typeface="微软雅黑" panose="020B0503020204020204" pitchFamily="34" charset="-122"/>
                <a:ea typeface="微软雅黑" panose="020B0503020204020204" pitchFamily="34" charset="-122"/>
              </a:rPr>
              <a:t>3</a:t>
            </a:r>
            <a:r>
              <a:rPr lang="zh-CN" altLang="en-US" sz="2200" dirty="0">
                <a:latin typeface="微软雅黑" panose="020B0503020204020204" pitchFamily="34" charset="-122"/>
                <a:ea typeface="微软雅黑" panose="020B0503020204020204" pitchFamily="34" charset="-122"/>
              </a:rPr>
              <a:t>个手指压住靠近大拇指根部的地方。</a:t>
            </a:r>
            <a:endParaRPr lang="zh-CN" altLang="en-US" sz="2200" dirty="0">
              <a:latin typeface="微软雅黑" panose="020B0503020204020204" pitchFamily="34" charset="-122"/>
              <a:ea typeface="微软雅黑" panose="020B0503020204020204" pitchFamily="34" charset="-122"/>
            </a:endParaRPr>
          </a:p>
        </p:txBody>
      </p:sp>
      <p:grpSp>
        <p:nvGrpSpPr>
          <p:cNvPr id="20" name="组合 19"/>
          <p:cNvGrpSpPr/>
          <p:nvPr/>
        </p:nvGrpSpPr>
        <p:grpSpPr>
          <a:xfrm>
            <a:off x="1710278" y="4530317"/>
            <a:ext cx="8776754" cy="2117271"/>
            <a:chOff x="2419630" y="2116535"/>
            <a:chExt cx="7888445" cy="1837058"/>
          </a:xfrm>
        </p:grpSpPr>
        <p:pic>
          <p:nvPicPr>
            <p:cNvPr id="21" name="图片 20"/>
            <p:cNvPicPr>
              <a:picLocks noChangeAspect="1"/>
            </p:cNvPicPr>
            <p:nvPr/>
          </p:nvPicPr>
          <p:blipFill>
            <a:blip r:embed="rId1"/>
            <a:stretch>
              <a:fillRect/>
            </a:stretch>
          </p:blipFill>
          <p:spPr>
            <a:xfrm>
              <a:off x="2419630" y="2254628"/>
              <a:ext cx="2071173" cy="1378897"/>
            </a:xfrm>
            <a:prstGeom prst="rect">
              <a:avLst/>
            </a:prstGeom>
          </p:spPr>
        </p:pic>
        <p:sp>
          <p:nvSpPr>
            <p:cNvPr id="22" name="文本框 21"/>
            <p:cNvSpPr txBox="1"/>
            <p:nvPr/>
          </p:nvSpPr>
          <p:spPr>
            <a:xfrm>
              <a:off x="2590512" y="3676594"/>
              <a:ext cx="1729407" cy="276999"/>
            </a:xfrm>
            <a:prstGeom prst="rect">
              <a:avLst/>
            </a:prstGeom>
            <a:noFill/>
          </p:spPr>
          <p:txBody>
            <a:bodyPr wrap="square" rtlCol="0">
              <a:spAutoFit/>
            </a:bodyPr>
            <a:lstStyle/>
            <a:p>
              <a:r>
                <a:rPr lang="zh-CN" altLang="en-US" sz="1200" b="1" dirty="0" smtClean="0">
                  <a:latin typeface="微软雅黑" panose="020B0503020204020204" pitchFamily="34" charset="-122"/>
                  <a:ea typeface="微软雅黑" panose="020B0503020204020204" pitchFamily="34" charset="-122"/>
                </a:rPr>
                <a:t>加压包扎止血示意图</a:t>
              </a:r>
              <a:endParaRPr lang="zh-CN" altLang="en-US" sz="1200" b="1" dirty="0">
                <a:latin typeface="微软雅黑" panose="020B0503020204020204" pitchFamily="34" charset="-122"/>
                <a:ea typeface="微软雅黑" panose="020B0503020204020204" pitchFamily="34" charset="-122"/>
              </a:endParaRPr>
            </a:p>
          </p:txBody>
        </p:sp>
        <p:pic>
          <p:nvPicPr>
            <p:cNvPr id="23" name="图片 22"/>
            <p:cNvPicPr>
              <a:picLocks noChangeAspect="1"/>
            </p:cNvPicPr>
            <p:nvPr/>
          </p:nvPicPr>
          <p:blipFill>
            <a:blip r:embed="rId2"/>
            <a:stretch>
              <a:fillRect/>
            </a:stretch>
          </p:blipFill>
          <p:spPr>
            <a:xfrm>
              <a:off x="8395300" y="2254628"/>
              <a:ext cx="1912775" cy="1335067"/>
            </a:xfrm>
            <a:prstGeom prst="rect">
              <a:avLst/>
            </a:prstGeom>
          </p:spPr>
        </p:pic>
        <p:pic>
          <p:nvPicPr>
            <p:cNvPr id="24" name="图片 23"/>
            <p:cNvPicPr>
              <a:picLocks noChangeAspect="1"/>
            </p:cNvPicPr>
            <p:nvPr/>
          </p:nvPicPr>
          <p:blipFill>
            <a:blip r:embed="rId3"/>
            <a:stretch>
              <a:fillRect/>
            </a:stretch>
          </p:blipFill>
          <p:spPr>
            <a:xfrm>
              <a:off x="5537720" y="2116535"/>
              <a:ext cx="2000232" cy="1568182"/>
            </a:xfrm>
            <a:prstGeom prst="rect">
              <a:avLst/>
            </a:prstGeom>
          </p:spPr>
        </p:pic>
        <p:sp>
          <p:nvSpPr>
            <p:cNvPr id="25" name="文本框 24"/>
            <p:cNvSpPr txBox="1"/>
            <p:nvPr/>
          </p:nvSpPr>
          <p:spPr>
            <a:xfrm>
              <a:off x="5940058" y="3630894"/>
              <a:ext cx="1597895" cy="276999"/>
            </a:xfrm>
            <a:prstGeom prst="rect">
              <a:avLst/>
            </a:prstGeom>
            <a:noFill/>
          </p:spPr>
          <p:txBody>
            <a:bodyPr wrap="square" rtlCol="0">
              <a:spAutoFit/>
            </a:bodyPr>
            <a:lstStyle/>
            <a:p>
              <a:r>
                <a:rPr lang="zh-CN" altLang="en-US" sz="1200" b="1" dirty="0" smtClean="0">
                  <a:latin typeface="微软雅黑" panose="020B0503020204020204" pitchFamily="34" charset="-122"/>
                  <a:ea typeface="微软雅黑" panose="020B0503020204020204" pitchFamily="34" charset="-122"/>
                </a:rPr>
                <a:t>指压止血示意图</a:t>
              </a:r>
              <a:endParaRPr lang="zh-CN" altLang="en-US" sz="1200" b="1" dirty="0">
                <a:latin typeface="微软雅黑" panose="020B0503020204020204" pitchFamily="34" charset="-122"/>
                <a:ea typeface="微软雅黑" panose="020B0503020204020204" pitchFamily="34" charset="-122"/>
              </a:endParaRPr>
            </a:p>
          </p:txBody>
        </p:sp>
        <p:sp>
          <p:nvSpPr>
            <p:cNvPr id="26" name="文本框 25"/>
            <p:cNvSpPr txBox="1"/>
            <p:nvPr/>
          </p:nvSpPr>
          <p:spPr>
            <a:xfrm>
              <a:off x="8709335" y="3589696"/>
              <a:ext cx="1542360" cy="276999"/>
            </a:xfrm>
            <a:prstGeom prst="rect">
              <a:avLst/>
            </a:prstGeom>
            <a:noFill/>
          </p:spPr>
          <p:txBody>
            <a:bodyPr wrap="square" rtlCol="0">
              <a:spAutoFit/>
            </a:bodyPr>
            <a:lstStyle/>
            <a:p>
              <a:r>
                <a:rPr lang="zh-CN" altLang="en-US" sz="1200" b="1" dirty="0" smtClean="0">
                  <a:latin typeface="微软雅黑" panose="020B0503020204020204" pitchFamily="34" charset="-122"/>
                  <a:ea typeface="微软雅黑" panose="020B0503020204020204" pitchFamily="34" charset="-122"/>
                </a:rPr>
                <a:t>止血带止血示意图</a:t>
              </a:r>
              <a:endParaRPr lang="zh-CN" altLang="en-US" sz="1200" b="1" dirty="0">
                <a:latin typeface="微软雅黑" panose="020B0503020204020204" pitchFamily="34" charset="-122"/>
                <a:ea typeface="微软雅黑" panose="020B0503020204020204" pitchFamily="34" charset="-122"/>
              </a:endParaRPr>
            </a:p>
          </p:txBody>
        </p:sp>
      </p:grpSp>
      <p:sp>
        <p:nvSpPr>
          <p:cNvPr id="27" name="矩形 26"/>
          <p:cNvSpPr/>
          <p:nvPr/>
        </p:nvSpPr>
        <p:spPr>
          <a:xfrm>
            <a:off x="8811472" y="3464570"/>
            <a:ext cx="3133230" cy="584775"/>
          </a:xfrm>
          <a:prstGeom prst="rect">
            <a:avLst/>
          </a:prstGeom>
        </p:spPr>
        <p:txBody>
          <a:bodyPr wrap="square">
            <a:spAutoFit/>
          </a:bodyPr>
          <a:lstStyle/>
          <a:p>
            <a:r>
              <a:rPr lang="zh-CN" altLang="en-US" sz="1600" b="1" dirty="0">
                <a:solidFill>
                  <a:srgbClr val="FF3300"/>
                </a:solidFill>
                <a:latin typeface="微软雅黑" panose="020B0503020204020204" pitchFamily="34" charset="-122"/>
                <a:ea typeface="微软雅黑" panose="020B0503020204020204" pitchFamily="34" charset="-122"/>
              </a:rPr>
              <a:t>如需上止血带时应记好时间，每隔</a:t>
            </a:r>
            <a:r>
              <a:rPr lang="en-US" altLang="zh-CN" sz="1600" b="1" dirty="0">
                <a:solidFill>
                  <a:srgbClr val="FF3300"/>
                </a:solidFill>
                <a:latin typeface="微软雅黑" panose="020B0503020204020204" pitchFamily="34" charset="-122"/>
                <a:ea typeface="微软雅黑" panose="020B0503020204020204" pitchFamily="34" charset="-122"/>
              </a:rPr>
              <a:t>40-50</a:t>
            </a:r>
            <a:r>
              <a:rPr lang="zh-CN" altLang="en-US" sz="1600" b="1" dirty="0">
                <a:solidFill>
                  <a:srgbClr val="FF3300"/>
                </a:solidFill>
                <a:latin typeface="微软雅黑" panose="020B0503020204020204" pitchFamily="34" charset="-122"/>
                <a:ea typeface="微软雅黑" panose="020B0503020204020204" pitchFamily="34" charset="-122"/>
              </a:rPr>
              <a:t>分钟应放松</a:t>
            </a:r>
            <a:r>
              <a:rPr lang="en-US" altLang="zh-CN" sz="1600" b="1" dirty="0">
                <a:solidFill>
                  <a:srgbClr val="FF3300"/>
                </a:solidFill>
                <a:latin typeface="微软雅黑" panose="020B0503020204020204" pitchFamily="34" charset="-122"/>
                <a:ea typeface="微软雅黑" panose="020B0503020204020204" pitchFamily="34" charset="-122"/>
              </a:rPr>
              <a:t>10</a:t>
            </a:r>
            <a:r>
              <a:rPr lang="zh-CN" altLang="en-US" sz="1600" b="1" dirty="0">
                <a:solidFill>
                  <a:srgbClr val="FF3300"/>
                </a:solidFill>
                <a:latin typeface="微软雅黑" panose="020B0503020204020204" pitchFamily="34" charset="-122"/>
                <a:ea typeface="微软雅黑" panose="020B0503020204020204" pitchFamily="34" charset="-122"/>
              </a:rPr>
              <a:t>分钟，</a:t>
            </a:r>
            <a:endParaRPr lang="zh-CN" altLang="en-US" sz="1600" b="1" dirty="0">
              <a:solidFill>
                <a:srgbClr val="FF3300"/>
              </a:solidFill>
              <a:latin typeface="微软雅黑" panose="020B0503020204020204" pitchFamily="34" charset="-122"/>
              <a:ea typeface="微软雅黑" panose="020B0503020204020204" pitchFamily="34" charset="-122"/>
            </a:endParaRPr>
          </a:p>
        </p:txBody>
      </p:sp>
      <p:cxnSp>
        <p:nvCxnSpPr>
          <p:cNvPr id="29" name="直接箭头连接符 28"/>
          <p:cNvCxnSpPr/>
          <p:nvPr/>
        </p:nvCxnSpPr>
        <p:spPr>
          <a:xfrm flipH="1">
            <a:off x="9422947" y="4097943"/>
            <a:ext cx="955140" cy="5567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1153944" y="1048923"/>
            <a:ext cx="2671304" cy="553998"/>
          </a:xfrm>
          <a:prstGeom prst="rect">
            <a:avLst/>
          </a:prstGeom>
          <a:noFill/>
        </p:spPr>
        <p:txBody>
          <a:bodyPr wrap="square" rtlCol="0">
            <a:spAutoFit/>
          </a:bodyPr>
          <a:lstStyle/>
          <a:p>
            <a:r>
              <a:rPr lang="zh-CN" altLang="en-US" sz="3000" b="1" dirty="0" smtClean="0">
                <a:latin typeface="黑体" panose="02010609060101010101" charset="-122"/>
                <a:ea typeface="黑体" panose="02010609060101010101" charset="-122"/>
              </a:rPr>
              <a:t>☆体外流血</a:t>
            </a:r>
            <a:endParaRPr lang="zh-CN" altLang="en-US" sz="3000" b="1" dirty="0">
              <a:latin typeface="黑体" panose="02010609060101010101" charset="-122"/>
              <a:ea typeface="黑体" panose="02010609060101010101" charset="-122"/>
            </a:endParaRPr>
          </a:p>
        </p:txBody>
      </p:sp>
      <p:sp>
        <p:nvSpPr>
          <p:cNvPr id="4" name="文本框 3"/>
          <p:cNvSpPr txBox="1"/>
          <p:nvPr/>
        </p:nvSpPr>
        <p:spPr>
          <a:xfrm>
            <a:off x="764540" y="262890"/>
            <a:ext cx="2606675" cy="521970"/>
          </a:xfrm>
          <a:prstGeom prst="rect">
            <a:avLst/>
          </a:prstGeom>
          <a:noFill/>
        </p:spPr>
        <p:txBody>
          <a:bodyPr wrap="square" rtlCol="0">
            <a:spAutoFit/>
          </a:bodyPr>
          <a:p>
            <a:r>
              <a:rPr lang="zh-CN" altLang="en-US" sz="2800">
                <a:solidFill>
                  <a:schemeClr val="bg1"/>
                </a:solidFill>
                <a:latin typeface="微软雅黑" panose="020B0503020204020204" pitchFamily="34" charset="-122"/>
                <a:ea typeface="微软雅黑" panose="020B0503020204020204" pitchFamily="34" charset="-122"/>
              </a:rPr>
              <a:t>生产中的安全</a:t>
            </a:r>
            <a:endParaRPr lang="zh-CN" altLang="en-US" sz="28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96993" y="1026551"/>
            <a:ext cx="5255046" cy="5330179"/>
          </a:xfrm>
          <a:prstGeom prst="rect">
            <a:avLst/>
          </a:prstGeom>
        </p:spPr>
      </p:pic>
      <p:pic>
        <p:nvPicPr>
          <p:cNvPr id="4" name="图片 3"/>
          <p:cNvPicPr>
            <a:picLocks noChangeAspect="1"/>
          </p:cNvPicPr>
          <p:nvPr/>
        </p:nvPicPr>
        <p:blipFill>
          <a:blip r:embed="rId2"/>
          <a:stretch>
            <a:fillRect/>
          </a:stretch>
        </p:blipFill>
        <p:spPr>
          <a:xfrm>
            <a:off x="6636869" y="1026551"/>
            <a:ext cx="5181600" cy="5421020"/>
          </a:xfrm>
          <a:prstGeom prst="rect">
            <a:avLst/>
          </a:prstGeom>
        </p:spPr>
      </p:pic>
      <p:sp>
        <p:nvSpPr>
          <p:cNvPr id="5" name="文本框 4"/>
          <p:cNvSpPr txBox="1"/>
          <p:nvPr/>
        </p:nvSpPr>
        <p:spPr>
          <a:xfrm>
            <a:off x="6113649" y="3151186"/>
            <a:ext cx="523220" cy="1520327"/>
          </a:xfrm>
          <a:prstGeom prst="rect">
            <a:avLst/>
          </a:prstGeom>
          <a:noFill/>
        </p:spPr>
        <p:txBody>
          <a:bodyPr vert="eaVert" wrap="square" rtlCol="0">
            <a:spAutoFit/>
          </a:bodyPr>
          <a:lstStyle/>
          <a:p>
            <a:r>
              <a:rPr lang="zh-CN" altLang="en-US" sz="2200" b="1" dirty="0" smtClean="0">
                <a:solidFill>
                  <a:srgbClr val="FF0000"/>
                </a:solidFill>
                <a:ea typeface="微软雅黑" panose="020B0503020204020204" pitchFamily="34" charset="-122"/>
              </a:rPr>
              <a:t>止血的方法</a:t>
            </a:r>
            <a:endParaRPr lang="zh-CN" altLang="en-US" sz="2200" b="1" dirty="0">
              <a:solidFill>
                <a:srgbClr val="FF0000"/>
              </a:solidFill>
              <a:ea typeface="微软雅黑" panose="020B0503020204020204" pitchFamily="34" charset="-122"/>
            </a:endParaRPr>
          </a:p>
        </p:txBody>
      </p:sp>
      <p:sp>
        <p:nvSpPr>
          <p:cNvPr id="2" name="文本框 1"/>
          <p:cNvSpPr txBox="1"/>
          <p:nvPr/>
        </p:nvSpPr>
        <p:spPr>
          <a:xfrm>
            <a:off x="764540" y="262890"/>
            <a:ext cx="2606675" cy="521970"/>
          </a:xfrm>
          <a:prstGeom prst="rect">
            <a:avLst/>
          </a:prstGeom>
          <a:noFill/>
        </p:spPr>
        <p:txBody>
          <a:bodyPr wrap="square" rtlCol="0">
            <a:spAutoFit/>
          </a:bodyPr>
          <a:p>
            <a:r>
              <a:rPr lang="zh-CN" altLang="en-US" sz="2800">
                <a:solidFill>
                  <a:schemeClr val="bg1"/>
                </a:solidFill>
                <a:latin typeface="微软雅黑" panose="020B0503020204020204" pitchFamily="34" charset="-122"/>
                <a:ea typeface="微软雅黑" panose="020B0503020204020204" pitchFamily="34" charset="-122"/>
              </a:rPr>
              <a:t>生产中的安全</a:t>
            </a:r>
            <a:endParaRPr lang="zh-CN" altLang="en-US" sz="28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ChangeArrowheads="1"/>
          </p:cNvSpPr>
          <p:nvPr/>
        </p:nvSpPr>
        <p:spPr>
          <a:xfrm>
            <a:off x="740474" y="2083660"/>
            <a:ext cx="6020210" cy="420697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indent="-457200">
              <a:lnSpc>
                <a:spcPts val="2800"/>
              </a:lnSpc>
              <a:buFont typeface="+mj-ea"/>
              <a:buAutoNum type="circleNumDbPlain"/>
            </a:pPr>
            <a:r>
              <a:rPr lang="zh-CN" altLang="en-US" sz="2000" dirty="0">
                <a:latin typeface="微软雅黑" panose="020B0503020204020204" pitchFamily="34" charset="-122"/>
                <a:ea typeface="微软雅黑" panose="020B0503020204020204" pitchFamily="34" charset="-122"/>
              </a:rPr>
              <a:t>纱布或干净的手绢直接按在伤口上，进行止血，呼叫救护车</a:t>
            </a:r>
            <a:r>
              <a:rPr lang="zh-CN" altLang="en-US" sz="2000" dirty="0" smtClean="0">
                <a:latin typeface="微软雅黑" panose="020B0503020204020204" pitchFamily="34" charset="-122"/>
                <a:ea typeface="微软雅黑" panose="020B0503020204020204" pitchFamily="34" charset="-122"/>
              </a:rPr>
              <a:t>。</a:t>
            </a:r>
            <a:endParaRPr lang="en-US" altLang="zh-CN" sz="2000" dirty="0" smtClean="0">
              <a:latin typeface="微软雅黑" panose="020B0503020204020204" pitchFamily="34" charset="-122"/>
              <a:ea typeface="微软雅黑" panose="020B0503020204020204" pitchFamily="34" charset="-122"/>
            </a:endParaRPr>
          </a:p>
          <a:p>
            <a:pPr marL="457200" indent="-457200">
              <a:lnSpc>
                <a:spcPts val="2800"/>
              </a:lnSpc>
              <a:buFont typeface="+mj-ea"/>
              <a:buAutoNum type="circleNumDbPlain"/>
            </a:pPr>
            <a:r>
              <a:rPr lang="zh-CN" altLang="en-US" sz="2000" u="sng" dirty="0" smtClean="0">
                <a:solidFill>
                  <a:srgbClr val="FF3300"/>
                </a:solidFill>
                <a:latin typeface="微软雅黑" panose="020B0503020204020204" pitchFamily="34" charset="-122"/>
                <a:ea typeface="微软雅黑" panose="020B0503020204020204" pitchFamily="34" charset="-122"/>
              </a:rPr>
              <a:t>断指</a:t>
            </a:r>
            <a:r>
              <a:rPr lang="zh-CN" altLang="en-US" sz="2000" u="sng" dirty="0">
                <a:solidFill>
                  <a:srgbClr val="FF3300"/>
                </a:solidFill>
                <a:latin typeface="微软雅黑" panose="020B0503020204020204" pitchFamily="34" charset="-122"/>
                <a:ea typeface="微软雅黑" panose="020B0503020204020204" pitchFamily="34" charset="-122"/>
              </a:rPr>
              <a:t>保存：将离断的肢（指）体用干净稍湿润纱布包裹放入塑料袋</a:t>
            </a:r>
            <a:r>
              <a:rPr lang="zh-CN" altLang="en-US" sz="2000" u="sng" dirty="0" smtClean="0">
                <a:solidFill>
                  <a:srgbClr val="FF3300"/>
                </a:solidFill>
                <a:latin typeface="微软雅黑" panose="020B0503020204020204" pitchFamily="34" charset="-122"/>
                <a:ea typeface="微软雅黑" panose="020B0503020204020204" pitchFamily="34" charset="-122"/>
              </a:rPr>
              <a:t>中（不要清洗和处理），最好将塑料袋放在另一个装有水袋的塑料袋中。夏天</a:t>
            </a:r>
            <a:r>
              <a:rPr lang="zh-CN" altLang="en-US" sz="2000" u="sng" dirty="0">
                <a:solidFill>
                  <a:srgbClr val="FF3300"/>
                </a:solidFill>
                <a:latin typeface="微软雅黑" panose="020B0503020204020204" pitchFamily="34" charset="-122"/>
                <a:ea typeface="微软雅黑" panose="020B0503020204020204" pitchFamily="34" charset="-122"/>
              </a:rPr>
              <a:t>可置入放有冰块的保温桶中保存。但应注意：严禁将肢体浸泡在液体中，严禁直接接触冰块，防止组织冻伤坏死。</a:t>
            </a:r>
            <a:endParaRPr lang="zh-CN" altLang="en-US" sz="2000" u="sng" dirty="0">
              <a:solidFill>
                <a:srgbClr val="FF3300"/>
              </a:solidFill>
              <a:latin typeface="微软雅黑" panose="020B0503020204020204" pitchFamily="34" charset="-122"/>
              <a:ea typeface="微软雅黑" panose="020B0503020204020204" pitchFamily="34" charset="-122"/>
            </a:endParaRPr>
          </a:p>
          <a:p>
            <a:pPr marL="457200" indent="-457200">
              <a:lnSpc>
                <a:spcPts val="2800"/>
              </a:lnSpc>
              <a:buFont typeface="+mj-ea"/>
              <a:buAutoNum type="circleNumDbPlain"/>
            </a:pPr>
            <a:r>
              <a:rPr lang="zh-CN" altLang="en-US" sz="2000" dirty="0">
                <a:latin typeface="微软雅黑" panose="020B0503020204020204" pitchFamily="34" charset="-122"/>
                <a:ea typeface="微软雅黑" panose="020B0503020204020204" pitchFamily="34" charset="-122"/>
              </a:rPr>
              <a:t>紧急转送：尽快将病人和断肢（指）安全地送到有条件开展再植手术的专业医院。转送途中应电话通知接诊医院做好手术准备，获得电话帮助。</a:t>
            </a:r>
            <a:endParaRPr lang="zh-CN" altLang="en-US" sz="2000" dirty="0">
              <a:latin typeface="微软雅黑" panose="020B0503020204020204" pitchFamily="34" charset="-122"/>
              <a:ea typeface="微软雅黑" panose="020B0503020204020204" pitchFamily="34" charset="-122"/>
            </a:endParaRPr>
          </a:p>
        </p:txBody>
      </p:sp>
      <p:pic>
        <p:nvPicPr>
          <p:cNvPr id="6" name="Picture 2" descr="http://s9.sinaimg.cn/bmiddle/005AFqwIzy6KjpacN96d8&amp;690"/>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903903" y="2083660"/>
            <a:ext cx="4769027" cy="3960440"/>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1164114" y="1414380"/>
            <a:ext cx="5501091" cy="369332"/>
          </a:xfrm>
          <a:prstGeom prst="rect">
            <a:avLst/>
          </a:prstGeom>
        </p:spPr>
        <p:txBody>
          <a:bodyPr wrap="square">
            <a:spAutoFit/>
          </a:bodyPr>
          <a:lstStyle/>
          <a:p>
            <a:r>
              <a:rPr lang="zh-CN" altLang="en-US" b="1" dirty="0">
                <a:solidFill>
                  <a:srgbClr val="FF3300"/>
                </a:solidFill>
                <a:latin typeface="黑体" panose="02010609060101010101" charset="-122"/>
                <a:ea typeface="黑体" panose="02010609060101010101" charset="-122"/>
              </a:rPr>
              <a:t>由于在</a:t>
            </a:r>
            <a:r>
              <a:rPr lang="zh-CN" altLang="en-US" b="1" dirty="0" smtClean="0">
                <a:solidFill>
                  <a:srgbClr val="FF3300"/>
                </a:solidFill>
                <a:latin typeface="黑体" panose="02010609060101010101" charset="-122"/>
                <a:ea typeface="黑体" panose="02010609060101010101" charset="-122"/>
              </a:rPr>
              <a:t>机械操作</a:t>
            </a:r>
            <a:r>
              <a:rPr lang="zh-CN" altLang="en-US" b="1" dirty="0">
                <a:solidFill>
                  <a:srgbClr val="FF3300"/>
                </a:solidFill>
                <a:latin typeface="黑体" panose="02010609060101010101" charset="-122"/>
                <a:ea typeface="黑体" panose="02010609060101010101" charset="-122"/>
              </a:rPr>
              <a:t>时，手指被切断的</a:t>
            </a:r>
            <a:r>
              <a:rPr lang="zh-CN" altLang="en-US" b="1" dirty="0" smtClean="0">
                <a:solidFill>
                  <a:srgbClr val="FF3300"/>
                </a:solidFill>
                <a:latin typeface="黑体" panose="02010609060101010101" charset="-122"/>
                <a:ea typeface="黑体" panose="02010609060101010101" charset="-122"/>
              </a:rPr>
              <a:t>事故时有发生</a:t>
            </a:r>
            <a:r>
              <a:rPr lang="zh-CN" altLang="en-US" b="1" dirty="0">
                <a:solidFill>
                  <a:srgbClr val="FF3300"/>
                </a:solidFill>
                <a:latin typeface="黑体" panose="02010609060101010101" charset="-122"/>
                <a:ea typeface="黑体" panose="02010609060101010101" charset="-122"/>
              </a:rPr>
              <a:t>的</a:t>
            </a:r>
            <a:r>
              <a:rPr lang="zh-CN" altLang="en-US" b="1" dirty="0" smtClean="0">
                <a:solidFill>
                  <a:srgbClr val="FF3300"/>
                </a:solidFill>
                <a:latin typeface="黑体" panose="02010609060101010101" charset="-122"/>
                <a:ea typeface="黑体" panose="02010609060101010101" charset="-122"/>
              </a:rPr>
              <a:t>。</a:t>
            </a:r>
            <a:endParaRPr lang="zh-CN" altLang="en-US" b="1" dirty="0">
              <a:solidFill>
                <a:srgbClr val="FF3300"/>
              </a:solidFill>
              <a:latin typeface="黑体" panose="02010609060101010101" charset="-122"/>
              <a:ea typeface="黑体" panose="02010609060101010101" charset="-122"/>
            </a:endParaRPr>
          </a:p>
        </p:txBody>
      </p:sp>
      <p:sp>
        <p:nvSpPr>
          <p:cNvPr id="4" name="文本框 3"/>
          <p:cNvSpPr txBox="1"/>
          <p:nvPr/>
        </p:nvSpPr>
        <p:spPr>
          <a:xfrm>
            <a:off x="764540" y="262890"/>
            <a:ext cx="2606675" cy="521970"/>
          </a:xfrm>
          <a:prstGeom prst="rect">
            <a:avLst/>
          </a:prstGeom>
          <a:noFill/>
        </p:spPr>
        <p:txBody>
          <a:bodyPr wrap="square" rtlCol="0">
            <a:spAutoFit/>
          </a:bodyPr>
          <a:p>
            <a:r>
              <a:rPr lang="zh-CN" altLang="en-US" sz="2800">
                <a:solidFill>
                  <a:schemeClr val="bg1"/>
                </a:solidFill>
                <a:latin typeface="微软雅黑" panose="020B0503020204020204" pitchFamily="34" charset="-122"/>
                <a:ea typeface="微软雅黑" panose="020B0503020204020204" pitchFamily="34" charset="-122"/>
              </a:rPr>
              <a:t>生产中的安全</a:t>
            </a:r>
            <a:endParaRPr lang="zh-CN" altLang="en-US" sz="28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71957" y="2054889"/>
            <a:ext cx="4252509" cy="2246769"/>
          </a:xfrm>
          <a:prstGeom prst="rect">
            <a:avLst/>
          </a:prstGeom>
          <a:noFill/>
        </p:spPr>
        <p:txBody>
          <a:bodyPr wrap="square" rtlCol="0">
            <a:spAutoFit/>
          </a:bodyPr>
          <a:lstStyle/>
          <a:p>
            <a:pPr>
              <a:lnSpc>
                <a:spcPts val="2800"/>
              </a:lnSpc>
            </a:pPr>
            <a:r>
              <a:rPr lang="zh-CN" altLang="en-US" sz="2400" b="1" dirty="0" smtClean="0">
                <a:latin typeface="微软雅黑" panose="020B0503020204020204" pitchFamily="34" charset="-122"/>
                <a:ea typeface="微软雅黑" panose="020B0503020204020204" pitchFamily="34" charset="-122"/>
              </a:rPr>
              <a:t>清除伤口异物</a:t>
            </a:r>
            <a:endParaRPr lang="en-US" altLang="zh-CN" sz="2400" b="1" dirty="0" smtClean="0">
              <a:latin typeface="微软雅黑" panose="020B0503020204020204" pitchFamily="34" charset="-122"/>
              <a:ea typeface="微软雅黑" panose="020B0503020204020204" pitchFamily="34" charset="-122"/>
            </a:endParaRPr>
          </a:p>
          <a:p>
            <a:pPr marL="285750" indent="-285750">
              <a:lnSpc>
                <a:spcPts val="2800"/>
              </a:lnSpc>
              <a:buFont typeface="Wingdings" panose="05000000000000000000" pitchFamily="2" charset="2"/>
              <a:buChar char="u"/>
            </a:pPr>
            <a:r>
              <a:rPr lang="zh-CN" altLang="en-US" b="1" dirty="0" smtClean="0">
                <a:latin typeface="微软雅黑" panose="020B0503020204020204" pitchFamily="34" charset="-122"/>
                <a:ea typeface="微软雅黑" panose="020B0503020204020204" pitchFamily="34" charset="-122"/>
              </a:rPr>
              <a:t>必须仔细清洗伤口上的脏物和各类异物，如果伤口里有体积较大的异物，暂时不要动它。</a:t>
            </a:r>
            <a:endParaRPr lang="en-US" altLang="zh-CN" b="1" dirty="0" smtClean="0">
              <a:latin typeface="微软雅黑" panose="020B0503020204020204" pitchFamily="34" charset="-122"/>
              <a:ea typeface="微软雅黑" panose="020B0503020204020204" pitchFamily="34" charset="-122"/>
            </a:endParaRPr>
          </a:p>
          <a:p>
            <a:pPr marL="285750" indent="-285750">
              <a:lnSpc>
                <a:spcPts val="2800"/>
              </a:lnSpc>
              <a:buFont typeface="Wingdings" panose="05000000000000000000" pitchFamily="2" charset="2"/>
              <a:buChar char="u"/>
            </a:pPr>
            <a:r>
              <a:rPr lang="zh-CN" altLang="en-US" b="1" dirty="0">
                <a:latin typeface="微软雅黑" panose="020B0503020204020204" pitchFamily="34" charset="-122"/>
                <a:ea typeface="微软雅黑" panose="020B0503020204020204" pitchFamily="34" charset="-122"/>
              </a:rPr>
              <a:t>不要</a:t>
            </a:r>
            <a:r>
              <a:rPr lang="zh-CN" altLang="en-US" b="1" dirty="0" smtClean="0">
                <a:latin typeface="微软雅黑" panose="020B0503020204020204" pitchFamily="34" charset="-122"/>
                <a:ea typeface="微软雅黑" panose="020B0503020204020204" pitchFamily="34" charset="-122"/>
              </a:rPr>
              <a:t>试图从很深的伤口里取出异物，否则可能引起更严重的出血。</a:t>
            </a:r>
            <a:endParaRPr lang="en-US" altLang="zh-CN" b="1" dirty="0" smtClean="0">
              <a:latin typeface="微软雅黑" panose="020B0503020204020204" pitchFamily="34" charset="-122"/>
              <a:ea typeface="微软雅黑" panose="020B0503020204020204" pitchFamily="34" charset="-122"/>
            </a:endParaRPr>
          </a:p>
        </p:txBody>
      </p:sp>
      <p:pic>
        <p:nvPicPr>
          <p:cNvPr id="8" name="Picture 4" descr="1076 副本 拷贝"/>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928214" y="1090670"/>
            <a:ext cx="6912631" cy="5563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p:nvSpPr>
        <p:spPr>
          <a:xfrm>
            <a:off x="714256" y="4635602"/>
            <a:ext cx="3967909" cy="1323439"/>
          </a:xfrm>
          <a:prstGeom prst="rect">
            <a:avLst/>
          </a:prstGeom>
        </p:spPr>
        <p:txBody>
          <a:bodyPr wrap="square">
            <a:spAutoFit/>
          </a:bodyPr>
          <a:lstStyle/>
          <a:p>
            <a:r>
              <a:rPr lang="zh-CN" altLang="en-US" sz="1600" b="1" dirty="0" smtClean="0">
                <a:latin typeface="微软雅黑" panose="020B0503020204020204" pitchFamily="34" charset="-122"/>
                <a:ea typeface="微软雅黑" panose="020B0503020204020204" pitchFamily="34" charset="-122"/>
              </a:rPr>
              <a:t>注：如果</a:t>
            </a:r>
            <a:r>
              <a:rPr lang="zh-CN" altLang="en-US" sz="1600" b="1" dirty="0">
                <a:latin typeface="微软雅黑" panose="020B0503020204020204" pitchFamily="34" charset="-122"/>
                <a:ea typeface="微软雅黑" panose="020B0503020204020204" pitchFamily="34" charset="-122"/>
              </a:rPr>
              <a:t>伤口仍透过纱布向外渗血，不要揭开纱布，否则会破坏刚刚形成的血凝块，导致更严重的出血。此时，应该拿一块更大的棉垫或纱布覆盖在原来的纱布上，再用绷带牢固包扎。</a:t>
            </a:r>
            <a:endParaRPr lang="zh-CN" altLang="en-US" sz="1600" b="1" dirty="0">
              <a:latin typeface="微软雅黑" panose="020B0503020204020204" pitchFamily="34" charset="-122"/>
              <a:ea typeface="微软雅黑" panose="020B0503020204020204" pitchFamily="34" charset="-122"/>
            </a:endParaRPr>
          </a:p>
        </p:txBody>
      </p:sp>
      <p:sp>
        <p:nvSpPr>
          <p:cNvPr id="4" name="文本框 3"/>
          <p:cNvSpPr txBox="1"/>
          <p:nvPr/>
        </p:nvSpPr>
        <p:spPr>
          <a:xfrm>
            <a:off x="764540" y="262890"/>
            <a:ext cx="2606675" cy="521970"/>
          </a:xfrm>
          <a:prstGeom prst="rect">
            <a:avLst/>
          </a:prstGeom>
          <a:noFill/>
        </p:spPr>
        <p:txBody>
          <a:bodyPr wrap="square" rtlCol="0">
            <a:spAutoFit/>
          </a:bodyPr>
          <a:p>
            <a:r>
              <a:rPr lang="zh-CN" altLang="en-US" sz="2800">
                <a:solidFill>
                  <a:schemeClr val="bg1"/>
                </a:solidFill>
                <a:latin typeface="微软雅黑" panose="020B0503020204020204" pitchFamily="34" charset="-122"/>
                <a:ea typeface="微软雅黑" panose="020B0503020204020204" pitchFamily="34" charset="-122"/>
              </a:rPr>
              <a:t>生产中的安全</a:t>
            </a:r>
            <a:endParaRPr lang="zh-CN" altLang="en-US" sz="28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559147" y="2754217"/>
            <a:ext cx="3580482" cy="1568450"/>
          </a:xfrm>
          <a:prstGeom prst="rect">
            <a:avLst/>
          </a:prstGeom>
          <a:noFill/>
        </p:spPr>
        <p:txBody>
          <a:bodyPr wrap="square" rtlCol="0">
            <a:spAutoFit/>
          </a:bodyPr>
          <a:lstStyle/>
          <a:p>
            <a:r>
              <a:rPr lang="zh-CN" altLang="en-US" sz="9600" b="1" dirty="0" smtClean="0">
                <a:solidFill>
                  <a:schemeClr val="tx1">
                    <a:lumMod val="95000"/>
                    <a:lumOff val="5000"/>
                  </a:schemeClr>
                </a:solidFill>
                <a:latin typeface="微软雅黑" panose="020B0503020204020204" pitchFamily="34" charset="-122"/>
                <a:ea typeface="微软雅黑" panose="020B0503020204020204" pitchFamily="34" charset="-122"/>
              </a:rPr>
              <a:t>粉尘</a:t>
            </a:r>
            <a:r>
              <a:rPr lang="zh-CN" altLang="en-US" sz="8000" b="1" dirty="0" smtClean="0">
                <a:solidFill>
                  <a:schemeClr val="tx1">
                    <a:lumMod val="95000"/>
                    <a:lumOff val="5000"/>
                  </a:schemeClr>
                </a:solidFill>
                <a:latin typeface="微软雅黑" panose="020B0503020204020204" pitchFamily="34" charset="-122"/>
                <a:ea typeface="微软雅黑" panose="020B0503020204020204" pitchFamily="34" charset="-122"/>
              </a:rPr>
              <a:t>？</a:t>
            </a:r>
            <a:endParaRPr lang="zh-CN" altLang="en-US" sz="96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764540" y="262890"/>
            <a:ext cx="2606675" cy="521970"/>
          </a:xfrm>
          <a:prstGeom prst="rect">
            <a:avLst/>
          </a:prstGeom>
          <a:noFill/>
        </p:spPr>
        <p:txBody>
          <a:bodyPr wrap="square" rtlCol="0">
            <a:spAutoFit/>
          </a:bodyPr>
          <a:p>
            <a:r>
              <a:rPr lang="zh-CN" altLang="en-US" sz="2800">
                <a:solidFill>
                  <a:schemeClr val="bg1"/>
                </a:solidFill>
                <a:latin typeface="微软雅黑" panose="020B0503020204020204" pitchFamily="34" charset="-122"/>
                <a:ea typeface="微软雅黑" panose="020B0503020204020204" pitchFamily="34" charset="-122"/>
              </a:rPr>
              <a:t>生产中的安全</a:t>
            </a:r>
            <a:endParaRPr lang="zh-CN" altLang="en-US" sz="28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388126" y="1006774"/>
            <a:ext cx="1222872" cy="584775"/>
          </a:xfrm>
          <a:prstGeom prst="rect">
            <a:avLst/>
          </a:prstGeom>
          <a:noFill/>
        </p:spPr>
        <p:txBody>
          <a:bodyPr wrap="square" rtlCol="0">
            <a:spAutoFit/>
          </a:bodyPr>
          <a:lstStyle/>
          <a:p>
            <a:r>
              <a:rPr lang="zh-CN" altLang="en-US" sz="3200" b="1" dirty="0" smtClean="0">
                <a:latin typeface="方正粗倩简体" panose="03000509000000000000" pitchFamily="65" charset="-122"/>
                <a:ea typeface="方正粗倩简体" panose="03000509000000000000" pitchFamily="65" charset="-122"/>
              </a:rPr>
              <a:t>危害</a:t>
            </a:r>
            <a:endParaRPr lang="zh-CN" altLang="en-US" sz="3200" b="1" dirty="0">
              <a:latin typeface="方正粗倩简体" panose="03000509000000000000" pitchFamily="65" charset="-122"/>
              <a:ea typeface="方正粗倩简体" panose="03000509000000000000" pitchFamily="65" charset="-122"/>
            </a:endParaRPr>
          </a:p>
        </p:txBody>
      </p:sp>
      <p:sp>
        <p:nvSpPr>
          <p:cNvPr id="6" name="文本框 5"/>
          <p:cNvSpPr txBox="1"/>
          <p:nvPr/>
        </p:nvSpPr>
        <p:spPr>
          <a:xfrm>
            <a:off x="1277955" y="1686920"/>
            <a:ext cx="5971143" cy="584775"/>
          </a:xfrm>
          <a:prstGeom prst="rect">
            <a:avLst/>
          </a:prstGeom>
          <a:noFill/>
        </p:spPr>
        <p:txBody>
          <a:bodyPr wrap="square" rtlCol="0">
            <a:spAutoFit/>
          </a:bodyPr>
          <a:lstStyle/>
          <a:p>
            <a:r>
              <a:rPr lang="en-US" altLang="zh-CN" sz="1600" dirty="0" smtClean="0">
                <a:latin typeface="微软雅黑" panose="020B0503020204020204" pitchFamily="34" charset="-122"/>
                <a:ea typeface="微软雅黑" panose="020B0503020204020204" pitchFamily="34" charset="-122"/>
              </a:rPr>
              <a:t>1</a:t>
            </a:r>
            <a:r>
              <a:rPr lang="zh-CN" altLang="en-US" sz="1600" dirty="0" smtClean="0">
                <a:latin typeface="微软雅黑" panose="020B0503020204020204" pitchFamily="34" charset="-122"/>
                <a:ea typeface="微软雅黑" panose="020B0503020204020204" pitchFamily="34" charset="-122"/>
              </a:rPr>
              <a:t>、污染</a:t>
            </a:r>
            <a:r>
              <a:rPr lang="zh-CN" altLang="en-US" sz="1600" dirty="0">
                <a:latin typeface="微软雅黑" panose="020B0503020204020204" pitchFamily="34" charset="-122"/>
                <a:ea typeface="微软雅黑" panose="020B0503020204020204" pitchFamily="34" charset="-122"/>
              </a:rPr>
              <a:t>大气，危害人类的</a:t>
            </a:r>
            <a:r>
              <a:rPr lang="zh-CN" altLang="en-US" sz="1600" dirty="0" smtClean="0">
                <a:latin typeface="微软雅黑" panose="020B0503020204020204" pitchFamily="34" charset="-122"/>
                <a:ea typeface="微软雅黑" panose="020B0503020204020204" pitchFamily="34" charset="-122"/>
              </a:rPr>
              <a:t>健康。</a:t>
            </a:r>
            <a:r>
              <a:rPr lang="zh-CN" altLang="en-US" sz="1600" dirty="0">
                <a:latin typeface="微软雅黑" panose="020B0503020204020204" pitchFamily="34" charset="-122"/>
                <a:ea typeface="微软雅黑" panose="020B0503020204020204" pitchFamily="34" charset="-122"/>
              </a:rPr>
              <a:t>飘逸在大气中的粉尘往往含有许多有毒成分，如铬，锰，镉，铅，汞，砷等。</a:t>
            </a:r>
            <a:endParaRPr lang="zh-CN" altLang="en-US" sz="1600" dirty="0">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1"/>
          <a:stretch>
            <a:fillRect/>
          </a:stretch>
        </p:blipFill>
        <p:spPr>
          <a:xfrm>
            <a:off x="7988492" y="1244544"/>
            <a:ext cx="3112579" cy="2054302"/>
          </a:xfrm>
          <a:prstGeom prst="rect">
            <a:avLst/>
          </a:prstGeom>
        </p:spPr>
      </p:pic>
      <p:sp>
        <p:nvSpPr>
          <p:cNvPr id="8" name="矩形 7"/>
          <p:cNvSpPr/>
          <p:nvPr/>
        </p:nvSpPr>
        <p:spPr>
          <a:xfrm>
            <a:off x="1277955" y="2367066"/>
            <a:ext cx="6400802" cy="1077218"/>
          </a:xfrm>
          <a:prstGeom prst="rect">
            <a:avLst/>
          </a:prstGeom>
        </p:spPr>
        <p:txBody>
          <a:bodyPr wrap="square">
            <a:spAutoFit/>
          </a:bodyPr>
          <a:lstStyle/>
          <a:p>
            <a:r>
              <a:rPr lang="en-US" altLang="zh-CN" sz="1600" dirty="0" smtClean="0">
                <a:latin typeface="微软雅黑" panose="020B0503020204020204" pitchFamily="34" charset="-122"/>
                <a:ea typeface="微软雅黑" panose="020B0503020204020204" pitchFamily="34" charset="-122"/>
              </a:rPr>
              <a:t>2</a:t>
            </a:r>
            <a:r>
              <a:rPr lang="zh-CN" altLang="en-US" sz="1600" dirty="0" smtClean="0">
                <a:latin typeface="微软雅黑" panose="020B0503020204020204" pitchFamily="34" charset="-122"/>
                <a:ea typeface="微软雅黑" panose="020B0503020204020204" pitchFamily="34" charset="-122"/>
              </a:rPr>
              <a:t>、粉尘爆炸：</a:t>
            </a:r>
            <a:r>
              <a:rPr lang="zh-CN" altLang="en-US" sz="1600" dirty="0">
                <a:latin typeface="微软雅黑" panose="020B0503020204020204" pitchFamily="34" charset="-122"/>
                <a:ea typeface="微软雅黑" panose="020B0503020204020204" pitchFamily="34" charset="-122"/>
              </a:rPr>
              <a:t>指粉尘在爆炸极限范围内，遇到</a:t>
            </a:r>
            <a:r>
              <a:rPr lang="zh-CN" altLang="en-US" sz="1600" dirty="0">
                <a:latin typeface="微软雅黑" panose="020B0503020204020204" pitchFamily="34" charset="-122"/>
                <a:ea typeface="微软雅黑" panose="020B0503020204020204" pitchFamily="34" charset="-122"/>
                <a:hlinkClick r:id="rId2"/>
              </a:rPr>
              <a:t>热源</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明火或温度</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，火焰瞬间传播于整个混合粉尘空间，化学反应速度极快，同时释放大量的热，形成很高的温度和很大的压力，系统的能量转化为</a:t>
            </a:r>
            <a:r>
              <a:rPr lang="zh-CN" altLang="en-US" sz="1600" dirty="0">
                <a:latin typeface="微软雅黑" panose="020B0503020204020204" pitchFamily="34" charset="-122"/>
                <a:ea typeface="微软雅黑" panose="020B0503020204020204" pitchFamily="34" charset="-122"/>
                <a:hlinkClick r:id="rId3"/>
              </a:rPr>
              <a:t>机械能</a:t>
            </a:r>
            <a:r>
              <a:rPr lang="zh-CN" altLang="en-US" sz="1600" dirty="0">
                <a:latin typeface="微软雅黑" panose="020B0503020204020204" pitchFamily="34" charset="-122"/>
                <a:ea typeface="微软雅黑" panose="020B0503020204020204" pitchFamily="34" charset="-122"/>
              </a:rPr>
              <a:t>以及光和热的辐射，具有很强的破坏力。</a:t>
            </a:r>
            <a:endParaRPr lang="zh-CN" altLang="en-US" sz="1600" dirty="0">
              <a:latin typeface="微软雅黑" panose="020B0503020204020204" pitchFamily="34" charset="-122"/>
              <a:ea typeface="微软雅黑" panose="020B0503020204020204" pitchFamily="34" charset="-122"/>
            </a:endParaRPr>
          </a:p>
        </p:txBody>
      </p:sp>
      <p:sp>
        <p:nvSpPr>
          <p:cNvPr id="9" name="矩形 8"/>
          <p:cNvSpPr/>
          <p:nvPr/>
        </p:nvSpPr>
        <p:spPr>
          <a:xfrm>
            <a:off x="1277955" y="3539655"/>
            <a:ext cx="9623233" cy="3139321"/>
          </a:xfrm>
          <a:prstGeom prst="rect">
            <a:avLst/>
          </a:prstGeom>
        </p:spPr>
        <p:txBody>
          <a:bodyPr wrap="square">
            <a:spAutoFit/>
          </a:bodyPr>
          <a:lstStyle/>
          <a:p>
            <a:r>
              <a:rPr lang="zh-CN" altLang="en-US" b="1" dirty="0" smtClean="0">
                <a:ea typeface="微软雅黑" panose="020B0503020204020204" pitchFamily="34" charset="-122"/>
              </a:rPr>
              <a:t>事故案例：</a:t>
            </a:r>
            <a:endParaRPr lang="en-US" altLang="zh-CN" b="1" dirty="0" smtClean="0">
              <a:ea typeface="微软雅黑" panose="020B0503020204020204" pitchFamily="34" charset="-122"/>
            </a:endParaRPr>
          </a:p>
          <a:p>
            <a:r>
              <a:rPr lang="en-US" altLang="zh-CN" dirty="0" smtClean="0">
                <a:latin typeface="微软雅黑" panose="020B0503020204020204" pitchFamily="34" charset="-122"/>
                <a:ea typeface="微软雅黑" panose="020B0503020204020204" pitchFamily="34" charset="-122"/>
              </a:rPr>
              <a:t>1913</a:t>
            </a:r>
            <a:r>
              <a:rPr lang="zh-CN" altLang="en-US" dirty="0" smtClean="0">
                <a:latin typeface="微软雅黑" panose="020B0503020204020204" pitchFamily="34" charset="-122"/>
                <a:ea typeface="微软雅黑" panose="020B0503020204020204" pitchFamily="34" charset="-122"/>
              </a:rPr>
              <a:t>～</a:t>
            </a:r>
            <a:r>
              <a:rPr lang="en-US" altLang="zh-CN" dirty="0" smtClean="0">
                <a:latin typeface="微软雅黑" panose="020B0503020204020204" pitchFamily="34" charset="-122"/>
                <a:ea typeface="微软雅黑" panose="020B0503020204020204" pitchFamily="34" charset="-122"/>
              </a:rPr>
              <a:t>1973</a:t>
            </a:r>
            <a:r>
              <a:rPr lang="zh-CN" altLang="en-US" dirty="0" smtClean="0">
                <a:latin typeface="微软雅黑" panose="020B0503020204020204" pitchFamily="34" charset="-122"/>
                <a:ea typeface="微软雅黑" panose="020B0503020204020204" pitchFamily="34" charset="-122"/>
              </a:rPr>
              <a:t>年间</a:t>
            </a:r>
            <a:r>
              <a:rPr lang="zh-CN" altLang="en-US" b="1" dirty="0" smtClean="0">
                <a:solidFill>
                  <a:srgbClr val="C00000"/>
                </a:solidFill>
                <a:latin typeface="微软雅黑" panose="020B0503020204020204" pitchFamily="34" charset="-122"/>
                <a:ea typeface="微软雅黑" panose="020B0503020204020204" pitchFamily="34" charset="-122"/>
              </a:rPr>
              <a:t>美国</a:t>
            </a:r>
            <a:r>
              <a:rPr lang="zh-CN" altLang="en-US" dirty="0" smtClean="0">
                <a:latin typeface="微软雅黑" panose="020B0503020204020204" pitchFamily="34" charset="-122"/>
                <a:ea typeface="微软雅黑" panose="020B0503020204020204" pitchFamily="34" charset="-122"/>
              </a:rPr>
              <a:t>仅工农业方面就发生过</a:t>
            </a:r>
            <a:r>
              <a:rPr lang="en-US" altLang="zh-CN" b="1" dirty="0" smtClean="0">
                <a:solidFill>
                  <a:srgbClr val="C00000"/>
                </a:solidFill>
                <a:latin typeface="微软雅黑" panose="020B0503020204020204" pitchFamily="34" charset="-122"/>
                <a:ea typeface="微软雅黑" panose="020B0503020204020204" pitchFamily="34" charset="-122"/>
              </a:rPr>
              <a:t>72</a:t>
            </a:r>
            <a:r>
              <a:rPr lang="zh-CN" altLang="en-US" dirty="0" smtClean="0">
                <a:latin typeface="微软雅黑" panose="020B0503020204020204" pitchFamily="34" charset="-122"/>
                <a:ea typeface="微软雅黑" panose="020B0503020204020204" pitchFamily="34" charset="-122"/>
              </a:rPr>
              <a:t>次比较严重的粉尘爆炸事故。</a:t>
            </a:r>
            <a:endParaRPr lang="en-US" altLang="zh-CN" dirty="0" smtClean="0">
              <a:latin typeface="微软雅黑" panose="020B0503020204020204" pitchFamily="34" charset="-122"/>
              <a:ea typeface="微软雅黑" panose="020B0503020204020204" pitchFamily="34" charset="-122"/>
            </a:endParaRPr>
          </a:p>
          <a:p>
            <a:r>
              <a:rPr lang="en-US" altLang="zh-CN" dirty="0" smtClean="0">
                <a:latin typeface="微软雅黑" panose="020B0503020204020204" pitchFamily="34" charset="-122"/>
                <a:ea typeface="微软雅黑" panose="020B0503020204020204" pitchFamily="34" charset="-122"/>
              </a:rPr>
              <a:t>1952—1979</a:t>
            </a:r>
            <a:r>
              <a:rPr lang="zh-CN" altLang="en-US" dirty="0" smtClean="0">
                <a:latin typeface="微软雅黑" panose="020B0503020204020204" pitchFamily="34" charset="-122"/>
                <a:ea typeface="微软雅黑" panose="020B0503020204020204" pitchFamily="34" charset="-122"/>
              </a:rPr>
              <a:t>年间，</a:t>
            </a:r>
            <a:r>
              <a:rPr lang="zh-CN" altLang="en-US" b="1" dirty="0" smtClean="0">
                <a:solidFill>
                  <a:srgbClr val="FF3300"/>
                </a:solidFill>
                <a:latin typeface="微软雅黑" panose="020B0503020204020204" pitchFamily="34" charset="-122"/>
                <a:ea typeface="微软雅黑" panose="020B0503020204020204" pitchFamily="34" charset="-122"/>
              </a:rPr>
              <a:t>日本</a:t>
            </a:r>
            <a:r>
              <a:rPr lang="zh-CN" altLang="en-US" dirty="0" smtClean="0">
                <a:latin typeface="微软雅黑" panose="020B0503020204020204" pitchFamily="34" charset="-122"/>
                <a:ea typeface="微软雅黑" panose="020B0503020204020204" pitchFamily="34" charset="-122"/>
              </a:rPr>
              <a:t>发生各类粉尘爆炸事故</a:t>
            </a:r>
            <a:r>
              <a:rPr lang="en-US" altLang="zh-CN" dirty="0" smtClean="0">
                <a:latin typeface="微软雅黑" panose="020B0503020204020204" pitchFamily="34" charset="-122"/>
                <a:ea typeface="微软雅黑" panose="020B0503020204020204" pitchFamily="34" charset="-122"/>
              </a:rPr>
              <a:t>209</a:t>
            </a:r>
            <a:r>
              <a:rPr lang="zh-CN" altLang="en-US" dirty="0" smtClean="0">
                <a:latin typeface="微软雅黑" panose="020B0503020204020204" pitchFamily="34" charset="-122"/>
                <a:ea typeface="微软雅黑" panose="020B0503020204020204" pitchFamily="34" charset="-122"/>
              </a:rPr>
              <a:t>起，伤亡共</a:t>
            </a:r>
            <a:r>
              <a:rPr lang="en-US" altLang="zh-CN" dirty="0" smtClean="0">
                <a:latin typeface="微软雅黑" panose="020B0503020204020204" pitchFamily="34" charset="-122"/>
                <a:ea typeface="微软雅黑" panose="020B0503020204020204" pitchFamily="34" charset="-122"/>
              </a:rPr>
              <a:t>546</a:t>
            </a:r>
            <a:r>
              <a:rPr lang="zh-CN" altLang="en-US" dirty="0" smtClean="0">
                <a:latin typeface="微软雅黑" panose="020B0503020204020204" pitchFamily="34" charset="-122"/>
                <a:ea typeface="微软雅黑" panose="020B0503020204020204" pitchFamily="34" charset="-122"/>
              </a:rPr>
              <a:t>人，其中以粉碎制粉工程和吸尘分离工程较突出，各为</a:t>
            </a:r>
            <a:r>
              <a:rPr lang="en-US" altLang="zh-CN" dirty="0" smtClean="0">
                <a:latin typeface="微软雅黑" panose="020B0503020204020204" pitchFamily="34" charset="-122"/>
                <a:ea typeface="微软雅黑" panose="020B0503020204020204" pitchFamily="34" charset="-122"/>
              </a:rPr>
              <a:t>46</a:t>
            </a:r>
            <a:r>
              <a:rPr lang="zh-CN" altLang="en-US" dirty="0" smtClean="0">
                <a:latin typeface="微软雅黑" panose="020B0503020204020204" pitchFamily="34" charset="-122"/>
                <a:ea typeface="微软雅黑" panose="020B0503020204020204" pitchFamily="34" charset="-122"/>
              </a:rPr>
              <a:t>起。</a:t>
            </a:r>
            <a:endParaRPr lang="en-US" altLang="zh-CN" dirty="0" smtClean="0">
              <a:latin typeface="微软雅黑" panose="020B0503020204020204" pitchFamily="34" charset="-122"/>
              <a:ea typeface="微软雅黑" panose="020B0503020204020204" pitchFamily="34" charset="-122"/>
            </a:endParaRPr>
          </a:p>
          <a:p>
            <a:r>
              <a:rPr lang="en-US" altLang="zh-CN" dirty="0" smtClean="0">
                <a:latin typeface="微软雅黑" panose="020B0503020204020204" pitchFamily="34" charset="-122"/>
                <a:ea typeface="微软雅黑" panose="020B0503020204020204" pitchFamily="34" charset="-122"/>
              </a:rPr>
              <a:t>1965—1980</a:t>
            </a:r>
            <a:r>
              <a:rPr lang="zh-CN" altLang="en-US" dirty="0" smtClean="0">
                <a:latin typeface="微软雅黑" panose="020B0503020204020204" pitchFamily="34" charset="-122"/>
                <a:ea typeface="微软雅黑" panose="020B0503020204020204" pitchFamily="34" charset="-122"/>
              </a:rPr>
              <a:t>年，联邦德国发生各类粉尘爆炸事故</a:t>
            </a:r>
            <a:r>
              <a:rPr lang="en-US" altLang="zh-CN" dirty="0" smtClean="0">
                <a:latin typeface="微软雅黑" panose="020B0503020204020204" pitchFamily="34" charset="-122"/>
                <a:ea typeface="微软雅黑" panose="020B0503020204020204" pitchFamily="34" charset="-122"/>
              </a:rPr>
              <a:t>768</a:t>
            </a:r>
            <a:r>
              <a:rPr lang="zh-CN" altLang="en-US" dirty="0" smtClean="0">
                <a:latin typeface="微软雅黑" panose="020B0503020204020204" pitchFamily="34" charset="-122"/>
                <a:ea typeface="微软雅黑" panose="020B0503020204020204" pitchFamily="34" charset="-122"/>
              </a:rPr>
              <a:t>起，其中</a:t>
            </a:r>
            <a:r>
              <a:rPr lang="zh-CN" altLang="en-US" b="1" dirty="0" smtClean="0">
                <a:solidFill>
                  <a:srgbClr val="FF3300"/>
                </a:solidFill>
                <a:latin typeface="微软雅黑" panose="020B0503020204020204" pitchFamily="34" charset="-122"/>
                <a:ea typeface="微软雅黑" panose="020B0503020204020204" pitchFamily="34" charset="-122"/>
              </a:rPr>
              <a:t>较严重</a:t>
            </a:r>
            <a:r>
              <a:rPr lang="zh-CN" altLang="en-US" dirty="0" smtClean="0">
                <a:latin typeface="微软雅黑" panose="020B0503020204020204" pitchFamily="34" charset="-122"/>
                <a:ea typeface="微软雅黑" panose="020B0503020204020204" pitchFamily="34" charset="-122"/>
              </a:rPr>
              <a:t>的是</a:t>
            </a:r>
            <a:r>
              <a:rPr lang="zh-CN" altLang="en-US" b="1" dirty="0" smtClean="0">
                <a:solidFill>
                  <a:srgbClr val="FF3300"/>
                </a:solidFill>
                <a:latin typeface="微软雅黑" panose="020B0503020204020204" pitchFamily="34" charset="-122"/>
                <a:ea typeface="微软雅黑" panose="020B0503020204020204" pitchFamily="34" charset="-122"/>
              </a:rPr>
              <a:t>木粉及木制品粉尘和粮食饲料</a:t>
            </a:r>
            <a:r>
              <a:rPr lang="zh-CN" altLang="en-US" dirty="0" smtClean="0">
                <a:latin typeface="微软雅黑" panose="020B0503020204020204" pitchFamily="34" charset="-122"/>
                <a:ea typeface="微软雅黑" panose="020B0503020204020204" pitchFamily="34" charset="-122"/>
              </a:rPr>
              <a:t>爆炸事故，分别占</a:t>
            </a:r>
            <a:r>
              <a:rPr lang="en-US" altLang="zh-CN" dirty="0" smtClean="0">
                <a:latin typeface="微软雅黑" panose="020B0503020204020204" pitchFamily="34" charset="-122"/>
                <a:ea typeface="微软雅黑" panose="020B0503020204020204" pitchFamily="34" charset="-122"/>
              </a:rPr>
              <a:t>32%</a:t>
            </a:r>
            <a:r>
              <a:rPr lang="zh-CN" altLang="en-US" dirty="0" smtClean="0">
                <a:latin typeface="微软雅黑" panose="020B0503020204020204" pitchFamily="34" charset="-122"/>
                <a:ea typeface="微软雅黑" panose="020B0503020204020204" pitchFamily="34" charset="-122"/>
              </a:rPr>
              <a:t>和</a:t>
            </a:r>
            <a:r>
              <a:rPr lang="en-US" altLang="zh-CN" dirty="0" smtClean="0">
                <a:latin typeface="微软雅黑" panose="020B0503020204020204" pitchFamily="34" charset="-122"/>
                <a:ea typeface="微软雅黑" panose="020B0503020204020204" pitchFamily="34" charset="-122"/>
              </a:rPr>
              <a:t>25%</a:t>
            </a:r>
            <a:r>
              <a:rPr lang="zh-CN" altLang="en-US" dirty="0" smtClean="0">
                <a:latin typeface="微软雅黑" panose="020B0503020204020204" pitchFamily="34" charset="-122"/>
                <a:ea typeface="微软雅黑" panose="020B0503020204020204" pitchFamily="34" charset="-122"/>
              </a:rPr>
              <a:t>。</a:t>
            </a:r>
            <a:endParaRPr lang="en-US" altLang="zh-CN" dirty="0" smtClean="0">
              <a:latin typeface="微软雅黑" panose="020B0503020204020204" pitchFamily="34" charset="-122"/>
              <a:ea typeface="微软雅黑" panose="020B0503020204020204" pitchFamily="34" charset="-122"/>
            </a:endParaRPr>
          </a:p>
          <a:p>
            <a:r>
              <a:rPr lang="en-US" altLang="zh-CN" dirty="0" smtClean="0">
                <a:latin typeface="微软雅黑" panose="020B0503020204020204" pitchFamily="34" charset="-122"/>
                <a:ea typeface="微软雅黑" panose="020B0503020204020204" pitchFamily="34" charset="-122"/>
              </a:rPr>
              <a:t>1942</a:t>
            </a:r>
            <a:r>
              <a:rPr lang="zh-CN" altLang="en-US" dirty="0" smtClean="0">
                <a:latin typeface="微软雅黑" panose="020B0503020204020204" pitchFamily="34" charset="-122"/>
                <a:ea typeface="微软雅黑" panose="020B0503020204020204" pitchFamily="34" charset="-122"/>
              </a:rPr>
              <a:t>年，我国本溪煤矿曾发生世界上最大的</a:t>
            </a:r>
            <a:r>
              <a:rPr lang="zh-CN" altLang="en-US" b="1" dirty="0" smtClean="0">
                <a:solidFill>
                  <a:srgbClr val="FF3300"/>
                </a:solidFill>
                <a:latin typeface="微软雅黑" panose="020B0503020204020204" pitchFamily="34" charset="-122"/>
                <a:ea typeface="微软雅黑" panose="020B0503020204020204" pitchFamily="34" charset="-122"/>
              </a:rPr>
              <a:t>煤尘爆炸</a:t>
            </a:r>
            <a:r>
              <a:rPr lang="zh-CN" altLang="en-US" dirty="0" smtClean="0">
                <a:latin typeface="微软雅黑" panose="020B0503020204020204" pitchFamily="34" charset="-122"/>
                <a:ea typeface="微软雅黑" panose="020B0503020204020204" pitchFamily="34" charset="-122"/>
              </a:rPr>
              <a:t>，死亡</a:t>
            </a:r>
            <a:r>
              <a:rPr lang="en-US" altLang="zh-CN" dirty="0" smtClean="0">
                <a:latin typeface="微软雅黑" panose="020B0503020204020204" pitchFamily="34" charset="-122"/>
                <a:ea typeface="微软雅黑" panose="020B0503020204020204" pitchFamily="34" charset="-122"/>
              </a:rPr>
              <a:t>1549</a:t>
            </a:r>
            <a:r>
              <a:rPr lang="zh-CN" altLang="en-US" dirty="0" smtClean="0">
                <a:latin typeface="微软雅黑" panose="020B0503020204020204" pitchFamily="34" charset="-122"/>
                <a:ea typeface="微软雅黑" panose="020B0503020204020204" pitchFamily="34" charset="-122"/>
              </a:rPr>
              <a:t>人，重伤</a:t>
            </a:r>
            <a:r>
              <a:rPr lang="en-US" altLang="zh-CN" dirty="0" smtClean="0">
                <a:latin typeface="微软雅黑" panose="020B0503020204020204" pitchFamily="34" charset="-122"/>
                <a:ea typeface="微软雅黑" panose="020B0503020204020204" pitchFamily="34" charset="-122"/>
              </a:rPr>
              <a:t>246</a:t>
            </a:r>
            <a:r>
              <a:rPr lang="zh-CN" altLang="en-US" dirty="0" smtClean="0">
                <a:latin typeface="微软雅黑" panose="020B0503020204020204" pitchFamily="34" charset="-122"/>
                <a:ea typeface="微软雅黑" panose="020B0503020204020204" pitchFamily="34" charset="-122"/>
              </a:rPr>
              <a:t>人。</a:t>
            </a:r>
            <a:endParaRPr lang="zh-CN" altLang="en-US" dirty="0" smtClean="0">
              <a:latin typeface="微软雅黑" panose="020B0503020204020204" pitchFamily="34" charset="-122"/>
              <a:ea typeface="微软雅黑" panose="020B0503020204020204" pitchFamily="34" charset="-122"/>
            </a:endParaRPr>
          </a:p>
          <a:p>
            <a:r>
              <a:rPr lang="en-US" altLang="zh-CN" dirty="0" smtClean="0">
                <a:latin typeface="微软雅黑" panose="020B0503020204020204" pitchFamily="34" charset="-122"/>
                <a:ea typeface="微软雅黑" panose="020B0503020204020204" pitchFamily="34" charset="-122"/>
              </a:rPr>
              <a:t>1987</a:t>
            </a:r>
            <a:r>
              <a:rPr lang="zh-CN" altLang="en-US" dirty="0" smtClean="0">
                <a:latin typeface="微软雅黑" panose="020B0503020204020204" pitchFamily="34" charset="-122"/>
                <a:ea typeface="微软雅黑" panose="020B0503020204020204" pitchFamily="34" charset="-122"/>
              </a:rPr>
              <a:t>年哈尔滨亚麻厂的</a:t>
            </a:r>
            <a:r>
              <a:rPr lang="zh-CN" altLang="en-US" dirty="0" smtClean="0">
                <a:solidFill>
                  <a:srgbClr val="FF3300"/>
                </a:solidFill>
                <a:latin typeface="微软雅黑" panose="020B0503020204020204" pitchFamily="34" charset="-122"/>
                <a:ea typeface="微软雅黑" panose="020B0503020204020204" pitchFamily="34" charset="-122"/>
              </a:rPr>
              <a:t>亚麻尘爆炸</a:t>
            </a:r>
            <a:r>
              <a:rPr lang="zh-CN" altLang="en-US" dirty="0" smtClean="0">
                <a:latin typeface="微软雅黑" panose="020B0503020204020204" pitchFamily="34" charset="-122"/>
                <a:ea typeface="微软雅黑" panose="020B0503020204020204" pitchFamily="34" charset="-122"/>
              </a:rPr>
              <a:t>事故，死亡</a:t>
            </a:r>
            <a:r>
              <a:rPr lang="en-US" altLang="zh-CN" dirty="0" smtClean="0">
                <a:latin typeface="微软雅黑" panose="020B0503020204020204" pitchFamily="34" charset="-122"/>
                <a:ea typeface="微软雅黑" panose="020B0503020204020204" pitchFamily="34" charset="-122"/>
              </a:rPr>
              <a:t>58</a:t>
            </a:r>
            <a:r>
              <a:rPr lang="zh-CN" altLang="en-US" dirty="0" smtClean="0">
                <a:latin typeface="微软雅黑" panose="020B0503020204020204" pitchFamily="34" charset="-122"/>
                <a:ea typeface="微软雅黑" panose="020B0503020204020204" pitchFamily="34" charset="-122"/>
              </a:rPr>
              <a:t>人，轻重伤</a:t>
            </a:r>
            <a:r>
              <a:rPr lang="en-US" altLang="zh-CN" dirty="0" smtClean="0">
                <a:latin typeface="微软雅黑" panose="020B0503020204020204" pitchFamily="34" charset="-122"/>
                <a:ea typeface="微软雅黑" panose="020B0503020204020204" pitchFamily="34" charset="-122"/>
              </a:rPr>
              <a:t>177</a:t>
            </a:r>
            <a:r>
              <a:rPr lang="zh-CN" altLang="en-US" dirty="0" smtClean="0">
                <a:latin typeface="微软雅黑" panose="020B0503020204020204" pitchFamily="34" charset="-122"/>
                <a:ea typeface="微软雅黑" panose="020B0503020204020204" pitchFamily="34" charset="-122"/>
              </a:rPr>
              <a:t>人，直接经济损失</a:t>
            </a:r>
            <a:r>
              <a:rPr lang="en-US" altLang="zh-CN" dirty="0" smtClean="0">
                <a:latin typeface="微软雅黑" panose="020B0503020204020204" pitchFamily="34" charset="-122"/>
                <a:ea typeface="微软雅黑" panose="020B0503020204020204" pitchFamily="34" charset="-122"/>
              </a:rPr>
              <a:t>882</a:t>
            </a:r>
            <a:r>
              <a:rPr lang="zh-CN" altLang="en-US" dirty="0" smtClean="0">
                <a:latin typeface="微软雅黑" panose="020B0503020204020204" pitchFamily="34" charset="-122"/>
                <a:ea typeface="微软雅黑" panose="020B0503020204020204" pitchFamily="34" charset="-122"/>
              </a:rPr>
              <a:t>万元。</a:t>
            </a:r>
            <a:endParaRPr lang="zh-CN" altLang="en-US" dirty="0" smtClean="0">
              <a:latin typeface="微软雅黑" panose="020B0503020204020204" pitchFamily="34" charset="-122"/>
              <a:ea typeface="微软雅黑" panose="020B0503020204020204" pitchFamily="34" charset="-122"/>
            </a:endParaRPr>
          </a:p>
          <a:p>
            <a:r>
              <a:rPr lang="en-US" altLang="zh-CN" dirty="0" smtClean="0">
                <a:latin typeface="微软雅黑" panose="020B0503020204020204" pitchFamily="34" charset="-122"/>
                <a:ea typeface="微软雅黑" panose="020B0503020204020204" pitchFamily="34" charset="-122"/>
              </a:rPr>
              <a:t>2014</a:t>
            </a:r>
            <a:r>
              <a:rPr lang="zh-CN" altLang="en-US" dirty="0" smtClean="0">
                <a:latin typeface="微软雅黑" panose="020B0503020204020204" pitchFamily="34" charset="-122"/>
                <a:ea typeface="微软雅黑" panose="020B0503020204020204" pitchFamily="34" charset="-122"/>
              </a:rPr>
              <a:t>年</a:t>
            </a:r>
            <a:r>
              <a:rPr lang="en-US" altLang="zh-CN" dirty="0" smtClean="0">
                <a:latin typeface="微软雅黑" panose="020B0503020204020204" pitchFamily="34" charset="-122"/>
                <a:ea typeface="微软雅黑" panose="020B0503020204020204" pitchFamily="34" charset="-122"/>
              </a:rPr>
              <a:t>8</a:t>
            </a:r>
            <a:r>
              <a:rPr lang="zh-CN" altLang="en-US" dirty="0" smtClean="0">
                <a:latin typeface="微软雅黑" panose="020B0503020204020204" pitchFamily="34" charset="-122"/>
                <a:ea typeface="微软雅黑" panose="020B0503020204020204" pitchFamily="34" charset="-122"/>
              </a:rPr>
              <a:t>月</a:t>
            </a:r>
            <a:r>
              <a:rPr lang="en-US" altLang="zh-CN" dirty="0" smtClean="0">
                <a:latin typeface="微软雅黑" panose="020B0503020204020204" pitchFamily="34" charset="-122"/>
                <a:ea typeface="微软雅黑" panose="020B0503020204020204" pitchFamily="34" charset="-122"/>
              </a:rPr>
              <a:t>2</a:t>
            </a:r>
            <a:r>
              <a:rPr lang="zh-CN" altLang="en-US" dirty="0" smtClean="0">
                <a:latin typeface="微软雅黑" panose="020B0503020204020204" pitchFamily="34" charset="-122"/>
                <a:ea typeface="微软雅黑" panose="020B0503020204020204" pitchFamily="34" charset="-122"/>
              </a:rPr>
              <a:t>日江苏昆山工厂爆炸致至少</a:t>
            </a:r>
            <a:r>
              <a:rPr lang="en-US" altLang="zh-CN" dirty="0" smtClean="0">
                <a:latin typeface="微软雅黑" panose="020B0503020204020204" pitchFamily="34" charset="-122"/>
                <a:ea typeface="微软雅黑" panose="020B0503020204020204" pitchFamily="34" charset="-122"/>
              </a:rPr>
              <a:t>65</a:t>
            </a:r>
            <a:r>
              <a:rPr lang="zh-CN" altLang="en-US" dirty="0" smtClean="0">
                <a:latin typeface="微软雅黑" panose="020B0503020204020204" pitchFamily="34" charset="-122"/>
                <a:ea typeface="微软雅黑" panose="020B0503020204020204" pitchFamily="34" charset="-122"/>
              </a:rPr>
              <a:t>人死亡。爆炸系因</a:t>
            </a:r>
            <a:r>
              <a:rPr lang="zh-CN" altLang="en-US" b="1" dirty="0" smtClean="0">
                <a:solidFill>
                  <a:srgbClr val="FF3300"/>
                </a:solidFill>
                <a:latin typeface="微软雅黑" panose="020B0503020204020204" pitchFamily="34" charset="-122"/>
                <a:ea typeface="微软雅黑" panose="020B0503020204020204" pitchFamily="34" charset="-122"/>
              </a:rPr>
              <a:t>铝粉尘</a:t>
            </a:r>
            <a:r>
              <a:rPr lang="zh-CN" altLang="en-US" dirty="0" smtClean="0">
                <a:latin typeface="微软雅黑" panose="020B0503020204020204" pitchFamily="34" charset="-122"/>
                <a:ea typeface="微软雅黑" panose="020B0503020204020204" pitchFamily="34" charset="-122"/>
              </a:rPr>
              <a:t>遇到明火引发的安全事故。</a:t>
            </a:r>
            <a:endParaRPr lang="en-US" altLang="zh-CN" dirty="0" smtClean="0">
              <a:latin typeface="微软雅黑" panose="020B0503020204020204" pitchFamily="34" charset="-122"/>
              <a:ea typeface="微软雅黑" panose="020B0503020204020204" pitchFamily="34" charset="-122"/>
            </a:endParaRPr>
          </a:p>
          <a:p>
            <a:r>
              <a:rPr lang="en-US" altLang="zh-CN" dirty="0" smtClean="0">
                <a:latin typeface="微软雅黑" panose="020B0503020204020204" pitchFamily="34" charset="-122"/>
                <a:ea typeface="微软雅黑" panose="020B0503020204020204" pitchFamily="34" charset="-122"/>
              </a:rPr>
              <a:t>2015</a:t>
            </a:r>
            <a:r>
              <a:rPr lang="zh-CN" altLang="en-US" dirty="0" smtClean="0">
                <a:latin typeface="微软雅黑" panose="020B0503020204020204" pitchFamily="34" charset="-122"/>
                <a:ea typeface="微软雅黑" panose="020B0503020204020204" pitchFamily="34" charset="-122"/>
              </a:rPr>
              <a:t>年</a:t>
            </a:r>
            <a:r>
              <a:rPr lang="en-US" altLang="zh-CN" dirty="0" smtClean="0">
                <a:latin typeface="微软雅黑" panose="020B0503020204020204" pitchFamily="34" charset="-122"/>
                <a:ea typeface="微软雅黑" panose="020B0503020204020204" pitchFamily="34" charset="-122"/>
              </a:rPr>
              <a:t>6</a:t>
            </a:r>
            <a:r>
              <a:rPr lang="zh-CN" altLang="en-US" dirty="0" smtClean="0">
                <a:latin typeface="微软雅黑" panose="020B0503020204020204" pitchFamily="34" charset="-122"/>
                <a:ea typeface="微软雅黑" panose="020B0503020204020204" pitchFamily="34" charset="-122"/>
              </a:rPr>
              <a:t>月</a:t>
            </a:r>
            <a:r>
              <a:rPr lang="en-US" altLang="zh-CN" dirty="0" smtClean="0">
                <a:latin typeface="微软雅黑" panose="020B0503020204020204" pitchFamily="34" charset="-122"/>
                <a:ea typeface="微软雅黑" panose="020B0503020204020204" pitchFamily="34" charset="-122"/>
              </a:rPr>
              <a:t>27</a:t>
            </a:r>
            <a:r>
              <a:rPr lang="zh-CN" altLang="en-US" dirty="0" smtClean="0">
                <a:latin typeface="微软雅黑" panose="020B0503020204020204" pitchFamily="34" charset="-122"/>
                <a:ea typeface="微软雅黑" panose="020B0503020204020204" pitchFamily="34" charset="-122"/>
              </a:rPr>
              <a:t>日晚上</a:t>
            </a:r>
            <a:r>
              <a:rPr lang="en-US" altLang="zh-CN" dirty="0" smtClean="0">
                <a:latin typeface="微软雅黑" panose="020B0503020204020204" pitchFamily="34" charset="-122"/>
                <a:ea typeface="微软雅黑" panose="020B0503020204020204" pitchFamily="34" charset="-122"/>
              </a:rPr>
              <a:t>8</a:t>
            </a:r>
            <a:r>
              <a:rPr lang="zh-CN" altLang="en-US" dirty="0" smtClean="0">
                <a:latin typeface="微软雅黑" panose="020B0503020204020204" pitchFamily="34" charset="-122"/>
                <a:ea typeface="微软雅黑" panose="020B0503020204020204" pitchFamily="34" charset="-122"/>
              </a:rPr>
              <a:t>点</a:t>
            </a:r>
            <a:r>
              <a:rPr lang="en-US" altLang="zh-CN" dirty="0" smtClean="0">
                <a:latin typeface="微软雅黑" panose="020B0503020204020204" pitchFamily="34" charset="-122"/>
                <a:ea typeface="微软雅黑" panose="020B0503020204020204" pitchFamily="34" charset="-122"/>
              </a:rPr>
              <a:t>30</a:t>
            </a:r>
            <a:r>
              <a:rPr lang="zh-CN" altLang="en-US" dirty="0" smtClean="0">
                <a:latin typeface="微软雅黑" panose="020B0503020204020204" pitchFamily="34" charset="-122"/>
                <a:ea typeface="微软雅黑" panose="020B0503020204020204" pitchFamily="34" charset="-122"/>
              </a:rPr>
              <a:t>分左右，台湾新北市八仙水上乐园举行“彩虹派对”时发生粉尘爆炸，截止</a:t>
            </a:r>
            <a:r>
              <a:rPr lang="en-US" altLang="zh-CN" dirty="0" smtClean="0">
                <a:latin typeface="微软雅黑" panose="020B0503020204020204" pitchFamily="34" charset="-122"/>
                <a:ea typeface="微软雅黑" panose="020B0503020204020204" pitchFamily="34" charset="-122"/>
              </a:rPr>
              <a:t>29</a:t>
            </a:r>
            <a:r>
              <a:rPr lang="zh-CN" altLang="en-US" dirty="0" smtClean="0">
                <a:latin typeface="微软雅黑" panose="020B0503020204020204" pitchFamily="34" charset="-122"/>
                <a:ea typeface="微软雅黑" panose="020B0503020204020204" pitchFamily="34" charset="-122"/>
              </a:rPr>
              <a:t>日，爆炸案共致</a:t>
            </a:r>
            <a:r>
              <a:rPr lang="en-US" altLang="zh-CN" b="1" dirty="0" smtClean="0">
                <a:latin typeface="微软雅黑" panose="020B0503020204020204" pitchFamily="34" charset="-122"/>
                <a:ea typeface="微软雅黑" panose="020B0503020204020204" pitchFamily="34" charset="-122"/>
              </a:rPr>
              <a:t>498</a:t>
            </a:r>
            <a:r>
              <a:rPr lang="zh-CN" altLang="en-US" b="1" dirty="0" smtClean="0">
                <a:latin typeface="微软雅黑" panose="020B0503020204020204" pitchFamily="34" charset="-122"/>
                <a:ea typeface="微软雅黑" panose="020B0503020204020204" pitchFamily="34" charset="-122"/>
              </a:rPr>
              <a:t>人受伤</a:t>
            </a:r>
            <a:r>
              <a:rPr lang="zh-CN" altLang="en-US" dirty="0" smtClean="0">
                <a:latin typeface="微软雅黑" panose="020B0503020204020204" pitchFamily="34" charset="-122"/>
                <a:ea typeface="微软雅黑" panose="020B0503020204020204" pitchFamily="34" charset="-122"/>
              </a:rPr>
              <a:t>，</a:t>
            </a:r>
            <a:r>
              <a:rPr lang="zh-CN" altLang="en-US" b="1" dirty="0" smtClean="0">
                <a:latin typeface="微软雅黑" panose="020B0503020204020204" pitchFamily="34" charset="-122"/>
                <a:ea typeface="微软雅黑" panose="020B0503020204020204" pitchFamily="34" charset="-122"/>
              </a:rPr>
              <a:t>一重伤者</a:t>
            </a:r>
            <a:r>
              <a:rPr lang="zh-CN" altLang="en-US" dirty="0" smtClean="0">
                <a:latin typeface="微软雅黑" panose="020B0503020204020204" pitchFamily="34" charset="-122"/>
                <a:ea typeface="微软雅黑" panose="020B0503020204020204" pitchFamily="34" charset="-122"/>
              </a:rPr>
              <a:t>不治身亡。</a:t>
            </a:r>
            <a:endParaRPr lang="zh-CN" altLang="en-US" dirty="0">
              <a:latin typeface="微软雅黑" panose="020B0503020204020204" pitchFamily="34" charset="-122"/>
              <a:ea typeface="微软雅黑" panose="020B0503020204020204" pitchFamily="34" charset="-122"/>
            </a:endParaRPr>
          </a:p>
        </p:txBody>
      </p:sp>
      <p:sp>
        <p:nvSpPr>
          <p:cNvPr id="4" name="文本框 3"/>
          <p:cNvSpPr txBox="1"/>
          <p:nvPr/>
        </p:nvSpPr>
        <p:spPr>
          <a:xfrm>
            <a:off x="764540" y="262890"/>
            <a:ext cx="2606675" cy="521970"/>
          </a:xfrm>
          <a:prstGeom prst="rect">
            <a:avLst/>
          </a:prstGeom>
          <a:noFill/>
        </p:spPr>
        <p:txBody>
          <a:bodyPr wrap="square" rtlCol="0">
            <a:spAutoFit/>
          </a:bodyPr>
          <a:p>
            <a:r>
              <a:rPr lang="zh-CN" altLang="en-US" sz="2800">
                <a:solidFill>
                  <a:schemeClr val="bg1"/>
                </a:solidFill>
                <a:latin typeface="微软雅黑" panose="020B0503020204020204" pitchFamily="34" charset="-122"/>
                <a:ea typeface="微软雅黑" panose="020B0503020204020204" pitchFamily="34" charset="-122"/>
              </a:rPr>
              <a:t>生产中的安全</a:t>
            </a:r>
            <a:endParaRPr lang="zh-CN" altLang="en-US" sz="28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233889" y="988283"/>
            <a:ext cx="5058590" cy="608769"/>
          </a:xfrm>
          <a:prstGeom prst="rect">
            <a:avLst/>
          </a:prstGeom>
        </p:spPr>
        <p:txBody>
          <a:bodyPr lIns="87657" tIns="43829" rIns="87657" bIns="43829"/>
          <a:lstStyle/>
          <a:p>
            <a:pPr algn="ctr" eaLnBrk="0" hangingPunct="0">
              <a:defRPr/>
            </a:pPr>
            <a:r>
              <a:rPr lang="en-US" altLang="zh-CN" sz="3200" b="1" kern="0" dirty="0">
                <a:solidFill>
                  <a:schemeClr val="tx1">
                    <a:lumMod val="95000"/>
                    <a:lumOff val="5000"/>
                  </a:schemeClr>
                </a:solidFill>
                <a:latin typeface="微软雅黑" panose="020B0503020204020204" pitchFamily="34" charset="-122"/>
                <a:ea typeface="微软雅黑" panose="020B0503020204020204" pitchFamily="34" charset="-122"/>
                <a:cs typeface="+mj-cs"/>
              </a:rPr>
              <a:t>8.2</a:t>
            </a:r>
            <a:r>
              <a:rPr lang="zh-CN" altLang="en-US" sz="3200" b="1" kern="0" dirty="0">
                <a:solidFill>
                  <a:schemeClr val="tx1">
                    <a:lumMod val="95000"/>
                    <a:lumOff val="5000"/>
                  </a:schemeClr>
                </a:solidFill>
                <a:latin typeface="微软雅黑" panose="020B0503020204020204" pitchFamily="34" charset="-122"/>
                <a:ea typeface="微软雅黑" panose="020B0503020204020204" pitchFamily="34" charset="-122"/>
                <a:cs typeface="+mj-cs"/>
              </a:rPr>
              <a:t>昆山工厂粉尘爆炸事故</a:t>
            </a:r>
            <a:endParaRPr lang="zh-CN" altLang="en-US" sz="3200" b="1" kern="0" dirty="0">
              <a:solidFill>
                <a:schemeClr val="tx1">
                  <a:lumMod val="95000"/>
                  <a:lumOff val="5000"/>
                </a:schemeClr>
              </a:solidFill>
              <a:latin typeface="微软雅黑" panose="020B0503020204020204" pitchFamily="34" charset="-122"/>
              <a:ea typeface="微软雅黑" panose="020B0503020204020204" pitchFamily="34" charset="-122"/>
              <a:cs typeface="+mj-cs"/>
            </a:endParaRPr>
          </a:p>
        </p:txBody>
      </p:sp>
      <p:sp>
        <p:nvSpPr>
          <p:cNvPr id="6" name="矩形 5"/>
          <p:cNvSpPr/>
          <p:nvPr/>
        </p:nvSpPr>
        <p:spPr>
          <a:xfrm>
            <a:off x="1191669" y="1597052"/>
            <a:ext cx="10201619" cy="2045525"/>
          </a:xfrm>
          <a:prstGeom prst="rect">
            <a:avLst/>
          </a:prstGeom>
        </p:spPr>
        <p:txBody>
          <a:bodyPr wrap="square" lIns="87657" tIns="43829" rIns="87657" bIns="43829">
            <a:spAutoFit/>
          </a:bodyPr>
          <a:lstStyle/>
          <a:p>
            <a:r>
              <a:rPr lang="zh-CN" altLang="en-US" sz="1725" dirty="0">
                <a:ea typeface="微软雅黑" panose="020B0503020204020204" pitchFamily="34" charset="-122"/>
              </a:rPr>
              <a:t>  </a:t>
            </a:r>
            <a:r>
              <a:rPr lang="zh-CN" altLang="en-US" sz="1915" dirty="0">
                <a:latin typeface="微软雅黑" panose="020B0503020204020204" pitchFamily="34" charset="-122"/>
                <a:ea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rPr>
              <a:t>2014</a:t>
            </a:r>
            <a:r>
              <a:rPr lang="zh-CN" altLang="en-US" dirty="0">
                <a:latin typeface="微软雅黑" panose="020B0503020204020204" pitchFamily="34" charset="-122"/>
                <a:ea typeface="微软雅黑" panose="020B0503020204020204" pitchFamily="34" charset="-122"/>
              </a:rPr>
              <a:t>年</a:t>
            </a:r>
            <a:r>
              <a:rPr lang="en-US" altLang="zh-CN" dirty="0">
                <a:latin typeface="微软雅黑" panose="020B0503020204020204" pitchFamily="34" charset="-122"/>
                <a:ea typeface="微软雅黑" panose="020B0503020204020204" pitchFamily="34" charset="-122"/>
              </a:rPr>
              <a:t>8</a:t>
            </a:r>
            <a:r>
              <a:rPr lang="zh-CN" altLang="en-US" dirty="0">
                <a:latin typeface="微软雅黑" panose="020B0503020204020204" pitchFamily="34" charset="-122"/>
                <a:ea typeface="微软雅黑" panose="020B0503020204020204" pitchFamily="34" charset="-122"/>
              </a:rPr>
              <a:t>月</a:t>
            </a: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日</a:t>
            </a:r>
            <a:r>
              <a:rPr lang="en-US" altLang="zh-CN" dirty="0">
                <a:latin typeface="微软雅黑" panose="020B0503020204020204" pitchFamily="34" charset="-122"/>
                <a:ea typeface="微软雅黑" panose="020B0503020204020204" pitchFamily="34" charset="-122"/>
              </a:rPr>
              <a:t>7</a:t>
            </a:r>
            <a:r>
              <a:rPr lang="zh-CN" altLang="en-US" dirty="0">
                <a:latin typeface="微软雅黑" panose="020B0503020204020204" pitchFamily="34" charset="-122"/>
                <a:ea typeface="微软雅黑" panose="020B0503020204020204" pitchFamily="34" charset="-122"/>
              </a:rPr>
              <a:t>时，江苏昆山开发区的昆山中荣金属制品有限公司（台商独资企业，以下简称中荣公司）</a:t>
            </a:r>
            <a:r>
              <a:rPr lang="zh-CN" altLang="en-US" b="1" dirty="0">
                <a:solidFill>
                  <a:srgbClr val="FF0000"/>
                </a:solidFill>
                <a:latin typeface="微软雅黑" panose="020B0503020204020204" pitchFamily="34" charset="-122"/>
                <a:ea typeface="微软雅黑" panose="020B0503020204020204" pitchFamily="34" charset="-122"/>
              </a:rPr>
              <a:t>汽车轮毂抛光</a:t>
            </a:r>
            <a:r>
              <a:rPr lang="zh-CN" altLang="en-US" dirty="0">
                <a:latin typeface="微软雅黑" panose="020B0503020204020204" pitchFamily="34" charset="-122"/>
                <a:ea typeface="微软雅黑" panose="020B0503020204020204" pitchFamily="34" charset="-122"/>
              </a:rPr>
              <a:t>二车间员工上班。</a:t>
            </a:r>
            <a:r>
              <a:rPr lang="en-US" altLang="zh-CN" dirty="0">
                <a:latin typeface="微软雅黑" panose="020B0503020204020204" pitchFamily="34" charset="-122"/>
                <a:ea typeface="微软雅黑" panose="020B0503020204020204" pitchFamily="34" charset="-122"/>
              </a:rPr>
              <a:t>7</a:t>
            </a:r>
            <a:r>
              <a:rPr lang="zh-CN" altLang="en-US" dirty="0">
                <a:latin typeface="微软雅黑" panose="020B0503020204020204" pitchFamily="34" charset="-122"/>
                <a:ea typeface="微软雅黑" panose="020B0503020204020204" pitchFamily="34" charset="-122"/>
              </a:rPr>
              <a:t>时</a:t>
            </a:r>
            <a:r>
              <a:rPr lang="en-US" altLang="zh-CN" dirty="0">
                <a:latin typeface="微软雅黑" panose="020B0503020204020204" pitchFamily="34" charset="-122"/>
                <a:ea typeface="微软雅黑" panose="020B0503020204020204" pitchFamily="34" charset="-122"/>
              </a:rPr>
              <a:t>10</a:t>
            </a:r>
            <a:r>
              <a:rPr lang="zh-CN" altLang="en-US" dirty="0">
                <a:latin typeface="微软雅黑" panose="020B0503020204020204" pitchFamily="34" charset="-122"/>
                <a:ea typeface="微软雅黑" panose="020B0503020204020204" pitchFamily="34" charset="-122"/>
              </a:rPr>
              <a:t>分，除尘风机开启，员工开始作业。</a:t>
            </a:r>
            <a:r>
              <a:rPr lang="en-US" altLang="zh-CN" dirty="0">
                <a:latin typeface="微软雅黑" panose="020B0503020204020204" pitchFamily="34" charset="-122"/>
                <a:ea typeface="微软雅黑" panose="020B0503020204020204" pitchFamily="34" charset="-122"/>
              </a:rPr>
              <a:t>7</a:t>
            </a:r>
            <a:r>
              <a:rPr lang="zh-CN" altLang="en-US" dirty="0">
                <a:latin typeface="微软雅黑" panose="020B0503020204020204" pitchFamily="34" charset="-122"/>
                <a:ea typeface="微软雅黑" panose="020B0503020204020204" pitchFamily="34" charset="-122"/>
              </a:rPr>
              <a:t>时</a:t>
            </a:r>
            <a:r>
              <a:rPr lang="en-US" altLang="zh-CN" dirty="0">
                <a:latin typeface="微软雅黑" panose="020B0503020204020204" pitchFamily="34" charset="-122"/>
                <a:ea typeface="微软雅黑" panose="020B0503020204020204" pitchFamily="34" charset="-122"/>
              </a:rPr>
              <a:t>34</a:t>
            </a:r>
            <a:r>
              <a:rPr lang="zh-CN" altLang="en-US" dirty="0">
                <a:latin typeface="微软雅黑" panose="020B0503020204020204" pitchFamily="34" charset="-122"/>
                <a:ea typeface="微软雅黑" panose="020B0503020204020204" pitchFamily="34" charset="-122"/>
              </a:rPr>
              <a:t>分，</a:t>
            </a:r>
            <a:r>
              <a:rPr lang="en-US" altLang="zh-CN" dirty="0">
                <a:solidFill>
                  <a:srgbClr val="FF0000"/>
                </a:solidFill>
                <a:latin typeface="微软雅黑" panose="020B0503020204020204" pitchFamily="34" charset="-122"/>
                <a:ea typeface="微软雅黑" panose="020B0503020204020204" pitchFamily="34" charset="-122"/>
              </a:rPr>
              <a:t>1</a:t>
            </a:r>
            <a:r>
              <a:rPr lang="zh-CN" altLang="en-US" dirty="0">
                <a:solidFill>
                  <a:srgbClr val="FF0000"/>
                </a:solidFill>
                <a:latin typeface="微软雅黑" panose="020B0503020204020204" pitchFamily="34" charset="-122"/>
                <a:ea typeface="微软雅黑" panose="020B0503020204020204" pitchFamily="34" charset="-122"/>
              </a:rPr>
              <a:t>号除尘器发生爆炸。</a:t>
            </a:r>
            <a:r>
              <a:rPr lang="zh-CN" altLang="en-US" dirty="0">
                <a:latin typeface="微软雅黑" panose="020B0503020204020204" pitchFamily="34" charset="-122"/>
                <a:ea typeface="微软雅黑" panose="020B0503020204020204" pitchFamily="34" charset="-122"/>
              </a:rPr>
              <a:t>爆炸冲击波沿除尘管道向车间传播，</a:t>
            </a:r>
            <a:r>
              <a:rPr lang="zh-CN" altLang="en-US" dirty="0">
                <a:solidFill>
                  <a:srgbClr val="FF0000"/>
                </a:solidFill>
                <a:latin typeface="微软雅黑" panose="020B0503020204020204" pitchFamily="34" charset="-122"/>
                <a:ea typeface="微软雅黑" panose="020B0503020204020204" pitchFamily="34" charset="-122"/>
              </a:rPr>
              <a:t>扬起的除尘系统内和车间集聚的</a:t>
            </a:r>
            <a:r>
              <a:rPr lang="zh-CN" altLang="en-US" b="1" dirty="0">
                <a:solidFill>
                  <a:srgbClr val="FF0000"/>
                </a:solidFill>
                <a:latin typeface="微软雅黑" panose="020B0503020204020204" pitchFamily="34" charset="-122"/>
                <a:ea typeface="微软雅黑" panose="020B0503020204020204" pitchFamily="34" charset="-122"/>
              </a:rPr>
              <a:t>铝粉尘</a:t>
            </a:r>
            <a:r>
              <a:rPr lang="zh-CN" altLang="en-US" dirty="0">
                <a:latin typeface="微软雅黑" panose="020B0503020204020204" pitchFamily="34" charset="-122"/>
                <a:ea typeface="微软雅黑" panose="020B0503020204020204" pitchFamily="34" charset="-122"/>
              </a:rPr>
              <a:t>发生</a:t>
            </a:r>
            <a:r>
              <a:rPr lang="zh-CN" altLang="en-US" b="1" dirty="0">
                <a:solidFill>
                  <a:srgbClr val="FF0000"/>
                </a:solidFill>
                <a:latin typeface="微软雅黑" panose="020B0503020204020204" pitchFamily="34" charset="-122"/>
                <a:ea typeface="微软雅黑" panose="020B0503020204020204" pitchFamily="34" charset="-122"/>
              </a:rPr>
              <a:t>系列爆炸</a:t>
            </a:r>
            <a:r>
              <a:rPr lang="zh-CN" altLang="en-US" dirty="0">
                <a:latin typeface="微软雅黑" panose="020B0503020204020204" pitchFamily="34" charset="-122"/>
                <a:ea typeface="微软雅黑" panose="020B0503020204020204" pitchFamily="34" charset="-122"/>
              </a:rPr>
              <a:t>。当场造成</a:t>
            </a:r>
            <a:r>
              <a:rPr lang="en-US" altLang="zh-CN" dirty="0">
                <a:latin typeface="微软雅黑" panose="020B0503020204020204" pitchFamily="34" charset="-122"/>
                <a:ea typeface="微软雅黑" panose="020B0503020204020204" pitchFamily="34" charset="-122"/>
              </a:rPr>
              <a:t>47</a:t>
            </a:r>
            <a:r>
              <a:rPr lang="zh-CN" altLang="en-US" dirty="0">
                <a:latin typeface="微软雅黑" panose="020B0503020204020204" pitchFamily="34" charset="-122"/>
                <a:ea typeface="微软雅黑" panose="020B0503020204020204" pitchFamily="34" charset="-122"/>
              </a:rPr>
              <a:t>人死亡、当天经送医院抢救无效死亡</a:t>
            </a:r>
            <a:r>
              <a:rPr lang="en-US" altLang="zh-CN" dirty="0">
                <a:latin typeface="微软雅黑" panose="020B0503020204020204" pitchFamily="34" charset="-122"/>
                <a:ea typeface="微软雅黑" panose="020B0503020204020204" pitchFamily="34" charset="-122"/>
              </a:rPr>
              <a:t>28</a:t>
            </a:r>
            <a:r>
              <a:rPr lang="zh-CN" altLang="en-US" dirty="0">
                <a:latin typeface="微软雅黑" panose="020B0503020204020204" pitchFamily="34" charset="-122"/>
                <a:ea typeface="微软雅黑" panose="020B0503020204020204" pitchFamily="34" charset="-122"/>
              </a:rPr>
              <a:t>人，</a:t>
            </a:r>
            <a:r>
              <a:rPr lang="en-US" altLang="zh-CN" dirty="0">
                <a:latin typeface="微软雅黑" panose="020B0503020204020204" pitchFamily="34" charset="-122"/>
                <a:ea typeface="微软雅黑" panose="020B0503020204020204" pitchFamily="34" charset="-122"/>
              </a:rPr>
              <a:t>185</a:t>
            </a:r>
            <a:r>
              <a:rPr lang="zh-CN" altLang="en-US" dirty="0">
                <a:latin typeface="微软雅黑" panose="020B0503020204020204" pitchFamily="34" charset="-122"/>
                <a:ea typeface="微软雅黑" panose="020B0503020204020204" pitchFamily="34" charset="-122"/>
              </a:rPr>
              <a:t>人受伤，事故车间和车间内的生产设备被损毁。依照</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生产安全事故报告和调查处理条例</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（国务院令第</a:t>
            </a:r>
            <a:r>
              <a:rPr lang="en-US" altLang="zh-CN" dirty="0">
                <a:latin typeface="微软雅黑" panose="020B0503020204020204" pitchFamily="34" charset="-122"/>
                <a:ea typeface="微软雅黑" panose="020B0503020204020204" pitchFamily="34" charset="-122"/>
              </a:rPr>
              <a:t>493</a:t>
            </a:r>
            <a:r>
              <a:rPr lang="zh-CN" altLang="en-US" dirty="0">
                <a:latin typeface="微软雅黑" panose="020B0503020204020204" pitchFamily="34" charset="-122"/>
                <a:ea typeface="微软雅黑" panose="020B0503020204020204" pitchFamily="34" charset="-122"/>
              </a:rPr>
              <a:t>号）规定的事故发生后</a:t>
            </a:r>
            <a:r>
              <a:rPr lang="en-US" altLang="zh-CN" dirty="0">
                <a:latin typeface="微软雅黑" panose="020B0503020204020204" pitchFamily="34" charset="-122"/>
                <a:ea typeface="微软雅黑" panose="020B0503020204020204" pitchFamily="34" charset="-122"/>
              </a:rPr>
              <a:t>30</a:t>
            </a:r>
            <a:r>
              <a:rPr lang="zh-CN" altLang="en-US" dirty="0">
                <a:latin typeface="微软雅黑" panose="020B0503020204020204" pitchFamily="34" charset="-122"/>
                <a:ea typeface="微软雅黑" panose="020B0503020204020204" pitchFamily="34" charset="-122"/>
              </a:rPr>
              <a:t>日报告期，</a:t>
            </a:r>
            <a:r>
              <a:rPr lang="zh-CN" altLang="en-US" dirty="0">
                <a:solidFill>
                  <a:srgbClr val="FF0000"/>
                </a:solidFill>
                <a:latin typeface="微软雅黑" panose="020B0503020204020204" pitchFamily="34" charset="-122"/>
                <a:ea typeface="微软雅黑" panose="020B0503020204020204" pitchFamily="34" charset="-122"/>
              </a:rPr>
              <a:t>共有</a:t>
            </a:r>
            <a:r>
              <a:rPr lang="en-US" altLang="zh-CN" dirty="0">
                <a:solidFill>
                  <a:srgbClr val="FF0000"/>
                </a:solidFill>
                <a:latin typeface="微软雅黑" panose="020B0503020204020204" pitchFamily="34" charset="-122"/>
                <a:ea typeface="微软雅黑" panose="020B0503020204020204" pitchFamily="34" charset="-122"/>
              </a:rPr>
              <a:t>97</a:t>
            </a:r>
            <a:r>
              <a:rPr lang="zh-CN" altLang="en-US" dirty="0">
                <a:solidFill>
                  <a:srgbClr val="FF0000"/>
                </a:solidFill>
                <a:latin typeface="微软雅黑" panose="020B0503020204020204" pitchFamily="34" charset="-122"/>
                <a:ea typeface="微软雅黑" panose="020B0503020204020204" pitchFamily="34" charset="-122"/>
              </a:rPr>
              <a:t>人死亡、</a:t>
            </a:r>
            <a:r>
              <a:rPr lang="en-US" altLang="zh-CN" dirty="0">
                <a:solidFill>
                  <a:srgbClr val="FF0000"/>
                </a:solidFill>
                <a:latin typeface="微软雅黑" panose="020B0503020204020204" pitchFamily="34" charset="-122"/>
                <a:ea typeface="微软雅黑" panose="020B0503020204020204" pitchFamily="34" charset="-122"/>
              </a:rPr>
              <a:t>163</a:t>
            </a:r>
            <a:r>
              <a:rPr lang="zh-CN" altLang="en-US" dirty="0">
                <a:solidFill>
                  <a:srgbClr val="FF0000"/>
                </a:solidFill>
                <a:latin typeface="微软雅黑" panose="020B0503020204020204" pitchFamily="34" charset="-122"/>
                <a:ea typeface="微软雅黑" panose="020B0503020204020204" pitchFamily="34" charset="-122"/>
              </a:rPr>
              <a:t>人受伤</a:t>
            </a:r>
            <a:r>
              <a:rPr lang="zh-CN" altLang="en-US" dirty="0">
                <a:latin typeface="微软雅黑" panose="020B0503020204020204" pitchFamily="34" charset="-122"/>
                <a:ea typeface="微软雅黑" panose="020B0503020204020204" pitchFamily="34" charset="-122"/>
              </a:rPr>
              <a:t>（事故报告期后，经全力抢救医治无效陆续死亡</a:t>
            </a:r>
            <a:r>
              <a:rPr lang="en-US" altLang="zh-CN" dirty="0">
                <a:latin typeface="微软雅黑" panose="020B0503020204020204" pitchFamily="34" charset="-122"/>
                <a:ea typeface="微软雅黑" panose="020B0503020204020204" pitchFamily="34" charset="-122"/>
              </a:rPr>
              <a:t>49</a:t>
            </a:r>
            <a:r>
              <a:rPr lang="zh-CN" altLang="en-US" dirty="0">
                <a:latin typeface="微软雅黑" panose="020B0503020204020204" pitchFamily="34" charset="-122"/>
                <a:ea typeface="微软雅黑" panose="020B0503020204020204" pitchFamily="34" charset="-122"/>
              </a:rPr>
              <a:t>人，尚有</a:t>
            </a:r>
            <a:r>
              <a:rPr lang="en-US" altLang="zh-CN" dirty="0">
                <a:latin typeface="微软雅黑" panose="020B0503020204020204" pitchFamily="34" charset="-122"/>
                <a:ea typeface="微软雅黑" panose="020B0503020204020204" pitchFamily="34" charset="-122"/>
              </a:rPr>
              <a:t>95</a:t>
            </a:r>
            <a:r>
              <a:rPr lang="zh-CN" altLang="en-US" dirty="0">
                <a:latin typeface="微软雅黑" panose="020B0503020204020204" pitchFamily="34" charset="-122"/>
                <a:ea typeface="微软雅黑" panose="020B0503020204020204" pitchFamily="34" charset="-122"/>
              </a:rPr>
              <a:t>名伤员在医院治疗，病情基本稳定），直接经济损失</a:t>
            </a:r>
            <a:r>
              <a:rPr lang="en-US" altLang="zh-CN" dirty="0">
                <a:latin typeface="微软雅黑" panose="020B0503020204020204" pitchFamily="34" charset="-122"/>
                <a:ea typeface="微软雅黑" panose="020B0503020204020204" pitchFamily="34" charset="-122"/>
              </a:rPr>
              <a:t>3.51</a:t>
            </a:r>
            <a:r>
              <a:rPr lang="zh-CN" altLang="en-US" dirty="0">
                <a:latin typeface="微软雅黑" panose="020B0503020204020204" pitchFamily="34" charset="-122"/>
                <a:ea typeface="微软雅黑" panose="020B0503020204020204" pitchFamily="34" charset="-122"/>
              </a:rPr>
              <a:t>亿元。</a:t>
            </a:r>
            <a:endParaRPr lang="en-US" altLang="zh-CN" dirty="0">
              <a:latin typeface="微软雅黑" panose="020B0503020204020204" pitchFamily="34" charset="-122"/>
              <a:ea typeface="微软雅黑" panose="020B0503020204020204" pitchFamily="34" charset="-122"/>
            </a:endParaRPr>
          </a:p>
        </p:txBody>
      </p:sp>
      <p:pic>
        <p:nvPicPr>
          <p:cNvPr id="7" name="图片 21" descr="untitled-1"/>
          <p:cNvPicPr>
            <a:picLocks noChangeAspect="1" noChangeArrowheads="1"/>
          </p:cNvPicPr>
          <p:nvPr/>
        </p:nvPicPr>
        <p:blipFill>
          <a:blip r:embed="rId1" cstate="print"/>
          <a:stretch>
            <a:fillRect/>
          </a:stretch>
        </p:blipFill>
        <p:spPr bwMode="auto">
          <a:xfrm>
            <a:off x="749148" y="3935658"/>
            <a:ext cx="3371161" cy="2449288"/>
          </a:xfrm>
          <a:prstGeom prst="rect">
            <a:avLst/>
          </a:prstGeom>
          <a:noFill/>
          <a:ln>
            <a:miter lim="800000"/>
            <a:headEnd/>
            <a:tailEnd/>
          </a:ln>
        </p:spPr>
      </p:pic>
      <p:pic>
        <p:nvPicPr>
          <p:cNvPr id="9" name="图片 23" descr="001372af59650a6b570307-1"/>
          <p:cNvPicPr>
            <a:picLocks noChangeAspect="1" noChangeArrowheads="1"/>
          </p:cNvPicPr>
          <p:nvPr/>
        </p:nvPicPr>
        <p:blipFill>
          <a:blip r:embed="rId2" cstate="print"/>
          <a:stretch>
            <a:fillRect/>
          </a:stretch>
        </p:blipFill>
        <p:spPr bwMode="auto">
          <a:xfrm>
            <a:off x="8099245" y="3918896"/>
            <a:ext cx="3589651" cy="2466049"/>
          </a:xfrm>
          <a:prstGeom prst="rect">
            <a:avLst/>
          </a:prstGeom>
          <a:noFill/>
          <a:ln>
            <a:miter lim="800000"/>
            <a:headEnd/>
            <a:tailEnd/>
          </a:ln>
        </p:spPr>
      </p:pic>
      <p:pic>
        <p:nvPicPr>
          <p:cNvPr id="10" name="图片 19" descr="un-1"/>
          <p:cNvPicPr>
            <a:picLocks noChangeAspect="1" noChangeArrowheads="1"/>
          </p:cNvPicPr>
          <p:nvPr/>
        </p:nvPicPr>
        <p:blipFill>
          <a:blip r:embed="rId3" cstate="print"/>
          <a:stretch>
            <a:fillRect/>
          </a:stretch>
        </p:blipFill>
        <p:spPr bwMode="auto">
          <a:xfrm>
            <a:off x="4472848" y="3918897"/>
            <a:ext cx="3238959" cy="2466049"/>
          </a:xfrm>
          <a:prstGeom prst="rect">
            <a:avLst/>
          </a:prstGeom>
          <a:noFill/>
          <a:ln>
            <a:miter lim="800000"/>
            <a:headEnd/>
            <a:tailEnd/>
          </a:ln>
        </p:spPr>
      </p:pic>
      <p:sp>
        <p:nvSpPr>
          <p:cNvPr id="4" name="文本框 3"/>
          <p:cNvSpPr txBox="1"/>
          <p:nvPr/>
        </p:nvSpPr>
        <p:spPr>
          <a:xfrm>
            <a:off x="764540" y="262890"/>
            <a:ext cx="2606675" cy="521970"/>
          </a:xfrm>
          <a:prstGeom prst="rect">
            <a:avLst/>
          </a:prstGeom>
          <a:noFill/>
        </p:spPr>
        <p:txBody>
          <a:bodyPr wrap="square" rtlCol="0">
            <a:spAutoFit/>
          </a:bodyPr>
          <a:p>
            <a:r>
              <a:rPr lang="zh-CN" altLang="en-US" sz="2800">
                <a:solidFill>
                  <a:schemeClr val="bg1"/>
                </a:solidFill>
                <a:latin typeface="微软雅黑" panose="020B0503020204020204" pitchFamily="34" charset="-122"/>
                <a:ea typeface="微软雅黑" panose="020B0503020204020204" pitchFamily="34" charset="-122"/>
              </a:rPr>
              <a:t>生产中的安全</a:t>
            </a:r>
            <a:endParaRPr lang="zh-CN" altLang="en-US" sz="28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206475" y="926385"/>
            <a:ext cx="4408579" cy="584775"/>
          </a:xfrm>
          <a:prstGeom prst="rect">
            <a:avLst/>
          </a:prstGeom>
        </p:spPr>
        <p:txBody>
          <a:bodyPr wrap="none">
            <a:spAutoFit/>
          </a:bodyPr>
          <a:lstStyle/>
          <a:p>
            <a:r>
              <a:rPr lang="en-US" altLang="zh-CN" sz="3200" b="1" dirty="0">
                <a:latin typeface="微软雅黑" panose="020B0503020204020204" pitchFamily="34" charset="-122"/>
                <a:ea typeface="微软雅黑" panose="020B0503020204020204" pitchFamily="34" charset="-122"/>
              </a:rPr>
              <a:t>6·27</a:t>
            </a:r>
            <a:r>
              <a:rPr lang="zh-CN" altLang="en-US" sz="3200" b="1" dirty="0">
                <a:latin typeface="微软雅黑" panose="020B0503020204020204" pitchFamily="34" charset="-122"/>
                <a:ea typeface="微软雅黑" panose="020B0503020204020204" pitchFamily="34" charset="-122"/>
              </a:rPr>
              <a:t>新北舞台爆炸事件</a:t>
            </a:r>
            <a:endParaRPr lang="zh-CN" altLang="en-US" sz="3200" b="1" dirty="0">
              <a:latin typeface="微软雅黑" panose="020B0503020204020204" pitchFamily="34" charset="-122"/>
              <a:ea typeface="微软雅黑" panose="020B0503020204020204" pitchFamily="34" charset="-122"/>
            </a:endParaRPr>
          </a:p>
        </p:txBody>
      </p:sp>
      <p:sp>
        <p:nvSpPr>
          <p:cNvPr id="4" name="矩形 3"/>
          <p:cNvSpPr/>
          <p:nvPr/>
        </p:nvSpPr>
        <p:spPr>
          <a:xfrm>
            <a:off x="992511" y="1577261"/>
            <a:ext cx="7022757" cy="1754326"/>
          </a:xfrm>
          <a:prstGeom prst="rect">
            <a:avLst/>
          </a:prstGeom>
        </p:spPr>
        <p:txBody>
          <a:bodyPr wrap="square">
            <a:spAutoFit/>
          </a:bodyPr>
          <a:lstStyle/>
          <a:p>
            <a:r>
              <a:rPr lang="zh-CN" altLang="en-US" b="1" dirty="0" smtClean="0">
                <a:solidFill>
                  <a:srgbClr val="FF0000"/>
                </a:solidFill>
                <a:latin typeface="微软雅黑" panose="020B0503020204020204" pitchFamily="34" charset="-122"/>
                <a:ea typeface="微软雅黑" panose="020B0503020204020204" pitchFamily="34" charset="-122"/>
              </a:rPr>
              <a:t>一、事故经过</a:t>
            </a:r>
            <a:endParaRPr lang="en-US" altLang="zh-CN" b="1" dirty="0" smtClean="0">
              <a:solidFill>
                <a:srgbClr val="FF0000"/>
              </a:solidFill>
              <a:latin typeface="微软雅黑" panose="020B0503020204020204" pitchFamily="34" charset="-122"/>
              <a:ea typeface="微软雅黑" panose="020B0503020204020204" pitchFamily="34" charset="-122"/>
            </a:endParaRPr>
          </a:p>
          <a:p>
            <a:r>
              <a:rPr lang="en-US" altLang="zh-CN" dirty="0" smtClean="0">
                <a:latin typeface="微软雅黑" panose="020B0503020204020204" pitchFamily="34" charset="-122"/>
                <a:ea typeface="微软雅黑" panose="020B0503020204020204" pitchFamily="34" charset="-122"/>
              </a:rPr>
              <a:t>2015</a:t>
            </a:r>
            <a:r>
              <a:rPr lang="zh-CN" altLang="en-US" dirty="0">
                <a:latin typeface="微软雅黑" panose="020B0503020204020204" pitchFamily="34" charset="-122"/>
                <a:ea typeface="微软雅黑" panose="020B0503020204020204" pitchFamily="34" charset="-122"/>
              </a:rPr>
              <a:t>年</a:t>
            </a:r>
            <a:r>
              <a:rPr lang="en-US" altLang="zh-CN" dirty="0">
                <a:latin typeface="微软雅黑" panose="020B0503020204020204" pitchFamily="34" charset="-122"/>
                <a:ea typeface="微软雅黑" panose="020B0503020204020204" pitchFamily="34" charset="-122"/>
              </a:rPr>
              <a:t>6</a:t>
            </a:r>
            <a:r>
              <a:rPr lang="zh-CN" altLang="en-US" dirty="0">
                <a:latin typeface="微软雅黑" panose="020B0503020204020204" pitchFamily="34" charset="-122"/>
                <a:ea typeface="微软雅黑" panose="020B0503020204020204" pitchFamily="34" charset="-122"/>
              </a:rPr>
              <a:t>月</a:t>
            </a:r>
            <a:r>
              <a:rPr lang="en-US" altLang="zh-CN" dirty="0">
                <a:latin typeface="微软雅黑" panose="020B0503020204020204" pitchFamily="34" charset="-122"/>
                <a:ea typeface="微软雅黑" panose="020B0503020204020204" pitchFamily="34" charset="-122"/>
              </a:rPr>
              <a:t>27</a:t>
            </a:r>
            <a:r>
              <a:rPr lang="zh-CN" altLang="en-US" dirty="0">
                <a:latin typeface="微软雅黑" panose="020B0503020204020204" pitchFamily="34" charset="-122"/>
                <a:ea typeface="微软雅黑" panose="020B0503020204020204" pitchFamily="34" charset="-122"/>
              </a:rPr>
              <a:t>日</a:t>
            </a:r>
            <a:r>
              <a:rPr lang="en-US" altLang="zh-CN" dirty="0">
                <a:latin typeface="微软雅黑" panose="020B0503020204020204" pitchFamily="34" charset="-122"/>
                <a:ea typeface="微软雅黑" panose="020B0503020204020204" pitchFamily="34" charset="-122"/>
              </a:rPr>
              <a:t>20</a:t>
            </a:r>
            <a:r>
              <a:rPr lang="zh-CN" altLang="en-US" dirty="0">
                <a:latin typeface="微软雅黑" panose="020B0503020204020204" pitchFamily="34" charset="-122"/>
                <a:ea typeface="微软雅黑" panose="020B0503020204020204" pitchFamily="34" charset="-122"/>
              </a:rPr>
              <a:t>时</a:t>
            </a:r>
            <a:r>
              <a:rPr lang="en-US" altLang="zh-CN" dirty="0">
                <a:latin typeface="微软雅黑" panose="020B0503020204020204" pitchFamily="34" charset="-122"/>
                <a:ea typeface="微软雅黑" panose="020B0503020204020204" pitchFamily="34" charset="-122"/>
              </a:rPr>
              <a:t>40</a:t>
            </a:r>
            <a:r>
              <a:rPr lang="zh-CN" altLang="en-US" dirty="0">
                <a:latin typeface="微软雅黑" panose="020B0503020204020204" pitchFamily="34" charset="-122"/>
                <a:ea typeface="微软雅黑" panose="020B0503020204020204" pitchFamily="34" charset="-122"/>
              </a:rPr>
              <a:t>分，新北市八里区八仙水上乐园举办“彩色派对”活动；从舞台左侧、右侧、前方分别往天空喷洒出一发</a:t>
            </a:r>
            <a:r>
              <a:rPr lang="zh-CN" altLang="en-US" b="1" dirty="0">
                <a:solidFill>
                  <a:srgbClr val="FF0000"/>
                </a:solidFill>
                <a:latin typeface="微软雅黑" panose="020B0503020204020204" pitchFamily="34" charset="-122"/>
                <a:ea typeface="微软雅黑" panose="020B0503020204020204" pitchFamily="34" charset="-122"/>
              </a:rPr>
              <a:t>七彩粉末</a:t>
            </a:r>
            <a:r>
              <a:rPr lang="zh-CN" altLang="en-US" dirty="0">
                <a:latin typeface="微软雅黑" panose="020B0503020204020204" pitchFamily="34" charset="-122"/>
                <a:ea typeface="微软雅黑" panose="020B0503020204020204" pitchFamily="34" charset="-122"/>
              </a:rPr>
              <a:t>。粉末发射后</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舞台前方赫然迸出大片火光。 “还以为是特技。”逃出粉尘爆炸的幸运者面对电视镜头说。但接下来的熊熊火焰铺天盖地</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迅速席卷了舞台前方穿着清凉泳装的民众</a:t>
            </a:r>
            <a:r>
              <a:rPr lang="zh-CN" altLang="en-US" dirty="0" smtClean="0">
                <a:latin typeface="微软雅黑" panose="020B0503020204020204" pitchFamily="34" charset="-122"/>
                <a:ea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1"/>
          <a:stretch>
            <a:fillRect/>
          </a:stretch>
        </p:blipFill>
        <p:spPr>
          <a:xfrm>
            <a:off x="8742012" y="3988107"/>
            <a:ext cx="2885556" cy="2524128"/>
          </a:xfrm>
          <a:prstGeom prst="rect">
            <a:avLst/>
          </a:prstGeom>
        </p:spPr>
      </p:pic>
      <p:sp>
        <p:nvSpPr>
          <p:cNvPr id="9" name="矩形 8"/>
          <p:cNvSpPr/>
          <p:nvPr/>
        </p:nvSpPr>
        <p:spPr>
          <a:xfrm>
            <a:off x="992511" y="3575834"/>
            <a:ext cx="6851523" cy="2862322"/>
          </a:xfrm>
          <a:prstGeom prst="rect">
            <a:avLst/>
          </a:prstGeom>
        </p:spPr>
        <p:txBody>
          <a:bodyPr wrap="square">
            <a:spAutoFit/>
          </a:bodyPr>
          <a:lstStyle/>
          <a:p>
            <a:r>
              <a:rPr lang="zh-CN" altLang="en-US" b="1" dirty="0" smtClean="0">
                <a:solidFill>
                  <a:srgbClr val="FF0000"/>
                </a:solidFill>
                <a:latin typeface="黑体" panose="02010609060101010101" charset="-122"/>
                <a:ea typeface="黑体" panose="02010609060101010101" charset="-122"/>
              </a:rPr>
              <a:t>二、原因分析</a:t>
            </a:r>
            <a:endParaRPr lang="en-US" altLang="zh-CN" b="1" dirty="0" smtClean="0">
              <a:solidFill>
                <a:srgbClr val="FF0000"/>
              </a:solidFill>
              <a:latin typeface="黑体" panose="02010609060101010101" charset="-122"/>
              <a:ea typeface="黑体" panose="02010609060101010101" charset="-122"/>
            </a:endParaRPr>
          </a:p>
          <a:p>
            <a:r>
              <a:rPr lang="zh-CN" altLang="en-US" dirty="0" smtClean="0">
                <a:ea typeface="微软雅黑" panose="020B0503020204020204" pitchFamily="34" charset="-122"/>
              </a:rPr>
              <a:t>调查报告显示</a:t>
            </a:r>
            <a:r>
              <a:rPr lang="zh-CN" altLang="en-US" dirty="0">
                <a:ea typeface="微软雅黑" panose="020B0503020204020204" pitchFamily="34" charset="-122"/>
              </a:rPr>
              <a:t>事故由</a:t>
            </a:r>
            <a:r>
              <a:rPr lang="zh-CN" altLang="en-US" b="1" dirty="0">
                <a:solidFill>
                  <a:srgbClr val="FF0000"/>
                </a:solidFill>
                <a:ea typeface="微软雅黑" panose="020B0503020204020204" pitchFamily="34" charset="-122"/>
              </a:rPr>
              <a:t>玉米粉接触高温光束灯</a:t>
            </a:r>
            <a:r>
              <a:rPr lang="zh-CN" altLang="en-US" dirty="0">
                <a:ea typeface="微软雅黑" panose="020B0503020204020204" pitchFamily="34" charset="-122"/>
              </a:rPr>
              <a:t>引起燃烧所致。</a:t>
            </a:r>
            <a:endParaRPr lang="zh-CN" altLang="en-US" dirty="0">
              <a:ea typeface="微软雅黑" panose="020B0503020204020204" pitchFamily="34" charset="-122"/>
            </a:endParaRPr>
          </a:p>
          <a:p>
            <a:endParaRPr lang="zh-CN" altLang="en-US" dirty="0">
              <a:ea typeface="微软雅黑" panose="020B0503020204020204" pitchFamily="34" charset="-122"/>
            </a:endParaRPr>
          </a:p>
          <a:p>
            <a:r>
              <a:rPr lang="zh-CN" altLang="en-US" dirty="0">
                <a:ea typeface="微软雅黑" panose="020B0503020204020204" pitchFamily="34" charset="-122"/>
              </a:rPr>
              <a:t>根据新北市地方消防和警察部门的调查，尘爆祸首指向当时舞台右前方安装的光束灯。这种</a:t>
            </a:r>
            <a:r>
              <a:rPr lang="en-US" altLang="zh-CN" dirty="0">
                <a:ea typeface="微软雅黑" panose="020B0503020204020204" pitchFamily="34" charset="-122"/>
              </a:rPr>
              <a:t>BEAM200</a:t>
            </a:r>
            <a:r>
              <a:rPr lang="zh-CN" altLang="en-US" dirty="0">
                <a:ea typeface="微软雅黑" panose="020B0503020204020204" pitchFamily="34" charset="-122"/>
              </a:rPr>
              <a:t>型电脑光束灯使用</a:t>
            </a:r>
            <a:r>
              <a:rPr lang="en-US" altLang="zh-CN" dirty="0">
                <a:ea typeface="微软雅黑" panose="020B0503020204020204" pitchFamily="34" charset="-122"/>
              </a:rPr>
              <a:t>200</a:t>
            </a:r>
            <a:r>
              <a:rPr lang="zh-CN" altLang="en-US" dirty="0">
                <a:ea typeface="微软雅黑" panose="020B0503020204020204" pitchFamily="34" charset="-122"/>
              </a:rPr>
              <a:t>瓦灯泡，利用交叉聚光原理，可以射出较强的光线，还可以变幻颜色，在舞台上营造光感氛围。事发当时，</a:t>
            </a:r>
            <a:r>
              <a:rPr lang="zh-CN" altLang="en-US" b="1" dirty="0">
                <a:solidFill>
                  <a:srgbClr val="FF0000"/>
                </a:solidFill>
                <a:ea typeface="微软雅黑" panose="020B0503020204020204" pitchFamily="34" charset="-122"/>
              </a:rPr>
              <a:t>长时间使用的光束灯表面温度达到</a:t>
            </a:r>
            <a:r>
              <a:rPr lang="en-US" altLang="zh-CN" b="1" dirty="0">
                <a:solidFill>
                  <a:srgbClr val="FF0000"/>
                </a:solidFill>
                <a:ea typeface="微软雅黑" panose="020B0503020204020204" pitchFamily="34" charset="-122"/>
              </a:rPr>
              <a:t>400</a:t>
            </a:r>
            <a:r>
              <a:rPr lang="zh-CN" altLang="en-US" b="1" dirty="0">
                <a:solidFill>
                  <a:srgbClr val="FF0000"/>
                </a:solidFill>
                <a:ea typeface="微软雅黑" panose="020B0503020204020204" pitchFamily="34" charset="-122"/>
              </a:rPr>
              <a:t>摄氏度</a:t>
            </a:r>
            <a:r>
              <a:rPr lang="zh-CN" altLang="en-US" dirty="0">
                <a:ea typeface="微软雅黑" panose="020B0503020204020204" pitchFamily="34" charset="-122"/>
              </a:rPr>
              <a:t>，而空中不断吹出、</a:t>
            </a:r>
            <a:r>
              <a:rPr lang="zh-CN" altLang="en-US" b="1" dirty="0">
                <a:solidFill>
                  <a:srgbClr val="FF0000"/>
                </a:solidFill>
                <a:ea typeface="微软雅黑" panose="020B0503020204020204" pitchFamily="34" charset="-122"/>
              </a:rPr>
              <a:t>弥漫的彩色玉米粉的燃点为</a:t>
            </a:r>
            <a:r>
              <a:rPr lang="en-US" altLang="zh-CN" b="1" dirty="0">
                <a:solidFill>
                  <a:srgbClr val="FF0000"/>
                </a:solidFill>
                <a:ea typeface="微软雅黑" panose="020B0503020204020204" pitchFamily="34" charset="-122"/>
              </a:rPr>
              <a:t>430</a:t>
            </a:r>
            <a:r>
              <a:rPr lang="zh-CN" altLang="en-US" b="1" dirty="0">
                <a:solidFill>
                  <a:srgbClr val="FF0000"/>
                </a:solidFill>
                <a:ea typeface="微软雅黑" panose="020B0503020204020204" pitchFamily="34" charset="-122"/>
              </a:rPr>
              <a:t>摄氏度</a:t>
            </a:r>
            <a:r>
              <a:rPr lang="zh-CN" altLang="en-US" dirty="0">
                <a:ea typeface="微软雅黑" panose="020B0503020204020204" pitchFamily="34" charset="-122"/>
              </a:rPr>
              <a:t>，接触光束灯表面后即被引燃，再加上空气中粉尘密度较大，顿时燃起大火，而视觉上则给人以爆炸的景象</a:t>
            </a:r>
            <a:r>
              <a:rPr lang="zh-CN" altLang="en-US" dirty="0" smtClean="0">
                <a:ea typeface="微软雅黑" panose="020B0503020204020204" pitchFamily="34" charset="-122"/>
              </a:rPr>
              <a:t>。</a:t>
            </a:r>
            <a:endParaRPr lang="zh-CN" altLang="en-US" dirty="0">
              <a:ea typeface="微软雅黑" panose="020B0503020204020204" pitchFamily="34" charset="-122"/>
            </a:endParaRPr>
          </a:p>
        </p:txBody>
      </p:sp>
      <p:pic>
        <p:nvPicPr>
          <p:cNvPr id="8" name="图片 7"/>
          <p:cNvPicPr>
            <a:picLocks noChangeAspect="1"/>
          </p:cNvPicPr>
          <p:nvPr/>
        </p:nvPicPr>
        <p:blipFill>
          <a:blip r:embed="rId2"/>
          <a:stretch>
            <a:fillRect/>
          </a:stretch>
        </p:blipFill>
        <p:spPr>
          <a:xfrm>
            <a:off x="8742012" y="1289953"/>
            <a:ext cx="2885556" cy="2213411"/>
          </a:xfrm>
          <a:prstGeom prst="rect">
            <a:avLst/>
          </a:prstGeom>
        </p:spPr>
      </p:pic>
      <p:pic>
        <p:nvPicPr>
          <p:cNvPr id="5" name="图片 4"/>
          <p:cNvPicPr>
            <a:picLocks noChangeAspect="1"/>
          </p:cNvPicPr>
          <p:nvPr/>
        </p:nvPicPr>
        <p:blipFill>
          <a:blip r:embed="rId3"/>
          <a:stretch>
            <a:fillRect/>
          </a:stretch>
        </p:blipFill>
        <p:spPr>
          <a:xfrm>
            <a:off x="4772151" y="3969586"/>
            <a:ext cx="3160621" cy="2524128"/>
          </a:xfrm>
          <a:prstGeom prst="rect">
            <a:avLst/>
          </a:prstGeom>
        </p:spPr>
      </p:pic>
      <p:pic>
        <p:nvPicPr>
          <p:cNvPr id="6" name="图片 5"/>
          <p:cNvPicPr>
            <a:picLocks noChangeAspect="1"/>
          </p:cNvPicPr>
          <p:nvPr/>
        </p:nvPicPr>
        <p:blipFill>
          <a:blip r:embed="rId4"/>
          <a:stretch>
            <a:fillRect/>
          </a:stretch>
        </p:blipFill>
        <p:spPr>
          <a:xfrm>
            <a:off x="903773" y="3988106"/>
            <a:ext cx="3249861" cy="2487089"/>
          </a:xfrm>
          <a:prstGeom prst="rect">
            <a:avLst/>
          </a:prstGeom>
        </p:spPr>
      </p:pic>
      <p:sp>
        <p:nvSpPr>
          <p:cNvPr id="3" name="文本框 2"/>
          <p:cNvSpPr txBox="1"/>
          <p:nvPr/>
        </p:nvSpPr>
        <p:spPr>
          <a:xfrm>
            <a:off x="764540" y="262890"/>
            <a:ext cx="2606675" cy="521970"/>
          </a:xfrm>
          <a:prstGeom prst="rect">
            <a:avLst/>
          </a:prstGeom>
          <a:noFill/>
        </p:spPr>
        <p:txBody>
          <a:bodyPr wrap="square" rtlCol="0">
            <a:spAutoFit/>
          </a:bodyPr>
          <a:p>
            <a:r>
              <a:rPr lang="zh-CN" altLang="en-US" sz="2800">
                <a:solidFill>
                  <a:schemeClr val="bg1"/>
                </a:solidFill>
                <a:latin typeface="微软雅黑" panose="020B0503020204020204" pitchFamily="34" charset="-122"/>
                <a:ea typeface="微软雅黑" panose="020B0503020204020204" pitchFamily="34" charset="-122"/>
              </a:rPr>
              <a:t>生产中的安全</a:t>
            </a:r>
            <a:endParaRPr lang="zh-CN" altLang="en-US" sz="28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xit" presetSubtype="4" fill="hold" nodeType="clickEffect">
                                  <p:stCondLst>
                                    <p:cond delay="0"/>
                                  </p:stCondLst>
                                  <p:childTnLst>
                                    <p:anim calcmode="lin" valueType="num">
                                      <p:cBhvr additive="base">
                                        <p:cTn id="24" dur="500"/>
                                        <p:tgtEl>
                                          <p:spTgt spid="5"/>
                                        </p:tgtEl>
                                        <p:attrNameLst>
                                          <p:attrName>ppt_x</p:attrName>
                                        </p:attrNameLst>
                                      </p:cBhvr>
                                      <p:tavLst>
                                        <p:tav tm="0">
                                          <p:val>
                                            <p:strVal val="ppt_x"/>
                                          </p:val>
                                        </p:tav>
                                        <p:tav tm="100000">
                                          <p:val>
                                            <p:strVal val="ppt_x"/>
                                          </p:val>
                                        </p:tav>
                                      </p:tavLst>
                                    </p:anim>
                                    <p:anim calcmode="lin" valueType="num">
                                      <p:cBhvr additive="base">
                                        <p:cTn id="25" dur="500"/>
                                        <p:tgtEl>
                                          <p:spTgt spid="5"/>
                                        </p:tgtEl>
                                        <p:attrNameLst>
                                          <p:attrName>ppt_y</p:attrName>
                                        </p:attrNameLst>
                                      </p:cBhvr>
                                      <p:tavLst>
                                        <p:tav tm="0">
                                          <p:val>
                                            <p:strVal val="ppt_y"/>
                                          </p:val>
                                        </p:tav>
                                        <p:tav tm="100000">
                                          <p:val>
                                            <p:strVal val="1+ppt_h/2"/>
                                          </p:val>
                                        </p:tav>
                                      </p:tavLst>
                                    </p:anim>
                                    <p:set>
                                      <p:cBhvr>
                                        <p:cTn id="26" dur="1" fill="hold">
                                          <p:stCondLst>
                                            <p:cond delay="499"/>
                                          </p:stCondLst>
                                        </p:cTn>
                                        <p:tgtEl>
                                          <p:spTgt spid="5"/>
                                        </p:tgtEl>
                                        <p:attrNameLst>
                                          <p:attrName>style.visibility</p:attrName>
                                        </p:attrNameLst>
                                      </p:cBhvr>
                                      <p:to>
                                        <p:strVal val="hidden"/>
                                      </p:to>
                                    </p:set>
                                  </p:childTnLst>
                                </p:cTn>
                              </p:par>
                              <p:par>
                                <p:cTn id="27" presetID="2" presetClass="exit" presetSubtype="4" fill="hold" nodeType="withEffect">
                                  <p:stCondLst>
                                    <p:cond delay="0"/>
                                  </p:stCondLst>
                                  <p:childTnLst>
                                    <p:anim calcmode="lin" valueType="num">
                                      <p:cBhvr additive="base">
                                        <p:cTn id="28" dur="500"/>
                                        <p:tgtEl>
                                          <p:spTgt spid="6"/>
                                        </p:tgtEl>
                                        <p:attrNameLst>
                                          <p:attrName>ppt_x</p:attrName>
                                        </p:attrNameLst>
                                      </p:cBhvr>
                                      <p:tavLst>
                                        <p:tav tm="0">
                                          <p:val>
                                            <p:strVal val="ppt_x"/>
                                          </p:val>
                                        </p:tav>
                                        <p:tav tm="100000">
                                          <p:val>
                                            <p:strVal val="ppt_x"/>
                                          </p:val>
                                        </p:tav>
                                      </p:tavLst>
                                    </p:anim>
                                    <p:anim calcmode="lin" valueType="num">
                                      <p:cBhvr additive="base">
                                        <p:cTn id="29" dur="500"/>
                                        <p:tgtEl>
                                          <p:spTgt spid="6"/>
                                        </p:tgtEl>
                                        <p:attrNameLst>
                                          <p:attrName>ppt_y</p:attrName>
                                        </p:attrNameLst>
                                      </p:cBhvr>
                                      <p:tavLst>
                                        <p:tav tm="0">
                                          <p:val>
                                            <p:strVal val="ppt_y"/>
                                          </p:val>
                                        </p:tav>
                                        <p:tav tm="100000">
                                          <p:val>
                                            <p:strVal val="1+ppt_h/2"/>
                                          </p:val>
                                        </p:tav>
                                      </p:tavLst>
                                    </p:anim>
                                    <p:set>
                                      <p:cBhvr>
                                        <p:cTn id="30" dur="1" fill="hold">
                                          <p:stCondLst>
                                            <p:cond delay="499"/>
                                          </p:stCondLst>
                                        </p:cTn>
                                        <p:tgtEl>
                                          <p:spTgt spid="6"/>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54443" y="2573956"/>
            <a:ext cx="5637885" cy="2708434"/>
          </a:xfrm>
          <a:prstGeom prst="rect">
            <a:avLst/>
          </a:prstGeom>
          <a:noFill/>
        </p:spPr>
        <p:txBody>
          <a:bodyPr wrap="square" rtlCol="0">
            <a:spAutoFit/>
          </a:bodyPr>
          <a:lstStyle/>
          <a:p>
            <a:r>
              <a:rPr lang="zh-CN" altLang="en-US" sz="3000" b="1" dirty="0" smtClean="0">
                <a:latin typeface="微软雅黑" panose="020B0503020204020204" pitchFamily="34" charset="-122"/>
                <a:ea typeface="微软雅黑" panose="020B0503020204020204" pitchFamily="34" charset="-122"/>
              </a:rPr>
              <a:t>具有爆炸性的粉尘（</a:t>
            </a:r>
            <a:r>
              <a:rPr lang="en-US" altLang="zh-CN" sz="3000" b="1" dirty="0" smtClean="0">
                <a:latin typeface="微软雅黑" panose="020B0503020204020204" pitchFamily="34" charset="-122"/>
                <a:ea typeface="微软雅黑" panose="020B0503020204020204" pitchFamily="34" charset="-122"/>
              </a:rPr>
              <a:t>7</a:t>
            </a:r>
            <a:r>
              <a:rPr lang="zh-CN" altLang="en-US" sz="3000" b="1" dirty="0" smtClean="0">
                <a:latin typeface="微软雅黑" panose="020B0503020204020204" pitchFamily="34" charset="-122"/>
                <a:ea typeface="微软雅黑" panose="020B0503020204020204" pitchFamily="34" charset="-122"/>
              </a:rPr>
              <a:t>类）</a:t>
            </a:r>
            <a:endParaRPr lang="en-US" altLang="zh-CN" sz="3000" b="1" dirty="0" smtClean="0">
              <a:latin typeface="微软雅黑" panose="020B0503020204020204" pitchFamily="34" charset="-122"/>
              <a:ea typeface="微软雅黑" panose="020B0503020204020204" pitchFamily="34" charset="-122"/>
            </a:endParaRPr>
          </a:p>
          <a:p>
            <a:r>
              <a:rPr lang="zh-CN" altLang="en-US" sz="2000" dirty="0" smtClean="0">
                <a:latin typeface="微软雅黑" panose="020B0503020204020204" pitchFamily="34" charset="-122"/>
                <a:ea typeface="微软雅黑" panose="020B0503020204020204" pitchFamily="34" charset="-122"/>
              </a:rPr>
              <a:t>金属</a:t>
            </a:r>
            <a:r>
              <a:rPr lang="zh-CN" altLang="en-US" sz="2000" dirty="0">
                <a:latin typeface="微软雅黑" panose="020B0503020204020204" pitchFamily="34" charset="-122"/>
                <a:ea typeface="微软雅黑" panose="020B0503020204020204" pitchFamily="34" charset="-122"/>
              </a:rPr>
              <a:t>（如镁粉、铝</a:t>
            </a:r>
            <a:r>
              <a:rPr lang="zh-CN" altLang="en-US" sz="2000" dirty="0" smtClean="0">
                <a:latin typeface="微软雅黑" panose="020B0503020204020204" pitchFamily="34" charset="-122"/>
                <a:ea typeface="微软雅黑" panose="020B0503020204020204" pitchFamily="34" charset="-122"/>
              </a:rPr>
              <a:t>粉）</a:t>
            </a:r>
            <a:endParaRPr lang="en-US" altLang="zh-CN" sz="2000" dirty="0" smtClean="0">
              <a:latin typeface="微软雅黑" panose="020B0503020204020204" pitchFamily="34" charset="-122"/>
              <a:ea typeface="微软雅黑" panose="020B0503020204020204" pitchFamily="34" charset="-122"/>
            </a:endParaRPr>
          </a:p>
          <a:p>
            <a:r>
              <a:rPr lang="zh-CN" altLang="en-US" sz="2000" dirty="0" smtClean="0">
                <a:latin typeface="微软雅黑" panose="020B0503020204020204" pitchFamily="34" charset="-122"/>
                <a:ea typeface="微软雅黑" panose="020B0503020204020204" pitchFamily="34" charset="-122"/>
              </a:rPr>
              <a:t>煤炭</a:t>
            </a:r>
            <a:endParaRPr lang="en-US" altLang="zh-CN" sz="2000" dirty="0" smtClean="0">
              <a:latin typeface="微软雅黑" panose="020B0503020204020204" pitchFamily="34" charset="-122"/>
              <a:ea typeface="微软雅黑" panose="020B0503020204020204" pitchFamily="34" charset="-122"/>
            </a:endParaRPr>
          </a:p>
          <a:p>
            <a:r>
              <a:rPr lang="zh-CN" altLang="en-US" sz="2000" dirty="0" smtClean="0">
                <a:latin typeface="微软雅黑" panose="020B0503020204020204" pitchFamily="34" charset="-122"/>
                <a:ea typeface="微软雅黑" panose="020B0503020204020204" pitchFamily="34" charset="-122"/>
              </a:rPr>
              <a:t>粮食</a:t>
            </a:r>
            <a:r>
              <a:rPr lang="zh-CN" altLang="en-US" sz="2000" dirty="0">
                <a:latin typeface="微软雅黑" panose="020B0503020204020204" pitchFamily="34" charset="-122"/>
                <a:ea typeface="微软雅黑" panose="020B0503020204020204" pitchFamily="34" charset="-122"/>
              </a:rPr>
              <a:t>（</a:t>
            </a:r>
            <a:r>
              <a:rPr lang="zh-CN" altLang="en-US" sz="2000" dirty="0" smtClean="0">
                <a:latin typeface="微软雅黑" panose="020B0503020204020204" pitchFamily="34" charset="-122"/>
                <a:ea typeface="微软雅黑" panose="020B0503020204020204" pitchFamily="34" charset="-122"/>
              </a:rPr>
              <a:t>如面粉、淀粉、土豆粉、玉米粉、干奶粉）</a:t>
            </a:r>
            <a:endParaRPr lang="en-US" altLang="zh-CN" sz="2000" dirty="0" smtClean="0">
              <a:latin typeface="微软雅黑" panose="020B0503020204020204" pitchFamily="34" charset="-122"/>
              <a:ea typeface="微软雅黑" panose="020B0503020204020204" pitchFamily="34" charset="-122"/>
            </a:endParaRPr>
          </a:p>
          <a:p>
            <a:r>
              <a:rPr lang="zh-CN" altLang="en-US" sz="2000" dirty="0" smtClean="0">
                <a:latin typeface="微软雅黑" panose="020B0503020204020204" pitchFamily="34" charset="-122"/>
                <a:ea typeface="微软雅黑" panose="020B0503020204020204" pitchFamily="34" charset="-122"/>
              </a:rPr>
              <a:t>饲料</a:t>
            </a:r>
            <a:r>
              <a:rPr lang="zh-CN" altLang="en-US" sz="2000" dirty="0">
                <a:latin typeface="微软雅黑" panose="020B0503020204020204" pitchFamily="34" charset="-122"/>
                <a:ea typeface="微软雅黑" panose="020B0503020204020204" pitchFamily="34" charset="-122"/>
              </a:rPr>
              <a:t>（如血粉、鱼粉</a:t>
            </a:r>
            <a:r>
              <a:rPr lang="zh-CN" altLang="en-US" sz="2000" dirty="0" smtClean="0">
                <a:latin typeface="微软雅黑" panose="020B0503020204020204" pitchFamily="34" charset="-122"/>
                <a:ea typeface="微软雅黑" panose="020B0503020204020204" pitchFamily="34" charset="-122"/>
              </a:rPr>
              <a:t>）</a:t>
            </a:r>
            <a:endParaRPr lang="en-US" altLang="zh-CN" sz="2000" dirty="0" smtClean="0">
              <a:latin typeface="微软雅黑" panose="020B0503020204020204" pitchFamily="34" charset="-122"/>
              <a:ea typeface="微软雅黑" panose="020B0503020204020204" pitchFamily="34" charset="-122"/>
            </a:endParaRPr>
          </a:p>
          <a:p>
            <a:r>
              <a:rPr lang="zh-CN" altLang="en-US" sz="2000" dirty="0" smtClean="0">
                <a:latin typeface="微软雅黑" panose="020B0503020204020204" pitchFamily="34" charset="-122"/>
                <a:ea typeface="微软雅黑" panose="020B0503020204020204" pitchFamily="34" charset="-122"/>
              </a:rPr>
              <a:t>农副产品</a:t>
            </a:r>
            <a:r>
              <a:rPr lang="zh-CN" altLang="en-US" sz="2000" dirty="0">
                <a:latin typeface="微软雅黑" panose="020B0503020204020204" pitchFamily="34" charset="-122"/>
                <a:ea typeface="微软雅黑" panose="020B0503020204020204" pitchFamily="34" charset="-122"/>
              </a:rPr>
              <a:t>（如棉花、</a:t>
            </a:r>
            <a:r>
              <a:rPr lang="zh-CN" altLang="en-US" sz="2000" dirty="0" smtClean="0">
                <a:latin typeface="微软雅黑" panose="020B0503020204020204" pitchFamily="34" charset="-122"/>
                <a:ea typeface="微软雅黑" panose="020B0503020204020204" pitchFamily="34" charset="-122"/>
              </a:rPr>
              <a:t>烟草、茶叶粉尘）</a:t>
            </a:r>
            <a:endParaRPr lang="en-US" altLang="zh-CN" sz="2000" dirty="0" smtClean="0">
              <a:latin typeface="微软雅黑" panose="020B0503020204020204" pitchFamily="34" charset="-122"/>
              <a:ea typeface="微软雅黑" panose="020B0503020204020204" pitchFamily="34" charset="-122"/>
            </a:endParaRPr>
          </a:p>
          <a:p>
            <a:r>
              <a:rPr lang="zh-CN" altLang="en-US" sz="2000" dirty="0" smtClean="0">
                <a:latin typeface="微软雅黑" panose="020B0503020204020204" pitchFamily="34" charset="-122"/>
                <a:ea typeface="微软雅黑" panose="020B0503020204020204" pitchFamily="34" charset="-122"/>
              </a:rPr>
              <a:t>林产品</a:t>
            </a:r>
            <a:r>
              <a:rPr lang="zh-CN" altLang="en-US" sz="2000" dirty="0">
                <a:latin typeface="微软雅黑" panose="020B0503020204020204" pitchFamily="34" charset="-122"/>
                <a:ea typeface="微软雅黑" panose="020B0503020204020204" pitchFamily="34" charset="-122"/>
              </a:rPr>
              <a:t>（如纸粉、木粉</a:t>
            </a:r>
            <a:r>
              <a:rPr lang="zh-CN" altLang="en-US" sz="2000" dirty="0" smtClean="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r>
              <a:rPr lang="zh-CN" altLang="en-US" sz="2000" dirty="0" smtClean="0">
                <a:latin typeface="微软雅黑" panose="020B0503020204020204" pitchFamily="34" charset="-122"/>
                <a:ea typeface="微软雅黑" panose="020B0503020204020204" pitchFamily="34" charset="-122"/>
              </a:rPr>
              <a:t>合成</a:t>
            </a:r>
            <a:r>
              <a:rPr lang="zh-CN" altLang="en-US" sz="2000" dirty="0">
                <a:latin typeface="微软雅黑" panose="020B0503020204020204" pitchFamily="34" charset="-122"/>
                <a:ea typeface="微软雅黑" panose="020B0503020204020204" pitchFamily="34" charset="-122"/>
              </a:rPr>
              <a:t>材料（如塑料、染料</a:t>
            </a:r>
            <a:r>
              <a:rPr lang="zh-CN" altLang="en-US" sz="2000" dirty="0" smtClean="0">
                <a:latin typeface="微软雅黑" panose="020B0503020204020204" pitchFamily="34" charset="-122"/>
                <a:ea typeface="微软雅黑" panose="020B0503020204020204" pitchFamily="34" charset="-122"/>
              </a:rPr>
              <a:t>）</a:t>
            </a:r>
            <a:endParaRPr lang="zh-CN" altLang="en-US" sz="2000" dirty="0">
              <a:latin typeface="微软雅黑" panose="020B0503020204020204" pitchFamily="34" charset="-122"/>
              <a:ea typeface="微软雅黑" panose="020B0503020204020204" pitchFamily="34" charset="-122"/>
            </a:endParaRPr>
          </a:p>
        </p:txBody>
      </p:sp>
      <p:sp>
        <p:nvSpPr>
          <p:cNvPr id="3" name="矩形 2"/>
          <p:cNvSpPr/>
          <p:nvPr/>
        </p:nvSpPr>
        <p:spPr>
          <a:xfrm>
            <a:off x="6378767" y="1254715"/>
            <a:ext cx="5012674" cy="5170646"/>
          </a:xfrm>
          <a:prstGeom prst="rect">
            <a:avLst/>
          </a:prstGeom>
        </p:spPr>
        <p:txBody>
          <a:bodyPr wrap="square">
            <a:spAutoFit/>
          </a:bodyPr>
          <a:lstStyle/>
          <a:p>
            <a:r>
              <a:rPr lang="zh-CN" altLang="en-US" sz="3000" b="1" dirty="0">
                <a:latin typeface="微软雅黑" panose="020B0503020204020204" pitchFamily="34" charset="-122"/>
                <a:ea typeface="微软雅黑" panose="020B0503020204020204" pitchFamily="34" charset="-122"/>
              </a:rPr>
              <a:t>扑救</a:t>
            </a:r>
            <a:r>
              <a:rPr lang="zh-CN" altLang="en-US" sz="3000" b="1" dirty="0" smtClean="0">
                <a:latin typeface="微软雅黑" panose="020B0503020204020204" pitchFamily="34" charset="-122"/>
                <a:ea typeface="微软雅黑" panose="020B0503020204020204" pitchFamily="34" charset="-122"/>
              </a:rPr>
              <a:t>方法</a:t>
            </a:r>
            <a:endParaRPr lang="zh-CN" altLang="en-US" sz="3000" b="1" dirty="0">
              <a:latin typeface="微软雅黑" panose="020B0503020204020204" pitchFamily="34" charset="-122"/>
              <a:ea typeface="微软雅黑" panose="020B0503020204020204" pitchFamily="34" charset="-122"/>
            </a:endParaRPr>
          </a:p>
          <a:p>
            <a:r>
              <a:rPr lang="zh-CN" altLang="en-US" sz="2000" dirty="0" smtClean="0">
                <a:latin typeface="微软雅黑" panose="020B0503020204020204" pitchFamily="34" charset="-122"/>
                <a:ea typeface="微软雅黑" panose="020B0503020204020204" pitchFamily="34" charset="-122"/>
              </a:rPr>
              <a:t>    扑救粉尘爆炸事故的</a:t>
            </a:r>
            <a:r>
              <a:rPr lang="zh-CN" altLang="en-US" sz="2000" b="1" dirty="0" smtClean="0">
                <a:solidFill>
                  <a:srgbClr val="FF0000"/>
                </a:solidFill>
                <a:latin typeface="微软雅黑" panose="020B0503020204020204" pitchFamily="34" charset="-122"/>
                <a:ea typeface="微软雅黑" panose="020B0503020204020204" pitchFamily="34" charset="-122"/>
              </a:rPr>
              <a:t>有效灭火剂是水</a:t>
            </a:r>
            <a:r>
              <a:rPr lang="zh-CN" altLang="en-US" sz="2000" dirty="0" smtClean="0">
                <a:latin typeface="微软雅黑" panose="020B0503020204020204" pitchFamily="34" charset="-122"/>
                <a:ea typeface="微软雅黑" panose="020B0503020204020204" pitchFamily="34" charset="-122"/>
              </a:rPr>
              <a:t>，</a:t>
            </a:r>
            <a:r>
              <a:rPr lang="zh-CN" altLang="en-US" sz="2000" b="1" dirty="0" smtClean="0">
                <a:solidFill>
                  <a:srgbClr val="FF0000"/>
                </a:solidFill>
                <a:latin typeface="微软雅黑" panose="020B0503020204020204" pitchFamily="34" charset="-122"/>
                <a:ea typeface="微软雅黑" panose="020B0503020204020204" pitchFamily="34" charset="-122"/>
              </a:rPr>
              <a:t>尤以雾状水为佳</a:t>
            </a:r>
            <a:r>
              <a:rPr lang="zh-CN" altLang="en-US" sz="2000" dirty="0" smtClean="0">
                <a:latin typeface="微软雅黑" panose="020B0503020204020204" pitchFamily="34" charset="-122"/>
                <a:ea typeface="微软雅黑" panose="020B0503020204020204" pitchFamily="34" charset="-122"/>
              </a:rPr>
              <a:t>。它既可以熄灭燃烧，又可湿润未燃粉尘，驱散和消除悬浮粉尘，降低空气浓度，但</a:t>
            </a:r>
            <a:r>
              <a:rPr lang="zh-CN" altLang="en-US" sz="2000" b="1" dirty="0" smtClean="0">
                <a:solidFill>
                  <a:srgbClr val="FF0000"/>
                </a:solidFill>
                <a:latin typeface="微软雅黑" panose="020B0503020204020204" pitchFamily="34" charset="-122"/>
                <a:ea typeface="微软雅黑" panose="020B0503020204020204" pitchFamily="34" charset="-122"/>
              </a:rPr>
              <a:t>忌用直流</a:t>
            </a:r>
            <a:r>
              <a:rPr lang="zh-CN" altLang="en-US" sz="2000" dirty="0" smtClean="0">
                <a:latin typeface="微软雅黑" panose="020B0503020204020204" pitchFamily="34" charset="-122"/>
                <a:ea typeface="微软雅黑" panose="020B0503020204020204" pitchFamily="34" charset="-122"/>
              </a:rPr>
              <a:t>喷射的水和泡沫，也不宜用有</a:t>
            </a:r>
            <a:r>
              <a:rPr lang="zh-CN" altLang="en-US" sz="2000" b="1" dirty="0" smtClean="0">
                <a:solidFill>
                  <a:srgbClr val="FF0000"/>
                </a:solidFill>
                <a:latin typeface="微软雅黑" panose="020B0503020204020204" pitchFamily="34" charset="-122"/>
                <a:ea typeface="微软雅黑" panose="020B0503020204020204" pitchFamily="34" charset="-122"/>
              </a:rPr>
              <a:t>冲击力</a:t>
            </a:r>
            <a:r>
              <a:rPr lang="zh-CN" altLang="en-US" sz="2000" dirty="0" smtClean="0">
                <a:latin typeface="微软雅黑" panose="020B0503020204020204" pitchFamily="34" charset="-122"/>
                <a:ea typeface="微软雅黑" panose="020B0503020204020204" pitchFamily="34" charset="-122"/>
              </a:rPr>
              <a:t>的干粉、二氧化碳、</a:t>
            </a:r>
            <a:r>
              <a:rPr lang="en-US" altLang="zh-CN" sz="2000" dirty="0" smtClean="0">
                <a:latin typeface="微软雅黑" panose="020B0503020204020204" pitchFamily="34" charset="-122"/>
                <a:ea typeface="微软雅黑" panose="020B0503020204020204" pitchFamily="34" charset="-122"/>
              </a:rPr>
              <a:t>1211</a:t>
            </a:r>
            <a:r>
              <a:rPr lang="zh-CN" altLang="en-US" sz="2000" dirty="0" smtClean="0">
                <a:latin typeface="微软雅黑" panose="020B0503020204020204" pitchFamily="34" charset="-122"/>
                <a:ea typeface="微软雅黑" panose="020B0503020204020204" pitchFamily="34" charset="-122"/>
              </a:rPr>
              <a:t>灭火剂，防止沉积粉尘因受冲击而悬浮引起二次爆炸。</a:t>
            </a:r>
            <a:endParaRPr lang="en-US" altLang="zh-CN" sz="2000" dirty="0" smtClean="0">
              <a:latin typeface="微软雅黑" panose="020B0503020204020204" pitchFamily="34" charset="-122"/>
              <a:ea typeface="微软雅黑" panose="020B0503020204020204" pitchFamily="34" charset="-122"/>
            </a:endParaRPr>
          </a:p>
          <a:p>
            <a:r>
              <a:rPr lang="zh-CN" altLang="en-US" sz="2000" dirty="0" smtClean="0">
                <a:latin typeface="微软雅黑" panose="020B0503020204020204" pitchFamily="34" charset="-122"/>
                <a:ea typeface="微软雅黑" panose="020B0503020204020204" pitchFamily="34" charset="-122"/>
              </a:rPr>
              <a:t>    对一些</a:t>
            </a:r>
            <a:r>
              <a:rPr lang="zh-CN" altLang="en-US" sz="2000" b="1" dirty="0" smtClean="0">
                <a:solidFill>
                  <a:srgbClr val="FF0000"/>
                </a:solidFill>
                <a:latin typeface="微软雅黑" panose="020B0503020204020204" pitchFamily="34" charset="-122"/>
                <a:ea typeface="微软雅黑" panose="020B0503020204020204" pitchFamily="34" charset="-122"/>
              </a:rPr>
              <a:t>金属粉尘</a:t>
            </a:r>
            <a:r>
              <a:rPr lang="en-US" altLang="zh-CN" sz="2000" dirty="0" smtClean="0">
                <a:latin typeface="微软雅黑" panose="020B0503020204020204" pitchFamily="34" charset="-122"/>
                <a:ea typeface="微软雅黑" panose="020B0503020204020204" pitchFamily="34" charset="-122"/>
              </a:rPr>
              <a:t>(</a:t>
            </a:r>
            <a:r>
              <a:rPr lang="zh-CN" altLang="en-US" sz="2000" dirty="0" smtClean="0">
                <a:latin typeface="微软雅黑" panose="020B0503020204020204" pitchFamily="34" charset="-122"/>
                <a:ea typeface="微软雅黑" panose="020B0503020204020204" pitchFamily="34" charset="-122"/>
              </a:rPr>
              <a:t>忌水物质</a:t>
            </a:r>
            <a:r>
              <a:rPr lang="en-US" altLang="zh-CN" sz="2000" dirty="0" smtClean="0">
                <a:latin typeface="微软雅黑" panose="020B0503020204020204" pitchFamily="34" charset="-122"/>
                <a:ea typeface="微软雅黑" panose="020B0503020204020204" pitchFamily="34" charset="-122"/>
              </a:rPr>
              <a:t>)</a:t>
            </a:r>
            <a:r>
              <a:rPr lang="zh-CN" altLang="en-US" sz="2000" dirty="0" smtClean="0">
                <a:latin typeface="微软雅黑" panose="020B0503020204020204" pitchFamily="34" charset="-122"/>
                <a:ea typeface="微软雅黑" panose="020B0503020204020204" pitchFamily="34" charset="-122"/>
              </a:rPr>
              <a:t>如铝、镁粉等，遇水反应，会使燃烧更剧烈，因此禁止用水扑救。</a:t>
            </a:r>
            <a:r>
              <a:rPr lang="zh-CN" altLang="en-US" sz="2000" b="1" dirty="0" smtClean="0">
                <a:solidFill>
                  <a:srgbClr val="FF0000"/>
                </a:solidFill>
                <a:latin typeface="微软雅黑" panose="020B0503020204020204" pitchFamily="34" charset="-122"/>
                <a:ea typeface="微软雅黑" panose="020B0503020204020204" pitchFamily="34" charset="-122"/>
              </a:rPr>
              <a:t>可以用干沙、石灰等</a:t>
            </a:r>
            <a:r>
              <a:rPr lang="en-US" altLang="zh-CN" sz="2000" b="1" dirty="0" smtClean="0">
                <a:solidFill>
                  <a:srgbClr val="FF0000"/>
                </a:solidFill>
                <a:latin typeface="微软雅黑" panose="020B0503020204020204" pitchFamily="34" charset="-122"/>
                <a:ea typeface="微软雅黑" panose="020B0503020204020204" pitchFamily="34" charset="-122"/>
              </a:rPr>
              <a:t>(</a:t>
            </a:r>
            <a:r>
              <a:rPr lang="zh-CN" altLang="en-US" sz="2000" b="1" dirty="0" smtClean="0">
                <a:solidFill>
                  <a:srgbClr val="FF0000"/>
                </a:solidFill>
                <a:latin typeface="微软雅黑" panose="020B0503020204020204" pitchFamily="34" charset="-122"/>
                <a:ea typeface="微软雅黑" panose="020B0503020204020204" pitchFamily="34" charset="-122"/>
              </a:rPr>
              <a:t>不可冲击</a:t>
            </a:r>
            <a:r>
              <a:rPr lang="en-US" altLang="zh-CN" sz="2000" b="1" dirty="0" smtClean="0">
                <a:solidFill>
                  <a:srgbClr val="FF0000"/>
                </a:solidFill>
                <a:latin typeface="微软雅黑" panose="020B0503020204020204" pitchFamily="34" charset="-122"/>
                <a:ea typeface="微软雅黑" panose="020B0503020204020204" pitchFamily="34" charset="-122"/>
              </a:rPr>
              <a:t>)</a:t>
            </a:r>
            <a:r>
              <a:rPr lang="zh-CN" altLang="en-US" sz="2000" dirty="0" smtClean="0">
                <a:latin typeface="微软雅黑" panose="020B0503020204020204" pitchFamily="34" charset="-122"/>
                <a:ea typeface="微软雅黑" panose="020B0503020204020204" pitchFamily="34" charset="-122"/>
              </a:rPr>
              <a:t>；堆积的粉尘如面粉、棉麻粉等，明火熄灭后内部可能还阴燃，也因引起足够重视；对于面积大、距离长的车间的粉尘火灾，要注意采取有效的分割措施，防止火势沿沉积粉尘蔓延或引发连锁爆炸。</a:t>
            </a:r>
            <a:endParaRPr lang="zh-CN" altLang="en-US" sz="2000" dirty="0">
              <a:latin typeface="微软雅黑" panose="020B0503020204020204" pitchFamily="34" charset="-122"/>
              <a:ea typeface="微软雅黑" panose="020B0503020204020204" pitchFamily="34" charset="-122"/>
            </a:endParaRPr>
          </a:p>
        </p:txBody>
      </p:sp>
      <p:sp>
        <p:nvSpPr>
          <p:cNvPr id="4" name="文本框 3"/>
          <p:cNvSpPr txBox="1"/>
          <p:nvPr/>
        </p:nvSpPr>
        <p:spPr>
          <a:xfrm>
            <a:off x="764540" y="262890"/>
            <a:ext cx="2606675" cy="521970"/>
          </a:xfrm>
          <a:prstGeom prst="rect">
            <a:avLst/>
          </a:prstGeom>
          <a:noFill/>
        </p:spPr>
        <p:txBody>
          <a:bodyPr wrap="square" rtlCol="0">
            <a:spAutoFit/>
          </a:bodyPr>
          <a:p>
            <a:r>
              <a:rPr lang="zh-CN" altLang="en-US" sz="2800">
                <a:solidFill>
                  <a:schemeClr val="bg1"/>
                </a:solidFill>
                <a:latin typeface="微软雅黑" panose="020B0503020204020204" pitchFamily="34" charset="-122"/>
                <a:ea typeface="微软雅黑" panose="020B0503020204020204" pitchFamily="34" charset="-122"/>
              </a:rPr>
              <a:t>生产中的安全</a:t>
            </a:r>
            <a:endParaRPr lang="zh-CN" altLang="en-US" sz="28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410160" y="2241688"/>
            <a:ext cx="9716878" cy="3416320"/>
          </a:xfrm>
          <a:prstGeom prst="rect">
            <a:avLst/>
          </a:prstGeom>
          <a:noFill/>
        </p:spPr>
        <p:txBody>
          <a:bodyPr wrap="square" rtlCol="0">
            <a:spAutoFit/>
          </a:bodyPr>
          <a:lstStyle/>
          <a:p>
            <a:r>
              <a:rPr lang="en-US" altLang="zh-CN" sz="2400" dirty="0" smtClean="0">
                <a:latin typeface="微软雅黑" panose="020B0503020204020204" pitchFamily="34" charset="-122"/>
                <a:ea typeface="微软雅黑" panose="020B0503020204020204" pitchFamily="34" charset="-122"/>
              </a:rPr>
              <a:t>1</a:t>
            </a:r>
            <a:r>
              <a:rPr lang="zh-CN" altLang="en-US" sz="2400" dirty="0" smtClean="0">
                <a:latin typeface="微软雅黑" panose="020B0503020204020204" pitchFamily="34" charset="-122"/>
                <a:ea typeface="微软雅黑" panose="020B0503020204020204" pitchFamily="34" charset="-122"/>
              </a:rPr>
              <a:t>、凝结</a:t>
            </a:r>
            <a:r>
              <a:rPr lang="zh-CN" altLang="en-US" sz="2400" dirty="0">
                <a:latin typeface="微软雅黑" panose="020B0503020204020204" pitchFamily="34" charset="-122"/>
                <a:ea typeface="微软雅黑" panose="020B0503020204020204" pitchFamily="34" charset="-122"/>
              </a:rPr>
              <a:t>作用</a:t>
            </a:r>
            <a:r>
              <a:rPr lang="zh-CN" altLang="en-US" sz="2400" dirty="0" smtClean="0">
                <a:latin typeface="微软雅黑" panose="020B0503020204020204" pitchFamily="34" charset="-122"/>
                <a:ea typeface="微软雅黑" panose="020B0503020204020204" pitchFamily="34" charset="-122"/>
              </a:rPr>
              <a:t>：云、雾、雪的形成</a:t>
            </a:r>
            <a:endParaRPr lang="en-US" altLang="zh-CN" sz="2400" dirty="0" smtClean="0">
              <a:latin typeface="微软雅黑" panose="020B0503020204020204" pitchFamily="34" charset="-122"/>
              <a:ea typeface="微软雅黑" panose="020B0503020204020204" pitchFamily="34" charset="-122"/>
            </a:endParaRPr>
          </a:p>
          <a:p>
            <a:r>
              <a:rPr lang="en-US" altLang="zh-CN" sz="2400" dirty="0" smtClean="0">
                <a:latin typeface="微软雅黑" panose="020B0503020204020204" pitchFamily="34" charset="-122"/>
                <a:ea typeface="微软雅黑" panose="020B0503020204020204" pitchFamily="34" charset="-122"/>
              </a:rPr>
              <a:t>2</a:t>
            </a:r>
            <a:r>
              <a:rPr lang="zh-CN" altLang="en-US" sz="2400" dirty="0" smtClean="0">
                <a:latin typeface="微软雅黑" panose="020B0503020204020204" pitchFamily="34" charset="-122"/>
                <a:ea typeface="微软雅黑" panose="020B0503020204020204" pitchFamily="34" charset="-122"/>
              </a:rPr>
              <a:t>、使天空</a:t>
            </a:r>
            <a:r>
              <a:rPr lang="zh-CN" altLang="en-US" sz="2400" dirty="0">
                <a:latin typeface="微软雅黑" panose="020B0503020204020204" pitchFamily="34" charset="-122"/>
                <a:ea typeface="微软雅黑" panose="020B0503020204020204" pitchFamily="34" charset="-122"/>
              </a:rPr>
              <a:t>中呈现的</a:t>
            </a:r>
            <a:r>
              <a:rPr lang="zh-CN" altLang="en-US" sz="2400" dirty="0" smtClean="0">
                <a:latin typeface="微软雅黑" panose="020B0503020204020204" pitchFamily="34" charset="-122"/>
                <a:ea typeface="微软雅黑" panose="020B0503020204020204" pitchFamily="34" charset="-122"/>
              </a:rPr>
              <a:t>蔚蓝色：散射作用</a:t>
            </a:r>
            <a:endParaRPr lang="en-US" altLang="zh-CN" sz="2400" dirty="0" smtClean="0">
              <a:latin typeface="微软雅黑" panose="020B0503020204020204" pitchFamily="34" charset="-122"/>
              <a:ea typeface="微软雅黑" panose="020B0503020204020204" pitchFamily="34" charset="-122"/>
            </a:endParaRPr>
          </a:p>
          <a:p>
            <a:r>
              <a:rPr lang="en-US" altLang="zh-CN" sz="2400" dirty="0" smtClean="0">
                <a:latin typeface="微软雅黑" panose="020B0503020204020204" pitchFamily="34" charset="-122"/>
                <a:ea typeface="微软雅黑" panose="020B0503020204020204" pitchFamily="34" charset="-122"/>
              </a:rPr>
              <a:t>3</a:t>
            </a:r>
            <a:r>
              <a:rPr lang="zh-CN" altLang="en-US" sz="2400" dirty="0" smtClean="0">
                <a:latin typeface="微软雅黑" panose="020B0503020204020204" pitchFamily="34" charset="-122"/>
                <a:ea typeface="微软雅黑" panose="020B0503020204020204" pitchFamily="34" charset="-122"/>
              </a:rPr>
              <a:t>、日出</a:t>
            </a:r>
            <a:r>
              <a:rPr lang="zh-CN" altLang="en-US" sz="2400" dirty="0">
                <a:latin typeface="微软雅黑" panose="020B0503020204020204" pitchFamily="34" charset="-122"/>
                <a:ea typeface="微软雅黑" panose="020B0503020204020204" pitchFamily="34" charset="-122"/>
              </a:rPr>
              <a:t>和日落也是粉尘之</a:t>
            </a:r>
            <a:r>
              <a:rPr lang="zh-CN" altLang="en-US" sz="2400" dirty="0" smtClean="0">
                <a:latin typeface="微软雅黑" panose="020B0503020204020204" pitchFamily="34" charset="-122"/>
                <a:ea typeface="微软雅黑" panose="020B0503020204020204" pitchFamily="34" charset="-122"/>
              </a:rPr>
              <a:t>功。</a:t>
            </a:r>
            <a:endParaRPr lang="en-US" altLang="zh-CN" sz="2400" dirty="0" smtClean="0">
              <a:latin typeface="微软雅黑" panose="020B0503020204020204" pitchFamily="34" charset="-122"/>
              <a:ea typeface="微软雅黑" panose="020B0503020204020204" pitchFamily="34" charset="-122"/>
            </a:endParaRPr>
          </a:p>
          <a:p>
            <a:r>
              <a:rPr lang="en-US" altLang="zh-CN" sz="2400" dirty="0" smtClean="0">
                <a:latin typeface="微软雅黑" panose="020B0503020204020204" pitchFamily="34" charset="-122"/>
                <a:ea typeface="微软雅黑" panose="020B0503020204020204" pitchFamily="34" charset="-122"/>
              </a:rPr>
              <a:t>1883</a:t>
            </a:r>
            <a:r>
              <a:rPr lang="zh-CN" altLang="en-US" sz="2400" dirty="0">
                <a:latin typeface="微软雅黑" panose="020B0503020204020204" pitchFamily="34" charset="-122"/>
                <a:ea typeface="微软雅黑" panose="020B0503020204020204" pitchFamily="34" charset="-122"/>
              </a:rPr>
              <a:t>年，印尼克拉克脱火山爆发，把大量火山灰抛入天空，那时该地区人们看到的太阳总是火红色的，这种景观持续了两年之久</a:t>
            </a:r>
            <a:r>
              <a:rPr lang="zh-CN" altLang="en-US" sz="2400" dirty="0" smtClean="0">
                <a:latin typeface="微软雅黑" panose="020B0503020204020204" pitchFamily="34" charset="-122"/>
                <a:ea typeface="微软雅黑" panose="020B0503020204020204" pitchFamily="34" charset="-122"/>
              </a:rPr>
              <a:t>。</a:t>
            </a:r>
            <a:endParaRPr lang="en-US" altLang="zh-CN" sz="2400" dirty="0" smtClean="0">
              <a:latin typeface="微软雅黑" panose="020B0503020204020204" pitchFamily="34" charset="-122"/>
              <a:ea typeface="微软雅黑" panose="020B0503020204020204" pitchFamily="34" charset="-122"/>
            </a:endParaRPr>
          </a:p>
          <a:p>
            <a:r>
              <a:rPr lang="en-US" altLang="zh-CN" sz="2400" dirty="0" smtClean="0">
                <a:latin typeface="微软雅黑" panose="020B0503020204020204" pitchFamily="34" charset="-122"/>
                <a:ea typeface="微软雅黑" panose="020B0503020204020204" pitchFamily="34" charset="-122"/>
              </a:rPr>
              <a:t>1816</a:t>
            </a:r>
            <a:r>
              <a:rPr lang="zh-CN" altLang="en-US" sz="2400" dirty="0">
                <a:latin typeface="微软雅黑" panose="020B0503020204020204" pitchFamily="34" charset="-122"/>
                <a:ea typeface="微软雅黑" panose="020B0503020204020204" pitchFamily="34" charset="-122"/>
              </a:rPr>
              <a:t>年，印尼爪哇火山喷射出的烟尘反射和吸收了大量阳光，结果导致那一年该地区气温的降低，出现了罕见的没有夏天的奇迹，即所谓的阳伞效应。总之，没有粉尘云，雾，雨，雪将不复出现，火红的太阳和绚丽的彩虹也要消失，自然景观大为逊色</a:t>
            </a:r>
            <a:r>
              <a:rPr lang="zh-CN" altLang="en-US" sz="2400" dirty="0" smtClean="0">
                <a:latin typeface="微软雅黑" panose="020B0503020204020204" pitchFamily="34" charset="-122"/>
                <a:ea typeface="微软雅黑" panose="020B0503020204020204" pitchFamily="34" charset="-122"/>
              </a:rPr>
              <a:t>。</a:t>
            </a:r>
            <a:endParaRPr lang="zh-CN" altLang="en-US" sz="2400" dirty="0">
              <a:latin typeface="微软雅黑" panose="020B0503020204020204" pitchFamily="34" charset="-122"/>
              <a:ea typeface="微软雅黑" panose="020B0503020204020204" pitchFamily="34" charset="-122"/>
            </a:endParaRPr>
          </a:p>
        </p:txBody>
      </p:sp>
      <p:sp>
        <p:nvSpPr>
          <p:cNvPr id="2" name="文本框 1"/>
          <p:cNvSpPr txBox="1"/>
          <p:nvPr/>
        </p:nvSpPr>
        <p:spPr>
          <a:xfrm>
            <a:off x="1410160" y="1355074"/>
            <a:ext cx="2093204" cy="584775"/>
          </a:xfrm>
          <a:prstGeom prst="rect">
            <a:avLst/>
          </a:prstGeom>
          <a:noFill/>
        </p:spPr>
        <p:txBody>
          <a:bodyPr wrap="square" rtlCol="0">
            <a:spAutoFit/>
          </a:bodyPr>
          <a:lstStyle/>
          <a:p>
            <a:r>
              <a:rPr lang="zh-CN" altLang="en-US" sz="3200" b="1" dirty="0" smtClean="0">
                <a:latin typeface="黑体" panose="02010609060101010101" charset="-122"/>
                <a:ea typeface="黑体" panose="02010609060101010101" charset="-122"/>
              </a:rPr>
              <a:t>粉尘作用</a:t>
            </a:r>
            <a:endParaRPr lang="zh-CN" altLang="en-US" sz="3200" b="1" dirty="0">
              <a:latin typeface="黑体" panose="02010609060101010101" charset="-122"/>
              <a:ea typeface="黑体" panose="02010609060101010101" charset="-122"/>
            </a:endParaRPr>
          </a:p>
        </p:txBody>
      </p:sp>
      <p:sp>
        <p:nvSpPr>
          <p:cNvPr id="3" name="文本框 2"/>
          <p:cNvSpPr txBox="1"/>
          <p:nvPr/>
        </p:nvSpPr>
        <p:spPr>
          <a:xfrm>
            <a:off x="764540" y="262890"/>
            <a:ext cx="2606675" cy="521970"/>
          </a:xfrm>
          <a:prstGeom prst="rect">
            <a:avLst/>
          </a:prstGeom>
          <a:noFill/>
        </p:spPr>
        <p:txBody>
          <a:bodyPr wrap="square" rtlCol="0">
            <a:spAutoFit/>
          </a:bodyPr>
          <a:p>
            <a:r>
              <a:rPr lang="zh-CN" altLang="en-US" sz="2800">
                <a:solidFill>
                  <a:schemeClr val="bg1"/>
                </a:solidFill>
                <a:latin typeface="微软雅黑" panose="020B0503020204020204" pitchFamily="34" charset="-122"/>
                <a:ea typeface="微软雅黑" panose="020B0503020204020204" pitchFamily="34" charset="-122"/>
              </a:rPr>
              <a:t>生产中的安全</a:t>
            </a:r>
            <a:endParaRPr lang="zh-CN" altLang="en-US" sz="28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470679" y="2210268"/>
            <a:ext cx="7407124" cy="2464614"/>
            <a:chOff x="1996495" y="2227440"/>
            <a:chExt cx="7407123" cy="2464614"/>
          </a:xfrm>
        </p:grpSpPr>
        <p:sp>
          <p:nvSpPr>
            <p:cNvPr id="3" name="TextBox 49"/>
            <p:cNvSpPr txBox="1"/>
            <p:nvPr/>
          </p:nvSpPr>
          <p:spPr>
            <a:xfrm>
              <a:off x="4723098" y="3244152"/>
              <a:ext cx="4680520" cy="923330"/>
            </a:xfrm>
            <a:prstGeom prst="rect">
              <a:avLst/>
            </a:prstGeom>
            <a:noFill/>
          </p:spPr>
          <p:txBody>
            <a:bodyPr wrap="square" rtlCol="0">
              <a:spAutoFit/>
            </a:bodyPr>
            <a:lstStyle/>
            <a:p>
              <a:pPr algn="ctr"/>
              <a:r>
                <a:rPr lang="zh-CN" altLang="en-US" sz="5400" spc="300" dirty="0" smtClean="0">
                  <a:solidFill>
                    <a:srgbClr val="E69B03"/>
                  </a:solidFill>
                  <a:latin typeface="微软雅黑" panose="020B0503020204020204" pitchFamily="34" charset="-122"/>
                  <a:ea typeface="微软雅黑" panose="020B0503020204020204" pitchFamily="34" charset="-122"/>
                </a:rPr>
                <a:t>交通行车安全</a:t>
              </a:r>
              <a:endParaRPr lang="zh-CN" altLang="en-US" sz="5400" spc="300" dirty="0">
                <a:solidFill>
                  <a:srgbClr val="E69B03"/>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1996495" y="2227440"/>
              <a:ext cx="2464614" cy="2464614"/>
              <a:chOff x="1996495" y="2197487"/>
              <a:chExt cx="2464614" cy="2464614"/>
            </a:xfrm>
          </p:grpSpPr>
          <p:sp>
            <p:nvSpPr>
              <p:cNvPr id="5" name="椭圆 4"/>
              <p:cNvSpPr/>
              <p:nvPr/>
            </p:nvSpPr>
            <p:spPr>
              <a:xfrm>
                <a:off x="1996495" y="2197487"/>
                <a:ext cx="2464614" cy="2464614"/>
              </a:xfrm>
              <a:prstGeom prst="ellipse">
                <a:avLst/>
              </a:prstGeom>
              <a:solidFill>
                <a:srgbClr val="123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6" name="TextBox 52"/>
              <p:cNvSpPr txBox="1"/>
              <p:nvPr/>
            </p:nvSpPr>
            <p:spPr>
              <a:xfrm>
                <a:off x="2162599" y="2690959"/>
                <a:ext cx="2132407" cy="1446550"/>
              </a:xfrm>
              <a:prstGeom prst="rect">
                <a:avLst/>
              </a:prstGeom>
              <a:noFill/>
            </p:spPr>
            <p:txBody>
              <a:bodyPr wrap="square" rtlCol="0">
                <a:spAutoFit/>
              </a:bodyPr>
              <a:lstStyle/>
              <a:p>
                <a:pPr algn="ctr"/>
                <a:r>
                  <a:rPr lang="en-US" altLang="zh-CN" sz="8800" dirty="0">
                    <a:solidFill>
                      <a:schemeClr val="bg1"/>
                    </a:solidFill>
                    <a:latin typeface="Britannic Bold" panose="020B0903060703020204" pitchFamily="34" charset="0"/>
                    <a:ea typeface="微软雅黑" panose="020B0503020204020204" pitchFamily="34" charset="-122"/>
                  </a:rPr>
                  <a:t>03</a:t>
                </a:r>
                <a:endParaRPr lang="zh-CN" altLang="en-US" sz="8800" dirty="0">
                  <a:solidFill>
                    <a:schemeClr val="bg1"/>
                  </a:solidFill>
                  <a:latin typeface="Britannic Bold" panose="020B0903060703020204" pitchFamily="34" charset="0"/>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429217" y="1535770"/>
            <a:ext cx="8174516" cy="523220"/>
          </a:xfrm>
          <a:prstGeom prst="rect">
            <a:avLst/>
          </a:prstGeom>
          <a:noFill/>
        </p:spPr>
        <p:txBody>
          <a:bodyPr wrap="square" rtlCol="0">
            <a:spAutoFit/>
          </a:bodyPr>
          <a:lstStyle/>
          <a:p>
            <a:r>
              <a:rPr lang="zh-CN" altLang="en-US" sz="2800" b="1" dirty="0" smtClean="0">
                <a:latin typeface="华文行楷" panose="02010800040101010101" pitchFamily="2" charset="-122"/>
                <a:ea typeface="华文行楷" panose="02010800040101010101" pitchFamily="2" charset="-122"/>
              </a:rPr>
              <a:t>你的平安是对家人最好的爱</a:t>
            </a:r>
            <a:r>
              <a:rPr lang="en-US" altLang="zh-CN" sz="2800" b="1" dirty="0">
                <a:latin typeface="华文行楷" panose="02010800040101010101" pitchFamily="2" charset="-122"/>
                <a:ea typeface="华文行楷" panose="02010800040101010101" pitchFamily="2" charset="-122"/>
              </a:rPr>
              <a:t>——</a:t>
            </a:r>
            <a:r>
              <a:rPr lang="zh-CN" altLang="en-US" sz="2800" b="1" dirty="0">
                <a:latin typeface="华文行楷" panose="02010800040101010101" pitchFamily="2" charset="-122"/>
                <a:ea typeface="华文行楷" panose="02010800040101010101" pitchFamily="2" charset="-122"/>
              </a:rPr>
              <a:t>葛麦斯安全法则</a:t>
            </a:r>
            <a:endParaRPr lang="zh-CN" altLang="en-US" sz="2800" b="1" dirty="0">
              <a:latin typeface="华文行楷" panose="02010800040101010101" pitchFamily="2" charset="-122"/>
              <a:ea typeface="华文行楷" panose="02010800040101010101" pitchFamily="2" charset="-122"/>
            </a:endParaRPr>
          </a:p>
        </p:txBody>
      </p:sp>
      <p:pic>
        <p:nvPicPr>
          <p:cNvPr id="3" name="图片 2"/>
          <p:cNvPicPr>
            <a:picLocks noChangeAspect="1"/>
          </p:cNvPicPr>
          <p:nvPr/>
        </p:nvPicPr>
        <p:blipFill>
          <a:blip r:embed="rId1"/>
          <a:stretch>
            <a:fillRect/>
          </a:stretch>
        </p:blipFill>
        <p:spPr>
          <a:xfrm>
            <a:off x="596664" y="3012110"/>
            <a:ext cx="5580045" cy="3505431"/>
          </a:xfrm>
          <a:prstGeom prst="rect">
            <a:avLst/>
          </a:prstGeom>
        </p:spPr>
      </p:pic>
      <p:sp>
        <p:nvSpPr>
          <p:cNvPr id="4" name="矩形 3"/>
          <p:cNvSpPr/>
          <p:nvPr/>
        </p:nvSpPr>
        <p:spPr>
          <a:xfrm>
            <a:off x="1365342" y="2162132"/>
            <a:ext cx="3438762" cy="369332"/>
          </a:xfrm>
          <a:prstGeom prst="rect">
            <a:avLst/>
          </a:prstGeom>
        </p:spPr>
        <p:txBody>
          <a:bodyPr wrap="none">
            <a:spAutoFit/>
          </a:bodyPr>
          <a:lstStyle/>
          <a:p>
            <a:r>
              <a:rPr lang="zh-CN" altLang="en-US" b="1" dirty="0" smtClean="0">
                <a:latin typeface="黑体" panose="02010609060101010101" charset="-122"/>
                <a:ea typeface="黑体" panose="02010609060101010101" charset="-122"/>
              </a:rPr>
              <a:t>阿根廷</a:t>
            </a:r>
            <a:r>
              <a:rPr lang="en-US" altLang="zh-CN" b="1" dirty="0" smtClean="0">
                <a:latin typeface="黑体" panose="02010609060101010101" charset="-122"/>
                <a:ea typeface="黑体" panose="02010609060101010101" charset="-122"/>
              </a:rPr>
              <a:t>——</a:t>
            </a:r>
            <a:r>
              <a:rPr lang="zh-CN" altLang="en-US" b="1" dirty="0" smtClean="0">
                <a:latin typeface="黑体" panose="02010609060101010101" charset="-122"/>
                <a:ea typeface="黑体" panose="02010609060101010101" charset="-122"/>
              </a:rPr>
              <a:t>卡特德拉尔死亡弯道</a:t>
            </a:r>
            <a:endParaRPr lang="zh-CN" altLang="en-US" b="1" dirty="0">
              <a:latin typeface="黑体" panose="02010609060101010101" charset="-122"/>
              <a:ea typeface="黑体" panose="02010609060101010101" charset="-122"/>
            </a:endParaRPr>
          </a:p>
        </p:txBody>
      </p:sp>
      <p:pic>
        <p:nvPicPr>
          <p:cNvPr id="6" name="图片 5"/>
          <p:cNvPicPr>
            <a:picLocks noChangeAspect="1"/>
          </p:cNvPicPr>
          <p:nvPr/>
        </p:nvPicPr>
        <p:blipFill>
          <a:blip r:embed="rId2"/>
          <a:stretch>
            <a:fillRect/>
          </a:stretch>
        </p:blipFill>
        <p:spPr>
          <a:xfrm>
            <a:off x="6384272" y="2423742"/>
            <a:ext cx="5243970" cy="4093799"/>
          </a:xfrm>
          <a:prstGeom prst="rect">
            <a:avLst/>
          </a:prstGeom>
        </p:spPr>
      </p:pic>
      <p:sp>
        <p:nvSpPr>
          <p:cNvPr id="5" name="文本框 4"/>
          <p:cNvSpPr txBox="1"/>
          <p:nvPr/>
        </p:nvSpPr>
        <p:spPr>
          <a:xfrm>
            <a:off x="765669" y="960979"/>
            <a:ext cx="2484307" cy="523220"/>
          </a:xfrm>
          <a:prstGeom prst="rect">
            <a:avLst/>
          </a:prstGeom>
          <a:noFill/>
        </p:spPr>
        <p:txBody>
          <a:bodyPr wrap="square" rtlCol="0">
            <a:spAutoFit/>
          </a:bodyPr>
          <a:lstStyle/>
          <a:p>
            <a:r>
              <a:rPr lang="en-US" altLang="zh-CN" sz="2800" b="1" dirty="0" smtClean="0">
                <a:latin typeface="微软雅黑" panose="020B0503020204020204" pitchFamily="34" charset="-122"/>
                <a:ea typeface="微软雅黑" panose="020B0503020204020204" pitchFamily="34" charset="-122"/>
              </a:rPr>
              <a:t>3.1 </a:t>
            </a:r>
            <a:r>
              <a:rPr lang="zh-CN" altLang="en-US" sz="2800" b="1" dirty="0" smtClean="0">
                <a:latin typeface="微软雅黑" panose="020B0503020204020204" pitchFamily="34" charset="-122"/>
                <a:ea typeface="微软雅黑" panose="020B0503020204020204" pitchFamily="34" charset="-122"/>
              </a:rPr>
              <a:t>交通安全</a:t>
            </a:r>
            <a:endParaRPr lang="zh-CN" altLang="en-US" sz="2800" b="1" dirty="0">
              <a:latin typeface="微软雅黑" panose="020B0503020204020204" pitchFamily="34" charset="-122"/>
              <a:ea typeface="微软雅黑" panose="020B0503020204020204" pitchFamily="34" charset="-122"/>
            </a:endParaRPr>
          </a:p>
        </p:txBody>
      </p:sp>
      <p:sp>
        <p:nvSpPr>
          <p:cNvPr id="7" name="文本框 6"/>
          <p:cNvSpPr txBox="1"/>
          <p:nvPr/>
        </p:nvSpPr>
        <p:spPr>
          <a:xfrm>
            <a:off x="764540" y="262890"/>
            <a:ext cx="2606675" cy="521970"/>
          </a:xfrm>
          <a:prstGeom prst="rect">
            <a:avLst/>
          </a:prstGeom>
          <a:noFill/>
        </p:spPr>
        <p:txBody>
          <a:bodyPr wrap="square" rtlCol="0">
            <a:spAutoFit/>
          </a:bodyPr>
          <a:p>
            <a:r>
              <a:rPr lang="zh-CN" altLang="en-US" sz="2800">
                <a:solidFill>
                  <a:schemeClr val="bg1"/>
                </a:solidFill>
                <a:latin typeface="微软雅黑" panose="020B0503020204020204" pitchFamily="34" charset="-122"/>
                <a:ea typeface="微软雅黑" panose="020B0503020204020204" pitchFamily="34" charset="-122"/>
              </a:rPr>
              <a:t>交通安全</a:t>
            </a:r>
            <a:endParaRPr lang="zh-CN" altLang="en-US" sz="28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20100209223009826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477918" y="2541627"/>
            <a:ext cx="5141434" cy="3657600"/>
          </a:xfrm>
          <a:prstGeom prst="rect">
            <a:avLst/>
          </a:prstGeom>
          <a:noFill/>
          <a:ln>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4" name="文本框 3"/>
          <p:cNvSpPr txBox="1"/>
          <p:nvPr/>
        </p:nvSpPr>
        <p:spPr>
          <a:xfrm>
            <a:off x="1167786" y="1674564"/>
            <a:ext cx="4373697" cy="4370427"/>
          </a:xfrm>
          <a:prstGeom prst="rect">
            <a:avLst/>
          </a:prstGeom>
          <a:noFill/>
        </p:spPr>
        <p:txBody>
          <a:bodyPr wrap="square" rtlCol="0">
            <a:spAutoFit/>
          </a:bodyPr>
          <a:lstStyle/>
          <a:p>
            <a:r>
              <a:rPr lang="zh-CN" altLang="en-US" sz="3200" b="1" dirty="0" smtClean="0">
                <a:latin typeface="黑体" panose="02010609060101010101" charset="-122"/>
                <a:ea typeface="黑体" panose="02010609060101010101" charset="-122"/>
              </a:rPr>
              <a:t>中国的“马路战争”</a:t>
            </a:r>
            <a:endParaRPr lang="en-US" altLang="zh-CN" sz="3200" b="1" dirty="0" smtClean="0">
              <a:latin typeface="黑体" panose="02010609060101010101" charset="-122"/>
              <a:ea typeface="黑体" panose="02010609060101010101" charset="-122"/>
            </a:endParaRPr>
          </a:p>
          <a:p>
            <a:pPr>
              <a:lnSpc>
                <a:spcPct val="150000"/>
              </a:lnSpc>
              <a:buSzPct val="78000"/>
            </a:pPr>
            <a:r>
              <a:rPr lang="zh-CN" altLang="en-US" sz="2400" dirty="0" smtClean="0">
                <a:latin typeface="微软雅黑" panose="020B0503020204020204" pitchFamily="34" charset="-122"/>
                <a:ea typeface="微软雅黑" panose="020B0503020204020204" pitchFamily="34" charset="-122"/>
              </a:rPr>
              <a:t>以</a:t>
            </a:r>
            <a:r>
              <a:rPr lang="en-US" altLang="zh-CN" sz="2400" dirty="0" smtClean="0">
                <a:latin typeface="微软雅黑" panose="020B0503020204020204" pitchFamily="34" charset="-122"/>
                <a:ea typeface="微软雅黑" panose="020B0503020204020204" pitchFamily="34" charset="-122"/>
              </a:rPr>
              <a:t>2002</a:t>
            </a:r>
            <a:r>
              <a:rPr lang="zh-CN" altLang="en-US" sz="2400" dirty="0" smtClean="0">
                <a:latin typeface="微软雅黑" panose="020B0503020204020204" pitchFamily="34" charset="-122"/>
                <a:ea typeface="微软雅黑" panose="020B0503020204020204" pitchFamily="34" charset="-122"/>
              </a:rPr>
              <a:t>年交通事故状况为例：</a:t>
            </a:r>
            <a:endParaRPr lang="en-US" altLang="zh-CN" sz="2400" dirty="0" smtClean="0">
              <a:latin typeface="微软雅黑" panose="020B0503020204020204" pitchFamily="34" charset="-122"/>
              <a:ea typeface="微软雅黑" panose="020B0503020204020204" pitchFamily="34" charset="-122"/>
            </a:endParaRPr>
          </a:p>
          <a:p>
            <a:pPr marL="342900" indent="-342900">
              <a:lnSpc>
                <a:spcPct val="150000"/>
              </a:lnSpc>
              <a:buSzPct val="78000"/>
              <a:buFont typeface="Wingdings" panose="05000000000000000000" pitchFamily="2" charset="2"/>
              <a:buChar char="l"/>
            </a:pPr>
            <a:r>
              <a:rPr lang="zh-CN" altLang="en-US" sz="2000" dirty="0" smtClean="0">
                <a:latin typeface="微软雅黑" panose="020B0503020204020204" pitchFamily="34" charset="-122"/>
                <a:ea typeface="微软雅黑" panose="020B0503020204020204" pitchFamily="34" charset="-122"/>
              </a:rPr>
              <a:t>每天约有</a:t>
            </a:r>
            <a:r>
              <a:rPr lang="en-US" altLang="zh-CN" sz="2000" dirty="0" smtClean="0">
                <a:latin typeface="微软雅黑" panose="020B0503020204020204" pitchFamily="34" charset="-122"/>
                <a:ea typeface="微软雅黑" panose="020B0503020204020204" pitchFamily="34" charset="-122"/>
              </a:rPr>
              <a:t>300</a:t>
            </a:r>
            <a:r>
              <a:rPr lang="zh-CN" altLang="en-US" sz="2000" dirty="0" smtClean="0">
                <a:latin typeface="微软雅黑" panose="020B0503020204020204" pitchFamily="34" charset="-122"/>
                <a:ea typeface="微软雅黑" panose="020B0503020204020204" pitchFamily="34" charset="-122"/>
              </a:rPr>
              <a:t>人死于车祸</a:t>
            </a:r>
            <a:endParaRPr lang="en-US" altLang="zh-CN" sz="2000" dirty="0" smtClean="0">
              <a:latin typeface="微软雅黑" panose="020B0503020204020204" pitchFamily="34" charset="-122"/>
              <a:ea typeface="微软雅黑" panose="020B0503020204020204" pitchFamily="34" charset="-122"/>
            </a:endParaRPr>
          </a:p>
          <a:p>
            <a:pPr marL="342900" indent="-342900">
              <a:lnSpc>
                <a:spcPct val="150000"/>
              </a:lnSpc>
              <a:buSzPct val="78000"/>
              <a:buFont typeface="Wingdings" panose="05000000000000000000" pitchFamily="2" charset="2"/>
              <a:buChar char="l"/>
            </a:pPr>
            <a:r>
              <a:rPr lang="zh-CN" altLang="en-US" sz="2000" dirty="0" smtClean="0">
                <a:latin typeface="微软雅黑" panose="020B0503020204020204" pitchFamily="34" charset="-122"/>
                <a:ea typeface="微软雅黑" panose="020B0503020204020204" pitchFamily="34" charset="-122"/>
              </a:rPr>
              <a:t>我国</a:t>
            </a:r>
            <a:r>
              <a:rPr lang="en-US" altLang="zh-CN" sz="2000" dirty="0" smtClean="0">
                <a:latin typeface="微软雅黑" panose="020B0503020204020204" pitchFamily="34" charset="-122"/>
                <a:ea typeface="微软雅黑" panose="020B0503020204020204" pitchFamily="34" charset="-122"/>
              </a:rPr>
              <a:t>2002</a:t>
            </a:r>
            <a:r>
              <a:rPr lang="zh-CN" altLang="en-US" sz="2000" dirty="0" smtClean="0">
                <a:latin typeface="微软雅黑" panose="020B0503020204020204" pitchFamily="34" charset="-122"/>
                <a:ea typeface="微软雅黑" panose="020B0503020204020204" pitchFamily="34" charset="-122"/>
              </a:rPr>
              <a:t>年发生道路交通事故</a:t>
            </a:r>
            <a:r>
              <a:rPr lang="en-US" altLang="zh-CN" sz="2000" dirty="0" smtClean="0">
                <a:latin typeface="微软雅黑" panose="020B0503020204020204" pitchFamily="34" charset="-122"/>
                <a:ea typeface="微软雅黑" panose="020B0503020204020204" pitchFamily="34" charset="-122"/>
              </a:rPr>
              <a:t>77.3</a:t>
            </a:r>
            <a:r>
              <a:rPr lang="zh-CN" altLang="en-US" sz="2000" dirty="0" smtClean="0">
                <a:latin typeface="微软雅黑" panose="020B0503020204020204" pitchFamily="34" charset="-122"/>
                <a:ea typeface="微软雅黑" panose="020B0503020204020204" pitchFamily="34" charset="-122"/>
              </a:rPr>
              <a:t>万起，死亡</a:t>
            </a:r>
            <a:r>
              <a:rPr lang="en-US" altLang="zh-CN" sz="2000" dirty="0" smtClean="0">
                <a:latin typeface="微软雅黑" panose="020B0503020204020204" pitchFamily="34" charset="-122"/>
                <a:ea typeface="微软雅黑" panose="020B0503020204020204" pitchFamily="34" charset="-122"/>
              </a:rPr>
              <a:t>109381</a:t>
            </a:r>
            <a:r>
              <a:rPr lang="zh-CN" altLang="en-US" sz="2000" dirty="0" smtClean="0">
                <a:latin typeface="微软雅黑" panose="020B0503020204020204" pitchFamily="34" charset="-122"/>
                <a:ea typeface="微软雅黑" panose="020B0503020204020204" pitchFamily="34" charset="-122"/>
              </a:rPr>
              <a:t>人，伤残</a:t>
            </a:r>
            <a:r>
              <a:rPr lang="en-US" altLang="zh-CN" sz="2000" dirty="0" smtClean="0">
                <a:latin typeface="微软雅黑" panose="020B0503020204020204" pitchFamily="34" charset="-122"/>
                <a:ea typeface="微软雅黑" panose="020B0503020204020204" pitchFamily="34" charset="-122"/>
              </a:rPr>
              <a:t>56.2</a:t>
            </a:r>
            <a:r>
              <a:rPr lang="zh-CN" altLang="en-US" sz="2000" dirty="0" smtClean="0">
                <a:latin typeface="微软雅黑" panose="020B0503020204020204" pitchFamily="34" charset="-122"/>
                <a:ea typeface="微软雅黑" panose="020B0503020204020204" pitchFamily="34" charset="-122"/>
              </a:rPr>
              <a:t>万人</a:t>
            </a:r>
            <a:endParaRPr lang="en-US" altLang="zh-CN" sz="2000" dirty="0" smtClean="0">
              <a:latin typeface="微软雅黑" panose="020B0503020204020204" pitchFamily="34" charset="-122"/>
              <a:ea typeface="微软雅黑" panose="020B0503020204020204" pitchFamily="34" charset="-122"/>
            </a:endParaRPr>
          </a:p>
          <a:p>
            <a:pPr marL="342900" indent="-342900">
              <a:lnSpc>
                <a:spcPct val="150000"/>
              </a:lnSpc>
              <a:buSzPct val="78000"/>
              <a:buFont typeface="Wingdings" panose="05000000000000000000" pitchFamily="2" charset="2"/>
              <a:buChar char="l"/>
            </a:pPr>
            <a:r>
              <a:rPr lang="zh-CN" altLang="en-US" sz="2000" dirty="0">
                <a:latin typeface="微软雅黑" panose="020B0503020204020204" pitchFamily="34" charset="-122"/>
                <a:ea typeface="微软雅黑" panose="020B0503020204020204" pitchFamily="34" charset="-122"/>
              </a:rPr>
              <a:t>在</a:t>
            </a:r>
            <a:r>
              <a:rPr lang="zh-CN" altLang="en-US" sz="2000" dirty="0" smtClean="0">
                <a:latin typeface="微软雅黑" panose="020B0503020204020204" pitchFamily="34" charset="-122"/>
                <a:ea typeface="微软雅黑" panose="020B0503020204020204" pitchFamily="34" charset="-122"/>
              </a:rPr>
              <a:t>我国，平均每</a:t>
            </a:r>
            <a:r>
              <a:rPr lang="en-US" altLang="zh-CN" sz="2000" dirty="0" smtClean="0">
                <a:latin typeface="微软雅黑" panose="020B0503020204020204" pitchFamily="34" charset="-122"/>
                <a:ea typeface="微软雅黑" panose="020B0503020204020204" pitchFamily="34" charset="-122"/>
              </a:rPr>
              <a:t>4.8</a:t>
            </a:r>
            <a:r>
              <a:rPr lang="zh-CN" altLang="en-US" sz="2000" dirty="0" smtClean="0">
                <a:latin typeface="微软雅黑" panose="020B0503020204020204" pitchFamily="34" charset="-122"/>
                <a:ea typeface="微软雅黑" panose="020B0503020204020204" pitchFamily="34" charset="-122"/>
              </a:rPr>
              <a:t>分钟有</a:t>
            </a:r>
            <a:r>
              <a:rPr lang="en-US" altLang="zh-CN" sz="2000" dirty="0" smtClean="0">
                <a:latin typeface="微软雅黑" panose="020B0503020204020204" pitchFamily="34" charset="-122"/>
                <a:ea typeface="微软雅黑" panose="020B0503020204020204" pitchFamily="34" charset="-122"/>
              </a:rPr>
              <a:t>1</a:t>
            </a:r>
            <a:r>
              <a:rPr lang="zh-CN" altLang="en-US" sz="2000" dirty="0" smtClean="0">
                <a:latin typeface="微软雅黑" panose="020B0503020204020204" pitchFamily="34" charset="-122"/>
                <a:ea typeface="微软雅黑" panose="020B0503020204020204" pitchFamily="34" charset="-122"/>
              </a:rPr>
              <a:t>人死于车祸，每</a:t>
            </a:r>
            <a:r>
              <a:rPr lang="en-US" altLang="zh-CN" sz="2000" dirty="0" smtClean="0">
                <a:latin typeface="微软雅黑" panose="020B0503020204020204" pitchFamily="34" charset="-122"/>
                <a:ea typeface="微软雅黑" panose="020B0503020204020204" pitchFamily="34" charset="-122"/>
              </a:rPr>
              <a:t>0.9</a:t>
            </a:r>
            <a:r>
              <a:rPr lang="zh-CN" altLang="en-US" sz="2000" dirty="0" smtClean="0">
                <a:latin typeface="微软雅黑" panose="020B0503020204020204" pitchFamily="34" charset="-122"/>
                <a:ea typeface="微软雅黑" panose="020B0503020204020204" pitchFamily="34" charset="-122"/>
              </a:rPr>
              <a:t>分钟有</a:t>
            </a:r>
            <a:r>
              <a:rPr lang="en-US" altLang="zh-CN" sz="2000" dirty="0" smtClean="0">
                <a:latin typeface="微软雅黑" panose="020B0503020204020204" pitchFamily="34" charset="-122"/>
                <a:ea typeface="微软雅黑" panose="020B0503020204020204" pitchFamily="34" charset="-122"/>
              </a:rPr>
              <a:t>1</a:t>
            </a:r>
            <a:r>
              <a:rPr lang="zh-CN" altLang="en-US" sz="2000" dirty="0" smtClean="0">
                <a:latin typeface="微软雅黑" panose="020B0503020204020204" pitchFamily="34" charset="-122"/>
                <a:ea typeface="微软雅黑" panose="020B0503020204020204" pitchFamily="34" charset="-122"/>
              </a:rPr>
              <a:t>人在车祸中伤残</a:t>
            </a:r>
            <a:endParaRPr lang="zh-CN" altLang="en-US" sz="2000" dirty="0">
              <a:latin typeface="微软雅黑" panose="020B0503020204020204" pitchFamily="34" charset="-122"/>
              <a:ea typeface="微软雅黑" panose="020B0503020204020204" pitchFamily="34" charset="-122"/>
            </a:endParaRPr>
          </a:p>
        </p:txBody>
      </p:sp>
      <p:sp>
        <p:nvSpPr>
          <p:cNvPr id="5" name="矩形 4"/>
          <p:cNvSpPr/>
          <p:nvPr/>
        </p:nvSpPr>
        <p:spPr>
          <a:xfrm>
            <a:off x="6477918" y="1212899"/>
            <a:ext cx="5284424" cy="923330"/>
          </a:xfrm>
          <a:prstGeom prst="rect">
            <a:avLst/>
          </a:prstGeom>
        </p:spPr>
        <p:txBody>
          <a:bodyPr wrap="square">
            <a:spAutoFit/>
          </a:bodyPr>
          <a:lstStyle/>
          <a:p>
            <a:r>
              <a:rPr lang="zh-CN" altLang="en-US" dirty="0">
                <a:ea typeface="微软雅黑" panose="020B0503020204020204" pitchFamily="34" charset="-122"/>
              </a:rPr>
              <a:t>交通事故已成为“世界第一害”，而中国是世界上交通事故死亡人数最多的国家之一</a:t>
            </a:r>
            <a:r>
              <a:rPr lang="zh-CN" altLang="en-US" dirty="0" smtClean="0">
                <a:ea typeface="微软雅黑" panose="020B0503020204020204" pitchFamily="34" charset="-122"/>
              </a:rPr>
              <a:t>。因</a:t>
            </a:r>
            <a:r>
              <a:rPr lang="zh-CN" altLang="en-US" dirty="0">
                <a:ea typeface="微软雅黑" panose="020B0503020204020204" pitchFamily="34" charset="-122"/>
              </a:rPr>
              <a:t>交通事故死亡人数均超过</a:t>
            </a:r>
            <a:r>
              <a:rPr lang="en-US" altLang="zh-CN" dirty="0">
                <a:ea typeface="微软雅黑" panose="020B0503020204020204" pitchFamily="34" charset="-122"/>
              </a:rPr>
              <a:t>10</a:t>
            </a:r>
            <a:r>
              <a:rPr lang="zh-CN" altLang="en-US" dirty="0">
                <a:ea typeface="微软雅黑" panose="020B0503020204020204" pitchFamily="34" charset="-122"/>
              </a:rPr>
              <a:t>万人，已经连续十余年居世界第一</a:t>
            </a:r>
            <a:r>
              <a:rPr lang="zh-CN" altLang="en-US" dirty="0" smtClean="0">
                <a:ea typeface="微软雅黑" panose="020B0503020204020204" pitchFamily="34" charset="-122"/>
              </a:rPr>
              <a:t>。</a:t>
            </a:r>
            <a:endParaRPr lang="zh-CN" altLang="en-US" dirty="0">
              <a:ea typeface="微软雅黑" panose="020B0503020204020204" pitchFamily="34" charset="-122"/>
            </a:endParaRPr>
          </a:p>
        </p:txBody>
      </p:sp>
      <p:sp>
        <p:nvSpPr>
          <p:cNvPr id="7" name="文本框 6"/>
          <p:cNvSpPr txBox="1"/>
          <p:nvPr/>
        </p:nvSpPr>
        <p:spPr>
          <a:xfrm>
            <a:off x="764540" y="262890"/>
            <a:ext cx="2606675" cy="521970"/>
          </a:xfrm>
          <a:prstGeom prst="rect">
            <a:avLst/>
          </a:prstGeom>
          <a:noFill/>
        </p:spPr>
        <p:txBody>
          <a:bodyPr wrap="square" rtlCol="0">
            <a:spAutoFit/>
          </a:bodyPr>
          <a:p>
            <a:r>
              <a:rPr lang="zh-CN" altLang="en-US" sz="2800">
                <a:solidFill>
                  <a:schemeClr val="bg1"/>
                </a:solidFill>
                <a:latin typeface="微软雅黑" panose="020B0503020204020204" pitchFamily="34" charset="-122"/>
                <a:ea typeface="微软雅黑" panose="020B0503020204020204" pitchFamily="34" charset="-122"/>
              </a:rPr>
              <a:t>交通安全</a:t>
            </a:r>
            <a:endParaRPr lang="zh-CN" altLang="en-US" sz="28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bwMode="auto">
          <a:xfrm>
            <a:off x="831526" y="2280369"/>
            <a:ext cx="1752600" cy="4267200"/>
            <a:chOff x="960" y="1104"/>
            <a:chExt cx="1104" cy="2688"/>
          </a:xfrm>
        </p:grpSpPr>
        <p:sp>
          <p:nvSpPr>
            <p:cNvPr id="3" name="AutoShape 3"/>
            <p:cNvSpPr>
              <a:spLocks noChangeArrowheads="1"/>
            </p:cNvSpPr>
            <p:nvPr/>
          </p:nvSpPr>
          <p:spPr bwMode="gray">
            <a:xfrm>
              <a:off x="1008" y="2112"/>
              <a:ext cx="1008" cy="1680"/>
            </a:xfrm>
            <a:prstGeom prst="roundRect">
              <a:avLst>
                <a:gd name="adj" fmla="val 7935"/>
              </a:avLst>
            </a:prstGeom>
            <a:gradFill rotWithShape="1">
              <a:gsLst>
                <a:gs pos="0">
                  <a:srgbClr val="6699FF">
                    <a:gamma/>
                    <a:shade val="57647"/>
                    <a:invGamma/>
                  </a:srgbClr>
                </a:gs>
                <a:gs pos="100000">
                  <a:srgbClr val="6699FF"/>
                </a:gs>
              </a:gsLst>
              <a:lin ang="5400000" scaled="1"/>
            </a:gradFill>
            <a:ln>
              <a:noFill/>
            </a:ln>
            <a:effectLst>
              <a:prstShdw prst="shdw12">
                <a:srgbClr val="000000">
                  <a:alpha val="50000"/>
                </a:srgbClr>
              </a:prstShdw>
            </a:effectLst>
            <a:extLst>
              <a:ext uri="{91240B29-F687-4F45-9708-019B960494DF}">
                <a14:hiddenLine xmlns:a14="http://schemas.microsoft.com/office/drawing/2010/main" w="9525">
                  <a:solidFill>
                    <a:schemeClr val="tx1"/>
                  </a:solidFill>
                  <a:round/>
                </a14:hiddenLine>
              </a:ext>
            </a:extLst>
          </p:spPr>
          <p:txBody>
            <a:bodyPr wrap="none" anchor="ctr"/>
            <a:lstStyle/>
            <a:p>
              <a:endParaRPr lang="zh-CN" altLang="en-US">
                <a:ea typeface="微软雅黑" panose="020B0503020204020204" pitchFamily="34" charset="-122"/>
              </a:endParaRPr>
            </a:p>
          </p:txBody>
        </p:sp>
        <p:sp>
          <p:nvSpPr>
            <p:cNvPr id="4" name="Text Box 4"/>
            <p:cNvSpPr txBox="1">
              <a:spLocks noChangeArrowheads="1"/>
            </p:cNvSpPr>
            <p:nvPr/>
          </p:nvSpPr>
          <p:spPr bwMode="gray">
            <a:xfrm>
              <a:off x="1088" y="2544"/>
              <a:ext cx="848" cy="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buFontTx/>
                <a:buNone/>
              </a:pPr>
              <a:r>
                <a:rPr lang="en-US" altLang="zh-CN" b="1" dirty="0">
                  <a:solidFill>
                    <a:srgbClr val="FFFFFF"/>
                  </a:solidFill>
                  <a:ea typeface="微软雅黑" panose="020B0503020204020204" pitchFamily="34" charset="-122"/>
                </a:rPr>
                <a:t>90%</a:t>
              </a:r>
              <a:r>
                <a:rPr lang="zh-CN" altLang="en-US" b="1" dirty="0">
                  <a:solidFill>
                    <a:srgbClr val="FFFFFF"/>
                  </a:solidFill>
                  <a:ea typeface="微软雅黑" panose="020B0503020204020204" pitchFamily="34" charset="-122"/>
                </a:rPr>
                <a:t>以上的</a:t>
              </a:r>
              <a:endParaRPr lang="zh-CN" altLang="en-US" b="1" dirty="0">
                <a:solidFill>
                  <a:srgbClr val="FFFFFF"/>
                </a:solidFill>
                <a:ea typeface="微软雅黑" panose="020B0503020204020204" pitchFamily="34" charset="-122"/>
              </a:endParaRPr>
            </a:p>
            <a:p>
              <a:pPr eaLnBrk="0" hangingPunct="0">
                <a:buFontTx/>
                <a:buNone/>
              </a:pPr>
              <a:r>
                <a:rPr lang="zh-CN" altLang="en-US" b="1" dirty="0">
                  <a:solidFill>
                    <a:srgbClr val="FFFFFF"/>
                  </a:solidFill>
                  <a:ea typeface="微软雅黑" panose="020B0503020204020204" pitchFamily="34" charset="-122"/>
                </a:rPr>
                <a:t>交通安全事</a:t>
              </a:r>
              <a:endParaRPr lang="zh-CN" altLang="en-US" b="1" dirty="0">
                <a:solidFill>
                  <a:srgbClr val="FFFFFF"/>
                </a:solidFill>
                <a:ea typeface="微软雅黑" panose="020B0503020204020204" pitchFamily="34" charset="-122"/>
              </a:endParaRPr>
            </a:p>
            <a:p>
              <a:pPr eaLnBrk="0" hangingPunct="0">
                <a:buFontTx/>
                <a:buNone/>
              </a:pPr>
              <a:r>
                <a:rPr lang="zh-CN" altLang="en-US" b="1" dirty="0">
                  <a:solidFill>
                    <a:srgbClr val="FFFFFF"/>
                  </a:solidFill>
                  <a:ea typeface="微软雅黑" panose="020B0503020204020204" pitchFamily="34" charset="-122"/>
                </a:rPr>
                <a:t>故都是驾驶</a:t>
              </a:r>
              <a:endParaRPr lang="zh-CN" altLang="en-US" b="1" dirty="0">
                <a:solidFill>
                  <a:srgbClr val="FFFFFF"/>
                </a:solidFill>
                <a:ea typeface="微软雅黑" panose="020B0503020204020204" pitchFamily="34" charset="-122"/>
              </a:endParaRPr>
            </a:p>
            <a:p>
              <a:pPr eaLnBrk="0" hangingPunct="0">
                <a:buFontTx/>
                <a:buNone/>
              </a:pPr>
              <a:r>
                <a:rPr lang="zh-CN" altLang="en-US" b="1" dirty="0">
                  <a:solidFill>
                    <a:srgbClr val="FFFFFF"/>
                  </a:solidFill>
                  <a:ea typeface="微软雅黑" panose="020B0503020204020204" pitchFamily="34" charset="-122"/>
                </a:rPr>
                <a:t>员违法驾驶</a:t>
              </a:r>
              <a:endParaRPr lang="zh-CN" altLang="en-US" b="1" dirty="0">
                <a:solidFill>
                  <a:srgbClr val="FFFFFF"/>
                </a:solidFill>
                <a:ea typeface="微软雅黑" panose="020B0503020204020204" pitchFamily="34" charset="-122"/>
              </a:endParaRPr>
            </a:p>
            <a:p>
              <a:pPr eaLnBrk="0" hangingPunct="0">
                <a:buFontTx/>
                <a:buNone/>
              </a:pPr>
              <a:r>
                <a:rPr lang="zh-CN" altLang="en-US" b="1" dirty="0">
                  <a:solidFill>
                    <a:srgbClr val="FFFFFF"/>
                  </a:solidFill>
                  <a:ea typeface="微软雅黑" panose="020B0503020204020204" pitchFamily="34" charset="-122"/>
                </a:rPr>
                <a:t>导致的。</a:t>
              </a:r>
              <a:endParaRPr lang="zh-CN" altLang="en-US" b="1" dirty="0">
                <a:solidFill>
                  <a:srgbClr val="FFFFFF"/>
                </a:solidFill>
                <a:ea typeface="微软雅黑" panose="020B0503020204020204" pitchFamily="34" charset="-122"/>
              </a:endParaRPr>
            </a:p>
          </p:txBody>
        </p:sp>
        <p:sp>
          <p:nvSpPr>
            <p:cNvPr id="5" name="AutoShape 5"/>
            <p:cNvSpPr>
              <a:spLocks noChangeArrowheads="1"/>
            </p:cNvSpPr>
            <p:nvPr/>
          </p:nvSpPr>
          <p:spPr bwMode="gray">
            <a:xfrm>
              <a:off x="960" y="1104"/>
              <a:ext cx="1104" cy="1296"/>
            </a:xfrm>
            <a:prstGeom prst="roundRect">
              <a:avLst>
                <a:gd name="adj" fmla="val 17509"/>
              </a:avLst>
            </a:prstGeom>
            <a:solidFill>
              <a:srgbClr val="4E91D4"/>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ea typeface="微软雅黑" panose="020B0503020204020204" pitchFamily="34" charset="-122"/>
              </a:endParaRPr>
            </a:p>
          </p:txBody>
        </p:sp>
        <p:sp>
          <p:nvSpPr>
            <p:cNvPr id="6" name="AutoShape 6"/>
            <p:cNvSpPr>
              <a:spLocks noChangeArrowheads="1"/>
            </p:cNvSpPr>
            <p:nvPr/>
          </p:nvSpPr>
          <p:spPr bwMode="gray">
            <a:xfrm>
              <a:off x="986" y="2044"/>
              <a:ext cx="1056" cy="322"/>
            </a:xfrm>
            <a:prstGeom prst="roundRect">
              <a:avLst>
                <a:gd name="adj" fmla="val 50000"/>
              </a:avLst>
            </a:prstGeom>
            <a:gradFill rotWithShape="1">
              <a:gsLst>
                <a:gs pos="0">
                  <a:srgbClr val="4E91D4"/>
                </a:gs>
                <a:gs pos="100000">
                  <a:srgbClr val="4E91D4">
                    <a:gamma/>
                    <a:tint val="60784"/>
                    <a:invGamma/>
                  </a:srgbClr>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ea typeface="微软雅黑" panose="020B0503020204020204" pitchFamily="34" charset="-122"/>
              </a:endParaRPr>
            </a:p>
          </p:txBody>
        </p:sp>
        <p:sp>
          <p:nvSpPr>
            <p:cNvPr id="7" name="AutoShape 7"/>
            <p:cNvSpPr>
              <a:spLocks noChangeArrowheads="1"/>
            </p:cNvSpPr>
            <p:nvPr/>
          </p:nvSpPr>
          <p:spPr bwMode="gray">
            <a:xfrm>
              <a:off x="986" y="1118"/>
              <a:ext cx="1056" cy="321"/>
            </a:xfrm>
            <a:prstGeom prst="roundRect">
              <a:avLst>
                <a:gd name="adj" fmla="val 50000"/>
              </a:avLst>
            </a:prstGeom>
            <a:gradFill rotWithShape="0">
              <a:gsLst>
                <a:gs pos="0">
                  <a:srgbClr val="4E91D4">
                    <a:gamma/>
                    <a:tint val="27451"/>
                    <a:invGamma/>
                  </a:srgbClr>
                </a:gs>
                <a:gs pos="100000">
                  <a:srgbClr val="4E91D4"/>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ea typeface="微软雅黑" panose="020B0503020204020204" pitchFamily="34" charset="-122"/>
              </a:endParaRPr>
            </a:p>
          </p:txBody>
        </p:sp>
        <p:sp>
          <p:nvSpPr>
            <p:cNvPr id="8" name="Text Box 8"/>
            <p:cNvSpPr txBox="1">
              <a:spLocks noChangeArrowheads="1"/>
            </p:cNvSpPr>
            <p:nvPr/>
          </p:nvSpPr>
          <p:spPr bwMode="gray">
            <a:xfrm>
              <a:off x="1285" y="1296"/>
              <a:ext cx="437"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buFontTx/>
                <a:buNone/>
              </a:pPr>
              <a:r>
                <a:rPr lang="zh-CN" altLang="en-US" sz="4000" b="1">
                  <a:solidFill>
                    <a:srgbClr val="FFFFFF"/>
                  </a:solidFill>
                  <a:effectLst>
                    <a:outerShdw blurRad="38100" dist="38100" dir="2700000" algn="tl">
                      <a:srgbClr val="C0C0C0"/>
                    </a:outerShdw>
                  </a:effectLst>
                  <a:ea typeface="微软雅黑" panose="020B0503020204020204" pitchFamily="34" charset="-122"/>
                </a:rPr>
                <a:t>人</a:t>
              </a:r>
              <a:endParaRPr lang="zh-CN" altLang="en-US" sz="2400" b="1">
                <a:solidFill>
                  <a:srgbClr val="FFFFFF"/>
                </a:solidFill>
                <a:effectLst>
                  <a:outerShdw blurRad="38100" dist="38100" dir="2700000" algn="tl">
                    <a:srgbClr val="C0C0C0"/>
                  </a:outerShdw>
                </a:effectLst>
                <a:ea typeface="微软雅黑" panose="020B0503020204020204" pitchFamily="34" charset="-122"/>
              </a:endParaRPr>
            </a:p>
          </p:txBody>
        </p:sp>
        <p:sp>
          <p:nvSpPr>
            <p:cNvPr id="9" name="AutoShape 9"/>
            <p:cNvSpPr>
              <a:spLocks noChangeArrowheads="1"/>
            </p:cNvSpPr>
            <p:nvPr/>
          </p:nvSpPr>
          <p:spPr bwMode="gray">
            <a:xfrm flipV="1">
              <a:off x="1077" y="3582"/>
              <a:ext cx="864" cy="144"/>
            </a:xfrm>
            <a:prstGeom prst="roundRect">
              <a:avLst>
                <a:gd name="adj" fmla="val 50000"/>
              </a:avLst>
            </a:prstGeom>
            <a:gradFill rotWithShape="0">
              <a:gsLst>
                <a:gs pos="0">
                  <a:srgbClr val="6699FF">
                    <a:gamma/>
                    <a:tint val="45490"/>
                    <a:invGamma/>
                  </a:srgbClr>
                </a:gs>
                <a:gs pos="100000">
                  <a:srgbClr val="6699FF"/>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ea typeface="微软雅黑" panose="020B0503020204020204" pitchFamily="34" charset="-122"/>
              </a:endParaRPr>
            </a:p>
          </p:txBody>
        </p:sp>
      </p:grpSp>
      <p:grpSp>
        <p:nvGrpSpPr>
          <p:cNvPr id="10" name="Group 10"/>
          <p:cNvGrpSpPr/>
          <p:nvPr/>
        </p:nvGrpSpPr>
        <p:grpSpPr bwMode="auto">
          <a:xfrm>
            <a:off x="3177920" y="2812182"/>
            <a:ext cx="1514475" cy="3746500"/>
            <a:chOff x="2416" y="1296"/>
            <a:chExt cx="1088" cy="2496"/>
          </a:xfrm>
        </p:grpSpPr>
        <p:sp>
          <p:nvSpPr>
            <p:cNvPr id="11" name="AutoShape 11"/>
            <p:cNvSpPr>
              <a:spLocks noChangeArrowheads="1"/>
            </p:cNvSpPr>
            <p:nvPr/>
          </p:nvSpPr>
          <p:spPr bwMode="gray">
            <a:xfrm>
              <a:off x="2464" y="2304"/>
              <a:ext cx="1008" cy="1488"/>
            </a:xfrm>
            <a:prstGeom prst="roundRect">
              <a:avLst>
                <a:gd name="adj" fmla="val 7935"/>
              </a:avLst>
            </a:prstGeom>
            <a:gradFill rotWithShape="1">
              <a:gsLst>
                <a:gs pos="0">
                  <a:srgbClr val="99CC00">
                    <a:gamma/>
                    <a:shade val="46275"/>
                    <a:invGamma/>
                  </a:srgbClr>
                </a:gs>
                <a:gs pos="100000">
                  <a:srgbClr val="99CC00"/>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ea typeface="微软雅黑" panose="020B0503020204020204" pitchFamily="34" charset="-122"/>
              </a:endParaRPr>
            </a:p>
          </p:txBody>
        </p:sp>
        <p:sp>
          <p:nvSpPr>
            <p:cNvPr id="12" name="AutoShape 12"/>
            <p:cNvSpPr>
              <a:spLocks noChangeArrowheads="1"/>
            </p:cNvSpPr>
            <p:nvPr/>
          </p:nvSpPr>
          <p:spPr bwMode="gray">
            <a:xfrm>
              <a:off x="2416" y="1296"/>
              <a:ext cx="1088" cy="1248"/>
            </a:xfrm>
            <a:prstGeom prst="roundRect">
              <a:avLst>
                <a:gd name="adj" fmla="val 17509"/>
              </a:avLst>
            </a:prstGeom>
            <a:solidFill>
              <a:srgbClr val="34B034"/>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ea typeface="微软雅黑" panose="020B0503020204020204" pitchFamily="34" charset="-122"/>
              </a:endParaRPr>
            </a:p>
          </p:txBody>
        </p:sp>
        <p:sp>
          <p:nvSpPr>
            <p:cNvPr id="13" name="AutoShape 13"/>
            <p:cNvSpPr>
              <a:spLocks noChangeArrowheads="1"/>
            </p:cNvSpPr>
            <p:nvPr/>
          </p:nvSpPr>
          <p:spPr bwMode="gray">
            <a:xfrm>
              <a:off x="2442" y="2202"/>
              <a:ext cx="1040" cy="310"/>
            </a:xfrm>
            <a:prstGeom prst="roundRect">
              <a:avLst>
                <a:gd name="adj" fmla="val 50000"/>
              </a:avLst>
            </a:prstGeom>
            <a:gradFill rotWithShape="1">
              <a:gsLst>
                <a:gs pos="0">
                  <a:srgbClr val="34B034">
                    <a:alpha val="0"/>
                  </a:srgbClr>
                </a:gs>
                <a:gs pos="100000">
                  <a:srgbClr val="34B034">
                    <a:gamma/>
                    <a:tint val="45490"/>
                    <a:invGamma/>
                  </a:srgbClr>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ea typeface="微软雅黑" panose="020B0503020204020204" pitchFamily="34" charset="-122"/>
              </a:endParaRPr>
            </a:p>
          </p:txBody>
        </p:sp>
        <p:sp>
          <p:nvSpPr>
            <p:cNvPr id="14" name="AutoShape 14"/>
            <p:cNvSpPr>
              <a:spLocks noChangeArrowheads="1"/>
            </p:cNvSpPr>
            <p:nvPr/>
          </p:nvSpPr>
          <p:spPr bwMode="gray">
            <a:xfrm>
              <a:off x="2442" y="1311"/>
              <a:ext cx="1040" cy="309"/>
            </a:xfrm>
            <a:prstGeom prst="roundRect">
              <a:avLst>
                <a:gd name="adj" fmla="val 50000"/>
              </a:avLst>
            </a:prstGeom>
            <a:gradFill rotWithShape="1">
              <a:gsLst>
                <a:gs pos="0">
                  <a:srgbClr val="34B034">
                    <a:gamma/>
                    <a:tint val="15294"/>
                    <a:invGamma/>
                  </a:srgbClr>
                </a:gs>
                <a:gs pos="100000">
                  <a:srgbClr val="34B034"/>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ea typeface="微软雅黑" panose="020B0503020204020204" pitchFamily="34" charset="-122"/>
              </a:endParaRPr>
            </a:p>
          </p:txBody>
        </p:sp>
        <p:sp>
          <p:nvSpPr>
            <p:cNvPr id="15" name="Text Box 15"/>
            <p:cNvSpPr txBox="1">
              <a:spLocks noChangeArrowheads="1"/>
            </p:cNvSpPr>
            <p:nvPr/>
          </p:nvSpPr>
          <p:spPr bwMode="gray">
            <a:xfrm>
              <a:off x="2531" y="2688"/>
              <a:ext cx="862" cy="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buFontTx/>
                <a:buNone/>
              </a:pPr>
              <a:r>
                <a:rPr lang="en-US" altLang="zh-CN" b="1" dirty="0">
                  <a:solidFill>
                    <a:srgbClr val="FFFFFF"/>
                  </a:solidFill>
                  <a:ea typeface="微软雅黑" panose="020B0503020204020204" pitchFamily="34" charset="-122"/>
                </a:rPr>
                <a:t>5%</a:t>
              </a:r>
              <a:r>
                <a:rPr lang="zh-CN" altLang="en-US" b="1" dirty="0">
                  <a:solidFill>
                    <a:srgbClr val="FFFFFF"/>
                  </a:solidFill>
                  <a:ea typeface="微软雅黑" panose="020B0503020204020204" pitchFamily="34" charset="-122"/>
                </a:rPr>
                <a:t>的交通</a:t>
              </a:r>
              <a:endParaRPr lang="zh-CN" altLang="en-US" b="1" dirty="0">
                <a:solidFill>
                  <a:srgbClr val="FFFFFF"/>
                </a:solidFill>
                <a:ea typeface="微软雅黑" panose="020B0503020204020204" pitchFamily="34" charset="-122"/>
              </a:endParaRPr>
            </a:p>
            <a:p>
              <a:pPr eaLnBrk="0" hangingPunct="0">
                <a:buFontTx/>
                <a:buNone/>
              </a:pPr>
              <a:r>
                <a:rPr lang="zh-CN" altLang="en-US" b="1" dirty="0">
                  <a:solidFill>
                    <a:srgbClr val="FFFFFF"/>
                  </a:solidFill>
                  <a:ea typeface="微软雅黑" panose="020B0503020204020204" pitchFamily="34" charset="-122"/>
                </a:rPr>
                <a:t>事故是机</a:t>
              </a:r>
              <a:endParaRPr lang="zh-CN" altLang="en-US" b="1" dirty="0">
                <a:solidFill>
                  <a:srgbClr val="FFFFFF"/>
                </a:solidFill>
                <a:ea typeface="微软雅黑" panose="020B0503020204020204" pitchFamily="34" charset="-122"/>
              </a:endParaRPr>
            </a:p>
            <a:p>
              <a:pPr eaLnBrk="0" hangingPunct="0">
                <a:buFontTx/>
                <a:buNone/>
              </a:pPr>
              <a:r>
                <a:rPr lang="zh-CN" altLang="en-US" b="1" dirty="0">
                  <a:solidFill>
                    <a:srgbClr val="FFFFFF"/>
                  </a:solidFill>
                  <a:ea typeface="微软雅黑" panose="020B0503020204020204" pitchFamily="34" charset="-122"/>
                </a:rPr>
                <a:t>械故障导</a:t>
              </a:r>
              <a:endParaRPr lang="zh-CN" altLang="en-US" b="1" dirty="0">
                <a:solidFill>
                  <a:srgbClr val="FFFFFF"/>
                </a:solidFill>
                <a:ea typeface="微软雅黑" panose="020B0503020204020204" pitchFamily="34" charset="-122"/>
              </a:endParaRPr>
            </a:p>
            <a:p>
              <a:pPr eaLnBrk="0" hangingPunct="0">
                <a:buFontTx/>
                <a:buNone/>
              </a:pPr>
              <a:r>
                <a:rPr lang="zh-CN" altLang="en-US" b="1" dirty="0">
                  <a:solidFill>
                    <a:srgbClr val="FFFFFF"/>
                  </a:solidFill>
                  <a:ea typeface="微软雅黑" panose="020B0503020204020204" pitchFamily="34" charset="-122"/>
                </a:rPr>
                <a:t>致</a:t>
              </a:r>
              <a:endParaRPr lang="en-US" altLang="zh-CN" b="1" dirty="0">
                <a:solidFill>
                  <a:srgbClr val="FFFFFF"/>
                </a:solidFill>
                <a:ea typeface="微软雅黑" panose="020B0503020204020204" pitchFamily="34" charset="-122"/>
              </a:endParaRPr>
            </a:p>
          </p:txBody>
        </p:sp>
        <p:sp>
          <p:nvSpPr>
            <p:cNvPr id="16" name="Text Box 16"/>
            <p:cNvSpPr txBox="1">
              <a:spLocks noChangeArrowheads="1"/>
            </p:cNvSpPr>
            <p:nvPr/>
          </p:nvSpPr>
          <p:spPr bwMode="gray">
            <a:xfrm>
              <a:off x="2710" y="1564"/>
              <a:ext cx="499" cy="4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buFontTx/>
                <a:buNone/>
              </a:pPr>
              <a:r>
                <a:rPr lang="zh-CN" altLang="en-US" sz="4000" b="1">
                  <a:solidFill>
                    <a:srgbClr val="FFFFFF"/>
                  </a:solidFill>
                  <a:effectLst>
                    <a:outerShdw blurRad="38100" dist="38100" dir="2700000" algn="tl">
                      <a:srgbClr val="C0C0C0"/>
                    </a:outerShdw>
                  </a:effectLst>
                  <a:ea typeface="微软雅黑" panose="020B0503020204020204" pitchFamily="34" charset="-122"/>
                </a:rPr>
                <a:t>车</a:t>
              </a:r>
              <a:endParaRPr lang="en-US" altLang="zh-CN" sz="2400" b="1">
                <a:solidFill>
                  <a:srgbClr val="FFFFFF"/>
                </a:solidFill>
                <a:effectLst>
                  <a:outerShdw blurRad="38100" dist="38100" dir="2700000" algn="tl">
                    <a:srgbClr val="C0C0C0"/>
                  </a:outerShdw>
                </a:effectLst>
                <a:ea typeface="微软雅黑" panose="020B0503020204020204" pitchFamily="34" charset="-122"/>
              </a:endParaRPr>
            </a:p>
          </p:txBody>
        </p:sp>
        <p:sp>
          <p:nvSpPr>
            <p:cNvPr id="17" name="AutoShape 17"/>
            <p:cNvSpPr>
              <a:spLocks noChangeArrowheads="1"/>
            </p:cNvSpPr>
            <p:nvPr/>
          </p:nvSpPr>
          <p:spPr bwMode="gray">
            <a:xfrm flipV="1">
              <a:off x="2544" y="3600"/>
              <a:ext cx="864" cy="144"/>
            </a:xfrm>
            <a:prstGeom prst="roundRect">
              <a:avLst>
                <a:gd name="adj" fmla="val 50000"/>
              </a:avLst>
            </a:prstGeom>
            <a:gradFill rotWithShape="0">
              <a:gsLst>
                <a:gs pos="0">
                  <a:srgbClr val="99CC00">
                    <a:gamma/>
                    <a:tint val="33333"/>
                    <a:invGamma/>
                  </a:srgbClr>
                </a:gs>
                <a:gs pos="100000">
                  <a:srgbClr val="99CC00"/>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ea typeface="微软雅黑" panose="020B0503020204020204" pitchFamily="34" charset="-122"/>
              </a:endParaRPr>
            </a:p>
          </p:txBody>
        </p:sp>
      </p:grpSp>
      <p:sp>
        <p:nvSpPr>
          <p:cNvPr id="18" name="AutoShape 18"/>
          <p:cNvSpPr>
            <a:spLocks noChangeArrowheads="1"/>
          </p:cNvSpPr>
          <p:nvPr/>
        </p:nvSpPr>
        <p:spPr bwMode="auto">
          <a:xfrm>
            <a:off x="907726" y="1111924"/>
            <a:ext cx="7921625" cy="863600"/>
          </a:xfrm>
          <a:prstGeom prst="roundRect">
            <a:avLst>
              <a:gd name="adj" fmla="val 16667"/>
            </a:avLst>
          </a:prstGeom>
          <a:gradFill rotWithShape="1">
            <a:gsLst>
              <a:gs pos="0">
                <a:srgbClr val="99CCFF"/>
              </a:gs>
              <a:gs pos="100000">
                <a:srgbClr val="99CCFF">
                  <a:gamma/>
                  <a:tint val="27451"/>
                  <a:invGamma/>
                </a:srgbClr>
              </a:gs>
            </a:gsLst>
            <a:lin ang="5400000" scaled="1"/>
          </a:gradFill>
          <a:ln w="38100">
            <a:solidFill>
              <a:srgbClr val="3366FF"/>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FontTx/>
              <a:buNone/>
            </a:pPr>
            <a:r>
              <a:rPr lang="zh-CN" altLang="en-US" sz="2400" b="1">
                <a:solidFill>
                  <a:srgbClr val="008000"/>
                </a:solidFill>
                <a:effectLst>
                  <a:outerShdw blurRad="38100" dist="38100" dir="2700000" algn="tl">
                    <a:srgbClr val="000000"/>
                  </a:outerShdw>
                </a:effectLst>
                <a:latin typeface="微软雅黑" panose="020B0503020204020204" pitchFamily="34" charset="-122"/>
                <a:ea typeface="微软雅黑" panose="020B0503020204020204" pitchFamily="34" charset="-122"/>
              </a:rPr>
              <a:t>影响交通安全的四大要素：人、车、路、气象条件。</a:t>
            </a:r>
            <a:endParaRPr lang="zh-CN" altLang="en-US" sz="2400" b="1">
              <a:solidFill>
                <a:srgbClr val="008000"/>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grpSp>
        <p:nvGrpSpPr>
          <p:cNvPr id="19" name="Group 20"/>
          <p:cNvGrpSpPr/>
          <p:nvPr/>
        </p:nvGrpSpPr>
        <p:grpSpPr bwMode="auto">
          <a:xfrm>
            <a:off x="7456902" y="3743312"/>
            <a:ext cx="1344612" cy="2635250"/>
            <a:chOff x="3790" y="1536"/>
            <a:chExt cx="1186" cy="2256"/>
          </a:xfrm>
        </p:grpSpPr>
        <p:sp>
          <p:nvSpPr>
            <p:cNvPr id="20" name="AutoShape 21"/>
            <p:cNvSpPr>
              <a:spLocks noChangeArrowheads="1"/>
            </p:cNvSpPr>
            <p:nvPr/>
          </p:nvSpPr>
          <p:spPr bwMode="gray">
            <a:xfrm>
              <a:off x="3856" y="2400"/>
              <a:ext cx="1008" cy="1392"/>
            </a:xfrm>
            <a:prstGeom prst="roundRect">
              <a:avLst>
                <a:gd name="adj" fmla="val 7935"/>
              </a:avLst>
            </a:prstGeom>
            <a:gradFill rotWithShape="1">
              <a:gsLst>
                <a:gs pos="0">
                  <a:srgbClr val="E8C518">
                    <a:gamma/>
                    <a:shade val="46275"/>
                    <a:invGamma/>
                  </a:srgbClr>
                </a:gs>
                <a:gs pos="100000">
                  <a:srgbClr val="E8C518"/>
                </a:gs>
              </a:gsLst>
              <a:lin ang="5400000" scaled="1"/>
            </a:gradFill>
            <a:ln>
              <a:noFill/>
            </a:ln>
            <a:effectLst>
              <a:prstShdw prst="shdw11">
                <a:srgbClr val="000000">
                  <a:alpha val="50000"/>
                </a:srgbClr>
              </a:prstShdw>
            </a:effectLst>
            <a:extLst>
              <a:ext uri="{91240B29-F687-4F45-9708-019B960494DF}">
                <a14:hiddenLine xmlns:a14="http://schemas.microsoft.com/office/drawing/2010/main" w="9525">
                  <a:solidFill>
                    <a:schemeClr val="tx1"/>
                  </a:solidFill>
                  <a:round/>
                </a14:hiddenLine>
              </a:ext>
            </a:extLst>
          </p:spPr>
          <p:txBody>
            <a:bodyPr wrap="none" anchor="ctr"/>
            <a:lstStyle/>
            <a:p>
              <a:pPr algn="ctr">
                <a:buFontTx/>
                <a:buNone/>
              </a:pPr>
              <a:r>
                <a:rPr lang="zh-CN" altLang="en-US" b="1" dirty="0">
                  <a:solidFill>
                    <a:schemeClr val="bg1"/>
                  </a:solidFill>
                  <a:ea typeface="微软雅黑" panose="020B0503020204020204" pitchFamily="34" charset="-122"/>
                </a:rPr>
                <a:t>积雪</a:t>
              </a:r>
              <a:endParaRPr lang="zh-CN" altLang="en-US" b="1" dirty="0">
                <a:solidFill>
                  <a:schemeClr val="bg1"/>
                </a:solidFill>
                <a:ea typeface="微软雅黑" panose="020B0503020204020204" pitchFamily="34" charset="-122"/>
              </a:endParaRPr>
            </a:p>
            <a:p>
              <a:pPr algn="ctr">
                <a:buFontTx/>
                <a:buNone/>
              </a:pPr>
              <a:r>
                <a:rPr lang="zh-CN" altLang="en-US" b="1" dirty="0">
                  <a:solidFill>
                    <a:schemeClr val="bg1"/>
                  </a:solidFill>
                  <a:ea typeface="微软雅黑" panose="020B0503020204020204" pitchFamily="34" charset="-122"/>
                </a:rPr>
                <a:t>积水</a:t>
              </a:r>
              <a:endParaRPr lang="zh-CN" altLang="en-US" b="1" dirty="0">
                <a:solidFill>
                  <a:schemeClr val="bg1"/>
                </a:solidFill>
                <a:ea typeface="微软雅黑" panose="020B0503020204020204" pitchFamily="34" charset="-122"/>
              </a:endParaRPr>
            </a:p>
            <a:p>
              <a:pPr algn="ctr">
                <a:buFontTx/>
                <a:buNone/>
              </a:pPr>
              <a:r>
                <a:rPr lang="zh-CN" altLang="en-US" b="1" dirty="0">
                  <a:solidFill>
                    <a:schemeClr val="bg1"/>
                  </a:solidFill>
                  <a:ea typeface="微软雅黑" panose="020B0503020204020204" pitchFamily="34" charset="-122"/>
                </a:rPr>
                <a:t>低温等</a:t>
              </a:r>
              <a:endParaRPr lang="zh-CN" altLang="en-US" b="1" dirty="0">
                <a:solidFill>
                  <a:schemeClr val="bg1"/>
                </a:solidFill>
                <a:ea typeface="微软雅黑" panose="020B0503020204020204" pitchFamily="34" charset="-122"/>
              </a:endParaRPr>
            </a:p>
          </p:txBody>
        </p:sp>
        <p:sp>
          <p:nvSpPr>
            <p:cNvPr id="21" name="Text Box 22"/>
            <p:cNvSpPr txBox="1">
              <a:spLocks noChangeArrowheads="1"/>
            </p:cNvSpPr>
            <p:nvPr/>
          </p:nvSpPr>
          <p:spPr bwMode="gray">
            <a:xfrm>
              <a:off x="4275" y="2800"/>
              <a:ext cx="162" cy="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buFontTx/>
                <a:buNone/>
              </a:pPr>
              <a:endParaRPr lang="en-US" altLang="zh-CN">
                <a:solidFill>
                  <a:srgbClr val="FFFFFF"/>
                </a:solidFill>
                <a:ea typeface="微软雅黑" panose="020B0503020204020204" pitchFamily="34" charset="-122"/>
              </a:endParaRPr>
            </a:p>
          </p:txBody>
        </p:sp>
        <p:sp>
          <p:nvSpPr>
            <p:cNvPr id="22" name="AutoShape 23"/>
            <p:cNvSpPr>
              <a:spLocks noChangeArrowheads="1"/>
            </p:cNvSpPr>
            <p:nvPr/>
          </p:nvSpPr>
          <p:spPr bwMode="gray">
            <a:xfrm>
              <a:off x="3817" y="1536"/>
              <a:ext cx="1079" cy="1198"/>
            </a:xfrm>
            <a:prstGeom prst="roundRect">
              <a:avLst>
                <a:gd name="adj" fmla="val 17509"/>
              </a:avLst>
            </a:prstGeom>
            <a:solidFill>
              <a:srgbClr val="B59F43"/>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ea typeface="微软雅黑" panose="020B0503020204020204" pitchFamily="34" charset="-122"/>
              </a:endParaRPr>
            </a:p>
          </p:txBody>
        </p:sp>
        <p:sp>
          <p:nvSpPr>
            <p:cNvPr id="23" name="AutoShape 24"/>
            <p:cNvSpPr>
              <a:spLocks noChangeArrowheads="1"/>
            </p:cNvSpPr>
            <p:nvPr/>
          </p:nvSpPr>
          <p:spPr bwMode="gray">
            <a:xfrm>
              <a:off x="3842" y="2405"/>
              <a:ext cx="1033" cy="297"/>
            </a:xfrm>
            <a:prstGeom prst="roundRect">
              <a:avLst>
                <a:gd name="adj" fmla="val 50000"/>
              </a:avLst>
            </a:prstGeom>
            <a:gradFill rotWithShape="0">
              <a:gsLst>
                <a:gs pos="0">
                  <a:srgbClr val="B59F43"/>
                </a:gs>
                <a:gs pos="100000">
                  <a:srgbClr val="B59F43">
                    <a:gamma/>
                    <a:tint val="48627"/>
                    <a:invGamma/>
                  </a:srgbClr>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ea typeface="微软雅黑" panose="020B0503020204020204" pitchFamily="34" charset="-122"/>
              </a:endParaRPr>
            </a:p>
          </p:txBody>
        </p:sp>
        <p:sp>
          <p:nvSpPr>
            <p:cNvPr id="24" name="AutoShape 25"/>
            <p:cNvSpPr>
              <a:spLocks noChangeArrowheads="1"/>
            </p:cNvSpPr>
            <p:nvPr/>
          </p:nvSpPr>
          <p:spPr bwMode="gray">
            <a:xfrm>
              <a:off x="3842" y="1549"/>
              <a:ext cx="1033" cy="296"/>
            </a:xfrm>
            <a:prstGeom prst="roundRect">
              <a:avLst>
                <a:gd name="adj" fmla="val 50000"/>
              </a:avLst>
            </a:prstGeom>
            <a:gradFill rotWithShape="0">
              <a:gsLst>
                <a:gs pos="0">
                  <a:srgbClr val="B59F43">
                    <a:gamma/>
                    <a:tint val="24314"/>
                    <a:invGamma/>
                  </a:srgbClr>
                </a:gs>
                <a:gs pos="100000">
                  <a:srgbClr val="B59F43"/>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ea typeface="微软雅黑" panose="020B0503020204020204" pitchFamily="34" charset="-122"/>
              </a:endParaRPr>
            </a:p>
          </p:txBody>
        </p:sp>
        <p:sp>
          <p:nvSpPr>
            <p:cNvPr id="25" name="Text Box 26"/>
            <p:cNvSpPr txBox="1">
              <a:spLocks noChangeArrowheads="1"/>
            </p:cNvSpPr>
            <p:nvPr/>
          </p:nvSpPr>
          <p:spPr bwMode="gray">
            <a:xfrm>
              <a:off x="3790" y="1825"/>
              <a:ext cx="1186" cy="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buFontTx/>
                <a:buNone/>
              </a:pPr>
              <a:r>
                <a:rPr lang="zh-CN" altLang="en-US" sz="4000" b="1">
                  <a:solidFill>
                    <a:srgbClr val="FFFFFF"/>
                  </a:solidFill>
                  <a:effectLst>
                    <a:outerShdw blurRad="38100" dist="38100" dir="2700000" algn="tl">
                      <a:srgbClr val="C0C0C0"/>
                    </a:outerShdw>
                  </a:effectLst>
                  <a:ea typeface="微软雅黑" panose="020B0503020204020204" pitchFamily="34" charset="-122"/>
                </a:rPr>
                <a:t>气象 </a:t>
              </a:r>
              <a:endParaRPr lang="zh-CN" altLang="en-US" sz="2400" b="1">
                <a:solidFill>
                  <a:srgbClr val="FFFFFF"/>
                </a:solidFill>
                <a:effectLst>
                  <a:outerShdw blurRad="38100" dist="38100" dir="2700000" algn="tl">
                    <a:srgbClr val="C0C0C0"/>
                  </a:outerShdw>
                </a:effectLst>
                <a:ea typeface="微软雅黑" panose="020B0503020204020204" pitchFamily="34" charset="-122"/>
              </a:endParaRPr>
            </a:p>
          </p:txBody>
        </p:sp>
        <p:sp>
          <p:nvSpPr>
            <p:cNvPr id="26" name="AutoShape 27"/>
            <p:cNvSpPr>
              <a:spLocks noChangeArrowheads="1"/>
            </p:cNvSpPr>
            <p:nvPr/>
          </p:nvSpPr>
          <p:spPr bwMode="gray">
            <a:xfrm flipV="1">
              <a:off x="3936" y="3600"/>
              <a:ext cx="864" cy="144"/>
            </a:xfrm>
            <a:prstGeom prst="roundRect">
              <a:avLst>
                <a:gd name="adj" fmla="val 50000"/>
              </a:avLst>
            </a:prstGeom>
            <a:gradFill rotWithShape="0">
              <a:gsLst>
                <a:gs pos="0">
                  <a:srgbClr val="E8C518">
                    <a:gamma/>
                    <a:tint val="18039"/>
                    <a:invGamma/>
                  </a:srgbClr>
                </a:gs>
                <a:gs pos="100000">
                  <a:srgbClr val="E8C518"/>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ea typeface="微软雅黑" panose="020B0503020204020204" pitchFamily="34" charset="-122"/>
              </a:endParaRPr>
            </a:p>
          </p:txBody>
        </p:sp>
      </p:grpSp>
      <p:grpSp>
        <p:nvGrpSpPr>
          <p:cNvPr id="27" name="Group 28"/>
          <p:cNvGrpSpPr/>
          <p:nvPr/>
        </p:nvGrpSpPr>
        <p:grpSpPr bwMode="auto">
          <a:xfrm>
            <a:off x="5208821" y="3410669"/>
            <a:ext cx="1368425" cy="3105150"/>
            <a:chOff x="960" y="1104"/>
            <a:chExt cx="1104" cy="2688"/>
          </a:xfrm>
        </p:grpSpPr>
        <p:sp>
          <p:nvSpPr>
            <p:cNvPr id="28" name="AutoShape 29"/>
            <p:cNvSpPr>
              <a:spLocks noChangeArrowheads="1"/>
            </p:cNvSpPr>
            <p:nvPr/>
          </p:nvSpPr>
          <p:spPr bwMode="gray">
            <a:xfrm>
              <a:off x="1008" y="2112"/>
              <a:ext cx="1008" cy="1680"/>
            </a:xfrm>
            <a:prstGeom prst="roundRect">
              <a:avLst>
                <a:gd name="adj" fmla="val 7935"/>
              </a:avLst>
            </a:prstGeom>
            <a:gradFill rotWithShape="1">
              <a:gsLst>
                <a:gs pos="0">
                  <a:srgbClr val="6699FF">
                    <a:gamma/>
                    <a:shade val="57647"/>
                    <a:invGamma/>
                  </a:srgbClr>
                </a:gs>
                <a:gs pos="100000">
                  <a:srgbClr val="6699FF"/>
                </a:gs>
              </a:gsLst>
              <a:lin ang="5400000" scaled="1"/>
            </a:gradFill>
            <a:ln>
              <a:noFill/>
            </a:ln>
            <a:effectLst>
              <a:prstShdw prst="shdw12">
                <a:srgbClr val="000000">
                  <a:alpha val="50000"/>
                </a:srgbClr>
              </a:prstShdw>
            </a:effectLst>
            <a:extLst>
              <a:ext uri="{91240B29-F687-4F45-9708-019B960494DF}">
                <a14:hiddenLine xmlns:a14="http://schemas.microsoft.com/office/drawing/2010/main" w="9525">
                  <a:solidFill>
                    <a:schemeClr val="tx1"/>
                  </a:solidFill>
                  <a:round/>
                </a14:hiddenLine>
              </a:ext>
            </a:extLst>
          </p:spPr>
          <p:txBody>
            <a:bodyPr wrap="none" anchor="ctr"/>
            <a:lstStyle/>
            <a:p>
              <a:endParaRPr lang="zh-CN" altLang="en-US">
                <a:ea typeface="微软雅黑" panose="020B0503020204020204" pitchFamily="34" charset="-122"/>
              </a:endParaRPr>
            </a:p>
          </p:txBody>
        </p:sp>
        <p:sp>
          <p:nvSpPr>
            <p:cNvPr id="29" name="Text Box 30"/>
            <p:cNvSpPr txBox="1">
              <a:spLocks noChangeArrowheads="1"/>
            </p:cNvSpPr>
            <p:nvPr/>
          </p:nvSpPr>
          <p:spPr bwMode="gray">
            <a:xfrm>
              <a:off x="1089" y="2533"/>
              <a:ext cx="899" cy="10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buFontTx/>
                <a:buNone/>
              </a:pPr>
              <a:r>
                <a:rPr lang="zh-CN" altLang="en-US" b="1" dirty="0">
                  <a:solidFill>
                    <a:srgbClr val="FFFFFF"/>
                  </a:solidFill>
                  <a:ea typeface="微软雅黑" panose="020B0503020204020204" pitchFamily="34" charset="-122"/>
                </a:rPr>
                <a:t>良好的路</a:t>
              </a:r>
              <a:endParaRPr lang="zh-CN" altLang="en-US" b="1" dirty="0">
                <a:solidFill>
                  <a:srgbClr val="FFFFFF"/>
                </a:solidFill>
                <a:ea typeface="微软雅黑" panose="020B0503020204020204" pitchFamily="34" charset="-122"/>
              </a:endParaRPr>
            </a:p>
            <a:p>
              <a:pPr eaLnBrk="0" hangingPunct="0">
                <a:buFontTx/>
                <a:buNone/>
              </a:pPr>
              <a:r>
                <a:rPr lang="zh-CN" altLang="en-US" b="1" dirty="0">
                  <a:solidFill>
                    <a:srgbClr val="FFFFFF"/>
                  </a:solidFill>
                  <a:ea typeface="微软雅黑" panose="020B0503020204020204" pitchFamily="34" charset="-122"/>
                </a:rPr>
                <a:t>况可以改</a:t>
              </a:r>
              <a:endParaRPr lang="zh-CN" altLang="en-US" b="1" dirty="0">
                <a:solidFill>
                  <a:srgbClr val="FFFFFF"/>
                </a:solidFill>
                <a:ea typeface="微软雅黑" panose="020B0503020204020204" pitchFamily="34" charset="-122"/>
              </a:endParaRPr>
            </a:p>
            <a:p>
              <a:pPr eaLnBrk="0" hangingPunct="0">
                <a:buFontTx/>
                <a:buNone/>
              </a:pPr>
              <a:r>
                <a:rPr lang="zh-CN" altLang="en-US" b="1" dirty="0">
                  <a:solidFill>
                    <a:srgbClr val="FFFFFF"/>
                  </a:solidFill>
                  <a:ea typeface="微软雅黑" panose="020B0503020204020204" pitchFamily="34" charset="-122"/>
                </a:rPr>
                <a:t>善交通通</a:t>
              </a:r>
              <a:endParaRPr lang="zh-CN" altLang="en-US" b="1" dirty="0">
                <a:solidFill>
                  <a:srgbClr val="FFFFFF"/>
                </a:solidFill>
                <a:ea typeface="微软雅黑" panose="020B0503020204020204" pitchFamily="34" charset="-122"/>
              </a:endParaRPr>
            </a:p>
            <a:p>
              <a:pPr eaLnBrk="0" hangingPunct="0">
                <a:buFontTx/>
                <a:buNone/>
              </a:pPr>
              <a:r>
                <a:rPr lang="zh-CN" altLang="en-US" b="1" dirty="0">
                  <a:solidFill>
                    <a:srgbClr val="FFFFFF"/>
                  </a:solidFill>
                  <a:ea typeface="微软雅黑" panose="020B0503020204020204" pitchFamily="34" charset="-122"/>
                </a:rPr>
                <a:t>行条件</a:t>
              </a:r>
              <a:r>
                <a:rPr lang="zh-CN" altLang="en-US" dirty="0">
                  <a:solidFill>
                    <a:srgbClr val="FFFFFF"/>
                  </a:solidFill>
                  <a:ea typeface="微软雅黑" panose="020B0503020204020204" pitchFamily="34" charset="-122"/>
                </a:rPr>
                <a:t>。</a:t>
              </a:r>
              <a:endParaRPr lang="zh-CN" altLang="en-US" dirty="0">
                <a:solidFill>
                  <a:srgbClr val="FFFFFF"/>
                </a:solidFill>
                <a:ea typeface="微软雅黑" panose="020B0503020204020204" pitchFamily="34" charset="-122"/>
              </a:endParaRPr>
            </a:p>
          </p:txBody>
        </p:sp>
        <p:sp>
          <p:nvSpPr>
            <p:cNvPr id="30" name="AutoShape 31"/>
            <p:cNvSpPr>
              <a:spLocks noChangeArrowheads="1"/>
            </p:cNvSpPr>
            <p:nvPr/>
          </p:nvSpPr>
          <p:spPr bwMode="gray">
            <a:xfrm>
              <a:off x="960" y="1104"/>
              <a:ext cx="1104" cy="1296"/>
            </a:xfrm>
            <a:prstGeom prst="roundRect">
              <a:avLst>
                <a:gd name="adj" fmla="val 17509"/>
              </a:avLst>
            </a:prstGeom>
            <a:solidFill>
              <a:srgbClr val="4E91D4"/>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ea typeface="微软雅黑" panose="020B0503020204020204" pitchFamily="34" charset="-122"/>
              </a:endParaRPr>
            </a:p>
          </p:txBody>
        </p:sp>
        <p:sp>
          <p:nvSpPr>
            <p:cNvPr id="31" name="AutoShape 32"/>
            <p:cNvSpPr>
              <a:spLocks noChangeArrowheads="1"/>
            </p:cNvSpPr>
            <p:nvPr/>
          </p:nvSpPr>
          <p:spPr bwMode="gray">
            <a:xfrm>
              <a:off x="986" y="2044"/>
              <a:ext cx="1056" cy="322"/>
            </a:xfrm>
            <a:prstGeom prst="roundRect">
              <a:avLst>
                <a:gd name="adj" fmla="val 50000"/>
              </a:avLst>
            </a:prstGeom>
            <a:gradFill rotWithShape="1">
              <a:gsLst>
                <a:gs pos="0">
                  <a:srgbClr val="4E91D4"/>
                </a:gs>
                <a:gs pos="100000">
                  <a:srgbClr val="4E91D4">
                    <a:gamma/>
                    <a:tint val="60784"/>
                    <a:invGamma/>
                  </a:srgbClr>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ea typeface="微软雅黑" panose="020B0503020204020204" pitchFamily="34" charset="-122"/>
              </a:endParaRPr>
            </a:p>
          </p:txBody>
        </p:sp>
        <p:sp>
          <p:nvSpPr>
            <p:cNvPr id="32" name="AutoShape 33"/>
            <p:cNvSpPr>
              <a:spLocks noChangeArrowheads="1"/>
            </p:cNvSpPr>
            <p:nvPr/>
          </p:nvSpPr>
          <p:spPr bwMode="gray">
            <a:xfrm>
              <a:off x="986" y="1118"/>
              <a:ext cx="1056" cy="321"/>
            </a:xfrm>
            <a:prstGeom prst="roundRect">
              <a:avLst>
                <a:gd name="adj" fmla="val 50000"/>
              </a:avLst>
            </a:prstGeom>
            <a:gradFill rotWithShape="0">
              <a:gsLst>
                <a:gs pos="0">
                  <a:srgbClr val="4E91D4">
                    <a:gamma/>
                    <a:tint val="27451"/>
                    <a:invGamma/>
                  </a:srgbClr>
                </a:gs>
                <a:gs pos="100000">
                  <a:srgbClr val="4E91D4"/>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ea typeface="微软雅黑" panose="020B0503020204020204" pitchFamily="34" charset="-122"/>
              </a:endParaRPr>
            </a:p>
          </p:txBody>
        </p:sp>
        <p:sp>
          <p:nvSpPr>
            <p:cNvPr id="33" name="Text Box 34"/>
            <p:cNvSpPr txBox="1">
              <a:spLocks noChangeArrowheads="1"/>
            </p:cNvSpPr>
            <p:nvPr/>
          </p:nvSpPr>
          <p:spPr bwMode="gray">
            <a:xfrm>
              <a:off x="1225" y="1296"/>
              <a:ext cx="558" cy="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buFontTx/>
                <a:buNone/>
              </a:pPr>
              <a:r>
                <a:rPr lang="zh-CN" altLang="en-US" sz="4000" b="1">
                  <a:solidFill>
                    <a:srgbClr val="FFFFFF"/>
                  </a:solidFill>
                  <a:effectLst>
                    <a:outerShdw blurRad="38100" dist="38100" dir="2700000" algn="tl">
                      <a:srgbClr val="C0C0C0"/>
                    </a:outerShdw>
                  </a:effectLst>
                  <a:ea typeface="微软雅黑" panose="020B0503020204020204" pitchFamily="34" charset="-122"/>
                </a:rPr>
                <a:t>路</a:t>
              </a:r>
              <a:endParaRPr lang="zh-CN" altLang="en-US" sz="2400" b="1">
                <a:solidFill>
                  <a:srgbClr val="FFFFFF"/>
                </a:solidFill>
                <a:effectLst>
                  <a:outerShdw blurRad="38100" dist="38100" dir="2700000" algn="tl">
                    <a:srgbClr val="C0C0C0"/>
                  </a:outerShdw>
                </a:effectLst>
                <a:ea typeface="微软雅黑" panose="020B0503020204020204" pitchFamily="34" charset="-122"/>
              </a:endParaRPr>
            </a:p>
          </p:txBody>
        </p:sp>
        <p:sp>
          <p:nvSpPr>
            <p:cNvPr id="34" name="AutoShape 35"/>
            <p:cNvSpPr>
              <a:spLocks noChangeArrowheads="1"/>
            </p:cNvSpPr>
            <p:nvPr/>
          </p:nvSpPr>
          <p:spPr bwMode="gray">
            <a:xfrm flipV="1">
              <a:off x="1077" y="3582"/>
              <a:ext cx="864" cy="144"/>
            </a:xfrm>
            <a:prstGeom prst="roundRect">
              <a:avLst>
                <a:gd name="adj" fmla="val 50000"/>
              </a:avLst>
            </a:prstGeom>
            <a:gradFill rotWithShape="0">
              <a:gsLst>
                <a:gs pos="0">
                  <a:srgbClr val="6699FF">
                    <a:gamma/>
                    <a:tint val="45490"/>
                    <a:invGamma/>
                  </a:srgbClr>
                </a:gs>
                <a:gs pos="100000">
                  <a:srgbClr val="6699FF"/>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ea typeface="微软雅黑" panose="020B0503020204020204" pitchFamily="34" charset="-122"/>
              </a:endParaRPr>
            </a:p>
          </p:txBody>
        </p:sp>
      </p:grpSp>
      <p:pic>
        <p:nvPicPr>
          <p:cNvPr id="35" name="Picture 4" descr="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319292" y="3797658"/>
            <a:ext cx="5256235" cy="2867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文本框 35"/>
          <p:cNvSpPr txBox="1"/>
          <p:nvPr/>
        </p:nvSpPr>
        <p:spPr>
          <a:xfrm>
            <a:off x="764540" y="262890"/>
            <a:ext cx="2606675" cy="521970"/>
          </a:xfrm>
          <a:prstGeom prst="rect">
            <a:avLst/>
          </a:prstGeom>
          <a:noFill/>
        </p:spPr>
        <p:txBody>
          <a:bodyPr wrap="square" rtlCol="0">
            <a:spAutoFit/>
          </a:bodyPr>
          <a:p>
            <a:r>
              <a:rPr lang="zh-CN" altLang="en-US" sz="2800">
                <a:solidFill>
                  <a:schemeClr val="bg1"/>
                </a:solidFill>
                <a:latin typeface="微软雅黑" panose="020B0503020204020204" pitchFamily="34" charset="-122"/>
                <a:ea typeface="微软雅黑" panose="020B0503020204020204" pitchFamily="34" charset="-122"/>
              </a:rPr>
              <a:t>交通安全</a:t>
            </a:r>
            <a:endParaRPr lang="zh-CN" altLang="en-US" sz="28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
          <p:cNvSpPr txBox="1">
            <a:spLocks noChangeArrowheads="1"/>
          </p:cNvSpPr>
          <p:nvPr/>
        </p:nvSpPr>
        <p:spPr bwMode="auto">
          <a:xfrm>
            <a:off x="1386040" y="945958"/>
            <a:ext cx="9294812" cy="549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b="1">
                <a:solidFill>
                  <a:srgbClr val="336699"/>
                </a:solidFill>
                <a:latin typeface="Arial" panose="020B0604020202020204" pitchFamily="34" charset="0"/>
                <a:ea typeface="宋体" panose="02010600030101010101" pitchFamily="2" charset="-122"/>
              </a:defRPr>
            </a:lvl1pPr>
            <a:lvl2pPr marL="742950" indent="-285750" eaLnBrk="0" hangingPunct="0">
              <a:defRPr sz="1200" b="1">
                <a:solidFill>
                  <a:srgbClr val="336699"/>
                </a:solidFill>
                <a:latin typeface="Arial" panose="020B0604020202020204" pitchFamily="34" charset="0"/>
                <a:ea typeface="宋体" panose="02010600030101010101" pitchFamily="2" charset="-122"/>
              </a:defRPr>
            </a:lvl2pPr>
            <a:lvl3pPr marL="1143000" indent="-228600" eaLnBrk="0" hangingPunct="0">
              <a:defRPr sz="1200" b="1">
                <a:solidFill>
                  <a:srgbClr val="336699"/>
                </a:solidFill>
                <a:latin typeface="Arial" panose="020B0604020202020204" pitchFamily="34" charset="0"/>
                <a:ea typeface="宋体" panose="02010600030101010101" pitchFamily="2" charset="-122"/>
              </a:defRPr>
            </a:lvl3pPr>
            <a:lvl4pPr marL="1600200" indent="-228600" eaLnBrk="0" hangingPunct="0">
              <a:defRPr sz="1200" b="1">
                <a:solidFill>
                  <a:srgbClr val="336699"/>
                </a:solidFill>
                <a:latin typeface="Arial" panose="020B0604020202020204" pitchFamily="34" charset="0"/>
                <a:ea typeface="宋体" panose="02010600030101010101" pitchFamily="2" charset="-122"/>
              </a:defRPr>
            </a:lvl4pPr>
            <a:lvl5pPr marL="2057400" indent="-228600" eaLnBrk="0" hangingPunct="0">
              <a:defRPr sz="1200" b="1">
                <a:solidFill>
                  <a:srgbClr val="336699"/>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200" b="1">
                <a:solidFill>
                  <a:srgbClr val="336699"/>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200" b="1">
                <a:solidFill>
                  <a:srgbClr val="336699"/>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200" b="1">
                <a:solidFill>
                  <a:srgbClr val="336699"/>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200" b="1">
                <a:solidFill>
                  <a:srgbClr val="336699"/>
                </a:solidFill>
                <a:latin typeface="Arial" panose="020B0604020202020204" pitchFamily="34" charset="0"/>
                <a:ea typeface="宋体" panose="02010600030101010101" pitchFamily="2" charset="-122"/>
              </a:defRPr>
            </a:lvl9pPr>
          </a:lstStyle>
          <a:p>
            <a:pPr eaLnBrk="1" hangingPunct="1">
              <a:lnSpc>
                <a:spcPct val="150000"/>
              </a:lnSpc>
            </a:pPr>
            <a:endParaRPr lang="en-US" altLang="zh-CN" sz="1800" dirty="0">
              <a:solidFill>
                <a:srgbClr val="003366"/>
              </a:solidFill>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800" dirty="0">
                <a:solidFill>
                  <a:srgbClr val="003366"/>
                </a:solidFill>
                <a:latin typeface="微软雅黑" panose="020B0503020204020204" pitchFamily="34" charset="-122"/>
                <a:ea typeface="微软雅黑" panose="020B0503020204020204" pitchFamily="34" charset="-122"/>
                <a:cs typeface="Arial" panose="020B0604020202020204" pitchFamily="34" charset="0"/>
              </a:rPr>
              <a:t>一、摩托车在安全方面的特点</a:t>
            </a:r>
            <a:endParaRPr lang="zh-CN" altLang="en-US" sz="1800" dirty="0">
              <a:solidFill>
                <a:srgbClr val="003366"/>
              </a:solidFill>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en-US" altLang="zh-CN" sz="1800" b="0" dirty="0">
                <a:solidFill>
                  <a:srgbClr val="003366"/>
                </a:solidFill>
                <a:latin typeface="微软雅黑" panose="020B0503020204020204" pitchFamily="34" charset="-122"/>
                <a:ea typeface="微软雅黑" panose="020B0503020204020204" pitchFamily="34" charset="-122"/>
                <a:cs typeface="Arial" panose="020B0604020202020204" pitchFamily="34" charset="0"/>
              </a:rPr>
              <a:t>1</a:t>
            </a:r>
            <a:r>
              <a:rPr lang="zh-CN" altLang="en-US" sz="1800" b="0" dirty="0">
                <a:solidFill>
                  <a:srgbClr val="003366"/>
                </a:solidFill>
                <a:latin typeface="微软雅黑" panose="020B0503020204020204" pitchFamily="34" charset="-122"/>
                <a:ea typeface="微软雅黑" panose="020B0503020204020204" pitchFamily="34" charset="-122"/>
                <a:cs typeface="Arial" panose="020B0604020202020204" pitchFamily="34" charset="0"/>
              </a:rPr>
              <a:t>、体积小、速度快、平稳性差；</a:t>
            </a:r>
            <a:endParaRPr lang="zh-CN" altLang="en-US" sz="1800" b="0" dirty="0">
              <a:solidFill>
                <a:srgbClr val="003366"/>
              </a:solidFill>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en-US" altLang="zh-CN" sz="1800" b="0" dirty="0">
                <a:solidFill>
                  <a:srgbClr val="003366"/>
                </a:solidFill>
                <a:latin typeface="微软雅黑" panose="020B0503020204020204" pitchFamily="34" charset="-122"/>
                <a:ea typeface="微软雅黑" panose="020B0503020204020204" pitchFamily="34" charset="-122"/>
                <a:cs typeface="Arial" panose="020B0604020202020204" pitchFamily="34" charset="0"/>
              </a:rPr>
              <a:t>2</a:t>
            </a:r>
            <a:r>
              <a:rPr lang="zh-CN" altLang="en-US" sz="1800" b="0" dirty="0">
                <a:solidFill>
                  <a:srgbClr val="003366"/>
                </a:solidFill>
                <a:latin typeface="微软雅黑" panose="020B0503020204020204" pitchFamily="34" charset="-122"/>
                <a:ea typeface="微软雅黑" panose="020B0503020204020204" pitchFamily="34" charset="-122"/>
                <a:cs typeface="Arial" panose="020B0604020202020204" pitchFamily="34" charset="0"/>
              </a:rPr>
              <a:t>、没有保护装置，稍遇碰撞，极易失控颠覆；</a:t>
            </a:r>
            <a:endParaRPr lang="zh-CN" altLang="en-US" sz="1800" b="0" dirty="0">
              <a:solidFill>
                <a:srgbClr val="003366"/>
              </a:solidFill>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en-US" altLang="zh-CN" sz="1800" b="0" dirty="0">
                <a:solidFill>
                  <a:srgbClr val="003366"/>
                </a:solidFill>
                <a:latin typeface="微软雅黑" panose="020B0503020204020204" pitchFamily="34" charset="-122"/>
                <a:ea typeface="微软雅黑" panose="020B0503020204020204" pitchFamily="34" charset="-122"/>
                <a:cs typeface="Arial" panose="020B0604020202020204" pitchFamily="34" charset="0"/>
              </a:rPr>
              <a:t>3</a:t>
            </a:r>
            <a:r>
              <a:rPr lang="zh-CN" altLang="en-US" sz="1800" b="0" dirty="0">
                <a:solidFill>
                  <a:srgbClr val="003366"/>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1800" dirty="0">
                <a:solidFill>
                  <a:srgbClr val="C00000"/>
                </a:solidFill>
                <a:latin typeface="微软雅黑" panose="020B0503020204020204" pitchFamily="34" charset="-122"/>
                <a:ea typeface="微软雅黑" panose="020B0503020204020204" pitchFamily="34" charset="-122"/>
                <a:cs typeface="Arial" panose="020B0604020202020204" pitchFamily="34" charset="0"/>
              </a:rPr>
              <a:t>有关资料显示，摩托车交通事故率是其他车辆的</a:t>
            </a:r>
            <a:r>
              <a:rPr lang="en-US" altLang="zh-CN" sz="1800" dirty="0">
                <a:solidFill>
                  <a:srgbClr val="C00000"/>
                </a:solidFill>
                <a:latin typeface="微软雅黑" panose="020B0503020204020204" pitchFamily="34" charset="-122"/>
                <a:ea typeface="微软雅黑" panose="020B0503020204020204" pitchFamily="34" charset="-122"/>
                <a:cs typeface="Arial" panose="020B0604020202020204" pitchFamily="34" charset="0"/>
              </a:rPr>
              <a:t>4</a:t>
            </a:r>
            <a:r>
              <a:rPr lang="zh-CN" altLang="en-US" sz="1800" dirty="0">
                <a:solidFill>
                  <a:srgbClr val="C00000"/>
                </a:solidFill>
                <a:latin typeface="微软雅黑" panose="020B0503020204020204" pitchFamily="34" charset="-122"/>
                <a:ea typeface="微软雅黑" panose="020B0503020204020204" pitchFamily="34" charset="-122"/>
                <a:cs typeface="Arial" panose="020B0604020202020204" pitchFamily="34" charset="0"/>
              </a:rPr>
              <a:t>倍</a:t>
            </a:r>
            <a:r>
              <a:rPr lang="zh-CN" altLang="en-US" sz="1800" b="0" dirty="0">
                <a:solidFill>
                  <a:srgbClr val="003366"/>
                </a:solidFill>
                <a:latin typeface="微软雅黑" panose="020B0503020204020204" pitchFamily="34" charset="-122"/>
                <a:ea typeface="微软雅黑" panose="020B0503020204020204" pitchFamily="34" charset="-122"/>
                <a:cs typeface="Arial" panose="020B0604020202020204" pitchFamily="34" charset="0"/>
              </a:rPr>
              <a:t>：</a:t>
            </a:r>
            <a:endParaRPr lang="en-US" altLang="zh-CN" sz="1800" b="0" dirty="0">
              <a:solidFill>
                <a:srgbClr val="003366"/>
              </a:solidFill>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en-US" altLang="zh-CN" sz="1800" b="0" dirty="0">
                <a:solidFill>
                  <a:srgbClr val="003366"/>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1800" b="0" dirty="0">
                <a:solidFill>
                  <a:srgbClr val="003366"/>
                </a:solidFill>
                <a:latin typeface="微软雅黑" panose="020B0503020204020204" pitchFamily="34" charset="-122"/>
                <a:ea typeface="微软雅黑" panose="020B0503020204020204" pitchFamily="34" charset="-122"/>
                <a:cs typeface="Arial" panose="020B0604020202020204" pitchFamily="34" charset="0"/>
              </a:rPr>
              <a:t>骑摩托车行驶每公里的致命危险率约为小汽车的驾驶员的</a:t>
            </a:r>
            <a:r>
              <a:rPr lang="en-US" altLang="zh-CN" sz="1800" b="0" dirty="0">
                <a:solidFill>
                  <a:srgbClr val="003366"/>
                </a:solidFill>
                <a:latin typeface="微软雅黑" panose="020B0503020204020204" pitchFamily="34" charset="-122"/>
                <a:ea typeface="微软雅黑" panose="020B0503020204020204" pitchFamily="34" charset="-122"/>
                <a:cs typeface="Arial" panose="020B0604020202020204" pitchFamily="34" charset="0"/>
              </a:rPr>
              <a:t>20</a:t>
            </a:r>
            <a:r>
              <a:rPr lang="zh-CN" altLang="en-US" sz="1800" b="0" dirty="0">
                <a:solidFill>
                  <a:srgbClr val="003366"/>
                </a:solidFill>
                <a:latin typeface="微软雅黑" panose="020B0503020204020204" pitchFamily="34" charset="-122"/>
                <a:ea typeface="微软雅黑" panose="020B0503020204020204" pitchFamily="34" charset="-122"/>
                <a:cs typeface="Arial" panose="020B0604020202020204" pitchFamily="34" charset="0"/>
              </a:rPr>
              <a:t>倍，与汽车的相撞事故中，骑乘摩托车的死亡率高达</a:t>
            </a:r>
            <a:r>
              <a:rPr lang="en-US" altLang="zh-CN" sz="1800" dirty="0">
                <a:solidFill>
                  <a:srgbClr val="C00000"/>
                </a:solidFill>
                <a:latin typeface="微软雅黑" panose="020B0503020204020204" pitchFamily="34" charset="-122"/>
                <a:ea typeface="微软雅黑" panose="020B0503020204020204" pitchFamily="34" charset="-122"/>
                <a:cs typeface="Arial" panose="020B0604020202020204" pitchFamily="34" charset="0"/>
              </a:rPr>
              <a:t>97%</a:t>
            </a:r>
            <a:r>
              <a:rPr lang="zh-CN" altLang="en-US" sz="1800" b="0" dirty="0">
                <a:solidFill>
                  <a:srgbClr val="003366"/>
                </a:solidFill>
                <a:latin typeface="微软雅黑" panose="020B0503020204020204" pitchFamily="34" charset="-122"/>
                <a:ea typeface="微软雅黑" panose="020B0503020204020204" pitchFamily="34" charset="-122"/>
                <a:cs typeface="Arial" panose="020B0604020202020204" pitchFamily="34" charset="0"/>
              </a:rPr>
              <a:t>。</a:t>
            </a:r>
            <a:endParaRPr lang="en-US" altLang="zh-CN" sz="1800" b="0" dirty="0">
              <a:solidFill>
                <a:srgbClr val="003366"/>
              </a:solidFill>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endParaRPr lang="en-US" altLang="zh-CN" sz="1800" dirty="0">
              <a:solidFill>
                <a:srgbClr val="003366"/>
              </a:solidFill>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800" dirty="0">
                <a:solidFill>
                  <a:srgbClr val="003366"/>
                </a:solidFill>
                <a:latin typeface="微软雅黑" panose="020B0503020204020204" pitchFamily="34" charset="-122"/>
                <a:ea typeface="微软雅黑" panose="020B0503020204020204" pitchFamily="34" charset="-122"/>
                <a:cs typeface="Arial" panose="020B0604020202020204" pitchFamily="34" charset="0"/>
              </a:rPr>
              <a:t>二、摩托车交通事故的主要原因</a:t>
            </a:r>
            <a:endParaRPr lang="en-US" altLang="zh-CN" sz="1800" dirty="0">
              <a:solidFill>
                <a:srgbClr val="003366"/>
              </a:solidFill>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800" b="0" dirty="0">
                <a:solidFill>
                  <a:srgbClr val="003366"/>
                </a:solidFill>
                <a:latin typeface="微软雅黑" panose="020B0503020204020204" pitchFamily="34" charset="-122"/>
                <a:ea typeface="微软雅黑" panose="020B0503020204020204" pitchFamily="34" charset="-122"/>
                <a:cs typeface="Arial" panose="020B0604020202020204" pitchFamily="34" charset="0"/>
              </a:rPr>
              <a:t>不按规定车道行驶          </a:t>
            </a:r>
            <a:r>
              <a:rPr lang="zh-CN" altLang="en-US" sz="1800" dirty="0">
                <a:solidFill>
                  <a:srgbClr val="C00000"/>
                </a:solidFill>
                <a:latin typeface="微软雅黑" panose="020B0503020204020204" pitchFamily="34" charset="-122"/>
                <a:ea typeface="微软雅黑" panose="020B0503020204020204" pitchFamily="34" charset="-122"/>
                <a:cs typeface="Arial" panose="020B0604020202020204" pitchFamily="34" charset="0"/>
              </a:rPr>
              <a:t>突然变道和急转弯</a:t>
            </a:r>
            <a:endParaRPr lang="zh-CN" altLang="en-US" sz="1800" dirty="0">
              <a:solidFill>
                <a:srgbClr val="C00000"/>
              </a:solidFill>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800" b="0" dirty="0">
                <a:solidFill>
                  <a:srgbClr val="003366"/>
                </a:solidFill>
                <a:latin typeface="微软雅黑" panose="020B0503020204020204" pitchFamily="34" charset="-122"/>
                <a:ea typeface="微软雅黑" panose="020B0503020204020204" pitchFamily="34" charset="-122"/>
                <a:cs typeface="Arial" panose="020B0604020202020204" pitchFamily="34" charset="0"/>
              </a:rPr>
              <a:t>违章装载                        无证驾驶</a:t>
            </a:r>
            <a:endParaRPr lang="zh-CN" altLang="en-US" sz="1800" b="0" dirty="0">
              <a:solidFill>
                <a:srgbClr val="003366"/>
              </a:solidFill>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80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超速行驶                        酒后驾驶</a:t>
            </a:r>
            <a:endParaRPr lang="zh-CN" altLang="en-US" sz="1800" dirty="0">
              <a:solidFill>
                <a:srgbClr val="FF0000"/>
              </a:solidFill>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80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不戴安全帽                    </a:t>
            </a:r>
            <a:r>
              <a:rPr lang="zh-CN" altLang="en-US" sz="1800" dirty="0" smtClean="0">
                <a:solidFill>
                  <a:srgbClr val="FF0000"/>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1800" b="0" dirty="0" smtClean="0">
                <a:solidFill>
                  <a:srgbClr val="003366"/>
                </a:solidFill>
                <a:latin typeface="微软雅黑" panose="020B0503020204020204" pitchFamily="34" charset="-122"/>
                <a:ea typeface="微软雅黑" panose="020B0503020204020204" pitchFamily="34" charset="-122"/>
                <a:cs typeface="Arial" panose="020B0604020202020204" pitchFamily="34" charset="0"/>
              </a:rPr>
              <a:t>快速</a:t>
            </a:r>
            <a:r>
              <a:rPr lang="zh-CN" altLang="en-US" sz="1800" b="0" dirty="0">
                <a:solidFill>
                  <a:srgbClr val="003366"/>
                </a:solidFill>
                <a:latin typeface="微软雅黑" panose="020B0503020204020204" pitchFamily="34" charset="-122"/>
                <a:ea typeface="微软雅黑" panose="020B0503020204020204" pitchFamily="34" charset="-122"/>
                <a:cs typeface="Arial" panose="020B0604020202020204" pitchFamily="34" charset="0"/>
              </a:rPr>
              <a:t>进入主干道</a:t>
            </a:r>
            <a:endParaRPr lang="zh-CN" altLang="en-US" sz="1800" b="0" dirty="0">
              <a:solidFill>
                <a:srgbClr val="003366"/>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3" name="Picture 4" descr="2007718175815129"/>
          <p:cNvPicPr>
            <a:picLocks noChangeAspect="1" noChangeArrowheads="1"/>
          </p:cNvPicPr>
          <p:nvPr/>
        </p:nvPicPr>
        <p:blipFill>
          <a:blip r:embed="rId1">
            <a:extLst>
              <a:ext uri="{28A0092B-C50C-407E-A947-70E740481C1C}">
                <a14:useLocalDpi xmlns:a14="http://schemas.microsoft.com/office/drawing/2010/main" val="0"/>
              </a:ext>
            </a:extLst>
          </a:blip>
          <a:srcRect b="6091"/>
          <a:stretch>
            <a:fillRect/>
          </a:stretch>
        </p:blipFill>
        <p:spPr bwMode="auto">
          <a:xfrm>
            <a:off x="7204189" y="3991845"/>
            <a:ext cx="3733800"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文本框 6"/>
          <p:cNvSpPr txBox="1"/>
          <p:nvPr/>
        </p:nvSpPr>
        <p:spPr>
          <a:xfrm>
            <a:off x="764540" y="262890"/>
            <a:ext cx="2606675" cy="521970"/>
          </a:xfrm>
          <a:prstGeom prst="rect">
            <a:avLst/>
          </a:prstGeom>
          <a:noFill/>
        </p:spPr>
        <p:txBody>
          <a:bodyPr wrap="square" rtlCol="0">
            <a:spAutoFit/>
          </a:bodyPr>
          <a:p>
            <a:r>
              <a:rPr lang="zh-CN" altLang="en-US" sz="2800">
                <a:solidFill>
                  <a:schemeClr val="bg1"/>
                </a:solidFill>
                <a:latin typeface="微软雅黑" panose="020B0503020204020204" pitchFamily="34" charset="-122"/>
                <a:ea typeface="微软雅黑" panose="020B0503020204020204" pitchFamily="34" charset="-122"/>
              </a:rPr>
              <a:t>交通安全</a:t>
            </a:r>
            <a:endParaRPr lang="zh-CN" altLang="en-US" sz="28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4"/>
          <p:cNvSpPr txBox="1">
            <a:spLocks noChangeArrowheads="1"/>
          </p:cNvSpPr>
          <p:nvPr/>
        </p:nvSpPr>
        <p:spPr bwMode="auto">
          <a:xfrm>
            <a:off x="1383287" y="1171575"/>
            <a:ext cx="9351962" cy="874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b="1">
                <a:solidFill>
                  <a:srgbClr val="336699"/>
                </a:solidFill>
                <a:latin typeface="Arial" panose="020B0604020202020204" pitchFamily="34" charset="0"/>
                <a:ea typeface="宋体" panose="02010600030101010101" pitchFamily="2" charset="-122"/>
              </a:defRPr>
            </a:lvl1pPr>
            <a:lvl2pPr marL="742950" indent="-285750" eaLnBrk="0" hangingPunct="0">
              <a:defRPr sz="1200" b="1">
                <a:solidFill>
                  <a:srgbClr val="336699"/>
                </a:solidFill>
                <a:latin typeface="Arial" panose="020B0604020202020204" pitchFamily="34" charset="0"/>
                <a:ea typeface="宋体" panose="02010600030101010101" pitchFamily="2" charset="-122"/>
              </a:defRPr>
            </a:lvl2pPr>
            <a:lvl3pPr marL="1143000" indent="-228600" eaLnBrk="0" hangingPunct="0">
              <a:defRPr sz="1200" b="1">
                <a:solidFill>
                  <a:srgbClr val="336699"/>
                </a:solidFill>
                <a:latin typeface="Arial" panose="020B0604020202020204" pitchFamily="34" charset="0"/>
                <a:ea typeface="宋体" panose="02010600030101010101" pitchFamily="2" charset="-122"/>
              </a:defRPr>
            </a:lvl3pPr>
            <a:lvl4pPr marL="1600200" indent="-228600" eaLnBrk="0" hangingPunct="0">
              <a:defRPr sz="1200" b="1">
                <a:solidFill>
                  <a:srgbClr val="336699"/>
                </a:solidFill>
                <a:latin typeface="Arial" panose="020B0604020202020204" pitchFamily="34" charset="0"/>
                <a:ea typeface="宋体" panose="02010600030101010101" pitchFamily="2" charset="-122"/>
              </a:defRPr>
            </a:lvl4pPr>
            <a:lvl5pPr marL="2057400" indent="-228600" eaLnBrk="0" hangingPunct="0">
              <a:defRPr sz="1200" b="1">
                <a:solidFill>
                  <a:srgbClr val="336699"/>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200" b="1">
                <a:solidFill>
                  <a:srgbClr val="336699"/>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200" b="1">
                <a:solidFill>
                  <a:srgbClr val="336699"/>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200" b="1">
                <a:solidFill>
                  <a:srgbClr val="336699"/>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200" b="1">
                <a:solidFill>
                  <a:srgbClr val="336699"/>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800" dirty="0">
                <a:solidFill>
                  <a:srgbClr val="003366"/>
                </a:solidFill>
                <a:latin typeface="微软雅黑" panose="020B0503020204020204" pitchFamily="34" charset="-122"/>
                <a:ea typeface="微软雅黑" panose="020B0503020204020204" pitchFamily="34" charset="-122"/>
                <a:cs typeface="Arial" panose="020B0604020202020204" pitchFamily="34" charset="0"/>
              </a:rPr>
              <a:t>        三、大</a:t>
            </a:r>
            <a:r>
              <a:rPr lang="en-US" altLang="zh-CN" sz="1800" dirty="0">
                <a:solidFill>
                  <a:srgbClr val="003366"/>
                </a:solidFill>
                <a:latin typeface="微软雅黑" panose="020B0503020204020204" pitchFamily="34" charset="-122"/>
                <a:ea typeface="微软雅黑" panose="020B0503020204020204" pitchFamily="34" charset="-122"/>
                <a:cs typeface="Arial" panose="020B0604020202020204" pitchFamily="34" charset="0"/>
              </a:rPr>
              <a:t>s</a:t>
            </a:r>
            <a:r>
              <a:rPr lang="zh-CN" altLang="en-US" sz="1800" dirty="0">
                <a:solidFill>
                  <a:srgbClr val="003366"/>
                </a:solidFill>
                <a:latin typeface="微软雅黑" panose="020B0503020204020204" pitchFamily="34" charset="-122"/>
                <a:ea typeface="微软雅黑" panose="020B0503020204020204" pitchFamily="34" charset="-122"/>
                <a:cs typeface="Arial" panose="020B0604020202020204" pitchFamily="34" charset="0"/>
              </a:rPr>
              <a:t>型，路边有风景树挡住了大货司机的视线，现场有大货制动留下的刹车印。根据现场分析。头撞进风口后又头先触地，现场就人事不省。</a:t>
            </a:r>
            <a:endParaRPr lang="zh-CN" altLang="en-US" sz="1800" dirty="0">
              <a:solidFill>
                <a:srgbClr val="003366"/>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15363"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594629" y="2511959"/>
            <a:ext cx="4049713" cy="3393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6598" y="2511960"/>
            <a:ext cx="4278084" cy="3393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文本框 6"/>
          <p:cNvSpPr txBox="1"/>
          <p:nvPr/>
        </p:nvSpPr>
        <p:spPr>
          <a:xfrm>
            <a:off x="764540" y="262890"/>
            <a:ext cx="2606675" cy="521970"/>
          </a:xfrm>
          <a:prstGeom prst="rect">
            <a:avLst/>
          </a:prstGeom>
          <a:noFill/>
        </p:spPr>
        <p:txBody>
          <a:bodyPr wrap="square" rtlCol="0">
            <a:spAutoFit/>
          </a:bodyPr>
          <a:p>
            <a:r>
              <a:rPr lang="zh-CN" altLang="en-US" sz="2800">
                <a:solidFill>
                  <a:schemeClr val="bg1"/>
                </a:solidFill>
                <a:latin typeface="微软雅黑" panose="020B0503020204020204" pitchFamily="34" charset="-122"/>
                <a:ea typeface="微软雅黑" panose="020B0503020204020204" pitchFamily="34" charset="-122"/>
              </a:rPr>
              <a:t>交通安全</a:t>
            </a:r>
            <a:endParaRPr lang="zh-CN" altLang="en-US" sz="28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文本框 13314"/>
          <p:cNvSpPr txBox="1"/>
          <p:nvPr/>
        </p:nvSpPr>
        <p:spPr>
          <a:xfrm>
            <a:off x="1893570" y="1044575"/>
            <a:ext cx="8404225" cy="5077460"/>
          </a:xfrm>
          <a:prstGeom prst="rect">
            <a:avLst/>
          </a:prstGeom>
          <a:noFill/>
          <a:ln w="9525">
            <a:noFill/>
          </a:ln>
        </p:spPr>
        <p:txBody>
          <a:bodyPr wrap="square" anchor="t">
            <a:spAutoFit/>
          </a:bodyPr>
          <a:p>
            <a:pPr marL="1905" lvl="0" indent="283845">
              <a:lnSpc>
                <a:spcPct val="150000"/>
              </a:lnSpc>
              <a:buClr>
                <a:srgbClr val="FF0000"/>
              </a:buClr>
              <a:buFont typeface="Wingdings" panose="05000000000000000000" pitchFamily="2" charset="2"/>
              <a:buChar char="Ø"/>
            </a:pPr>
            <a:r>
              <a:rPr lang="zh-CN" altLang="en-US">
                <a:latin typeface="Arial" panose="020B0604020202020204" pitchFamily="34" charset="0"/>
                <a:ea typeface="微软雅黑" panose="020B0503020204020204" pitchFamily="34" charset="-122"/>
              </a:rPr>
              <a:t>严格遵守交通信号：横过车行道的地点有交通信号时，必须严格遵守，要走人行横道或过街设施，按照信号灯通行</a:t>
            </a:r>
            <a:endParaRPr lang="zh-CN" altLang="en-US">
              <a:latin typeface="Arial" panose="020B0604020202020204" pitchFamily="34" charset="0"/>
              <a:ea typeface="微软雅黑" panose="020B0503020204020204" pitchFamily="34" charset="-122"/>
            </a:endParaRPr>
          </a:p>
          <a:p>
            <a:pPr marL="1905" lvl="0" indent="283845">
              <a:lnSpc>
                <a:spcPct val="150000"/>
              </a:lnSpc>
              <a:buClr>
                <a:srgbClr val="FF0000"/>
              </a:buClr>
              <a:buFont typeface="Wingdings" panose="05000000000000000000" pitchFamily="2" charset="2"/>
              <a:buChar char="Ø"/>
            </a:pPr>
            <a:endParaRPr lang="zh-CN" altLang="en-US">
              <a:latin typeface="Arial" panose="020B0604020202020204" pitchFamily="34" charset="0"/>
              <a:ea typeface="微软雅黑" panose="020B0503020204020204" pitchFamily="34" charset="-122"/>
            </a:endParaRPr>
          </a:p>
          <a:p>
            <a:pPr marL="1905" lvl="0" indent="283845">
              <a:lnSpc>
                <a:spcPct val="150000"/>
              </a:lnSpc>
              <a:buClr>
                <a:srgbClr val="FF0000"/>
              </a:buClr>
              <a:buFont typeface="Wingdings" panose="05000000000000000000" pitchFamily="2" charset="2"/>
              <a:buChar char="Ø"/>
            </a:pPr>
            <a:r>
              <a:rPr lang="zh-CN" altLang="en-US">
                <a:latin typeface="Arial" panose="020B0604020202020204" pitchFamily="34" charset="0"/>
                <a:ea typeface="微软雅黑" panose="020B0503020204020204" pitchFamily="34" charset="-122"/>
              </a:rPr>
              <a:t>要正确判断，不能在机动车临近时过路：横过路之前，先看左侧有无来车，如有来车，对来车的速度、距离，作出正确的判断，确认安全后，才可行走；当接近道路中央时，仔细看一看右侧有无来车，并作出判断继续过路，才可确保安全横过车行道。绝不能在机动车临近时横过机动车道</a:t>
            </a:r>
            <a:endParaRPr lang="zh-CN" altLang="en-US">
              <a:latin typeface="Arial" panose="020B0604020202020204" pitchFamily="34" charset="0"/>
              <a:ea typeface="微软雅黑" panose="020B0503020204020204" pitchFamily="34" charset="-122"/>
            </a:endParaRPr>
          </a:p>
          <a:p>
            <a:pPr marL="1905" lvl="0" indent="283845">
              <a:lnSpc>
                <a:spcPct val="150000"/>
              </a:lnSpc>
              <a:buClr>
                <a:srgbClr val="FF0000"/>
              </a:buClr>
              <a:buFont typeface="Wingdings" panose="05000000000000000000" pitchFamily="2" charset="2"/>
              <a:buChar char="Ø"/>
            </a:pPr>
            <a:endParaRPr lang="zh-CN" altLang="en-US">
              <a:latin typeface="Arial" panose="020B0604020202020204" pitchFamily="34" charset="0"/>
              <a:ea typeface="微软雅黑" panose="020B0503020204020204" pitchFamily="34" charset="-122"/>
            </a:endParaRPr>
          </a:p>
          <a:p>
            <a:pPr marL="1905" lvl="0" indent="283845">
              <a:lnSpc>
                <a:spcPct val="150000"/>
              </a:lnSpc>
              <a:buClr>
                <a:srgbClr val="FF0000"/>
              </a:buClr>
              <a:buFont typeface="Wingdings" panose="05000000000000000000" pitchFamily="2" charset="2"/>
              <a:buChar char="Ø"/>
            </a:pPr>
            <a:r>
              <a:rPr lang="zh-CN" altLang="en-US">
                <a:latin typeface="Arial" panose="020B0604020202020204" pitchFamily="34" charset="0"/>
                <a:ea typeface="微软雅黑" panose="020B0503020204020204" pitchFamily="34" charset="-122"/>
              </a:rPr>
              <a:t>垂直通过、不得突然猛跑：斜穿过路会延长行人在车行道的步行距离和时间，也会影响观察往来车辆的视野；行人突然猛跑过路，会使机动车驾驶员对突然出现的情况，不能迅速作出判断，正确采取相应措施，另外，由于猛跑时因贯性作用，不能及时停住，很容易发生交通事故</a:t>
            </a:r>
            <a:endParaRPr lang="zh-CN" altLang="en-US">
              <a:latin typeface="Arial" panose="020B0604020202020204" pitchFamily="34" charset="0"/>
              <a:ea typeface="微软雅黑" panose="020B0503020204020204" pitchFamily="34" charset="-122"/>
            </a:endParaRPr>
          </a:p>
        </p:txBody>
      </p:sp>
      <p:sp>
        <p:nvSpPr>
          <p:cNvPr id="7" name="文本框 6"/>
          <p:cNvSpPr txBox="1"/>
          <p:nvPr/>
        </p:nvSpPr>
        <p:spPr>
          <a:xfrm>
            <a:off x="764540" y="262890"/>
            <a:ext cx="2606675" cy="521970"/>
          </a:xfrm>
          <a:prstGeom prst="rect">
            <a:avLst/>
          </a:prstGeom>
          <a:noFill/>
        </p:spPr>
        <p:txBody>
          <a:bodyPr wrap="square" rtlCol="0">
            <a:spAutoFit/>
          </a:bodyPr>
          <a:p>
            <a:r>
              <a:rPr lang="zh-CN" altLang="en-US" sz="2800">
                <a:solidFill>
                  <a:schemeClr val="bg1"/>
                </a:solidFill>
                <a:latin typeface="微软雅黑" panose="020B0503020204020204" pitchFamily="34" charset="-122"/>
                <a:ea typeface="微软雅黑" panose="020B0503020204020204" pitchFamily="34" charset="-122"/>
              </a:rPr>
              <a:t>交通安全</a:t>
            </a:r>
            <a:endParaRPr lang="zh-CN" altLang="en-US" sz="28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3314">
                                            <p:txEl>
                                              <p:pRg st="0" end="0"/>
                                            </p:txEl>
                                          </p:spTgt>
                                        </p:tgtEl>
                                        <p:attrNameLst>
                                          <p:attrName>style.visibility</p:attrName>
                                        </p:attrNameLst>
                                      </p:cBhvr>
                                      <p:to>
                                        <p:strVal val="visible"/>
                                      </p:to>
                                    </p:set>
                                    <p:animEffect transition="in" filter="box(in)">
                                      <p:cBhvr>
                                        <p:cTn id="7" dur="2000"/>
                                        <p:tgtEl>
                                          <p:spTgt spid="133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3314">
                                            <p:txEl>
                                              <p:pRg st="2" end="2"/>
                                            </p:txEl>
                                          </p:spTgt>
                                        </p:tgtEl>
                                        <p:attrNameLst>
                                          <p:attrName>style.visibility</p:attrName>
                                        </p:attrNameLst>
                                      </p:cBhvr>
                                      <p:to>
                                        <p:strVal val="visible"/>
                                      </p:to>
                                    </p:set>
                                    <p:animEffect transition="in" filter="box(in)">
                                      <p:cBhvr>
                                        <p:cTn id="12" dur="2000"/>
                                        <p:tgtEl>
                                          <p:spTgt spid="133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13314">
                                            <p:txEl>
                                              <p:pRg st="4" end="4"/>
                                            </p:txEl>
                                          </p:spTgt>
                                        </p:tgtEl>
                                        <p:attrNameLst>
                                          <p:attrName>style.visibility</p:attrName>
                                        </p:attrNameLst>
                                      </p:cBhvr>
                                      <p:to>
                                        <p:strVal val="visible"/>
                                      </p:to>
                                    </p:set>
                                    <p:animEffect transition="in" filter="box(in)">
                                      <p:cBhvr>
                                        <p:cTn id="17" dur="2000"/>
                                        <p:tgtEl>
                                          <p:spTgt spid="133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文本框 14338"/>
          <p:cNvSpPr txBox="1"/>
          <p:nvPr/>
        </p:nvSpPr>
        <p:spPr>
          <a:xfrm>
            <a:off x="1963738" y="1146175"/>
            <a:ext cx="8475662" cy="4799965"/>
          </a:xfrm>
          <a:prstGeom prst="rect">
            <a:avLst/>
          </a:prstGeom>
          <a:noFill/>
          <a:ln w="9525">
            <a:noFill/>
          </a:ln>
        </p:spPr>
        <p:txBody>
          <a:bodyPr wrap="square" anchor="t">
            <a:spAutoFit/>
          </a:bodyPr>
          <a:p>
            <a:pPr lvl="0" indent="0" algn="ctr"/>
            <a:r>
              <a:rPr lang="zh-CN" altLang="en-US" b="1">
                <a:latin typeface="微软雅黑" panose="020B0503020204020204" pitchFamily="34" charset="-122"/>
                <a:ea typeface="微软雅黑" panose="020B0503020204020204" pitchFamily="34" charset="-122"/>
                <a:sym typeface="Arial" panose="020B0604020202020204" pitchFamily="34" charset="0"/>
              </a:rPr>
              <a:t>拒绝酒</a:t>
            </a:r>
            <a:r>
              <a:rPr lang="zh-CN" altLang="en-US" b="1">
                <a:latin typeface="微软雅黑" panose="020B0503020204020204" pitchFamily="34" charset="-122"/>
                <a:ea typeface="微软雅黑" panose="020B0503020204020204" pitchFamily="34" charset="-122"/>
              </a:rPr>
              <a:t>后驾驶、创造平安生活 </a:t>
            </a:r>
            <a:endParaRPr lang="zh-CN" altLang="en-US" b="1">
              <a:latin typeface="微软雅黑" panose="020B0503020204020204" pitchFamily="34" charset="-122"/>
              <a:ea typeface="微软雅黑" panose="020B0503020204020204" pitchFamily="34" charset="-122"/>
            </a:endParaRPr>
          </a:p>
          <a:p>
            <a:pPr lvl="0" indent="0">
              <a:lnSpc>
                <a:spcPct val="200000"/>
              </a:lnSpc>
            </a:pPr>
            <a:r>
              <a:rPr lang="zh-CN" altLang="en-US">
                <a:latin typeface="黑体" panose="02010609060101010101" charset="-122"/>
                <a:ea typeface="黑体" panose="02010609060101010101" charset="-122"/>
              </a:rPr>
              <a:t>“</a:t>
            </a:r>
            <a:r>
              <a:rPr lang="zh-CN" altLang="en-US">
                <a:latin typeface="微软雅黑" panose="020B0503020204020204" pitchFamily="34" charset="-122"/>
                <a:ea typeface="微软雅黑" panose="020B0503020204020204" pitchFamily="34" charset="-122"/>
              </a:rPr>
              <a:t>驾车一杯酒，亲人两行泪”，酒后驾驶导致严重交通违法行为，造成重大交通事故的事例已屡见不鲜，它使无数家庭悲痛欲绝骨肉分离、天人永隔</a:t>
            </a:r>
            <a:r>
              <a:rPr lang="en-US" altLang="zh-CN">
                <a:latin typeface="微软雅黑" panose="020B0503020204020204" pitchFamily="34" charset="-122"/>
                <a:ea typeface="微软雅黑" panose="020B0503020204020204" pitchFamily="34" charset="-122"/>
              </a:rPr>
              <a:t>,</a:t>
            </a:r>
            <a:r>
              <a:rPr lang="zh-CN" altLang="en-US">
                <a:latin typeface="微软雅黑" panose="020B0503020204020204" pitchFamily="34" charset="-122"/>
                <a:ea typeface="微软雅黑" panose="020B0503020204020204" pitchFamily="34" charset="-122"/>
              </a:rPr>
              <a:t>它让幸福转瞬即逝，其引发的伤害造成无数个生命离开。纵观各类交通事故酒后驾驶危害极为严重，不仅伤害他人也伤害自己。</a:t>
            </a:r>
            <a:endParaRPr lang="zh-CN" altLang="en-US">
              <a:latin typeface="微软雅黑" panose="020B0503020204020204" pitchFamily="34" charset="-122"/>
              <a:ea typeface="微软雅黑" panose="020B0503020204020204" pitchFamily="34" charset="-122"/>
            </a:endParaRPr>
          </a:p>
          <a:p>
            <a:pPr lvl="0" indent="0">
              <a:lnSpc>
                <a:spcPct val="200000"/>
              </a:lnSpc>
            </a:pPr>
            <a:r>
              <a:rPr lang="zh-CN" altLang="en-US">
                <a:latin typeface="微软雅黑" panose="020B0503020204020204" pitchFamily="34" charset="-122"/>
                <a:ea typeface="微软雅黑" panose="020B0503020204020204" pitchFamily="34" charset="-122"/>
              </a:rPr>
              <a:t>       安全是和谐的基础，是幸福的保障，当今，道路交通事故以成为影响人们生命安全的主要威胁。希望通过上述酒后驾驶案例吸取事故教训，为预防和减少道路交通事故的发生，杜绝酒后驾驶，认真遵守道路交通安全法，遵守企业各项规章制度，才能保证安全行车。</a:t>
            </a:r>
            <a:endParaRPr lang="zh-CN" altLang="en-US">
              <a:latin typeface="微软雅黑" panose="020B0503020204020204" pitchFamily="34" charset="-122"/>
              <a:ea typeface="微软雅黑" panose="020B0503020204020204" pitchFamily="34" charset="-122"/>
            </a:endParaRPr>
          </a:p>
        </p:txBody>
      </p:sp>
      <p:sp>
        <p:nvSpPr>
          <p:cNvPr id="7" name="文本框 6"/>
          <p:cNvSpPr txBox="1"/>
          <p:nvPr/>
        </p:nvSpPr>
        <p:spPr>
          <a:xfrm>
            <a:off x="764540" y="262890"/>
            <a:ext cx="2606675" cy="521970"/>
          </a:xfrm>
          <a:prstGeom prst="rect">
            <a:avLst/>
          </a:prstGeom>
          <a:noFill/>
        </p:spPr>
        <p:txBody>
          <a:bodyPr wrap="square" rtlCol="0">
            <a:spAutoFit/>
          </a:bodyPr>
          <a:p>
            <a:r>
              <a:rPr lang="zh-CN" altLang="en-US" sz="2800">
                <a:solidFill>
                  <a:schemeClr val="bg1"/>
                </a:solidFill>
                <a:latin typeface="微软雅黑" panose="020B0503020204020204" pitchFamily="34" charset="-122"/>
                <a:ea typeface="微软雅黑" panose="020B0503020204020204" pitchFamily="34" charset="-122"/>
              </a:rPr>
              <a:t>交通安全</a:t>
            </a:r>
            <a:endParaRPr lang="zh-CN" altLang="en-US" sz="28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14338">
                                            <p:txEl>
                                              <p:pRg st="0" end="0"/>
                                            </p:txEl>
                                          </p:spTgt>
                                        </p:tgtEl>
                                        <p:attrNameLst>
                                          <p:attrName>style.fontStyle</p:attrName>
                                        </p:attrNameLst>
                                      </p:cBhvr>
                                      <p:to>
                                        <p:strVal val="normal"/>
                                      </p:to>
                                    </p:set>
                                    <p:set>
                                      <p:cBhvr override="childStyle">
                                        <p:cTn id="7" dur="indefinite"/>
                                        <p:tgtEl>
                                          <p:spTgt spid="14338">
                                            <p:txEl>
                                              <p:pRg st="0" end="0"/>
                                            </p:txEl>
                                          </p:spTgt>
                                        </p:tgtEl>
                                        <p:attrNameLst>
                                          <p:attrName>style.fontWeight</p:attrName>
                                        </p:attrNameLst>
                                      </p:cBhvr>
                                      <p:to>
                                        <p:strVal val="bold"/>
                                      </p:to>
                                    </p:set>
                                    <p:set>
                                      <p:cBhvr override="childStyle">
                                        <p:cTn id="8" dur="indefinite"/>
                                        <p:tgtEl>
                                          <p:spTgt spid="14338">
                                            <p:txEl>
                                              <p:pRg st="0" end="0"/>
                                            </p:txEl>
                                          </p:spTgt>
                                        </p:tgtEl>
                                        <p:attrNameLst>
                                          <p:attrName>style.textDecorationUnderline</p:attrName>
                                        </p:attrNameLst>
                                      </p:cBhvr>
                                      <p:to>
                                        <p:strVal val="false"/>
                                      </p:to>
                                    </p:set>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nodeType="clickEffect">
                                  <p:stCondLst>
                                    <p:cond delay="0"/>
                                  </p:stCondLst>
                                  <p:childTnLst>
                                    <p:set>
                                      <p:cBhvr>
                                        <p:cTn id="12" dur="1" fill="hold">
                                          <p:stCondLst>
                                            <p:cond delay="0"/>
                                          </p:stCondLst>
                                        </p:cTn>
                                        <p:tgtEl>
                                          <p:spTgt spid="14338">
                                            <p:txEl>
                                              <p:pRg st="1" end="1"/>
                                            </p:txEl>
                                          </p:spTgt>
                                        </p:tgtEl>
                                        <p:attrNameLst>
                                          <p:attrName>style.visibility</p:attrName>
                                        </p:attrNameLst>
                                      </p:cBhvr>
                                      <p:to>
                                        <p:strVal val="visible"/>
                                      </p:to>
                                    </p:set>
                                    <p:animEffect transition="in" filter="diamond(in)">
                                      <p:cBhvr>
                                        <p:cTn id="13" dur="2000"/>
                                        <p:tgtEl>
                                          <p:spTgt spid="14338">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8" presetClass="entr" presetSubtype="16" fill="hold" nodeType="clickEffect">
                                  <p:stCondLst>
                                    <p:cond delay="0"/>
                                  </p:stCondLst>
                                  <p:childTnLst>
                                    <p:set>
                                      <p:cBhvr>
                                        <p:cTn id="17" dur="1" fill="hold">
                                          <p:stCondLst>
                                            <p:cond delay="0"/>
                                          </p:stCondLst>
                                        </p:cTn>
                                        <p:tgtEl>
                                          <p:spTgt spid="14338">
                                            <p:txEl>
                                              <p:pRg st="2" end="2"/>
                                            </p:txEl>
                                          </p:spTgt>
                                        </p:tgtEl>
                                        <p:attrNameLst>
                                          <p:attrName>style.visibility</p:attrName>
                                        </p:attrNameLst>
                                      </p:cBhvr>
                                      <p:to>
                                        <p:strVal val="visible"/>
                                      </p:to>
                                    </p:set>
                                    <p:animEffect transition="in" filter="diamond(in)">
                                      <p:cBhvr>
                                        <p:cTn id="18" dur="2000"/>
                                        <p:tgtEl>
                                          <p:spTgt spid="1433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3"/>
          <p:cNvSpPr>
            <a:spLocks noChangeArrowheads="1"/>
          </p:cNvSpPr>
          <p:nvPr/>
        </p:nvSpPr>
        <p:spPr bwMode="auto">
          <a:xfrm>
            <a:off x="1395931" y="1070166"/>
            <a:ext cx="8848319" cy="483579"/>
          </a:xfrm>
          <a:prstGeom prst="rect">
            <a:avLst/>
          </a:prstGeom>
          <a:noFill/>
          <a:ln w="9525">
            <a:noFill/>
            <a:miter lim="800000"/>
          </a:ln>
        </p:spPr>
        <p:txBody>
          <a:bodyPr wrap="square" lIns="113141" tIns="56571" rIns="113141" bIns="56571">
            <a:spAutoFit/>
          </a:bodyPr>
          <a:lstStyle/>
          <a:p>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交通伤害</a:t>
            </a:r>
            <a:endParaRPr lang="en-US" altLang="zh-CN" sz="2400" b="1" u="sng" dirty="0">
              <a:solidFill>
                <a:schemeClr val="tx1">
                  <a:lumMod val="50000"/>
                </a:schemeClr>
              </a:solidFill>
              <a:latin typeface="微软雅黑" panose="020B0503020204020204" pitchFamily="34" charset="-122"/>
              <a:ea typeface="微软雅黑" panose="020B0503020204020204" pitchFamily="34" charset="-122"/>
            </a:endParaRPr>
          </a:p>
        </p:txBody>
      </p:sp>
      <p:pic>
        <p:nvPicPr>
          <p:cNvPr id="13" name="Picture 6" descr="mmexport141528665173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67135" y="2068057"/>
            <a:ext cx="5428731" cy="438617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4402" y="1148061"/>
            <a:ext cx="5566923" cy="4402788"/>
          </a:xfrm>
          <a:prstGeom prst="rect">
            <a:avLst/>
          </a:prstGeom>
        </p:spPr>
      </p:pic>
      <p:sp>
        <p:nvSpPr>
          <p:cNvPr id="7" name="文本框 6"/>
          <p:cNvSpPr txBox="1"/>
          <p:nvPr/>
        </p:nvSpPr>
        <p:spPr>
          <a:xfrm>
            <a:off x="764540" y="262890"/>
            <a:ext cx="2606675" cy="521970"/>
          </a:xfrm>
          <a:prstGeom prst="rect">
            <a:avLst/>
          </a:prstGeom>
          <a:noFill/>
        </p:spPr>
        <p:txBody>
          <a:bodyPr wrap="square" rtlCol="0">
            <a:spAutoFit/>
          </a:bodyPr>
          <a:p>
            <a:r>
              <a:rPr lang="zh-CN" altLang="en-US" sz="2800">
                <a:solidFill>
                  <a:schemeClr val="bg1"/>
                </a:solidFill>
                <a:latin typeface="微软雅黑" panose="020B0503020204020204" pitchFamily="34" charset="-122"/>
                <a:ea typeface="微软雅黑" panose="020B0503020204020204" pitchFamily="34" charset="-122"/>
              </a:rPr>
              <a:t>交通安全</a:t>
            </a:r>
            <a:endParaRPr lang="zh-CN" altLang="en-US" sz="28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46835" y="1388125"/>
            <a:ext cx="5187639" cy="4906637"/>
            <a:chOff x="479886" y="1749415"/>
            <a:chExt cx="5187639" cy="4409013"/>
          </a:xfrm>
        </p:grpSpPr>
        <p:pic>
          <p:nvPicPr>
            <p:cNvPr id="2" name="Picture 2" descr="3_]SV`J8_RNHV]X%BE1VMJ9"/>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06776" y="2364612"/>
              <a:ext cx="5133860" cy="3793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3"/>
            <p:cNvSpPr>
              <a:spLocks noChangeArrowheads="1"/>
            </p:cNvSpPr>
            <p:nvPr/>
          </p:nvSpPr>
          <p:spPr bwMode="auto">
            <a:xfrm>
              <a:off x="479886" y="1749415"/>
              <a:ext cx="5187639" cy="4084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25000"/>
                </a:lnSpc>
                <a:buClr>
                  <a:schemeClr val="folHlink"/>
                </a:buClr>
                <a:buSzPct val="60000"/>
                <a:buFont typeface="Wingdings" panose="05000000000000000000" pitchFamily="2" charset="2"/>
                <a:buNone/>
              </a:pPr>
              <a:r>
                <a:rPr lang="en-US" altLang="zh-CN" b="1" dirty="0" smtClean="0">
                  <a:solidFill>
                    <a:srgbClr val="CD4500"/>
                  </a:solidFill>
                  <a:effectLst>
                    <a:outerShdw blurRad="38100" dist="38100" dir="2700000" algn="tl">
                      <a:srgbClr val="C0C0C0"/>
                    </a:outerShdw>
                  </a:effectLst>
                  <a:ea typeface="微软雅黑" panose="020B0503020204020204" pitchFamily="34" charset="-122"/>
                </a:rPr>
                <a:t>2015</a:t>
              </a:r>
              <a:r>
                <a:rPr lang="zh-CN" altLang="en-US" b="1" dirty="0" smtClean="0">
                  <a:solidFill>
                    <a:srgbClr val="CD4500"/>
                  </a:solidFill>
                  <a:effectLst>
                    <a:outerShdw blurRad="38100" dist="38100" dir="2700000" algn="tl">
                      <a:srgbClr val="C0C0C0"/>
                    </a:outerShdw>
                  </a:effectLst>
                  <a:ea typeface="微软雅黑" panose="020B0503020204020204" pitchFamily="34" charset="-122"/>
                </a:rPr>
                <a:t>年，</a:t>
              </a:r>
              <a:r>
                <a:rPr lang="en-US" altLang="zh-CN" b="1" dirty="0" smtClean="0">
                  <a:solidFill>
                    <a:srgbClr val="CD4500"/>
                  </a:solidFill>
                  <a:effectLst>
                    <a:outerShdw blurRad="38100" dist="38100" dir="2700000" algn="tl">
                      <a:srgbClr val="C0C0C0"/>
                    </a:outerShdw>
                  </a:effectLst>
                  <a:ea typeface="微软雅黑" panose="020B0503020204020204" pitchFamily="34" charset="-122"/>
                </a:rPr>
                <a:t>5</a:t>
              </a:r>
              <a:r>
                <a:rPr lang="zh-CN" altLang="en-US" b="1" dirty="0" smtClean="0">
                  <a:solidFill>
                    <a:srgbClr val="CD4500"/>
                  </a:solidFill>
                  <a:effectLst>
                    <a:outerShdw blurRad="38100" dist="38100" dir="2700000" algn="tl">
                      <a:srgbClr val="C0C0C0"/>
                    </a:outerShdw>
                  </a:effectLst>
                  <a:ea typeface="微软雅黑" panose="020B0503020204020204" pitchFamily="34" charset="-122"/>
                </a:rPr>
                <a:t>月</a:t>
              </a:r>
              <a:r>
                <a:rPr lang="en-US" altLang="zh-CN" b="1" dirty="0" smtClean="0">
                  <a:solidFill>
                    <a:srgbClr val="CD4500"/>
                  </a:solidFill>
                  <a:effectLst>
                    <a:outerShdw blurRad="38100" dist="38100" dir="2700000" algn="tl">
                      <a:srgbClr val="C0C0C0"/>
                    </a:outerShdw>
                  </a:effectLst>
                  <a:ea typeface="微软雅黑" panose="020B0503020204020204" pitchFamily="34" charset="-122"/>
                </a:rPr>
                <a:t>13</a:t>
              </a:r>
              <a:r>
                <a:rPr lang="zh-CN" altLang="en-US" b="1" dirty="0">
                  <a:solidFill>
                    <a:srgbClr val="CD4500"/>
                  </a:solidFill>
                  <a:effectLst>
                    <a:outerShdw blurRad="38100" dist="38100" dir="2700000" algn="tl">
                      <a:srgbClr val="C0C0C0"/>
                    </a:outerShdw>
                  </a:effectLst>
                  <a:ea typeface="微软雅黑" panose="020B0503020204020204" pitchFamily="34" charset="-122"/>
                </a:rPr>
                <a:t>日，广东中山市坦洲镇十四村</a:t>
              </a:r>
              <a:r>
                <a:rPr lang="zh-CN" altLang="en-US" b="1" dirty="0" smtClean="0">
                  <a:solidFill>
                    <a:srgbClr val="CD4500"/>
                  </a:solidFill>
                  <a:effectLst>
                    <a:outerShdw blurRad="38100" dist="38100" dir="2700000" algn="tl">
                      <a:srgbClr val="C0C0C0"/>
                    </a:outerShdw>
                  </a:effectLst>
                  <a:ea typeface="微软雅黑" panose="020B0503020204020204" pitchFamily="34" charset="-122"/>
                </a:rPr>
                <a:t>路口</a:t>
              </a:r>
              <a:endParaRPr lang="zh-CN" altLang="en-US" b="1" dirty="0">
                <a:solidFill>
                  <a:srgbClr val="CD4500"/>
                </a:solidFill>
                <a:effectLst>
                  <a:outerShdw blurRad="38100" dist="38100" dir="2700000" algn="tl">
                    <a:srgbClr val="C0C0C0"/>
                  </a:outerShdw>
                </a:effectLst>
                <a:ea typeface="微软雅黑" panose="020B0503020204020204" pitchFamily="34" charset="-122"/>
              </a:endParaRPr>
            </a:p>
          </p:txBody>
        </p:sp>
      </p:grpSp>
      <p:pic>
        <p:nvPicPr>
          <p:cNvPr id="4" name="Picture 2" descr="XD]`3}HXD9KOS]G%`RLQWIO"/>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191480" y="1650263"/>
            <a:ext cx="5409281" cy="4644499"/>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
          <p:cNvSpPr txBox="1"/>
          <p:nvPr/>
        </p:nvSpPr>
        <p:spPr>
          <a:xfrm>
            <a:off x="764540" y="262890"/>
            <a:ext cx="2606675" cy="521970"/>
          </a:xfrm>
          <a:prstGeom prst="rect">
            <a:avLst/>
          </a:prstGeom>
          <a:noFill/>
        </p:spPr>
        <p:txBody>
          <a:bodyPr wrap="square" rtlCol="0">
            <a:spAutoFit/>
          </a:bodyPr>
          <a:p>
            <a:r>
              <a:rPr lang="zh-CN" altLang="en-US" sz="2800">
                <a:solidFill>
                  <a:schemeClr val="bg1"/>
                </a:solidFill>
                <a:latin typeface="微软雅黑" panose="020B0503020204020204" pitchFamily="34" charset="-122"/>
                <a:ea typeface="微软雅黑" panose="020B0503020204020204" pitchFamily="34" charset="-122"/>
              </a:rPr>
              <a:t>交通安全</a:t>
            </a:r>
            <a:endParaRPr lang="zh-CN" altLang="en-US" sz="28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HFVSMRYW4R_1R`~]{2A5X_M"/>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84234" y="1491901"/>
            <a:ext cx="5421656" cy="4732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49686" y="1491902"/>
            <a:ext cx="5338361" cy="4732627"/>
          </a:xfrm>
          <a:prstGeom prst="rect">
            <a:avLst/>
          </a:prstGeom>
        </p:spPr>
      </p:pic>
      <p:pic>
        <p:nvPicPr>
          <p:cNvPr id="6" name="Picture 2" descr="UZ0SU44IC9G6P$RJW{8TA$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7522" y="2352979"/>
            <a:ext cx="4540532" cy="3871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文本框 6"/>
          <p:cNvSpPr txBox="1"/>
          <p:nvPr/>
        </p:nvSpPr>
        <p:spPr>
          <a:xfrm>
            <a:off x="764540" y="262890"/>
            <a:ext cx="2606675" cy="521970"/>
          </a:xfrm>
          <a:prstGeom prst="rect">
            <a:avLst/>
          </a:prstGeom>
          <a:noFill/>
        </p:spPr>
        <p:txBody>
          <a:bodyPr wrap="square" rtlCol="0">
            <a:spAutoFit/>
          </a:bodyPr>
          <a:p>
            <a:r>
              <a:rPr lang="zh-CN" altLang="en-US" sz="2800">
                <a:solidFill>
                  <a:schemeClr val="bg1"/>
                </a:solidFill>
                <a:latin typeface="微软雅黑" panose="020B0503020204020204" pitchFamily="34" charset="-122"/>
                <a:ea typeface="微软雅黑" panose="020B0503020204020204" pitchFamily="34" charset="-122"/>
              </a:rPr>
              <a:t>交通安全</a:t>
            </a:r>
            <a:endParaRPr lang="zh-CN" altLang="en-US" sz="28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7" name="Picture 3" descr="车速与制动距离"/>
          <p:cNvPicPr>
            <a:picLocks noChangeAspect="1" noChangeArrowheads="1"/>
          </p:cNvPicPr>
          <p:nvPr/>
        </p:nvPicPr>
        <p:blipFill rotWithShape="1">
          <a:blip r:embed="rId1">
            <a:extLst>
              <a:ext uri="{28A0092B-C50C-407E-A947-70E740481C1C}">
                <a14:useLocalDpi xmlns:a14="http://schemas.microsoft.com/office/drawing/2010/main" val="0"/>
              </a:ext>
            </a:extLst>
          </a:blip>
          <a:srcRect l="2293" t="2801" r="1697" b="3821"/>
          <a:stretch>
            <a:fillRect/>
          </a:stretch>
        </p:blipFill>
        <p:spPr bwMode="auto">
          <a:xfrm>
            <a:off x="2291508" y="798723"/>
            <a:ext cx="8306718" cy="6059277"/>
          </a:xfrm>
          <a:prstGeom prst="rect">
            <a:avLst/>
          </a:prstGeom>
          <a:noFill/>
          <a:extLst>
            <a:ext uri="{909E8E84-426E-40DD-AFC4-6F175D3DCCD1}">
              <a14:hiddenFill xmlns:a14="http://schemas.microsoft.com/office/drawing/2010/main">
                <a:solidFill>
                  <a:srgbClr val="FFFFFF"/>
                </a:solidFill>
              </a14:hiddenFill>
            </a:ext>
          </a:extLst>
        </p:spPr>
      </p:pic>
      <p:sp>
        <p:nvSpPr>
          <p:cNvPr id="7" name="文本框 6"/>
          <p:cNvSpPr txBox="1"/>
          <p:nvPr/>
        </p:nvSpPr>
        <p:spPr>
          <a:xfrm>
            <a:off x="764540" y="262890"/>
            <a:ext cx="2606675" cy="521970"/>
          </a:xfrm>
          <a:prstGeom prst="rect">
            <a:avLst/>
          </a:prstGeom>
          <a:noFill/>
        </p:spPr>
        <p:txBody>
          <a:bodyPr wrap="square" rtlCol="0">
            <a:spAutoFit/>
          </a:bodyPr>
          <a:p>
            <a:r>
              <a:rPr lang="zh-CN" altLang="en-US" sz="2800">
                <a:solidFill>
                  <a:schemeClr val="bg1"/>
                </a:solidFill>
                <a:latin typeface="微软雅黑" panose="020B0503020204020204" pitchFamily="34" charset="-122"/>
                <a:ea typeface="微软雅黑" panose="020B0503020204020204" pitchFamily="34" charset="-122"/>
              </a:rPr>
              <a:t>交通安全</a:t>
            </a:r>
            <a:endParaRPr lang="zh-CN" altLang="en-US" sz="28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内容占位符 1"/>
          <p:cNvSpPr txBox="1"/>
          <p:nvPr/>
        </p:nvSpPr>
        <p:spPr>
          <a:xfrm>
            <a:off x="1919289" y="1004888"/>
            <a:ext cx="8110537" cy="4800600"/>
          </a:xfrm>
          <a:prstGeom prst="rect">
            <a:avLst/>
          </a:prstGeom>
        </p:spPr>
        <p:txBody>
          <a:bodyPr/>
          <a:lstStyle/>
          <a:p>
            <a:pPr marL="342900" indent="-342900" eaLnBrk="0" hangingPunct="0">
              <a:spcBef>
                <a:spcPct val="20000"/>
              </a:spcBef>
              <a:defRPr/>
            </a:pPr>
            <a:r>
              <a:rPr lang="zh-CN" altLang="en-US" sz="3200" dirty="0">
                <a:solidFill>
                  <a:srgbClr val="0000CC"/>
                </a:solidFill>
                <a:ea typeface="微软雅黑" panose="020B0503020204020204" pitchFamily="34" charset="-122"/>
              </a:rPr>
              <a:t>          </a:t>
            </a:r>
            <a:r>
              <a:rPr lang="zh-CN" altLang="en-US" sz="2800" b="1" dirty="0">
                <a:solidFill>
                  <a:srgbClr val="0000CC"/>
                </a:solidFill>
                <a:latin typeface="仿宋_GB2312" pitchFamily="49" charset="-122"/>
                <a:ea typeface="仿宋_GB2312" pitchFamily="49" charset="-122"/>
              </a:rPr>
              <a:t> </a:t>
            </a:r>
            <a:endParaRPr lang="en-US" altLang="zh-CN" sz="2800" b="1" dirty="0">
              <a:latin typeface="仿宋_GB2312" pitchFamily="49" charset="-122"/>
              <a:ea typeface="仿宋_GB2312" pitchFamily="49" charset="-122"/>
            </a:endParaRPr>
          </a:p>
          <a:p>
            <a:pPr marL="342900" indent="-342900" eaLnBrk="0" hangingPunct="0">
              <a:spcBef>
                <a:spcPct val="20000"/>
              </a:spcBef>
              <a:defRPr/>
            </a:pPr>
            <a:r>
              <a:rPr lang="en-US" sz="3200" dirty="0"/>
              <a:t> </a:t>
            </a:r>
            <a:endParaRPr lang="zh-CN" altLang="en-US" sz="3200" dirty="0">
              <a:ea typeface="微软雅黑" panose="020B0503020204020204" pitchFamily="34" charset="-122"/>
            </a:endParaRPr>
          </a:p>
          <a:p>
            <a:pPr marL="342900" indent="-342900" eaLnBrk="0" hangingPunct="0">
              <a:spcBef>
                <a:spcPct val="20000"/>
              </a:spcBef>
              <a:buFont typeface="Arial" panose="020B0604020202020204" pitchFamily="34" charset="0"/>
              <a:buChar char="•"/>
              <a:defRPr/>
            </a:pPr>
            <a:endParaRPr lang="zh-CN" altLang="en-US" sz="3200" dirty="0">
              <a:ea typeface="微软雅黑" panose="020B0503020204020204" pitchFamily="34" charset="-122"/>
            </a:endParaRPr>
          </a:p>
        </p:txBody>
      </p:sp>
      <p:pic>
        <p:nvPicPr>
          <p:cNvPr id="6" name="Picture 6" descr="4729c886-2966-4a82-b8f0-72d0b8ac60ea"/>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10464" y="1675097"/>
            <a:ext cx="7469615" cy="4264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本框 1"/>
          <p:cNvSpPr txBox="1"/>
          <p:nvPr/>
        </p:nvSpPr>
        <p:spPr>
          <a:xfrm>
            <a:off x="4892018" y="869967"/>
            <a:ext cx="2720637" cy="584775"/>
          </a:xfrm>
          <a:prstGeom prst="rect">
            <a:avLst/>
          </a:prstGeom>
          <a:noFill/>
        </p:spPr>
        <p:txBody>
          <a:bodyPr wrap="square" rtlCol="0">
            <a:spAutoFit/>
          </a:bodyPr>
          <a:lstStyle/>
          <a:p>
            <a:r>
              <a:rPr lang="zh-CN" altLang="en-US" sz="3200" b="1" dirty="0" smtClean="0">
                <a:latin typeface="黑体" panose="02010609060101010101" charset="-122"/>
                <a:ea typeface="黑体" panose="02010609060101010101" charset="-122"/>
              </a:rPr>
              <a:t>安全带的作用</a:t>
            </a:r>
            <a:endParaRPr lang="zh-CN" altLang="en-US" sz="3200" b="1" dirty="0">
              <a:latin typeface="黑体" panose="02010609060101010101" charset="-122"/>
              <a:ea typeface="黑体" panose="02010609060101010101" charset="-122"/>
            </a:endParaRPr>
          </a:p>
        </p:txBody>
      </p:sp>
      <p:pic>
        <p:nvPicPr>
          <p:cNvPr id="3" name="图片 2"/>
          <p:cNvPicPr>
            <a:picLocks noChangeAspect="1"/>
          </p:cNvPicPr>
          <p:nvPr/>
        </p:nvPicPr>
        <p:blipFill>
          <a:blip r:embed="rId2"/>
          <a:stretch>
            <a:fillRect/>
          </a:stretch>
        </p:blipFill>
        <p:spPr>
          <a:xfrm>
            <a:off x="2353348" y="1671494"/>
            <a:ext cx="7384292" cy="4248593"/>
          </a:xfrm>
          <a:prstGeom prst="rect">
            <a:avLst/>
          </a:prstGeom>
          <a:ln w="19050">
            <a:solidFill>
              <a:srgbClr val="002060"/>
            </a:solidFill>
          </a:ln>
        </p:spPr>
      </p:pic>
      <p:pic>
        <p:nvPicPr>
          <p:cNvPr id="4" name="图片 3"/>
          <p:cNvPicPr>
            <a:picLocks noChangeAspect="1"/>
          </p:cNvPicPr>
          <p:nvPr/>
        </p:nvPicPr>
        <p:blipFill>
          <a:blip r:embed="rId3"/>
          <a:stretch>
            <a:fillRect/>
          </a:stretch>
        </p:blipFill>
        <p:spPr>
          <a:xfrm>
            <a:off x="3702085" y="1671491"/>
            <a:ext cx="7220504" cy="4248596"/>
          </a:xfrm>
          <a:prstGeom prst="rect">
            <a:avLst/>
          </a:prstGeom>
          <a:ln w="19050">
            <a:solidFill>
              <a:srgbClr val="002060"/>
            </a:solidFill>
          </a:ln>
        </p:spPr>
      </p:pic>
      <p:pic>
        <p:nvPicPr>
          <p:cNvPr id="11" name="Picture 11" descr="6448edaa-d58f-489d-a896-f199d11b8e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92018" y="1671225"/>
            <a:ext cx="6646218" cy="4225383"/>
          </a:xfrm>
          <a:prstGeom prst="rect">
            <a:avLst/>
          </a:prstGeom>
          <a:noFill/>
          <a:ln w="19050">
            <a:solidFill>
              <a:srgbClr val="002060"/>
            </a:solidFill>
            <a:miter lim="800000"/>
            <a:headEnd/>
            <a:tailEnd/>
          </a:ln>
          <a:extLst>
            <a:ext uri="{909E8E84-426E-40DD-AFC4-6F175D3DCCD1}">
              <a14:hiddenFill xmlns:a14="http://schemas.microsoft.com/office/drawing/2010/main">
                <a:solidFill>
                  <a:srgbClr val="FFFFFF"/>
                </a:solidFill>
              </a14:hiddenFill>
            </a:ext>
          </a:extLst>
        </p:spPr>
      </p:pic>
      <p:sp>
        <p:nvSpPr>
          <p:cNvPr id="5" name="矩形 4"/>
          <p:cNvSpPr/>
          <p:nvPr/>
        </p:nvSpPr>
        <p:spPr>
          <a:xfrm>
            <a:off x="3615553" y="6205370"/>
            <a:ext cx="5758308" cy="523220"/>
          </a:xfrm>
          <a:prstGeom prst="rect">
            <a:avLst/>
          </a:prstGeom>
        </p:spPr>
        <p:txBody>
          <a:bodyPr wrap="none">
            <a:spAutoFit/>
          </a:bodyPr>
          <a:lstStyle/>
          <a:p>
            <a:pPr algn="ctr" eaLnBrk="0" hangingPunct="0">
              <a:buFontTx/>
              <a:buNone/>
              <a:defRPr/>
            </a:pPr>
            <a:r>
              <a:rPr lang="zh-CN" altLang="en-US" sz="2800" b="1" dirty="0">
                <a:ea typeface="微软雅黑" panose="020B0503020204020204" pitchFamily="34" charset="-122"/>
              </a:rPr>
              <a:t>恐怖的碰撞瞬间  开车要系紧安全带</a:t>
            </a:r>
            <a:endParaRPr lang="zh-CN" altLang="en-US" sz="2800" b="1" dirty="0">
              <a:ea typeface="微软雅黑" panose="020B0503020204020204" pitchFamily="34" charset="-122"/>
            </a:endParaRPr>
          </a:p>
        </p:txBody>
      </p:sp>
      <p:sp>
        <p:nvSpPr>
          <p:cNvPr id="8" name="文本框 7"/>
          <p:cNvSpPr txBox="1"/>
          <p:nvPr/>
        </p:nvSpPr>
        <p:spPr>
          <a:xfrm>
            <a:off x="764540" y="262890"/>
            <a:ext cx="2606675" cy="521970"/>
          </a:xfrm>
          <a:prstGeom prst="rect">
            <a:avLst/>
          </a:prstGeom>
          <a:noFill/>
        </p:spPr>
        <p:txBody>
          <a:bodyPr wrap="square" rtlCol="0">
            <a:spAutoFit/>
          </a:bodyPr>
          <a:p>
            <a:r>
              <a:rPr lang="zh-CN" altLang="en-US" sz="2800">
                <a:solidFill>
                  <a:schemeClr val="bg1"/>
                </a:solidFill>
                <a:latin typeface="微软雅黑" panose="020B0503020204020204" pitchFamily="34" charset="-122"/>
                <a:ea typeface="微软雅黑" panose="020B0503020204020204" pitchFamily="34" charset="-122"/>
              </a:rPr>
              <a:t>交通安全</a:t>
            </a:r>
            <a:endParaRPr lang="zh-CN" altLang="en-US" sz="28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 fill="hold"/>
                                        <p:tgtEl>
                                          <p:spTgt spid="6"/>
                                        </p:tgtEl>
                                        <p:attrNameLst>
                                          <p:attrName>ppt_x</p:attrName>
                                        </p:attrNameLst>
                                      </p:cBhvr>
                                      <p:tavLst>
                                        <p:tav tm="0">
                                          <p:val>
                                            <p:strVal val="0-#ppt_w/2"/>
                                          </p:val>
                                        </p:tav>
                                        <p:tav tm="100000">
                                          <p:val>
                                            <p:strVal val="#ppt_x"/>
                                          </p:val>
                                        </p:tav>
                                      </p:tavLst>
                                    </p:anim>
                                    <p:anim calcmode="lin" valueType="num">
                                      <p:cBhvr additive="base">
                                        <p:cTn id="8" dur="2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20" fill="hold"/>
                                        <p:tgtEl>
                                          <p:spTgt spid="3"/>
                                        </p:tgtEl>
                                        <p:attrNameLst>
                                          <p:attrName>ppt_x</p:attrName>
                                        </p:attrNameLst>
                                      </p:cBhvr>
                                      <p:tavLst>
                                        <p:tav tm="0">
                                          <p:val>
                                            <p:strVal val="0-#ppt_w/2"/>
                                          </p:val>
                                        </p:tav>
                                        <p:tav tm="100000">
                                          <p:val>
                                            <p:strVal val="#ppt_x"/>
                                          </p:val>
                                        </p:tav>
                                      </p:tavLst>
                                    </p:anim>
                                    <p:anim calcmode="lin" valueType="num">
                                      <p:cBhvr additive="base">
                                        <p:cTn id="14" dur="2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20" fill="hold"/>
                                        <p:tgtEl>
                                          <p:spTgt spid="4"/>
                                        </p:tgtEl>
                                        <p:attrNameLst>
                                          <p:attrName>ppt_x</p:attrName>
                                        </p:attrNameLst>
                                      </p:cBhvr>
                                      <p:tavLst>
                                        <p:tav tm="0">
                                          <p:val>
                                            <p:strVal val="0-#ppt_w/2"/>
                                          </p:val>
                                        </p:tav>
                                        <p:tav tm="100000">
                                          <p:val>
                                            <p:strVal val="#ppt_x"/>
                                          </p:val>
                                        </p:tav>
                                      </p:tavLst>
                                    </p:anim>
                                    <p:anim calcmode="lin" valueType="num">
                                      <p:cBhvr additive="base">
                                        <p:cTn id="20" dur="2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20" fill="hold"/>
                                        <p:tgtEl>
                                          <p:spTgt spid="11"/>
                                        </p:tgtEl>
                                        <p:attrNameLst>
                                          <p:attrName>ppt_x</p:attrName>
                                        </p:attrNameLst>
                                      </p:cBhvr>
                                      <p:tavLst>
                                        <p:tav tm="0">
                                          <p:val>
                                            <p:strVal val="0-#ppt_w/2"/>
                                          </p:val>
                                        </p:tav>
                                        <p:tav tm="100000">
                                          <p:val>
                                            <p:strVal val="#ppt_x"/>
                                          </p:val>
                                        </p:tav>
                                      </p:tavLst>
                                    </p:anim>
                                    <p:anim calcmode="lin" valueType="num">
                                      <p:cBhvr additive="base">
                                        <p:cTn id="26" dur="2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7" name="TextBox 3"/>
          <p:cNvSpPr txBox="1">
            <a:spLocks noChangeArrowheads="1"/>
          </p:cNvSpPr>
          <p:nvPr/>
        </p:nvSpPr>
        <p:spPr bwMode="auto">
          <a:xfrm>
            <a:off x="8688388" y="6524626"/>
            <a:ext cx="197961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buFontTx/>
              <a:buNone/>
            </a:pPr>
            <a:r>
              <a:rPr lang="zh-CN" altLang="en-US" sz="1600">
                <a:solidFill>
                  <a:schemeClr val="bg1"/>
                </a:solidFill>
                <a:ea typeface="微软雅黑" panose="020B0503020204020204" pitchFamily="34" charset="-122"/>
              </a:rPr>
              <a:t>海洋钻井运输公司</a:t>
            </a:r>
            <a:endParaRPr lang="zh-CN" altLang="en-US" sz="1600">
              <a:solidFill>
                <a:schemeClr val="bg1"/>
              </a:solidFill>
              <a:ea typeface="微软雅黑" panose="020B0503020204020204" pitchFamily="34" charset="-122"/>
            </a:endParaRPr>
          </a:p>
        </p:txBody>
      </p:sp>
      <p:sp>
        <p:nvSpPr>
          <p:cNvPr id="7" name="内容占位符 1"/>
          <p:cNvSpPr txBox="1"/>
          <p:nvPr/>
        </p:nvSpPr>
        <p:spPr>
          <a:xfrm>
            <a:off x="1919289" y="1004888"/>
            <a:ext cx="8110537" cy="4800600"/>
          </a:xfrm>
          <a:prstGeom prst="rect">
            <a:avLst/>
          </a:prstGeom>
        </p:spPr>
        <p:txBody>
          <a:bodyPr/>
          <a:lstStyle/>
          <a:p>
            <a:pPr marL="342900" indent="-342900" eaLnBrk="0" hangingPunct="0">
              <a:spcBef>
                <a:spcPct val="20000"/>
              </a:spcBef>
              <a:defRPr/>
            </a:pPr>
            <a:r>
              <a:rPr lang="zh-CN" altLang="en-US" sz="3200" dirty="0">
                <a:solidFill>
                  <a:srgbClr val="0000CC"/>
                </a:solidFill>
                <a:ea typeface="微软雅黑" panose="020B0503020204020204" pitchFamily="34" charset="-122"/>
              </a:rPr>
              <a:t>          </a:t>
            </a:r>
            <a:r>
              <a:rPr lang="zh-CN" altLang="en-US" sz="2800" b="1" dirty="0">
                <a:solidFill>
                  <a:srgbClr val="0000CC"/>
                </a:solidFill>
                <a:latin typeface="仿宋_GB2312" pitchFamily="49" charset="-122"/>
                <a:ea typeface="仿宋_GB2312" pitchFamily="49" charset="-122"/>
              </a:rPr>
              <a:t> </a:t>
            </a:r>
            <a:endParaRPr lang="en-US" altLang="zh-CN" sz="2800" b="1" dirty="0">
              <a:latin typeface="仿宋_GB2312" pitchFamily="49" charset="-122"/>
              <a:ea typeface="仿宋_GB2312" pitchFamily="49" charset="-122"/>
            </a:endParaRPr>
          </a:p>
          <a:p>
            <a:pPr marL="342900" indent="-342900" eaLnBrk="0" hangingPunct="0">
              <a:spcBef>
                <a:spcPct val="20000"/>
              </a:spcBef>
              <a:defRPr/>
            </a:pPr>
            <a:r>
              <a:rPr lang="en-US" sz="3200" dirty="0"/>
              <a:t> </a:t>
            </a:r>
            <a:endParaRPr lang="zh-CN" altLang="en-US" sz="3200" dirty="0">
              <a:ea typeface="微软雅黑" panose="020B0503020204020204" pitchFamily="34" charset="-122"/>
            </a:endParaRPr>
          </a:p>
          <a:p>
            <a:pPr marL="342900" indent="-342900" eaLnBrk="0" hangingPunct="0">
              <a:spcBef>
                <a:spcPct val="20000"/>
              </a:spcBef>
              <a:buFont typeface="Arial" panose="020B0604020202020204" pitchFamily="34" charset="0"/>
              <a:buChar char="•"/>
              <a:defRPr/>
            </a:pPr>
            <a:endParaRPr lang="zh-CN" altLang="en-US" sz="3200" dirty="0">
              <a:ea typeface="微软雅黑" panose="020B0503020204020204" pitchFamily="34" charset="-122"/>
            </a:endParaRPr>
          </a:p>
        </p:txBody>
      </p:sp>
      <p:sp>
        <p:nvSpPr>
          <p:cNvPr id="159749" name="矩形 5"/>
          <p:cNvSpPr>
            <a:spLocks noChangeArrowheads="1"/>
          </p:cNvSpPr>
          <p:nvPr/>
        </p:nvSpPr>
        <p:spPr bwMode="auto">
          <a:xfrm>
            <a:off x="1794833" y="1133535"/>
            <a:ext cx="8359448" cy="1777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buFontTx/>
              <a:buNone/>
            </a:pPr>
            <a:r>
              <a:rPr lang="zh-CN" altLang="en-US" sz="2400" b="1" dirty="0">
                <a:latin typeface="微软雅黑" panose="020B0503020204020204" pitchFamily="34" charset="-122"/>
                <a:ea typeface="微软雅黑" panose="020B0503020204020204" pitchFamily="34" charset="-122"/>
              </a:rPr>
              <a:t>车祸中不使用安全带　从相撞到死亡只需</a:t>
            </a:r>
            <a:r>
              <a:rPr lang="en-US" altLang="zh-CN" sz="2400" b="1" dirty="0">
                <a:latin typeface="微软雅黑" panose="020B0503020204020204" pitchFamily="34" charset="-122"/>
                <a:ea typeface="微软雅黑" panose="020B0503020204020204" pitchFamily="34" charset="-122"/>
              </a:rPr>
              <a:t>0.7</a:t>
            </a:r>
            <a:r>
              <a:rPr lang="zh-CN" altLang="en-US" sz="2400" b="1" dirty="0">
                <a:latin typeface="微软雅黑" panose="020B0503020204020204" pitchFamily="34" charset="-122"/>
                <a:ea typeface="微软雅黑" panose="020B0503020204020204" pitchFamily="34" charset="-122"/>
              </a:rPr>
              <a:t>秒</a:t>
            </a:r>
            <a:r>
              <a:rPr lang="en-US" altLang="zh-CN" sz="2400" b="1" dirty="0">
                <a:latin typeface="微软雅黑" panose="020B0503020204020204" pitchFamily="34" charset="-122"/>
                <a:ea typeface="微软雅黑" panose="020B0503020204020204" pitchFamily="34" charset="-122"/>
              </a:rPr>
              <a:t>!</a:t>
            </a:r>
            <a:endParaRPr lang="en-US" altLang="zh-CN" sz="2400" b="1" dirty="0">
              <a:latin typeface="微软雅黑" panose="020B0503020204020204" pitchFamily="34" charset="-122"/>
              <a:ea typeface="微软雅黑" panose="020B0503020204020204" pitchFamily="34" charset="-122"/>
            </a:endParaRPr>
          </a:p>
          <a:p>
            <a:pPr>
              <a:buFontTx/>
              <a:buNone/>
            </a:pPr>
            <a:endParaRPr lang="en-US" altLang="zh-CN" dirty="0">
              <a:solidFill>
                <a:srgbClr val="0000CC"/>
              </a:solidFill>
              <a:latin typeface="微软雅黑" panose="020B0503020204020204" pitchFamily="34" charset="-122"/>
              <a:ea typeface="微软雅黑" panose="020B0503020204020204" pitchFamily="34" charset="-122"/>
            </a:endParaRPr>
          </a:p>
          <a:p>
            <a:pPr>
              <a:lnSpc>
                <a:spcPts val="2700"/>
              </a:lnSpc>
              <a:buFontTx/>
              <a:buNone/>
            </a:pPr>
            <a:r>
              <a:rPr lang="zh-CN" altLang="en-US" dirty="0">
                <a:solidFill>
                  <a:srgbClr val="0000CC"/>
                </a:solidFill>
                <a:latin typeface="仿宋_GB2312" pitchFamily="49" charset="-122"/>
                <a:ea typeface="仿宋_GB2312" pitchFamily="49" charset="-122"/>
              </a:rPr>
              <a:t>    </a:t>
            </a:r>
            <a:r>
              <a:rPr lang="zh-CN" altLang="en-US" sz="2000" b="1" dirty="0" smtClean="0">
                <a:latin typeface="微软雅黑" panose="020B0503020204020204" pitchFamily="34" charset="-122"/>
                <a:ea typeface="微软雅黑" panose="020B0503020204020204" pitchFamily="34" charset="-122"/>
              </a:rPr>
              <a:t>美国</a:t>
            </a:r>
            <a:r>
              <a:rPr lang="zh-CN" altLang="en-US" sz="2000" b="1" dirty="0">
                <a:latin typeface="微软雅黑" panose="020B0503020204020204" pitchFamily="34" charset="-122"/>
                <a:ea typeface="微软雅黑" panose="020B0503020204020204" pitchFamily="34" charset="-122"/>
              </a:rPr>
              <a:t>科学家倡导人们在驾车时使用安全带，科学家在研究了数百起造成司机死亡的车祸后发现，一辆时速</a:t>
            </a:r>
            <a:r>
              <a:rPr lang="en-US" altLang="zh-CN" sz="2000" b="1" dirty="0">
                <a:latin typeface="微软雅黑" panose="020B0503020204020204" pitchFamily="34" charset="-122"/>
                <a:ea typeface="微软雅黑" panose="020B0503020204020204" pitchFamily="34" charset="-122"/>
              </a:rPr>
              <a:t>88</a:t>
            </a:r>
            <a:r>
              <a:rPr lang="zh-CN" altLang="en-US" sz="2000" b="1" dirty="0">
                <a:latin typeface="微软雅黑" panose="020B0503020204020204" pitchFamily="34" charset="-122"/>
                <a:ea typeface="微软雅黑" panose="020B0503020204020204" pitchFamily="34" charset="-122"/>
              </a:rPr>
              <a:t>公里的汽车从相撞到导致司机死亡只需短短的</a:t>
            </a:r>
            <a:r>
              <a:rPr lang="en-US" altLang="zh-CN" sz="2000" b="1" dirty="0">
                <a:latin typeface="微软雅黑" panose="020B0503020204020204" pitchFamily="34" charset="-122"/>
                <a:ea typeface="微软雅黑" panose="020B0503020204020204" pitchFamily="34" charset="-122"/>
              </a:rPr>
              <a:t>0.7</a:t>
            </a:r>
            <a:r>
              <a:rPr lang="zh-CN" altLang="en-US" sz="2000" b="1" dirty="0">
                <a:latin typeface="微软雅黑" panose="020B0503020204020204" pitchFamily="34" charset="-122"/>
                <a:ea typeface="微软雅黑" panose="020B0503020204020204" pitchFamily="34" charset="-122"/>
              </a:rPr>
              <a:t>秒。</a:t>
            </a:r>
            <a:endParaRPr lang="en-US" altLang="zh-CN" sz="2000" b="1" dirty="0">
              <a:latin typeface="微软雅黑" panose="020B0503020204020204" pitchFamily="34" charset="-122"/>
              <a:ea typeface="微软雅黑" panose="020B0503020204020204" pitchFamily="34" charset="-122"/>
            </a:endParaRPr>
          </a:p>
        </p:txBody>
      </p:sp>
      <p:pic>
        <p:nvPicPr>
          <p:cNvPr id="9" name="Picture 5" descr="003"/>
          <p:cNvPicPr>
            <a:picLocks noChangeAspect="1" noChangeArrowheads="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59446" y="3562351"/>
            <a:ext cx="2895600"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005"/>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64422" y="3208337"/>
            <a:ext cx="2492375"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9" descr="005"/>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351760" y="3425825"/>
            <a:ext cx="2492375"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9" descr="005"/>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56585" y="3857625"/>
            <a:ext cx="2492375"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9" descr="005"/>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88385" y="4289425"/>
            <a:ext cx="2492375"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2" descr="010"/>
          <p:cNvPicPr>
            <a:picLocks noChangeAspect="1" noChangeArrowheads="1"/>
          </p:cNvPicPr>
          <p:nvPr/>
        </p:nvPicPr>
        <p:blipFill>
          <a:blip r:embed="rId3">
            <a:clrChange>
              <a:clrFrom>
                <a:srgbClr val="FFFEFF"/>
              </a:clrFrom>
              <a:clrTo>
                <a:srgbClr val="FFFEFF">
                  <a:alpha val="0"/>
                </a:srgbClr>
              </a:clrTo>
            </a:clrChange>
            <a:extLst>
              <a:ext uri="{28A0092B-C50C-407E-A947-70E740481C1C}">
                <a14:useLocalDpi xmlns:a14="http://schemas.microsoft.com/office/drawing/2010/main" val="0"/>
              </a:ext>
            </a:extLst>
          </a:blip>
          <a:srcRect/>
          <a:stretch>
            <a:fillRect/>
          </a:stretch>
        </p:blipFill>
        <p:spPr bwMode="auto">
          <a:xfrm>
            <a:off x="7541046" y="5084763"/>
            <a:ext cx="1314450"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2" descr="010"/>
          <p:cNvPicPr>
            <a:picLocks noChangeAspect="1" noChangeArrowheads="1"/>
          </p:cNvPicPr>
          <p:nvPr/>
        </p:nvPicPr>
        <p:blipFill>
          <a:blip r:embed="rId3">
            <a:clrChange>
              <a:clrFrom>
                <a:srgbClr val="FFFEFF"/>
              </a:clrFrom>
              <a:clrTo>
                <a:srgbClr val="FFFEFF">
                  <a:alpha val="0"/>
                </a:srgbClr>
              </a:clrTo>
            </a:clrChange>
            <a:extLst>
              <a:ext uri="{28A0092B-C50C-407E-A947-70E740481C1C}">
                <a14:useLocalDpi xmlns:a14="http://schemas.microsoft.com/office/drawing/2010/main" val="0"/>
              </a:ext>
            </a:extLst>
          </a:blip>
          <a:srcRect/>
          <a:stretch>
            <a:fillRect/>
          </a:stretch>
        </p:blipFill>
        <p:spPr bwMode="auto">
          <a:xfrm>
            <a:off x="7448971" y="4505325"/>
            <a:ext cx="1511300" cy="165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2" descr="010"/>
          <p:cNvPicPr>
            <a:picLocks noChangeAspect="1" noChangeArrowheads="1"/>
          </p:cNvPicPr>
          <p:nvPr/>
        </p:nvPicPr>
        <p:blipFill>
          <a:blip r:embed="rId3">
            <a:clrChange>
              <a:clrFrom>
                <a:srgbClr val="FFFEFF"/>
              </a:clrFrom>
              <a:clrTo>
                <a:srgbClr val="FFFEFF">
                  <a:alpha val="0"/>
                </a:srgbClr>
              </a:clrTo>
            </a:clrChange>
            <a:extLst>
              <a:ext uri="{28A0092B-C50C-407E-A947-70E740481C1C}">
                <a14:useLocalDpi xmlns:a14="http://schemas.microsoft.com/office/drawing/2010/main" val="0"/>
              </a:ext>
            </a:extLst>
          </a:blip>
          <a:srcRect/>
          <a:stretch>
            <a:fillRect/>
          </a:stretch>
        </p:blipFill>
        <p:spPr bwMode="auto">
          <a:xfrm>
            <a:off x="7304510" y="3784600"/>
            <a:ext cx="1800225" cy="197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2" descr="010"/>
          <p:cNvPicPr>
            <a:picLocks noChangeAspect="1" noChangeArrowheads="1"/>
          </p:cNvPicPr>
          <p:nvPr/>
        </p:nvPicPr>
        <p:blipFill>
          <a:blip r:embed="rId3">
            <a:clrChange>
              <a:clrFrom>
                <a:srgbClr val="FFFEFF"/>
              </a:clrFrom>
              <a:clrTo>
                <a:srgbClr val="FFFEFF">
                  <a:alpha val="0"/>
                </a:srgbClr>
              </a:clrTo>
            </a:clrChange>
            <a:extLst>
              <a:ext uri="{28A0092B-C50C-407E-A947-70E740481C1C}">
                <a14:useLocalDpi xmlns:a14="http://schemas.microsoft.com/office/drawing/2010/main" val="0"/>
              </a:ext>
            </a:extLst>
          </a:blip>
          <a:srcRect/>
          <a:stretch>
            <a:fillRect/>
          </a:stretch>
        </p:blipFill>
        <p:spPr bwMode="auto">
          <a:xfrm>
            <a:off x="7160046" y="3065462"/>
            <a:ext cx="2089150" cy="228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本框 1"/>
          <p:cNvSpPr txBox="1"/>
          <p:nvPr/>
        </p:nvSpPr>
        <p:spPr>
          <a:xfrm>
            <a:off x="764540" y="262890"/>
            <a:ext cx="2606675" cy="521970"/>
          </a:xfrm>
          <a:prstGeom prst="rect">
            <a:avLst/>
          </a:prstGeom>
          <a:noFill/>
        </p:spPr>
        <p:txBody>
          <a:bodyPr wrap="square" rtlCol="0">
            <a:spAutoFit/>
          </a:bodyPr>
          <a:p>
            <a:r>
              <a:rPr lang="zh-CN" altLang="en-US" sz="2800">
                <a:solidFill>
                  <a:schemeClr val="bg1"/>
                </a:solidFill>
                <a:latin typeface="微软雅黑" panose="020B0503020204020204" pitchFamily="34" charset="-122"/>
                <a:ea typeface="微软雅黑" panose="020B0503020204020204" pitchFamily="34" charset="-122"/>
              </a:rPr>
              <a:t>交通安全</a:t>
            </a:r>
            <a:endParaRPr lang="zh-CN" altLang="en-US" sz="28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subTnLst>
                                    <p:audio>
                                      <p:cMediaNode>
                                        <p:cTn display="0" masterRel="sameClick">
                                          <p:stCondLst>
                                            <p:cond evt="begin" delay="0">
                                              <p:tn val="5"/>
                                            </p:cond>
                                          </p:stCondLst>
                                          <p:endCondLst>
                                            <p:cond evt="onStopAudio" delay="0">
                                              <p:tgtEl>
                                                <p:sldTgt/>
                                              </p:tgtEl>
                                            </p:cond>
                                          </p:endCondLst>
                                        </p:cTn>
                                        <p:tgtEl>
                                          <p:sndTgt r:embed="rId4" name="carbrake.wav"/>
                                        </p:tgtEl>
                                      </p:cMediaNode>
                                    </p:audio>
                                  </p:sub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500"/>
                                        <p:tgtEl>
                                          <p:spTgt spid="10"/>
                                        </p:tgtEl>
                                      </p:cBhvr>
                                    </p:animEffect>
                                  </p:childTnLst>
                                  <p:subTnLst>
                                    <p:set>
                                      <p:cBhvr override="childStyle">
                                        <p:cTn dur="1" fill="hold" display="0" masterRel="sameClick" afterEffect="1">
                                          <p:stCondLst>
                                            <p:cond evt="end" delay="0">
                                              <p:tn val="9"/>
                                            </p:cond>
                                          </p:stCondLst>
                                        </p:cTn>
                                        <p:tgtEl>
                                          <p:spTgt spid="10"/>
                                        </p:tgtEl>
                                        <p:attrNameLst>
                                          <p:attrName>style.visibility</p:attrName>
                                        </p:attrNameLst>
                                      </p:cBhvr>
                                      <p:to>
                                        <p:strVal val="hidden"/>
                                      </p:to>
                                    </p:set>
                                  </p:sub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up)">
                                      <p:cBhvr>
                                        <p:cTn id="15" dur="500"/>
                                        <p:tgtEl>
                                          <p:spTgt spid="14"/>
                                        </p:tgtEl>
                                      </p:cBhvr>
                                    </p:animEffect>
                                  </p:childTnLst>
                                  <p:subTnLst>
                                    <p:set>
                                      <p:cBhvr override="childStyle">
                                        <p:cTn dur="1" fill="hold" display="0" masterRel="sameClick" afterEffect="1">
                                          <p:stCondLst>
                                            <p:cond evt="end" delay="0">
                                              <p:tn val="13"/>
                                            </p:cond>
                                          </p:stCondLst>
                                        </p:cTn>
                                        <p:tgtEl>
                                          <p:spTgt spid="14"/>
                                        </p:tgtEl>
                                        <p:attrNameLst>
                                          <p:attrName>style.visibility</p:attrName>
                                        </p:attrNameLst>
                                      </p:cBhvr>
                                      <p:to>
                                        <p:strVal val="hidden"/>
                                      </p:to>
                                    </p:set>
                                  </p:sub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up)">
                                      <p:cBhvr>
                                        <p:cTn id="19" dur="500"/>
                                        <p:tgtEl>
                                          <p:spTgt spid="17"/>
                                        </p:tgtEl>
                                      </p:cBhvr>
                                    </p:animEffect>
                                  </p:childTnLst>
                                  <p:subTnLst>
                                    <p:set>
                                      <p:cBhvr override="childStyle">
                                        <p:cTn dur="1" fill="hold" display="0" masterRel="sameClick" afterEffect="1">
                                          <p:stCondLst>
                                            <p:cond evt="end" delay="0">
                                              <p:tn val="17"/>
                                            </p:cond>
                                          </p:stCondLst>
                                        </p:cTn>
                                        <p:tgtEl>
                                          <p:spTgt spid="17"/>
                                        </p:tgtEl>
                                        <p:attrNameLst>
                                          <p:attrName>style.visibility</p:attrName>
                                        </p:attrNameLst>
                                      </p:cBhvr>
                                      <p:to>
                                        <p:strVal val="hidden"/>
                                      </p:to>
                                    </p:set>
                                  </p:sub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up)">
                                      <p:cBhvr>
                                        <p:cTn id="23" dur="500"/>
                                        <p:tgtEl>
                                          <p:spTgt spid="18"/>
                                        </p:tgtEl>
                                      </p:cBhvr>
                                    </p:animEffect>
                                  </p:childTnLst>
                                  <p:subTnLst>
                                    <p:set>
                                      <p:cBhvr override="childStyle">
                                        <p:cTn dur="1" fill="hold" display="0" masterRel="sameClick" afterEffect="1">
                                          <p:stCondLst>
                                            <p:cond evt="end" delay="0">
                                              <p:tn val="21"/>
                                            </p:cond>
                                          </p:stCondLst>
                                        </p:cTn>
                                        <p:tgtEl>
                                          <p:spTgt spid="18"/>
                                        </p:tgtEl>
                                        <p:attrNameLst>
                                          <p:attrName>style.visibility</p:attrName>
                                        </p:attrNameLst>
                                      </p:cBhvr>
                                      <p:to>
                                        <p:strVal val="hidden"/>
                                      </p:to>
                                    </p:set>
                                  </p:subTnLst>
                                </p:cTn>
                              </p:par>
                            </p:childTnLst>
                          </p:cTn>
                        </p:par>
                        <p:par>
                          <p:cTn id="24" fill="hold">
                            <p:stCondLst>
                              <p:cond delay="2500"/>
                            </p:stCondLst>
                            <p:childTnLst>
                              <p:par>
                                <p:cTn id="25" presetID="9" presetClass="entr" presetSubtype="0"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dissolve">
                                      <p:cBhvr>
                                        <p:cTn id="27" dur="500"/>
                                        <p:tgtEl>
                                          <p:spTgt spid="20"/>
                                        </p:tgtEl>
                                      </p:cBhvr>
                                    </p:animEffect>
                                  </p:childTnLst>
                                  <p:subTnLst>
                                    <p:set>
                                      <p:cBhvr override="childStyle">
                                        <p:cTn dur="1" fill="hold" display="0" masterRel="sameClick" afterEffect="1">
                                          <p:stCondLst>
                                            <p:cond evt="end" delay="0">
                                              <p:tn val="25"/>
                                            </p:cond>
                                          </p:stCondLst>
                                        </p:cTn>
                                        <p:tgtEl>
                                          <p:spTgt spid="20"/>
                                        </p:tgtEl>
                                        <p:attrNameLst>
                                          <p:attrName>style.visibility</p:attrName>
                                        </p:attrNameLst>
                                      </p:cBhvr>
                                      <p:to>
                                        <p:strVal val="hidden"/>
                                      </p:to>
                                    </p:set>
                                  </p:subTnLst>
                                </p:cTn>
                              </p:par>
                            </p:childTnLst>
                          </p:cTn>
                        </p:par>
                        <p:par>
                          <p:cTn id="28" fill="hold">
                            <p:stCondLst>
                              <p:cond delay="3000"/>
                            </p:stCondLst>
                            <p:childTnLst>
                              <p:par>
                                <p:cTn id="29" presetID="9" presetClass="entr" presetSubtype="0"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dissolve">
                                      <p:cBhvr>
                                        <p:cTn id="31" dur="500"/>
                                        <p:tgtEl>
                                          <p:spTgt spid="21"/>
                                        </p:tgtEl>
                                      </p:cBhvr>
                                    </p:animEffect>
                                  </p:childTnLst>
                                  <p:subTnLst>
                                    <p:set>
                                      <p:cBhvr override="childStyle">
                                        <p:cTn dur="1" fill="hold" display="0" masterRel="sameClick" afterEffect="1">
                                          <p:stCondLst>
                                            <p:cond evt="end" delay="0">
                                              <p:tn val="29"/>
                                            </p:cond>
                                          </p:stCondLst>
                                        </p:cTn>
                                        <p:tgtEl>
                                          <p:spTgt spid="21"/>
                                        </p:tgtEl>
                                        <p:attrNameLst>
                                          <p:attrName>style.visibility</p:attrName>
                                        </p:attrNameLst>
                                      </p:cBhvr>
                                      <p:to>
                                        <p:strVal val="hidden"/>
                                      </p:to>
                                    </p:set>
                                  </p:subTnLst>
                                </p:cTn>
                              </p:par>
                            </p:childTnLst>
                          </p:cTn>
                        </p:par>
                        <p:par>
                          <p:cTn id="32" fill="hold">
                            <p:stCondLst>
                              <p:cond delay="3500"/>
                            </p:stCondLst>
                            <p:childTnLst>
                              <p:par>
                                <p:cTn id="33" presetID="9" presetClass="entr" presetSubtype="0" fill="hold"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dissolve">
                                      <p:cBhvr>
                                        <p:cTn id="35" dur="500"/>
                                        <p:tgtEl>
                                          <p:spTgt spid="22"/>
                                        </p:tgtEl>
                                      </p:cBhvr>
                                    </p:animEffect>
                                  </p:childTnLst>
                                  <p:subTnLst>
                                    <p:set>
                                      <p:cBhvr override="childStyle">
                                        <p:cTn dur="1" fill="hold" display="0" masterRel="sameClick" afterEffect="1">
                                          <p:stCondLst>
                                            <p:cond evt="end" delay="0">
                                              <p:tn val="33"/>
                                            </p:cond>
                                          </p:stCondLst>
                                        </p:cTn>
                                        <p:tgtEl>
                                          <p:spTgt spid="22"/>
                                        </p:tgtEl>
                                        <p:attrNameLst>
                                          <p:attrName>style.visibility</p:attrName>
                                        </p:attrNameLst>
                                      </p:cBhvr>
                                      <p:to>
                                        <p:strVal val="hidden"/>
                                      </p:to>
                                    </p:set>
                                  </p:subTnLst>
                                </p:cTn>
                              </p:par>
                            </p:childTnLst>
                          </p:cTn>
                        </p:par>
                        <p:par>
                          <p:cTn id="36" fill="hold">
                            <p:stCondLst>
                              <p:cond delay="4000"/>
                            </p:stCondLst>
                            <p:childTnLst>
                              <p:par>
                                <p:cTn id="37" presetID="9" presetClass="entr" presetSubtype="0" fill="hold"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dissolve">
                                      <p:cBhvr>
                                        <p:cTn id="39" dur="500"/>
                                        <p:tgtEl>
                                          <p:spTgt spid="23"/>
                                        </p:tgtEl>
                                      </p:cBhvr>
                                    </p:animEffect>
                                  </p:childTnLst>
                                  <p:subTnLst>
                                    <p:set>
                                      <p:cBhvr override="childStyle">
                                        <p:cTn dur="1" fill="hold" display="0" masterRel="sameClick" afterEffect="1">
                                          <p:stCondLst>
                                            <p:cond evt="end" delay="0">
                                              <p:tn val="37"/>
                                            </p:cond>
                                          </p:stCondLst>
                                        </p:cTn>
                                        <p:tgtEl>
                                          <p:spTgt spid="2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1" name="TextBox 3"/>
          <p:cNvSpPr txBox="1">
            <a:spLocks noChangeArrowheads="1"/>
          </p:cNvSpPr>
          <p:nvPr/>
        </p:nvSpPr>
        <p:spPr bwMode="auto">
          <a:xfrm>
            <a:off x="8688388" y="6524626"/>
            <a:ext cx="197961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buFontTx/>
              <a:buNone/>
            </a:pPr>
            <a:r>
              <a:rPr lang="zh-CN" altLang="en-US" sz="1600">
                <a:solidFill>
                  <a:schemeClr val="bg1"/>
                </a:solidFill>
                <a:ea typeface="微软雅黑" panose="020B0503020204020204" pitchFamily="34" charset="-122"/>
              </a:rPr>
              <a:t>海洋钻井运输公司</a:t>
            </a:r>
            <a:endParaRPr lang="zh-CN" altLang="en-US" sz="1600">
              <a:solidFill>
                <a:schemeClr val="bg1"/>
              </a:solidFill>
              <a:ea typeface="微软雅黑" panose="020B0503020204020204" pitchFamily="34" charset="-122"/>
            </a:endParaRPr>
          </a:p>
        </p:txBody>
      </p:sp>
      <p:sp>
        <p:nvSpPr>
          <p:cNvPr id="7" name="内容占位符 1"/>
          <p:cNvSpPr txBox="1"/>
          <p:nvPr/>
        </p:nvSpPr>
        <p:spPr>
          <a:xfrm>
            <a:off x="1919289" y="1004888"/>
            <a:ext cx="8110537" cy="4800600"/>
          </a:xfrm>
          <a:prstGeom prst="rect">
            <a:avLst/>
          </a:prstGeom>
        </p:spPr>
        <p:txBody>
          <a:bodyPr/>
          <a:lstStyle/>
          <a:p>
            <a:pPr marL="342900" indent="-342900" eaLnBrk="0" hangingPunct="0">
              <a:spcBef>
                <a:spcPct val="20000"/>
              </a:spcBef>
              <a:defRPr/>
            </a:pPr>
            <a:r>
              <a:rPr lang="zh-CN" altLang="en-US" sz="3200" dirty="0">
                <a:solidFill>
                  <a:srgbClr val="0000CC"/>
                </a:solidFill>
                <a:ea typeface="微软雅黑" panose="020B0503020204020204" pitchFamily="34" charset="-122"/>
              </a:rPr>
              <a:t>          </a:t>
            </a:r>
            <a:r>
              <a:rPr lang="zh-CN" altLang="en-US" sz="2800" b="1" dirty="0">
                <a:solidFill>
                  <a:srgbClr val="0000CC"/>
                </a:solidFill>
                <a:latin typeface="仿宋_GB2312" pitchFamily="49" charset="-122"/>
                <a:ea typeface="仿宋_GB2312" pitchFamily="49" charset="-122"/>
              </a:rPr>
              <a:t> </a:t>
            </a:r>
            <a:endParaRPr lang="en-US" altLang="zh-CN" sz="2800" b="1" dirty="0">
              <a:latin typeface="仿宋_GB2312" pitchFamily="49" charset="-122"/>
              <a:ea typeface="仿宋_GB2312" pitchFamily="49" charset="-122"/>
            </a:endParaRPr>
          </a:p>
          <a:p>
            <a:pPr marL="342900" indent="-342900" eaLnBrk="0" hangingPunct="0">
              <a:spcBef>
                <a:spcPct val="20000"/>
              </a:spcBef>
              <a:defRPr/>
            </a:pPr>
            <a:r>
              <a:rPr lang="en-US" sz="3200" dirty="0"/>
              <a:t> </a:t>
            </a:r>
            <a:endParaRPr lang="zh-CN" altLang="en-US" sz="3200" dirty="0">
              <a:ea typeface="微软雅黑" panose="020B0503020204020204" pitchFamily="34" charset="-122"/>
            </a:endParaRPr>
          </a:p>
          <a:p>
            <a:pPr marL="342900" indent="-342900" eaLnBrk="0" hangingPunct="0">
              <a:spcBef>
                <a:spcPct val="20000"/>
              </a:spcBef>
              <a:buFont typeface="Arial" panose="020B0604020202020204" pitchFamily="34" charset="0"/>
              <a:buChar char="•"/>
              <a:defRPr/>
            </a:pPr>
            <a:endParaRPr lang="zh-CN" altLang="en-US" sz="3200" dirty="0">
              <a:ea typeface="微软雅黑" panose="020B0503020204020204" pitchFamily="34" charset="-122"/>
            </a:endParaRPr>
          </a:p>
        </p:txBody>
      </p:sp>
      <p:sp>
        <p:nvSpPr>
          <p:cNvPr id="8" name="标题 1"/>
          <p:cNvSpPr txBox="1"/>
          <p:nvPr/>
        </p:nvSpPr>
        <p:spPr>
          <a:xfrm>
            <a:off x="1643866" y="1052514"/>
            <a:ext cx="3313112" cy="5472112"/>
          </a:xfrm>
          <a:prstGeom prst="rect">
            <a:avLst/>
          </a:prstGeom>
        </p:spPr>
        <p:txBody>
          <a:bodyPr/>
          <a:lstStyle/>
          <a:p>
            <a:pPr algn="ctr" eaLnBrk="0" hangingPunct="0">
              <a:buFontTx/>
              <a:buNone/>
              <a:defRPr/>
            </a:pPr>
            <a:r>
              <a:rPr lang="zh-CN" altLang="en-US" sz="2400" b="1" dirty="0">
                <a:latin typeface="+mj-lt"/>
                <a:ea typeface="微软雅黑" panose="020B0503020204020204" pitchFamily="34" charset="-122"/>
                <a:cs typeface="+mj-cs"/>
              </a:rPr>
              <a:t>儿童乘车要使用专用安全座椅</a:t>
            </a:r>
            <a:endParaRPr lang="en-US" altLang="zh-CN" sz="2400" b="1" dirty="0">
              <a:latin typeface="+mj-lt"/>
              <a:ea typeface="微软雅黑" panose="020B0503020204020204" pitchFamily="34" charset="-122"/>
              <a:cs typeface="+mj-cs"/>
            </a:endParaRPr>
          </a:p>
          <a:p>
            <a:pPr eaLnBrk="0" hangingPunct="0">
              <a:buFontTx/>
              <a:buNone/>
              <a:defRPr/>
            </a:pPr>
            <a:r>
              <a:rPr lang="zh-CN" altLang="en-US" sz="2400" b="1" dirty="0">
                <a:solidFill>
                  <a:srgbClr val="0000CC"/>
                </a:solidFill>
                <a:latin typeface="Arial" panose="020B0604020202020204" pitchFamily="34" charset="0"/>
                <a:ea typeface="微软雅黑" panose="020B0503020204020204" pitchFamily="34" charset="-122"/>
              </a:rPr>
              <a:t>  </a:t>
            </a:r>
            <a:r>
              <a:rPr lang="zh-CN" altLang="en-US" b="1" dirty="0">
                <a:latin typeface="Arial" panose="020B0604020202020204" pitchFamily="34" charset="0"/>
                <a:ea typeface="微软雅黑" panose="020B0503020204020204" pitchFamily="34" charset="-122"/>
              </a:rPr>
              <a:t>  </a:t>
            </a:r>
            <a:r>
              <a:rPr lang="zh-CN" altLang="en-US" b="1" dirty="0">
                <a:latin typeface="仿宋_GB2312" pitchFamily="49" charset="-122"/>
                <a:ea typeface="仿宋_GB2312" pitchFamily="49" charset="-122"/>
                <a:cs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cs typeface="微软雅黑" panose="020B0503020204020204" pitchFamily="34" charset="-122"/>
              </a:rPr>
              <a:t>测试表明，汽车以时速为</a:t>
            </a:r>
            <a:r>
              <a:rPr lang="en-US" altLang="zh-CN" b="1" dirty="0">
                <a:latin typeface="微软雅黑" panose="020B0503020204020204" pitchFamily="34" charset="-122"/>
                <a:ea typeface="微软雅黑" panose="020B0503020204020204" pitchFamily="34" charset="-122"/>
                <a:cs typeface="微软雅黑" panose="020B0503020204020204" pitchFamily="34" charset="-122"/>
              </a:rPr>
              <a:t>50</a:t>
            </a:r>
            <a:r>
              <a:rPr lang="zh-CN" altLang="en-US" b="1" dirty="0">
                <a:latin typeface="微软雅黑" panose="020B0503020204020204" pitchFamily="34" charset="-122"/>
                <a:ea typeface="微软雅黑" panose="020B0503020204020204" pitchFamily="34" charset="-122"/>
                <a:cs typeface="微软雅黑" panose="020B0503020204020204" pitchFamily="34" charset="-122"/>
              </a:rPr>
              <a:t>公里的速度撞上墙壁的冲击力，相当于从</a:t>
            </a:r>
            <a:r>
              <a:rPr lang="en-US" altLang="zh-CN" b="1" dirty="0">
                <a:latin typeface="微软雅黑" panose="020B0503020204020204" pitchFamily="34" charset="-122"/>
                <a:ea typeface="微软雅黑" panose="020B0503020204020204" pitchFamily="34" charset="-122"/>
                <a:cs typeface="微软雅黑" panose="020B0503020204020204" pitchFamily="34" charset="-122"/>
              </a:rPr>
              <a:t>10</a:t>
            </a:r>
            <a:r>
              <a:rPr lang="zh-CN" altLang="en-US" b="1" dirty="0">
                <a:latin typeface="微软雅黑" panose="020B0503020204020204" pitchFamily="34" charset="-122"/>
                <a:ea typeface="微软雅黑" panose="020B0503020204020204" pitchFamily="34" charset="-122"/>
                <a:cs typeface="微软雅黑" panose="020B0503020204020204" pitchFamily="34" charset="-122"/>
              </a:rPr>
              <a:t>米高度（约为</a:t>
            </a:r>
            <a:r>
              <a:rPr lang="en-US" altLang="zh-CN" b="1" dirty="0">
                <a:latin typeface="微软雅黑" panose="020B0503020204020204" pitchFamily="34" charset="-122"/>
                <a:ea typeface="微软雅黑" panose="020B0503020204020204" pitchFamily="34" charset="-122"/>
                <a:cs typeface="微软雅黑" panose="020B0503020204020204" pitchFamily="34" charset="-122"/>
              </a:rPr>
              <a:t>3</a:t>
            </a:r>
            <a:r>
              <a:rPr lang="zh-CN" altLang="en-US" b="1" dirty="0">
                <a:latin typeface="微软雅黑" panose="020B0503020204020204" pitchFamily="34" charset="-122"/>
                <a:ea typeface="微软雅黑" panose="020B0503020204020204" pitchFamily="34" charset="-122"/>
                <a:cs typeface="微软雅黑" panose="020B0503020204020204" pitchFamily="34" charset="-122"/>
              </a:rPr>
              <a:t>层楼屋顶的高度）跌落到水泥地面上。汽车以时速</a:t>
            </a:r>
            <a:r>
              <a:rPr lang="en-US" altLang="zh-CN" b="1" dirty="0">
                <a:latin typeface="微软雅黑" panose="020B0503020204020204" pitchFamily="34" charset="-122"/>
                <a:ea typeface="微软雅黑" panose="020B0503020204020204" pitchFamily="34" charset="-122"/>
                <a:cs typeface="微软雅黑" panose="020B0503020204020204" pitchFamily="34" charset="-122"/>
              </a:rPr>
              <a:t>50</a:t>
            </a:r>
            <a:r>
              <a:rPr lang="zh-CN" altLang="en-US" b="1" dirty="0">
                <a:latin typeface="微软雅黑" panose="020B0503020204020204" pitchFamily="34" charset="-122"/>
                <a:ea typeface="微软雅黑" panose="020B0503020204020204" pitchFamily="34" charset="-122"/>
                <a:cs typeface="微软雅黑" panose="020B0503020204020204" pitchFamily="34" charset="-122"/>
              </a:rPr>
              <a:t>公里发生碰撞时，作用于既没有系安全带也没有使用儿童安全座椅的四岁儿童身上的、向前方冲击的能量，是儿童体重的</a:t>
            </a:r>
            <a:r>
              <a:rPr lang="en-US" altLang="zh-CN" b="1" dirty="0">
                <a:latin typeface="微软雅黑" panose="020B0503020204020204" pitchFamily="34" charset="-122"/>
                <a:ea typeface="微软雅黑" panose="020B0503020204020204" pitchFamily="34" charset="-122"/>
                <a:cs typeface="微软雅黑" panose="020B0503020204020204" pitchFamily="34" charset="-122"/>
              </a:rPr>
              <a:t>30</a:t>
            </a:r>
            <a:r>
              <a:rPr lang="zh-CN" altLang="en-US" b="1" dirty="0">
                <a:latin typeface="微软雅黑" panose="020B0503020204020204" pitchFamily="34" charset="-122"/>
                <a:ea typeface="微软雅黑" panose="020B0503020204020204" pitchFamily="34" charset="-122"/>
                <a:cs typeface="微软雅黑" panose="020B0503020204020204" pitchFamily="34" charset="-122"/>
              </a:rPr>
              <a:t>倍！未使用儿童安全座椅的死亡率和重伤率约为使用儿童安全座椅的</a:t>
            </a:r>
            <a:r>
              <a:rPr lang="en-US" altLang="zh-CN" b="1" dirty="0">
                <a:latin typeface="微软雅黑" panose="020B0503020204020204" pitchFamily="34" charset="-122"/>
                <a:ea typeface="微软雅黑" panose="020B0503020204020204" pitchFamily="34" charset="-122"/>
                <a:cs typeface="微软雅黑" panose="020B0503020204020204" pitchFamily="34" charset="-122"/>
              </a:rPr>
              <a:t>2.5</a:t>
            </a:r>
            <a:r>
              <a:rPr lang="zh-CN" altLang="en-US" b="1" dirty="0">
                <a:latin typeface="微软雅黑" panose="020B0503020204020204" pitchFamily="34" charset="-122"/>
                <a:ea typeface="微软雅黑" panose="020B0503020204020204" pitchFamily="34" charset="-122"/>
                <a:cs typeface="微软雅黑" panose="020B0503020204020204" pitchFamily="34" charset="-122"/>
              </a:rPr>
              <a:t>倍。因此，即使儿童的体重比较轻，但是也一定要让儿童坐在儿童安全座椅内，防止因汽车事故造成伤害。 </a:t>
            </a:r>
            <a:endParaRPr lang="zh-CN" altLang="en-US" b="1" dirty="0">
              <a:latin typeface="微软雅黑" panose="020B0503020204020204" pitchFamily="34" charset="-122"/>
              <a:ea typeface="微软雅黑" panose="020B0503020204020204" pitchFamily="34" charset="-122"/>
              <a:cs typeface="+mj-cs"/>
            </a:endParaRPr>
          </a:p>
        </p:txBody>
      </p:sp>
      <p:pic>
        <p:nvPicPr>
          <p:cNvPr id="9" name="Picture 5" descr="11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444361" y="1871147"/>
            <a:ext cx="5311775" cy="364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本框 1"/>
          <p:cNvSpPr txBox="1"/>
          <p:nvPr/>
        </p:nvSpPr>
        <p:spPr>
          <a:xfrm>
            <a:off x="764540" y="262890"/>
            <a:ext cx="2606675" cy="521970"/>
          </a:xfrm>
          <a:prstGeom prst="rect">
            <a:avLst/>
          </a:prstGeom>
          <a:noFill/>
        </p:spPr>
        <p:txBody>
          <a:bodyPr wrap="square" rtlCol="0">
            <a:spAutoFit/>
          </a:bodyPr>
          <a:p>
            <a:r>
              <a:rPr lang="zh-CN" altLang="en-US" sz="2800">
                <a:solidFill>
                  <a:schemeClr val="bg1"/>
                </a:solidFill>
                <a:latin typeface="微软雅黑" panose="020B0503020204020204" pitchFamily="34" charset="-122"/>
                <a:ea typeface="微软雅黑" panose="020B0503020204020204" pitchFamily="34" charset="-122"/>
              </a:rPr>
              <a:t>交通安全</a:t>
            </a:r>
            <a:endParaRPr lang="zh-CN" altLang="en-US" sz="28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470679" y="2210268"/>
            <a:ext cx="7407124" cy="2464614"/>
            <a:chOff x="1996495" y="2227440"/>
            <a:chExt cx="7407123" cy="2464614"/>
          </a:xfrm>
        </p:grpSpPr>
        <p:sp>
          <p:nvSpPr>
            <p:cNvPr id="3" name="TextBox 49"/>
            <p:cNvSpPr txBox="1"/>
            <p:nvPr/>
          </p:nvSpPr>
          <p:spPr>
            <a:xfrm>
              <a:off x="4723098" y="3244152"/>
              <a:ext cx="4680520" cy="922020"/>
            </a:xfrm>
            <a:prstGeom prst="rect">
              <a:avLst/>
            </a:prstGeom>
            <a:noFill/>
          </p:spPr>
          <p:txBody>
            <a:bodyPr wrap="square" rtlCol="0">
              <a:spAutoFit/>
            </a:bodyPr>
            <a:lstStyle/>
            <a:p>
              <a:pPr algn="ctr"/>
              <a:r>
                <a:rPr lang="zh-CN" altLang="en-US" sz="5400" spc="300" dirty="0">
                  <a:solidFill>
                    <a:srgbClr val="E69B03"/>
                  </a:solidFill>
                  <a:latin typeface="微软雅黑" panose="020B0503020204020204" pitchFamily="34" charset="-122"/>
                  <a:ea typeface="微软雅黑" panose="020B0503020204020204" pitchFamily="34" charset="-122"/>
                </a:rPr>
                <a:t>用电安全</a:t>
              </a:r>
              <a:endParaRPr lang="zh-CN" altLang="en-US" sz="5400" spc="300" dirty="0">
                <a:solidFill>
                  <a:srgbClr val="E69B03"/>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1996495" y="2227440"/>
              <a:ext cx="2464614" cy="2464614"/>
              <a:chOff x="1996495" y="2197487"/>
              <a:chExt cx="2464614" cy="2464614"/>
            </a:xfrm>
          </p:grpSpPr>
          <p:sp>
            <p:nvSpPr>
              <p:cNvPr id="5" name="椭圆 4"/>
              <p:cNvSpPr/>
              <p:nvPr/>
            </p:nvSpPr>
            <p:spPr>
              <a:xfrm>
                <a:off x="1996495" y="2197487"/>
                <a:ext cx="2464614" cy="2464614"/>
              </a:xfrm>
              <a:prstGeom prst="ellipse">
                <a:avLst/>
              </a:prstGeom>
              <a:solidFill>
                <a:srgbClr val="123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6" name="TextBox 52"/>
              <p:cNvSpPr txBox="1"/>
              <p:nvPr/>
            </p:nvSpPr>
            <p:spPr>
              <a:xfrm>
                <a:off x="2162599" y="2690959"/>
                <a:ext cx="2132407" cy="1445260"/>
              </a:xfrm>
              <a:prstGeom prst="rect">
                <a:avLst/>
              </a:prstGeom>
              <a:noFill/>
            </p:spPr>
            <p:txBody>
              <a:bodyPr wrap="square" rtlCol="0">
                <a:spAutoFit/>
              </a:bodyPr>
              <a:lstStyle/>
              <a:p>
                <a:pPr algn="ctr"/>
                <a:r>
                  <a:rPr lang="en-US" altLang="zh-CN" sz="8800" dirty="0">
                    <a:solidFill>
                      <a:schemeClr val="bg1"/>
                    </a:solidFill>
                    <a:latin typeface="Britannic Bold" panose="020B0903060703020204" pitchFamily="34" charset="0"/>
                    <a:ea typeface="微软雅黑" panose="020B0503020204020204" pitchFamily="34" charset="-122"/>
                  </a:rPr>
                  <a:t>04</a:t>
                </a:r>
                <a:endParaRPr lang="zh-CN" altLang="en-US" sz="8800" dirty="0">
                  <a:solidFill>
                    <a:schemeClr val="bg1"/>
                  </a:solidFill>
                  <a:latin typeface="Britannic Bold" panose="020B0903060703020204" pitchFamily="34" charset="0"/>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 name="组合 2"/>
          <p:cNvGrpSpPr/>
          <p:nvPr userDrawn="1"/>
        </p:nvGrpSpPr>
        <p:grpSpPr>
          <a:xfrm>
            <a:off x="-1200" y="246486"/>
            <a:ext cx="12193200" cy="614607"/>
            <a:chOff x="0" y="235759"/>
            <a:chExt cx="12193200" cy="826477"/>
          </a:xfrm>
        </p:grpSpPr>
        <p:grpSp>
          <p:nvGrpSpPr>
            <p:cNvPr id="20" name="组合 19"/>
            <p:cNvGrpSpPr/>
            <p:nvPr userDrawn="1"/>
          </p:nvGrpSpPr>
          <p:grpSpPr>
            <a:xfrm>
              <a:off x="0" y="235759"/>
              <a:ext cx="12193200" cy="826477"/>
              <a:chOff x="-600" y="252907"/>
              <a:chExt cx="12193200" cy="826477"/>
            </a:xfrm>
          </p:grpSpPr>
          <p:sp>
            <p:nvSpPr>
              <p:cNvPr id="21" name="矩形 20"/>
              <p:cNvSpPr/>
              <p:nvPr userDrawn="1"/>
            </p:nvSpPr>
            <p:spPr>
              <a:xfrm>
                <a:off x="-600" y="382724"/>
                <a:ext cx="12193200" cy="566843"/>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ea typeface="微软雅黑" panose="020B0503020204020204" pitchFamily="34" charset="-122"/>
                </a:endParaRPr>
              </a:p>
            </p:txBody>
          </p:sp>
          <p:sp>
            <p:nvSpPr>
              <p:cNvPr id="22" name="五边形 21"/>
              <p:cNvSpPr/>
              <p:nvPr userDrawn="1"/>
            </p:nvSpPr>
            <p:spPr>
              <a:xfrm>
                <a:off x="668215" y="252908"/>
                <a:ext cx="2525036" cy="826476"/>
              </a:xfrm>
              <a:prstGeom prst="homePlate">
                <a:avLst/>
              </a:prstGeom>
              <a:solidFill>
                <a:srgbClr val="80A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ea typeface="微软雅黑" panose="020B0503020204020204" pitchFamily="34" charset="-122"/>
                </a:endParaRPr>
              </a:p>
            </p:txBody>
          </p:sp>
          <p:sp>
            <p:nvSpPr>
              <p:cNvPr id="23" name="直角三角形 22"/>
              <p:cNvSpPr/>
              <p:nvPr userDrawn="1"/>
            </p:nvSpPr>
            <p:spPr>
              <a:xfrm flipH="1">
                <a:off x="528663" y="252907"/>
                <a:ext cx="139551" cy="129817"/>
              </a:xfrm>
              <a:prstGeom prst="rtTriangle">
                <a:avLst/>
              </a:prstGeom>
              <a:solidFill>
                <a:srgbClr val="A6C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ea typeface="微软雅黑" panose="020B0503020204020204" pitchFamily="34" charset="-122"/>
                </a:endParaRPr>
              </a:p>
            </p:txBody>
          </p:sp>
          <p:sp>
            <p:nvSpPr>
              <p:cNvPr id="24" name="直角三角形 23"/>
              <p:cNvSpPr/>
              <p:nvPr userDrawn="1"/>
            </p:nvSpPr>
            <p:spPr>
              <a:xfrm flipH="1" flipV="1">
                <a:off x="528660" y="949568"/>
                <a:ext cx="139551" cy="129816"/>
              </a:xfrm>
              <a:prstGeom prst="rtTriangle">
                <a:avLst/>
              </a:prstGeom>
              <a:solidFill>
                <a:srgbClr val="A6C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lvl="0" algn="ctr"/>
                <a:endParaRPr lang="zh-CN" altLang="en-US" sz="1800">
                  <a:ea typeface="微软雅黑" panose="020B0503020204020204" pitchFamily="34" charset="-122"/>
                </a:endParaRPr>
              </a:p>
            </p:txBody>
          </p:sp>
          <p:sp>
            <p:nvSpPr>
              <p:cNvPr id="25" name="椭圆 24"/>
              <p:cNvSpPr/>
              <p:nvPr userDrawn="1"/>
            </p:nvSpPr>
            <p:spPr>
              <a:xfrm>
                <a:off x="11356958" y="479721"/>
                <a:ext cx="360000" cy="360000"/>
              </a:xfrm>
              <a:prstGeom prst="ellipse">
                <a:avLst/>
              </a:prstGeom>
              <a:solidFill>
                <a:srgbClr val="FFFFFF">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b="0" dirty="0">
                  <a:latin typeface="微软雅黑" panose="020B0503020204020204" pitchFamily="34" charset="-122"/>
                  <a:ea typeface="微软雅黑" panose="020B0503020204020204" pitchFamily="34" charset="-122"/>
                </a:endParaRPr>
              </a:p>
            </p:txBody>
          </p:sp>
          <p:sp>
            <p:nvSpPr>
              <p:cNvPr id="26" name="TextBox 15"/>
              <p:cNvSpPr txBox="1"/>
              <p:nvPr userDrawn="1"/>
            </p:nvSpPr>
            <p:spPr>
              <a:xfrm>
                <a:off x="11211743" y="490444"/>
                <a:ext cx="650431" cy="455262"/>
              </a:xfrm>
              <a:prstGeom prst="rect">
                <a:avLst/>
              </a:prstGeom>
              <a:noFill/>
            </p:spPr>
            <p:txBody>
              <a:bodyPr wrap="square" rtlCol="0">
                <a:spAutoFit/>
              </a:bodyPr>
              <a:p>
                <a:pPr algn="ctr"/>
                <a:r>
                  <a:rPr lang="zh-CN" altLang="en-US" sz="1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6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28" name="TextBox 15"/>
            <p:cNvSpPr txBox="1"/>
            <p:nvPr userDrawn="1"/>
          </p:nvSpPr>
          <p:spPr>
            <a:xfrm>
              <a:off x="11211743" y="395446"/>
              <a:ext cx="650091" cy="455262"/>
            </a:xfrm>
            <a:prstGeom prst="rect">
              <a:avLst/>
            </a:prstGeom>
            <a:noFill/>
          </p:spPr>
          <p:txBody>
            <a:bodyPr wrap="square" rtlCol="0">
              <a:spAutoFit/>
            </a:bodyPr>
            <a:p>
              <a:pPr algn="ctr"/>
              <a:r>
                <a:rPr lang="zh-CN" altLang="en-US" sz="1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6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11271" name="Text Box 7"/>
          <p:cNvSpPr txBox="1"/>
          <p:nvPr/>
        </p:nvSpPr>
        <p:spPr>
          <a:xfrm>
            <a:off x="2708275" y="419100"/>
            <a:ext cx="184150" cy="366713"/>
          </a:xfrm>
          <a:prstGeom prst="rect">
            <a:avLst/>
          </a:prstGeom>
          <a:noFill/>
          <a:ln w="9525">
            <a:noFill/>
          </a:ln>
        </p:spPr>
        <p:txBody>
          <a:bodyPr wrap="none">
            <a:spAutoFit/>
          </a:bodyPr>
          <a:p>
            <a:endParaRPr lang="zh-CN" altLang="en-US" dirty="0">
              <a:latin typeface="Verdana" panose="020B0604030504040204" pitchFamily="34" charset="0"/>
              <a:ea typeface="微软雅黑" panose="020B0503020204020204" pitchFamily="34" charset="-122"/>
            </a:endParaRPr>
          </a:p>
        </p:txBody>
      </p:sp>
      <p:sp>
        <p:nvSpPr>
          <p:cNvPr id="11272" name="Text Box 8"/>
          <p:cNvSpPr txBox="1"/>
          <p:nvPr/>
        </p:nvSpPr>
        <p:spPr>
          <a:xfrm>
            <a:off x="667385" y="292418"/>
            <a:ext cx="4513263" cy="521970"/>
          </a:xfrm>
          <a:prstGeom prst="rect">
            <a:avLst/>
          </a:prstGeom>
          <a:noFill/>
          <a:ln w="9525">
            <a:noFill/>
          </a:ln>
        </p:spPr>
        <p:txBody>
          <a:bodyPr>
            <a:spAutoFit/>
          </a:bodyPr>
          <a:p>
            <a:r>
              <a:rPr lang="zh-CN" altLang="en-US" sz="2800" dirty="0">
                <a:solidFill>
                  <a:schemeClr val="bg1"/>
                </a:solidFill>
                <a:latin typeface="微软雅黑" panose="020B0503020204020204" pitchFamily="34" charset="-122"/>
                <a:ea typeface="微软雅黑" panose="020B0503020204020204" pitchFamily="34" charset="-122"/>
              </a:rPr>
              <a:t>安全用电须知</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11273" name="Text Box 9"/>
          <p:cNvSpPr txBox="1"/>
          <p:nvPr/>
        </p:nvSpPr>
        <p:spPr>
          <a:xfrm>
            <a:off x="735013" y="1344613"/>
            <a:ext cx="5878512" cy="3815080"/>
          </a:xfrm>
          <a:prstGeom prst="rect">
            <a:avLst/>
          </a:prstGeom>
          <a:noFill/>
          <a:ln w="9525">
            <a:noFill/>
          </a:ln>
        </p:spPr>
        <p:txBody>
          <a:bodyPr>
            <a:spAutoFit/>
          </a:bodyPr>
          <a:p>
            <a:endParaRPr lang="zh-CN" altLang="en-US" sz="2800" b="1" dirty="0">
              <a:latin typeface="Calibri" panose="020F0502020204030204" pitchFamily="34" charset="0"/>
              <a:ea typeface="微软雅黑" panose="020B0503020204020204" pitchFamily="34" charset="-122"/>
            </a:endParaRPr>
          </a:p>
          <a:p>
            <a:endParaRPr lang="zh-CN" altLang="en-US" sz="2800" b="1" dirty="0">
              <a:latin typeface="Calibri" panose="020F0502020204030204" pitchFamily="34" charset="0"/>
              <a:ea typeface="微软雅黑" panose="020B0503020204020204" pitchFamily="34" charset="-122"/>
            </a:endParaRPr>
          </a:p>
          <a:p>
            <a:r>
              <a:rPr lang="zh-CN" altLang="en-US" sz="2800" b="1" dirty="0">
                <a:latin typeface="Calibri" panose="020F0502020204030204" pitchFamily="34" charset="0"/>
                <a:ea typeface="微软雅黑" panose="020B0503020204020204" pitchFamily="34" charset="-122"/>
              </a:rPr>
              <a:t>需要移动某些非固定安装的电气设备，如电风扇，临时照明灯，电焊机等时，必须先切断电源再移动。同时导线要收拾好，不要在地面上拖来拖去，以免磨擦。不要硬拉，以免拉断。</a:t>
            </a:r>
            <a:endParaRPr lang="en-US" altLang="x-none" sz="2800" b="1" dirty="0">
              <a:latin typeface="Calibri" panose="020F0502020204030204" pitchFamily="34" charset="0"/>
            </a:endParaRPr>
          </a:p>
          <a:p>
            <a:endParaRPr lang="en-US" altLang="x-none" dirty="0">
              <a:latin typeface="Calibri" panose="020F0502020204030204" pitchFamily="34" charset="0"/>
            </a:endParaRPr>
          </a:p>
        </p:txBody>
      </p:sp>
      <p:pic>
        <p:nvPicPr>
          <p:cNvPr id="11274" name="Picture 10" descr="安全用电4"/>
          <p:cNvPicPr>
            <a:picLocks noChangeAspect="1"/>
          </p:cNvPicPr>
          <p:nvPr/>
        </p:nvPicPr>
        <p:blipFill>
          <a:blip r:embed="rId1"/>
          <a:stretch>
            <a:fillRect/>
          </a:stretch>
        </p:blipFill>
        <p:spPr>
          <a:xfrm>
            <a:off x="6889750" y="1889125"/>
            <a:ext cx="4679950" cy="3937000"/>
          </a:xfrm>
          <a:prstGeom prst="rect">
            <a:avLst/>
          </a:prstGeom>
          <a:noFill/>
          <a:ln w="9525">
            <a:noFill/>
          </a:ln>
        </p:spPr>
      </p:pic>
    </p:spTree>
  </p:cSld>
  <p:clrMapOvr>
    <a:masterClrMapping/>
  </p:clrMapOvr>
  <p:transition spd="slow"/>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95" name="Text Box 7"/>
          <p:cNvSpPr txBox="1"/>
          <p:nvPr/>
        </p:nvSpPr>
        <p:spPr>
          <a:xfrm>
            <a:off x="2708275" y="419100"/>
            <a:ext cx="184150" cy="366713"/>
          </a:xfrm>
          <a:prstGeom prst="rect">
            <a:avLst/>
          </a:prstGeom>
          <a:noFill/>
          <a:ln w="9525">
            <a:noFill/>
          </a:ln>
        </p:spPr>
        <p:txBody>
          <a:bodyPr wrap="none">
            <a:spAutoFit/>
          </a:bodyPr>
          <a:p>
            <a:endParaRPr lang="zh-CN" altLang="en-US" dirty="0">
              <a:latin typeface="Verdana" panose="020B0604030504040204" pitchFamily="34" charset="0"/>
              <a:ea typeface="微软雅黑" panose="020B0503020204020204" pitchFamily="34" charset="-122"/>
            </a:endParaRPr>
          </a:p>
        </p:txBody>
      </p:sp>
      <p:sp>
        <p:nvSpPr>
          <p:cNvPr id="12296" name="Text Box 8"/>
          <p:cNvSpPr txBox="1"/>
          <p:nvPr/>
        </p:nvSpPr>
        <p:spPr>
          <a:xfrm>
            <a:off x="587375" y="312738"/>
            <a:ext cx="4513263" cy="579437"/>
          </a:xfrm>
          <a:prstGeom prst="rect">
            <a:avLst/>
          </a:prstGeom>
          <a:noFill/>
          <a:ln w="9525">
            <a:noFill/>
          </a:ln>
        </p:spPr>
        <p:txBody>
          <a:bodyPr>
            <a:spAutoFit/>
          </a:bodyPr>
          <a:p>
            <a:r>
              <a:rPr lang="zh-CN" altLang="en-US" sz="3200" dirty="0">
                <a:solidFill>
                  <a:srgbClr val="003300"/>
                </a:solidFill>
                <a:latin typeface="Verdana" panose="020B0604030504040204" pitchFamily="34" charset="0"/>
                <a:ea typeface="华文新魏" panose="02010800040101010101" pitchFamily="2" charset="-122"/>
              </a:rPr>
              <a:t>一、安全用电须知</a:t>
            </a:r>
            <a:endParaRPr lang="zh-CN" altLang="en-US" sz="3200" dirty="0">
              <a:solidFill>
                <a:srgbClr val="003300"/>
              </a:solidFill>
              <a:latin typeface="Verdana" panose="020B0604030504040204" pitchFamily="34" charset="0"/>
              <a:ea typeface="华文新魏" panose="02010800040101010101" pitchFamily="2" charset="-122"/>
            </a:endParaRPr>
          </a:p>
        </p:txBody>
      </p:sp>
      <p:sp>
        <p:nvSpPr>
          <p:cNvPr id="12297" name="Text Box 9"/>
          <p:cNvSpPr txBox="1"/>
          <p:nvPr/>
        </p:nvSpPr>
        <p:spPr>
          <a:xfrm>
            <a:off x="1887538" y="1582738"/>
            <a:ext cx="1963737" cy="3505200"/>
          </a:xfrm>
          <a:prstGeom prst="rect">
            <a:avLst/>
          </a:prstGeom>
          <a:noFill/>
          <a:ln w="9525">
            <a:noFill/>
          </a:ln>
        </p:spPr>
        <p:txBody>
          <a:bodyPr>
            <a:spAutoFit/>
          </a:bodyPr>
          <a:p>
            <a:r>
              <a:rPr lang="zh-CN" altLang="en-US" sz="3200" b="1" dirty="0">
                <a:latin typeface="Calibri" panose="020F0502020204030204" pitchFamily="34" charset="0"/>
                <a:ea typeface="微软雅黑" panose="020B0503020204020204" pitchFamily="34" charset="-122"/>
              </a:rPr>
              <a:t>    不得将工件等重物压在导线上，防止压断导线发生触电。</a:t>
            </a:r>
            <a:endParaRPr lang="zh-CN" altLang="en-US" sz="3200" b="1" dirty="0">
              <a:latin typeface="Calibri" panose="020F0502020204030204" pitchFamily="34" charset="0"/>
              <a:ea typeface="微软雅黑" panose="020B0503020204020204" pitchFamily="34" charset="-122"/>
            </a:endParaRPr>
          </a:p>
        </p:txBody>
      </p:sp>
      <p:pic>
        <p:nvPicPr>
          <p:cNvPr id="12298" name="Picture 10" descr="201105261454_00173"/>
          <p:cNvPicPr>
            <a:picLocks noChangeAspect="1"/>
          </p:cNvPicPr>
          <p:nvPr/>
        </p:nvPicPr>
        <p:blipFill>
          <a:blip r:embed="rId1"/>
          <a:stretch>
            <a:fillRect/>
          </a:stretch>
        </p:blipFill>
        <p:spPr>
          <a:xfrm>
            <a:off x="5295900" y="1462088"/>
            <a:ext cx="3511550" cy="4679950"/>
          </a:xfrm>
          <a:prstGeom prst="rect">
            <a:avLst/>
          </a:prstGeom>
          <a:noFill/>
          <a:ln w="9525">
            <a:noFill/>
          </a:ln>
        </p:spPr>
      </p:pic>
      <p:grpSp>
        <p:nvGrpSpPr>
          <p:cNvPr id="3" name="组合 2"/>
          <p:cNvGrpSpPr/>
          <p:nvPr userDrawn="1"/>
        </p:nvGrpSpPr>
        <p:grpSpPr>
          <a:xfrm>
            <a:off x="-1200" y="246486"/>
            <a:ext cx="12193200" cy="614607"/>
            <a:chOff x="0" y="235759"/>
            <a:chExt cx="12193200" cy="826477"/>
          </a:xfrm>
        </p:grpSpPr>
        <p:grpSp>
          <p:nvGrpSpPr>
            <p:cNvPr id="20" name="组合 19"/>
            <p:cNvGrpSpPr/>
            <p:nvPr userDrawn="1"/>
          </p:nvGrpSpPr>
          <p:grpSpPr>
            <a:xfrm>
              <a:off x="0" y="235759"/>
              <a:ext cx="12193200" cy="826477"/>
              <a:chOff x="-600" y="252907"/>
              <a:chExt cx="12193200" cy="826477"/>
            </a:xfrm>
          </p:grpSpPr>
          <p:sp>
            <p:nvSpPr>
              <p:cNvPr id="21" name="矩形 20"/>
              <p:cNvSpPr/>
              <p:nvPr userDrawn="1"/>
            </p:nvSpPr>
            <p:spPr>
              <a:xfrm>
                <a:off x="-600" y="382724"/>
                <a:ext cx="12193200" cy="566843"/>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ea typeface="微软雅黑" panose="020B0503020204020204" pitchFamily="34" charset="-122"/>
                </a:endParaRPr>
              </a:p>
            </p:txBody>
          </p:sp>
          <p:sp>
            <p:nvSpPr>
              <p:cNvPr id="22" name="五边形 21"/>
              <p:cNvSpPr/>
              <p:nvPr userDrawn="1"/>
            </p:nvSpPr>
            <p:spPr>
              <a:xfrm>
                <a:off x="668215" y="252908"/>
                <a:ext cx="2525036" cy="826476"/>
              </a:xfrm>
              <a:prstGeom prst="homePlate">
                <a:avLst/>
              </a:prstGeom>
              <a:solidFill>
                <a:srgbClr val="80A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ea typeface="微软雅黑" panose="020B0503020204020204" pitchFamily="34" charset="-122"/>
                </a:endParaRPr>
              </a:p>
            </p:txBody>
          </p:sp>
          <p:sp>
            <p:nvSpPr>
              <p:cNvPr id="23" name="直角三角形 22"/>
              <p:cNvSpPr/>
              <p:nvPr userDrawn="1"/>
            </p:nvSpPr>
            <p:spPr>
              <a:xfrm flipH="1">
                <a:off x="528663" y="252907"/>
                <a:ext cx="139551" cy="129817"/>
              </a:xfrm>
              <a:prstGeom prst="rtTriangle">
                <a:avLst/>
              </a:prstGeom>
              <a:solidFill>
                <a:srgbClr val="A6C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ea typeface="微软雅黑" panose="020B0503020204020204" pitchFamily="34" charset="-122"/>
                </a:endParaRPr>
              </a:p>
            </p:txBody>
          </p:sp>
          <p:sp>
            <p:nvSpPr>
              <p:cNvPr id="24" name="直角三角形 23"/>
              <p:cNvSpPr/>
              <p:nvPr userDrawn="1"/>
            </p:nvSpPr>
            <p:spPr>
              <a:xfrm flipH="1" flipV="1">
                <a:off x="528660" y="949568"/>
                <a:ext cx="139551" cy="129816"/>
              </a:xfrm>
              <a:prstGeom prst="rtTriangle">
                <a:avLst/>
              </a:prstGeom>
              <a:solidFill>
                <a:srgbClr val="A6C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lvl="0" algn="ctr"/>
                <a:endParaRPr lang="zh-CN" altLang="en-US" sz="1800">
                  <a:ea typeface="微软雅黑" panose="020B0503020204020204" pitchFamily="34" charset="-122"/>
                </a:endParaRPr>
              </a:p>
            </p:txBody>
          </p:sp>
          <p:sp>
            <p:nvSpPr>
              <p:cNvPr id="25" name="椭圆 24"/>
              <p:cNvSpPr/>
              <p:nvPr userDrawn="1"/>
            </p:nvSpPr>
            <p:spPr>
              <a:xfrm>
                <a:off x="11356958" y="479721"/>
                <a:ext cx="360000" cy="360000"/>
              </a:xfrm>
              <a:prstGeom prst="ellipse">
                <a:avLst/>
              </a:prstGeom>
              <a:solidFill>
                <a:srgbClr val="FFFFFF">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b="0" dirty="0">
                  <a:latin typeface="微软雅黑" panose="020B0503020204020204" pitchFamily="34" charset="-122"/>
                  <a:ea typeface="微软雅黑" panose="020B0503020204020204" pitchFamily="34" charset="-122"/>
                </a:endParaRPr>
              </a:p>
            </p:txBody>
          </p:sp>
          <p:sp>
            <p:nvSpPr>
              <p:cNvPr id="26" name="TextBox 15"/>
              <p:cNvSpPr txBox="1"/>
              <p:nvPr userDrawn="1"/>
            </p:nvSpPr>
            <p:spPr>
              <a:xfrm>
                <a:off x="11211743" y="490444"/>
                <a:ext cx="650431" cy="455262"/>
              </a:xfrm>
              <a:prstGeom prst="rect">
                <a:avLst/>
              </a:prstGeom>
              <a:noFill/>
            </p:spPr>
            <p:txBody>
              <a:bodyPr wrap="square" rtlCol="0">
                <a:spAutoFit/>
              </a:bodyPr>
              <a:p>
                <a:pPr algn="ctr"/>
                <a:r>
                  <a:rPr lang="zh-CN" altLang="en-US" sz="1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6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28" name="TextBox 15"/>
            <p:cNvSpPr txBox="1"/>
            <p:nvPr userDrawn="1"/>
          </p:nvSpPr>
          <p:spPr>
            <a:xfrm>
              <a:off x="11211743" y="395446"/>
              <a:ext cx="650091" cy="455262"/>
            </a:xfrm>
            <a:prstGeom prst="rect">
              <a:avLst/>
            </a:prstGeom>
            <a:noFill/>
          </p:spPr>
          <p:txBody>
            <a:bodyPr wrap="square" rtlCol="0">
              <a:spAutoFit/>
            </a:bodyPr>
            <a:p>
              <a:pPr algn="ctr"/>
              <a:r>
                <a:rPr lang="zh-CN" altLang="en-US" sz="1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6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11272" name="Text Box 8"/>
          <p:cNvSpPr txBox="1"/>
          <p:nvPr/>
        </p:nvSpPr>
        <p:spPr>
          <a:xfrm>
            <a:off x="667385" y="292418"/>
            <a:ext cx="4513263" cy="521970"/>
          </a:xfrm>
          <a:prstGeom prst="rect">
            <a:avLst/>
          </a:prstGeom>
          <a:noFill/>
          <a:ln w="9525">
            <a:noFill/>
          </a:ln>
        </p:spPr>
        <p:txBody>
          <a:bodyPr>
            <a:spAutoFit/>
          </a:bodyPr>
          <a:p>
            <a:r>
              <a:rPr lang="zh-CN" altLang="en-US" sz="2800" dirty="0">
                <a:solidFill>
                  <a:schemeClr val="bg1"/>
                </a:solidFill>
                <a:latin typeface="微软雅黑" panose="020B0503020204020204" pitchFamily="34" charset="-122"/>
                <a:ea typeface="微软雅黑" panose="020B0503020204020204" pitchFamily="34" charset="-122"/>
              </a:rPr>
              <a:t>安全用电须知</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9" name="Text Box 7"/>
          <p:cNvSpPr txBox="1"/>
          <p:nvPr/>
        </p:nvSpPr>
        <p:spPr>
          <a:xfrm>
            <a:off x="2708275" y="419100"/>
            <a:ext cx="184150" cy="366713"/>
          </a:xfrm>
          <a:prstGeom prst="rect">
            <a:avLst/>
          </a:prstGeom>
          <a:noFill/>
          <a:ln w="9525">
            <a:noFill/>
          </a:ln>
        </p:spPr>
        <p:txBody>
          <a:bodyPr wrap="none">
            <a:spAutoFit/>
          </a:bodyPr>
          <a:p>
            <a:endParaRPr lang="zh-CN" altLang="en-US" dirty="0">
              <a:latin typeface="Verdana" panose="020B0604030504040204" pitchFamily="34" charset="0"/>
              <a:ea typeface="微软雅黑" panose="020B0503020204020204" pitchFamily="34" charset="-122"/>
            </a:endParaRPr>
          </a:p>
        </p:txBody>
      </p:sp>
      <p:sp>
        <p:nvSpPr>
          <p:cNvPr id="13320" name="Text Box 8"/>
          <p:cNvSpPr txBox="1"/>
          <p:nvPr/>
        </p:nvSpPr>
        <p:spPr>
          <a:xfrm>
            <a:off x="587375" y="312738"/>
            <a:ext cx="4513263" cy="579437"/>
          </a:xfrm>
          <a:prstGeom prst="rect">
            <a:avLst/>
          </a:prstGeom>
          <a:noFill/>
          <a:ln w="9525">
            <a:noFill/>
          </a:ln>
        </p:spPr>
        <p:txBody>
          <a:bodyPr>
            <a:spAutoFit/>
          </a:bodyPr>
          <a:p>
            <a:r>
              <a:rPr lang="zh-CN" altLang="en-US" sz="3200" dirty="0">
                <a:solidFill>
                  <a:srgbClr val="003300"/>
                </a:solidFill>
                <a:latin typeface="Verdana" panose="020B0604030504040204" pitchFamily="34" charset="0"/>
                <a:ea typeface="华文新魏" panose="02010800040101010101" pitchFamily="2" charset="-122"/>
              </a:rPr>
              <a:t>一、安全用电须知</a:t>
            </a:r>
            <a:endParaRPr lang="zh-CN" altLang="en-US" sz="3200" dirty="0">
              <a:solidFill>
                <a:srgbClr val="003300"/>
              </a:solidFill>
              <a:latin typeface="Verdana" panose="020B0604030504040204" pitchFamily="34" charset="0"/>
              <a:ea typeface="华文新魏" panose="02010800040101010101" pitchFamily="2" charset="-122"/>
            </a:endParaRPr>
          </a:p>
        </p:txBody>
      </p:sp>
      <p:pic>
        <p:nvPicPr>
          <p:cNvPr id="13321" name="Picture 9" descr="201105261401_00172"/>
          <p:cNvPicPr>
            <a:picLocks noChangeAspect="1"/>
          </p:cNvPicPr>
          <p:nvPr/>
        </p:nvPicPr>
        <p:blipFill>
          <a:blip r:embed="rId1"/>
          <a:stretch>
            <a:fillRect/>
          </a:stretch>
        </p:blipFill>
        <p:spPr>
          <a:xfrm>
            <a:off x="1339850" y="3028950"/>
            <a:ext cx="4032250" cy="3024188"/>
          </a:xfrm>
          <a:prstGeom prst="rect">
            <a:avLst/>
          </a:prstGeom>
          <a:noFill/>
          <a:ln w="9525">
            <a:noFill/>
          </a:ln>
        </p:spPr>
      </p:pic>
      <p:pic>
        <p:nvPicPr>
          <p:cNvPr id="13322" name="Picture 10" descr="201105261358_00168"/>
          <p:cNvPicPr>
            <a:picLocks noChangeAspect="1"/>
          </p:cNvPicPr>
          <p:nvPr/>
        </p:nvPicPr>
        <p:blipFill>
          <a:blip r:embed="rId2"/>
          <a:stretch>
            <a:fillRect/>
          </a:stretch>
        </p:blipFill>
        <p:spPr>
          <a:xfrm>
            <a:off x="6100763" y="3013075"/>
            <a:ext cx="4032250" cy="3025775"/>
          </a:xfrm>
          <a:prstGeom prst="rect">
            <a:avLst/>
          </a:prstGeom>
          <a:noFill/>
          <a:ln w="9525">
            <a:noFill/>
          </a:ln>
        </p:spPr>
      </p:pic>
      <p:sp>
        <p:nvSpPr>
          <p:cNvPr id="13323" name="Text Box 11"/>
          <p:cNvSpPr txBox="1"/>
          <p:nvPr/>
        </p:nvSpPr>
        <p:spPr>
          <a:xfrm>
            <a:off x="1309688" y="1441450"/>
            <a:ext cx="8964612" cy="1066800"/>
          </a:xfrm>
          <a:prstGeom prst="rect">
            <a:avLst/>
          </a:prstGeom>
          <a:noFill/>
          <a:ln w="9525">
            <a:noFill/>
          </a:ln>
        </p:spPr>
        <p:txBody>
          <a:bodyPr>
            <a:spAutoFit/>
          </a:bodyPr>
          <a:p>
            <a:r>
              <a:rPr lang="zh-CN" altLang="en-US" sz="3200" b="1" dirty="0">
                <a:latin typeface="Calibri" panose="020F0502020204030204" pitchFamily="34" charset="0"/>
                <a:ea typeface="微软雅黑" panose="020B0503020204020204" pitchFamily="34" charset="-122"/>
              </a:rPr>
              <a:t>严禁将导线直接插入插座内使用，以免造成短路或产生的火花引发火灾。</a:t>
            </a:r>
            <a:endParaRPr lang="zh-CN" altLang="en-US" sz="3200" b="1" dirty="0">
              <a:latin typeface="Calibri" panose="020F0502020204030204" pitchFamily="34" charset="0"/>
              <a:ea typeface="微软雅黑" panose="020B0503020204020204" pitchFamily="34" charset="-122"/>
            </a:endParaRPr>
          </a:p>
        </p:txBody>
      </p:sp>
      <p:sp>
        <p:nvSpPr>
          <p:cNvPr id="14348" name="AutoShape 12"/>
          <p:cNvSpPr/>
          <p:nvPr/>
        </p:nvSpPr>
        <p:spPr>
          <a:xfrm>
            <a:off x="1435100" y="3813175"/>
            <a:ext cx="1179513" cy="1430338"/>
          </a:xfrm>
          <a:prstGeom prst="wedgeRoundRectCallout">
            <a:avLst>
              <a:gd name="adj1" fmla="val 83620"/>
              <a:gd name="adj2" fmla="val 21019"/>
              <a:gd name="adj3" fmla="val 16667"/>
            </a:avLst>
          </a:prstGeom>
          <a:solidFill>
            <a:schemeClr val="accent1"/>
          </a:solidFill>
          <a:ln w="9525" cap="flat" cmpd="sng">
            <a:solidFill>
              <a:schemeClr val="tx1"/>
            </a:solidFill>
            <a:prstDash val="solid"/>
            <a:miter/>
            <a:headEnd type="none" w="med" len="med"/>
            <a:tailEnd type="none" w="med" len="med"/>
          </a:ln>
        </p:spPr>
        <p:txBody>
          <a:bodyPr wrap="none" anchor="ctr"/>
          <a:p>
            <a:pPr algn="ctr"/>
            <a:endParaRPr lang="zh-CN" altLang="zh-CN" dirty="0">
              <a:latin typeface="Calibri" panose="020F0502020204030204" pitchFamily="34" charset="0"/>
              <a:ea typeface="微软雅黑" panose="020B0503020204020204" pitchFamily="34" charset="-122"/>
            </a:endParaRPr>
          </a:p>
        </p:txBody>
      </p:sp>
      <p:sp>
        <p:nvSpPr>
          <p:cNvPr id="14349" name="Text Box 13"/>
          <p:cNvSpPr txBox="1"/>
          <p:nvPr/>
        </p:nvSpPr>
        <p:spPr>
          <a:xfrm>
            <a:off x="1449388" y="3868738"/>
            <a:ext cx="1150937" cy="1189037"/>
          </a:xfrm>
          <a:prstGeom prst="rect">
            <a:avLst/>
          </a:prstGeom>
          <a:noFill/>
          <a:ln w="9525">
            <a:noFill/>
          </a:ln>
        </p:spPr>
        <p:txBody>
          <a:bodyPr>
            <a:spAutoFit/>
          </a:bodyPr>
          <a:p>
            <a:r>
              <a:rPr lang="zh-CN" altLang="en-US" dirty="0">
                <a:solidFill>
                  <a:srgbClr val="000099"/>
                </a:solidFill>
                <a:latin typeface="Verdana" panose="020B0604030504040204" pitchFamily="34" charset="0"/>
                <a:ea typeface="微软雅黑" panose="020B0503020204020204" pitchFamily="34" charset="-122"/>
              </a:rPr>
              <a:t>直接插入，容易接触不良或短路</a:t>
            </a:r>
            <a:endParaRPr lang="zh-CN" altLang="en-US" dirty="0">
              <a:solidFill>
                <a:srgbClr val="000099"/>
              </a:solidFill>
              <a:latin typeface="Verdana" panose="020B0604030504040204" pitchFamily="34" charset="0"/>
              <a:ea typeface="微软雅黑" panose="020B0503020204020204" pitchFamily="34" charset="-122"/>
            </a:endParaRPr>
          </a:p>
        </p:txBody>
      </p:sp>
      <p:sp>
        <p:nvSpPr>
          <p:cNvPr id="14350" name="AutoShape 14"/>
          <p:cNvSpPr/>
          <p:nvPr/>
        </p:nvSpPr>
        <p:spPr>
          <a:xfrm>
            <a:off x="6234113" y="4178300"/>
            <a:ext cx="1473200" cy="533400"/>
          </a:xfrm>
          <a:prstGeom prst="wedgeRectCallout">
            <a:avLst>
              <a:gd name="adj1" fmla="val 65731"/>
              <a:gd name="adj2" fmla="val 47856"/>
            </a:avLst>
          </a:prstGeom>
          <a:solidFill>
            <a:schemeClr val="accent1"/>
          </a:solidFill>
          <a:ln w="9525" cap="flat" cmpd="sng">
            <a:solidFill>
              <a:schemeClr val="tx1"/>
            </a:solidFill>
            <a:prstDash val="solid"/>
            <a:miter/>
            <a:headEnd type="none" w="med" len="med"/>
            <a:tailEnd type="none" w="med" len="med"/>
          </a:ln>
        </p:spPr>
        <p:txBody>
          <a:bodyPr wrap="none" anchor="ctr"/>
          <a:p>
            <a:pPr algn="ctr"/>
            <a:r>
              <a:rPr lang="zh-CN" altLang="en-US" dirty="0">
                <a:solidFill>
                  <a:srgbClr val="FF0000"/>
                </a:solidFill>
                <a:latin typeface="Calibri" panose="020F0502020204030204" pitchFamily="34" charset="0"/>
                <a:ea typeface="微软雅黑" panose="020B0503020204020204" pitchFamily="34" charset="-122"/>
              </a:rPr>
              <a:t>正确的做法</a:t>
            </a:r>
            <a:endParaRPr lang="zh-CN" altLang="en-US" dirty="0">
              <a:solidFill>
                <a:srgbClr val="FF0000"/>
              </a:solidFill>
              <a:latin typeface="Calibri" panose="020F0502020204030204" pitchFamily="34" charset="0"/>
              <a:ea typeface="微软雅黑" panose="020B0503020204020204" pitchFamily="34" charset="-122"/>
            </a:endParaRPr>
          </a:p>
        </p:txBody>
      </p:sp>
      <p:grpSp>
        <p:nvGrpSpPr>
          <p:cNvPr id="3" name="组合 2"/>
          <p:cNvGrpSpPr/>
          <p:nvPr userDrawn="1"/>
        </p:nvGrpSpPr>
        <p:grpSpPr>
          <a:xfrm>
            <a:off x="-1200" y="246486"/>
            <a:ext cx="12193200" cy="614607"/>
            <a:chOff x="0" y="235759"/>
            <a:chExt cx="12193200" cy="826477"/>
          </a:xfrm>
        </p:grpSpPr>
        <p:grpSp>
          <p:nvGrpSpPr>
            <p:cNvPr id="20" name="组合 19"/>
            <p:cNvGrpSpPr/>
            <p:nvPr userDrawn="1"/>
          </p:nvGrpSpPr>
          <p:grpSpPr>
            <a:xfrm>
              <a:off x="0" y="235759"/>
              <a:ext cx="12193200" cy="826477"/>
              <a:chOff x="-600" y="252907"/>
              <a:chExt cx="12193200" cy="826477"/>
            </a:xfrm>
          </p:grpSpPr>
          <p:sp>
            <p:nvSpPr>
              <p:cNvPr id="21" name="矩形 20"/>
              <p:cNvSpPr/>
              <p:nvPr userDrawn="1"/>
            </p:nvSpPr>
            <p:spPr>
              <a:xfrm>
                <a:off x="-600" y="382724"/>
                <a:ext cx="12193200" cy="566843"/>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ea typeface="微软雅黑" panose="020B0503020204020204" pitchFamily="34" charset="-122"/>
                </a:endParaRPr>
              </a:p>
            </p:txBody>
          </p:sp>
          <p:sp>
            <p:nvSpPr>
              <p:cNvPr id="22" name="五边形 21"/>
              <p:cNvSpPr/>
              <p:nvPr userDrawn="1"/>
            </p:nvSpPr>
            <p:spPr>
              <a:xfrm>
                <a:off x="668215" y="252908"/>
                <a:ext cx="2525036" cy="826476"/>
              </a:xfrm>
              <a:prstGeom prst="homePlate">
                <a:avLst/>
              </a:prstGeom>
              <a:solidFill>
                <a:srgbClr val="80A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ea typeface="微软雅黑" panose="020B0503020204020204" pitchFamily="34" charset="-122"/>
                </a:endParaRPr>
              </a:p>
            </p:txBody>
          </p:sp>
          <p:sp>
            <p:nvSpPr>
              <p:cNvPr id="23" name="直角三角形 22"/>
              <p:cNvSpPr/>
              <p:nvPr userDrawn="1"/>
            </p:nvSpPr>
            <p:spPr>
              <a:xfrm flipH="1">
                <a:off x="528663" y="252907"/>
                <a:ext cx="139551" cy="129817"/>
              </a:xfrm>
              <a:prstGeom prst="rtTriangle">
                <a:avLst/>
              </a:prstGeom>
              <a:solidFill>
                <a:srgbClr val="A6C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ea typeface="微软雅黑" panose="020B0503020204020204" pitchFamily="34" charset="-122"/>
                </a:endParaRPr>
              </a:p>
            </p:txBody>
          </p:sp>
          <p:sp>
            <p:nvSpPr>
              <p:cNvPr id="24" name="直角三角形 23"/>
              <p:cNvSpPr/>
              <p:nvPr userDrawn="1"/>
            </p:nvSpPr>
            <p:spPr>
              <a:xfrm flipH="1" flipV="1">
                <a:off x="528660" y="949568"/>
                <a:ext cx="139551" cy="129816"/>
              </a:xfrm>
              <a:prstGeom prst="rtTriangle">
                <a:avLst/>
              </a:prstGeom>
              <a:solidFill>
                <a:srgbClr val="A6C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lvl="0" algn="ctr"/>
                <a:endParaRPr lang="zh-CN" altLang="en-US" sz="1800">
                  <a:ea typeface="微软雅黑" panose="020B0503020204020204" pitchFamily="34" charset="-122"/>
                </a:endParaRPr>
              </a:p>
            </p:txBody>
          </p:sp>
          <p:sp>
            <p:nvSpPr>
              <p:cNvPr id="25" name="椭圆 24"/>
              <p:cNvSpPr/>
              <p:nvPr userDrawn="1"/>
            </p:nvSpPr>
            <p:spPr>
              <a:xfrm>
                <a:off x="11356958" y="479721"/>
                <a:ext cx="360000" cy="360000"/>
              </a:xfrm>
              <a:prstGeom prst="ellipse">
                <a:avLst/>
              </a:prstGeom>
              <a:solidFill>
                <a:srgbClr val="FFFFFF">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b="0" dirty="0">
                  <a:latin typeface="微软雅黑" panose="020B0503020204020204" pitchFamily="34" charset="-122"/>
                  <a:ea typeface="微软雅黑" panose="020B0503020204020204" pitchFamily="34" charset="-122"/>
                </a:endParaRPr>
              </a:p>
            </p:txBody>
          </p:sp>
          <p:sp>
            <p:nvSpPr>
              <p:cNvPr id="26" name="TextBox 15"/>
              <p:cNvSpPr txBox="1"/>
              <p:nvPr userDrawn="1"/>
            </p:nvSpPr>
            <p:spPr>
              <a:xfrm>
                <a:off x="11211743" y="490444"/>
                <a:ext cx="650431" cy="455262"/>
              </a:xfrm>
              <a:prstGeom prst="rect">
                <a:avLst/>
              </a:prstGeom>
              <a:noFill/>
            </p:spPr>
            <p:txBody>
              <a:bodyPr wrap="square" rtlCol="0">
                <a:spAutoFit/>
              </a:bodyPr>
              <a:p>
                <a:pPr algn="ctr"/>
                <a:r>
                  <a:rPr lang="zh-CN" altLang="en-US" sz="1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6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28" name="TextBox 15"/>
            <p:cNvSpPr txBox="1"/>
            <p:nvPr userDrawn="1"/>
          </p:nvSpPr>
          <p:spPr>
            <a:xfrm>
              <a:off x="11211743" y="395446"/>
              <a:ext cx="650091" cy="455262"/>
            </a:xfrm>
            <a:prstGeom prst="rect">
              <a:avLst/>
            </a:prstGeom>
            <a:noFill/>
          </p:spPr>
          <p:txBody>
            <a:bodyPr wrap="square" rtlCol="0">
              <a:spAutoFit/>
            </a:bodyPr>
            <a:p>
              <a:pPr algn="ctr"/>
              <a:r>
                <a:rPr lang="zh-CN" altLang="en-US" sz="1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6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11272" name="Text Box 8"/>
          <p:cNvSpPr txBox="1"/>
          <p:nvPr/>
        </p:nvSpPr>
        <p:spPr>
          <a:xfrm>
            <a:off x="667385" y="292418"/>
            <a:ext cx="4513263" cy="521970"/>
          </a:xfrm>
          <a:prstGeom prst="rect">
            <a:avLst/>
          </a:prstGeom>
          <a:noFill/>
          <a:ln w="9525">
            <a:noFill/>
          </a:ln>
        </p:spPr>
        <p:txBody>
          <a:bodyPr>
            <a:spAutoFit/>
          </a:bodyPr>
          <a:p>
            <a:r>
              <a:rPr lang="zh-CN" altLang="en-US" sz="2800" dirty="0">
                <a:solidFill>
                  <a:schemeClr val="bg1"/>
                </a:solidFill>
                <a:latin typeface="微软雅黑" panose="020B0503020204020204" pitchFamily="34" charset="-122"/>
                <a:ea typeface="微软雅黑" panose="020B0503020204020204" pitchFamily="34" charset="-122"/>
              </a:rPr>
              <a:t>安全用电须知</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1" nodeType="clickEffect">
                                  <p:stCondLst>
                                    <p:cond delay="0"/>
                                  </p:stCondLst>
                                  <p:iterate type="lt">
                                    <p:tmPct val="50000"/>
                                  </p:iterate>
                                  <p:childTnLst>
                                    <p:set>
                                      <p:cBhvr>
                                        <p:cTn id="6" dur="1" fill="hold">
                                          <p:stCondLst>
                                            <p:cond delay="0"/>
                                          </p:stCondLst>
                                        </p:cTn>
                                        <p:tgtEl>
                                          <p:spTgt spid="14349"/>
                                        </p:tgtEl>
                                        <p:attrNameLst>
                                          <p:attrName>style.visibility</p:attrName>
                                        </p:attrNameLst>
                                      </p:cBhvr>
                                      <p:to>
                                        <p:strVal val="visible"/>
                                      </p:to>
                                    </p:set>
                                    <p:anim calcmode="discrete" valueType="clr">
                                      <p:cBhvr override="childStyle">
                                        <p:cTn id="7" dur="1000"/>
                                        <p:tgtEl>
                                          <p:spTgt spid="14349"/>
                                        </p:tgtEl>
                                        <p:attrNameLst>
                                          <p:attrName>style.color</p:attrName>
                                        </p:attrNameLst>
                                      </p:cBhvr>
                                      <p:tavLst>
                                        <p:tav tm="0">
                                          <p:val>
                                            <p:clrVal>
                                              <a:schemeClr val="accent2"/>
                                            </p:clrVal>
                                          </p:val>
                                        </p:tav>
                                        <p:tav tm="50000">
                                          <p:val>
                                            <p:clrVal>
                                              <a:schemeClr val="hlink"/>
                                            </p:clrVal>
                                          </p:val>
                                        </p:tav>
                                      </p:tavLst>
                                    </p:anim>
                                    <p:anim calcmode="discrete" valueType="clr">
                                      <p:cBhvr>
                                        <p:cTn id="8" dur="1000"/>
                                        <p:tgtEl>
                                          <p:spTgt spid="14349"/>
                                        </p:tgtEl>
                                        <p:attrNameLst>
                                          <p:attrName>fillcolor</p:attrName>
                                        </p:attrNameLst>
                                      </p:cBhvr>
                                      <p:tavLst>
                                        <p:tav tm="0">
                                          <p:val>
                                            <p:clrVal>
                                              <a:schemeClr val="accent2"/>
                                            </p:clrVal>
                                          </p:val>
                                        </p:tav>
                                        <p:tav tm="50000">
                                          <p:val>
                                            <p:clrVal>
                                              <a:schemeClr val="hlink"/>
                                            </p:clrVal>
                                          </p:val>
                                        </p:tav>
                                      </p:tavLst>
                                    </p:anim>
                                    <p:set>
                                      <p:cBhvr>
                                        <p:cTn id="9" dur="1000"/>
                                        <p:tgtEl>
                                          <p:spTgt spid="14349"/>
                                        </p:tgtEl>
                                        <p:attrNameLst>
                                          <p:attrName>fill.type</p:attrName>
                                        </p:attrNameLst>
                                      </p:cBhvr>
                                      <p:to>
                                        <p:strVal val="solid"/>
                                      </p:to>
                                    </p:set>
                                  </p:childTnLst>
                                </p:cTn>
                              </p:par>
                              <p:par>
                                <p:cTn id="10" presetID="27" presetClass="entr" presetSubtype="0" fill="hold" grpId="1" nodeType="withEffect">
                                  <p:stCondLst>
                                    <p:cond delay="0"/>
                                  </p:stCondLst>
                                  <p:iterate type="lt">
                                    <p:tmPct val="50000"/>
                                  </p:iterate>
                                  <p:childTnLst>
                                    <p:set>
                                      <p:cBhvr>
                                        <p:cTn id="11" dur="1" fill="hold">
                                          <p:stCondLst>
                                            <p:cond delay="0"/>
                                          </p:stCondLst>
                                        </p:cTn>
                                        <p:tgtEl>
                                          <p:spTgt spid="14348"/>
                                        </p:tgtEl>
                                        <p:attrNameLst>
                                          <p:attrName>style.visibility</p:attrName>
                                        </p:attrNameLst>
                                      </p:cBhvr>
                                      <p:to>
                                        <p:strVal val="visible"/>
                                      </p:to>
                                    </p:set>
                                    <p:anim calcmode="discrete" valueType="clr">
                                      <p:cBhvr override="childStyle">
                                        <p:cTn id="12" dur="80"/>
                                        <p:tgtEl>
                                          <p:spTgt spid="14348"/>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14348"/>
                                        </p:tgtEl>
                                        <p:attrNameLst>
                                          <p:attrName>fillcolor</p:attrName>
                                        </p:attrNameLst>
                                      </p:cBhvr>
                                      <p:tavLst>
                                        <p:tav tm="0">
                                          <p:val>
                                            <p:clrVal>
                                              <a:schemeClr val="accent2"/>
                                            </p:clrVal>
                                          </p:val>
                                        </p:tav>
                                        <p:tav tm="50000">
                                          <p:val>
                                            <p:clrVal>
                                              <a:schemeClr val="hlink"/>
                                            </p:clrVal>
                                          </p:val>
                                        </p:tav>
                                      </p:tavLst>
                                    </p:anim>
                                    <p:set>
                                      <p:cBhvr>
                                        <p:cTn id="14" dur="80"/>
                                        <p:tgtEl>
                                          <p:spTgt spid="14348"/>
                                        </p:tgtEl>
                                        <p:attrNameLst>
                                          <p:attrName>fill.type</p:attrName>
                                        </p:attrNameLst>
                                      </p:cBhvr>
                                      <p:to>
                                        <p:strVal val="solid"/>
                                      </p:to>
                                    </p:set>
                                  </p:childTnLst>
                                </p:cTn>
                              </p:par>
                            </p:childTnLst>
                          </p:cTn>
                        </p:par>
                        <p:par>
                          <p:cTn id="15" fill="hold">
                            <p:stCondLst>
                              <p:cond delay="7500"/>
                            </p:stCondLst>
                            <p:childTnLst>
                              <p:par>
                                <p:cTn id="16" presetID="27" presetClass="entr" presetSubtype="0" fill="hold" grpId="1" nodeType="afterEffect">
                                  <p:stCondLst>
                                    <p:cond delay="0"/>
                                  </p:stCondLst>
                                  <p:iterate type="lt">
                                    <p:tmPct val="50000"/>
                                  </p:iterate>
                                  <p:childTnLst>
                                    <p:set>
                                      <p:cBhvr>
                                        <p:cTn id="17" dur="1" fill="hold">
                                          <p:stCondLst>
                                            <p:cond delay="0"/>
                                          </p:stCondLst>
                                        </p:cTn>
                                        <p:tgtEl>
                                          <p:spTgt spid="14350"/>
                                        </p:tgtEl>
                                        <p:attrNameLst>
                                          <p:attrName>style.visibility</p:attrName>
                                        </p:attrNameLst>
                                      </p:cBhvr>
                                      <p:to>
                                        <p:strVal val="visible"/>
                                      </p:to>
                                    </p:set>
                                    <p:anim calcmode="discrete" valueType="clr">
                                      <p:cBhvr override="childStyle">
                                        <p:cTn id="18" dur="500"/>
                                        <p:tgtEl>
                                          <p:spTgt spid="14350"/>
                                        </p:tgtEl>
                                        <p:attrNameLst>
                                          <p:attrName>style.color</p:attrName>
                                        </p:attrNameLst>
                                      </p:cBhvr>
                                      <p:tavLst>
                                        <p:tav tm="0">
                                          <p:val>
                                            <p:clrVal>
                                              <a:schemeClr val="accent2"/>
                                            </p:clrVal>
                                          </p:val>
                                        </p:tav>
                                        <p:tav tm="50000">
                                          <p:val>
                                            <p:clrVal>
                                              <a:schemeClr val="hlink"/>
                                            </p:clrVal>
                                          </p:val>
                                        </p:tav>
                                      </p:tavLst>
                                    </p:anim>
                                    <p:anim calcmode="discrete" valueType="clr">
                                      <p:cBhvr>
                                        <p:cTn id="19" dur="500"/>
                                        <p:tgtEl>
                                          <p:spTgt spid="14350"/>
                                        </p:tgtEl>
                                        <p:attrNameLst>
                                          <p:attrName>fillcolor</p:attrName>
                                        </p:attrNameLst>
                                      </p:cBhvr>
                                      <p:tavLst>
                                        <p:tav tm="0">
                                          <p:val>
                                            <p:clrVal>
                                              <a:schemeClr val="accent2"/>
                                            </p:clrVal>
                                          </p:val>
                                        </p:tav>
                                        <p:tav tm="50000">
                                          <p:val>
                                            <p:clrVal>
                                              <a:schemeClr val="hlink"/>
                                            </p:clrVal>
                                          </p:val>
                                        </p:tav>
                                      </p:tavLst>
                                    </p:anim>
                                    <p:set>
                                      <p:cBhvr>
                                        <p:cTn id="20" dur="500"/>
                                        <p:tgtEl>
                                          <p:spTgt spid="14350"/>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8" grpId="0" bldLvl="0"/>
      <p:bldP spid="14348" grpId="1" bldLvl="0" animBg="1"/>
      <p:bldP spid="14349" grpId="0" bldLvl="0"/>
      <p:bldP spid="14349" grpId="1" bldLvl="0"/>
      <p:bldP spid="14350" grpId="0" bldLvl="0"/>
      <p:bldP spid="14350" grpId="1" bldLvl="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43" name="Text Box 7"/>
          <p:cNvSpPr txBox="1"/>
          <p:nvPr/>
        </p:nvSpPr>
        <p:spPr>
          <a:xfrm>
            <a:off x="2708275" y="419100"/>
            <a:ext cx="184150" cy="366713"/>
          </a:xfrm>
          <a:prstGeom prst="rect">
            <a:avLst/>
          </a:prstGeom>
          <a:noFill/>
          <a:ln w="9525">
            <a:noFill/>
          </a:ln>
        </p:spPr>
        <p:txBody>
          <a:bodyPr wrap="none">
            <a:spAutoFit/>
          </a:bodyPr>
          <a:p>
            <a:endParaRPr lang="zh-CN" altLang="en-US" dirty="0">
              <a:latin typeface="Verdana" panose="020B0604030504040204" pitchFamily="34" charset="0"/>
              <a:ea typeface="微软雅黑" panose="020B0503020204020204" pitchFamily="34" charset="-122"/>
            </a:endParaRPr>
          </a:p>
        </p:txBody>
      </p:sp>
      <p:sp>
        <p:nvSpPr>
          <p:cNvPr id="14344" name="Text Box 8"/>
          <p:cNvSpPr txBox="1"/>
          <p:nvPr/>
        </p:nvSpPr>
        <p:spPr>
          <a:xfrm>
            <a:off x="587375" y="312738"/>
            <a:ext cx="4513263" cy="579437"/>
          </a:xfrm>
          <a:prstGeom prst="rect">
            <a:avLst/>
          </a:prstGeom>
          <a:noFill/>
          <a:ln w="9525">
            <a:noFill/>
          </a:ln>
        </p:spPr>
        <p:txBody>
          <a:bodyPr>
            <a:spAutoFit/>
          </a:bodyPr>
          <a:p>
            <a:r>
              <a:rPr lang="zh-CN" altLang="en-US" sz="3200" dirty="0">
                <a:solidFill>
                  <a:srgbClr val="003300"/>
                </a:solidFill>
                <a:latin typeface="Verdana" panose="020B0604030504040204" pitchFamily="34" charset="0"/>
                <a:ea typeface="华文新魏" panose="02010800040101010101" pitchFamily="2" charset="-122"/>
              </a:rPr>
              <a:t>一、安全用电须知</a:t>
            </a:r>
            <a:endParaRPr lang="zh-CN" altLang="en-US" sz="3200" dirty="0">
              <a:solidFill>
                <a:srgbClr val="003300"/>
              </a:solidFill>
              <a:latin typeface="Verdana" panose="020B0604030504040204" pitchFamily="34" charset="0"/>
              <a:ea typeface="华文新魏" panose="02010800040101010101" pitchFamily="2" charset="-122"/>
            </a:endParaRPr>
          </a:p>
        </p:txBody>
      </p:sp>
      <p:sp>
        <p:nvSpPr>
          <p:cNvPr id="14345" name="Text Box 9"/>
          <p:cNvSpPr txBox="1"/>
          <p:nvPr/>
        </p:nvSpPr>
        <p:spPr>
          <a:xfrm>
            <a:off x="1141413" y="1358900"/>
            <a:ext cx="10339387" cy="1066800"/>
          </a:xfrm>
          <a:prstGeom prst="rect">
            <a:avLst/>
          </a:prstGeom>
          <a:noFill/>
          <a:ln w="9525">
            <a:noFill/>
          </a:ln>
        </p:spPr>
        <p:txBody>
          <a:bodyPr>
            <a:spAutoFit/>
          </a:bodyPr>
          <a:p>
            <a:r>
              <a:rPr lang="zh-CN" altLang="en-US" sz="3200" b="1" dirty="0">
                <a:latin typeface="Calibri" panose="020F0502020204030204" pitchFamily="34" charset="0"/>
                <a:ea typeface="微软雅黑" panose="020B0503020204020204" pitchFamily="34" charset="-122"/>
              </a:rPr>
              <a:t>在打扫卫生，擦拭设备时，严禁用水冲洗电气设施，或用湿布去擦拭带电的电气设施、开关和插座等。</a:t>
            </a:r>
            <a:endParaRPr lang="zh-CN" altLang="en-US" sz="3200" b="1" dirty="0">
              <a:latin typeface="Calibri" panose="020F0502020204030204" pitchFamily="34" charset="0"/>
              <a:ea typeface="微软雅黑" panose="020B0503020204020204" pitchFamily="34" charset="-122"/>
            </a:endParaRPr>
          </a:p>
        </p:txBody>
      </p:sp>
      <p:pic>
        <p:nvPicPr>
          <p:cNvPr id="14346" name="Picture 10" descr="u=2076169504,833254040&amp;gp=1"/>
          <p:cNvPicPr>
            <a:picLocks noChangeAspect="1"/>
          </p:cNvPicPr>
          <p:nvPr/>
        </p:nvPicPr>
        <p:blipFill>
          <a:blip r:embed="rId1"/>
          <a:stretch>
            <a:fillRect/>
          </a:stretch>
        </p:blipFill>
        <p:spPr>
          <a:xfrm>
            <a:off x="4411663" y="2727325"/>
            <a:ext cx="3221037" cy="3149600"/>
          </a:xfrm>
          <a:prstGeom prst="rect">
            <a:avLst/>
          </a:prstGeom>
          <a:noFill/>
          <a:ln w="9525">
            <a:noFill/>
          </a:ln>
        </p:spPr>
      </p:pic>
      <p:pic>
        <p:nvPicPr>
          <p:cNvPr id="14347" name="Picture 11" descr="20077101276174_2"/>
          <p:cNvPicPr>
            <a:picLocks noChangeAspect="1"/>
          </p:cNvPicPr>
          <p:nvPr/>
        </p:nvPicPr>
        <p:blipFill>
          <a:blip r:embed="rId2"/>
          <a:stretch>
            <a:fillRect/>
          </a:stretch>
        </p:blipFill>
        <p:spPr>
          <a:xfrm>
            <a:off x="1165225" y="2697163"/>
            <a:ext cx="2230438" cy="2967037"/>
          </a:xfrm>
          <a:prstGeom prst="rect">
            <a:avLst/>
          </a:prstGeom>
          <a:noFill/>
          <a:ln w="9525">
            <a:noFill/>
          </a:ln>
        </p:spPr>
      </p:pic>
      <p:pic>
        <p:nvPicPr>
          <p:cNvPr id="14348" name="Picture 12" descr="8643"/>
          <p:cNvPicPr>
            <a:picLocks noChangeAspect="1"/>
          </p:cNvPicPr>
          <p:nvPr/>
        </p:nvPicPr>
        <p:blipFill>
          <a:blip r:embed="rId3"/>
          <a:stretch>
            <a:fillRect/>
          </a:stretch>
        </p:blipFill>
        <p:spPr>
          <a:xfrm>
            <a:off x="8197850" y="2386013"/>
            <a:ext cx="3402013" cy="3746500"/>
          </a:xfrm>
          <a:prstGeom prst="rect">
            <a:avLst/>
          </a:prstGeom>
          <a:noFill/>
          <a:ln w="9525">
            <a:noFill/>
          </a:ln>
        </p:spPr>
      </p:pic>
      <p:grpSp>
        <p:nvGrpSpPr>
          <p:cNvPr id="14349" name="Group 13"/>
          <p:cNvGrpSpPr/>
          <p:nvPr/>
        </p:nvGrpSpPr>
        <p:grpSpPr>
          <a:xfrm>
            <a:off x="1219200" y="3554413"/>
            <a:ext cx="1943100" cy="1871662"/>
            <a:chOff x="0" y="0"/>
            <a:chExt cx="1224" cy="1179"/>
          </a:xfrm>
        </p:grpSpPr>
        <p:sp>
          <p:nvSpPr>
            <p:cNvPr id="14350" name="AutoShape 14"/>
            <p:cNvSpPr/>
            <p:nvPr/>
          </p:nvSpPr>
          <p:spPr>
            <a:xfrm rot="2210977">
              <a:off x="409" y="0"/>
              <a:ext cx="272" cy="1179"/>
            </a:xfrm>
            <a:prstGeom prst="parallelogram">
              <a:avLst>
                <a:gd name="adj" fmla="val 25000"/>
              </a:avLst>
            </a:prstGeom>
            <a:solidFill>
              <a:srgbClr val="CC0000"/>
            </a:solidFill>
            <a:ln w="9525" cap="flat" cmpd="sng">
              <a:solidFill>
                <a:schemeClr val="tx1"/>
              </a:solidFill>
              <a:prstDash val="solid"/>
              <a:miter/>
              <a:headEnd type="none" w="med" len="med"/>
              <a:tailEnd type="none" w="med" len="med"/>
            </a:ln>
          </p:spPr>
          <p:txBody>
            <a:bodyPr wrap="none" anchor="ctr"/>
            <a:p>
              <a:endParaRPr lang="zh-CN" altLang="en-US" dirty="0">
                <a:latin typeface="Calibri" panose="020F0502020204030204" pitchFamily="34" charset="0"/>
                <a:ea typeface="微软雅黑" panose="020B0503020204020204" pitchFamily="34" charset="-122"/>
              </a:endParaRPr>
            </a:p>
          </p:txBody>
        </p:sp>
        <p:sp>
          <p:nvSpPr>
            <p:cNvPr id="14351" name="AutoShape 15"/>
            <p:cNvSpPr/>
            <p:nvPr/>
          </p:nvSpPr>
          <p:spPr>
            <a:xfrm rot="-2888708">
              <a:off x="476" y="-22"/>
              <a:ext cx="272" cy="1224"/>
            </a:xfrm>
            <a:prstGeom prst="parallelogram">
              <a:avLst>
                <a:gd name="adj" fmla="val 25000"/>
              </a:avLst>
            </a:prstGeom>
            <a:solidFill>
              <a:srgbClr val="CC0000"/>
            </a:solidFill>
            <a:ln w="9525" cap="flat" cmpd="sng">
              <a:solidFill>
                <a:schemeClr val="tx1"/>
              </a:solidFill>
              <a:prstDash val="solid"/>
              <a:miter/>
              <a:headEnd type="none" w="med" len="med"/>
              <a:tailEnd type="none" w="med" len="med"/>
            </a:ln>
          </p:spPr>
          <p:txBody>
            <a:bodyPr wrap="none" anchor="ctr"/>
            <a:p>
              <a:endParaRPr lang="zh-CN" altLang="en-US" dirty="0">
                <a:latin typeface="Calibri" panose="020F0502020204030204" pitchFamily="34" charset="0"/>
                <a:ea typeface="微软雅黑" panose="020B0503020204020204" pitchFamily="34" charset="-122"/>
              </a:endParaRPr>
            </a:p>
          </p:txBody>
        </p:sp>
      </p:grpSp>
      <p:grpSp>
        <p:nvGrpSpPr>
          <p:cNvPr id="3" name="组合 2"/>
          <p:cNvGrpSpPr/>
          <p:nvPr userDrawn="1"/>
        </p:nvGrpSpPr>
        <p:grpSpPr>
          <a:xfrm>
            <a:off x="-1200" y="246486"/>
            <a:ext cx="12193200" cy="614607"/>
            <a:chOff x="0" y="235759"/>
            <a:chExt cx="12193200" cy="826477"/>
          </a:xfrm>
        </p:grpSpPr>
        <p:grpSp>
          <p:nvGrpSpPr>
            <p:cNvPr id="20" name="组合 19"/>
            <p:cNvGrpSpPr/>
            <p:nvPr userDrawn="1"/>
          </p:nvGrpSpPr>
          <p:grpSpPr>
            <a:xfrm>
              <a:off x="0" y="235759"/>
              <a:ext cx="12193200" cy="826477"/>
              <a:chOff x="-600" y="252907"/>
              <a:chExt cx="12193200" cy="826477"/>
            </a:xfrm>
          </p:grpSpPr>
          <p:sp>
            <p:nvSpPr>
              <p:cNvPr id="21" name="矩形 20"/>
              <p:cNvSpPr/>
              <p:nvPr userDrawn="1"/>
            </p:nvSpPr>
            <p:spPr>
              <a:xfrm>
                <a:off x="-600" y="382724"/>
                <a:ext cx="12193200" cy="566843"/>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ea typeface="微软雅黑" panose="020B0503020204020204" pitchFamily="34" charset="-122"/>
                </a:endParaRPr>
              </a:p>
            </p:txBody>
          </p:sp>
          <p:sp>
            <p:nvSpPr>
              <p:cNvPr id="22" name="五边形 21"/>
              <p:cNvSpPr/>
              <p:nvPr userDrawn="1"/>
            </p:nvSpPr>
            <p:spPr>
              <a:xfrm>
                <a:off x="668215" y="252908"/>
                <a:ext cx="2525036" cy="826476"/>
              </a:xfrm>
              <a:prstGeom prst="homePlate">
                <a:avLst/>
              </a:prstGeom>
              <a:solidFill>
                <a:srgbClr val="80A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ea typeface="微软雅黑" panose="020B0503020204020204" pitchFamily="34" charset="-122"/>
                </a:endParaRPr>
              </a:p>
            </p:txBody>
          </p:sp>
          <p:sp>
            <p:nvSpPr>
              <p:cNvPr id="23" name="直角三角形 22"/>
              <p:cNvSpPr/>
              <p:nvPr userDrawn="1"/>
            </p:nvSpPr>
            <p:spPr>
              <a:xfrm flipH="1">
                <a:off x="528663" y="252907"/>
                <a:ext cx="139551" cy="129817"/>
              </a:xfrm>
              <a:prstGeom prst="rtTriangle">
                <a:avLst/>
              </a:prstGeom>
              <a:solidFill>
                <a:srgbClr val="A6C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ea typeface="微软雅黑" panose="020B0503020204020204" pitchFamily="34" charset="-122"/>
                </a:endParaRPr>
              </a:p>
            </p:txBody>
          </p:sp>
          <p:sp>
            <p:nvSpPr>
              <p:cNvPr id="24" name="直角三角形 23"/>
              <p:cNvSpPr/>
              <p:nvPr userDrawn="1"/>
            </p:nvSpPr>
            <p:spPr>
              <a:xfrm flipH="1" flipV="1">
                <a:off x="528660" y="949568"/>
                <a:ext cx="139551" cy="129816"/>
              </a:xfrm>
              <a:prstGeom prst="rtTriangle">
                <a:avLst/>
              </a:prstGeom>
              <a:solidFill>
                <a:srgbClr val="A6C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lvl="0" algn="ctr"/>
                <a:endParaRPr lang="zh-CN" altLang="en-US" sz="1800">
                  <a:ea typeface="微软雅黑" panose="020B0503020204020204" pitchFamily="34" charset="-122"/>
                </a:endParaRPr>
              </a:p>
            </p:txBody>
          </p:sp>
          <p:sp>
            <p:nvSpPr>
              <p:cNvPr id="25" name="椭圆 24"/>
              <p:cNvSpPr/>
              <p:nvPr userDrawn="1"/>
            </p:nvSpPr>
            <p:spPr>
              <a:xfrm>
                <a:off x="11356958" y="479721"/>
                <a:ext cx="360000" cy="360000"/>
              </a:xfrm>
              <a:prstGeom prst="ellipse">
                <a:avLst/>
              </a:prstGeom>
              <a:solidFill>
                <a:srgbClr val="FFFFFF">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b="0" dirty="0">
                  <a:latin typeface="微软雅黑" panose="020B0503020204020204" pitchFamily="34" charset="-122"/>
                  <a:ea typeface="微软雅黑" panose="020B0503020204020204" pitchFamily="34" charset="-122"/>
                </a:endParaRPr>
              </a:p>
            </p:txBody>
          </p:sp>
          <p:sp>
            <p:nvSpPr>
              <p:cNvPr id="26" name="TextBox 15"/>
              <p:cNvSpPr txBox="1"/>
              <p:nvPr userDrawn="1"/>
            </p:nvSpPr>
            <p:spPr>
              <a:xfrm>
                <a:off x="11211743" y="490444"/>
                <a:ext cx="650431" cy="455262"/>
              </a:xfrm>
              <a:prstGeom prst="rect">
                <a:avLst/>
              </a:prstGeom>
              <a:noFill/>
            </p:spPr>
            <p:txBody>
              <a:bodyPr wrap="square" rtlCol="0">
                <a:spAutoFit/>
              </a:bodyPr>
              <a:p>
                <a:pPr algn="ctr"/>
                <a:r>
                  <a:rPr lang="zh-CN" altLang="en-US" sz="1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6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28" name="TextBox 15"/>
            <p:cNvSpPr txBox="1"/>
            <p:nvPr userDrawn="1"/>
          </p:nvSpPr>
          <p:spPr>
            <a:xfrm>
              <a:off x="11211743" y="395446"/>
              <a:ext cx="650091" cy="455262"/>
            </a:xfrm>
            <a:prstGeom prst="rect">
              <a:avLst/>
            </a:prstGeom>
            <a:noFill/>
          </p:spPr>
          <p:txBody>
            <a:bodyPr wrap="square" rtlCol="0">
              <a:spAutoFit/>
            </a:bodyPr>
            <a:p>
              <a:pPr algn="ctr"/>
              <a:r>
                <a:rPr lang="zh-CN" altLang="en-US" sz="1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6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11272" name="Text Box 8"/>
          <p:cNvSpPr txBox="1"/>
          <p:nvPr/>
        </p:nvSpPr>
        <p:spPr>
          <a:xfrm>
            <a:off x="667385" y="292418"/>
            <a:ext cx="4513263" cy="521970"/>
          </a:xfrm>
          <a:prstGeom prst="rect">
            <a:avLst/>
          </a:prstGeom>
          <a:noFill/>
          <a:ln w="9525">
            <a:noFill/>
          </a:ln>
        </p:spPr>
        <p:txBody>
          <a:bodyPr>
            <a:spAutoFit/>
          </a:bodyPr>
          <a:p>
            <a:r>
              <a:rPr lang="zh-CN" altLang="en-US" sz="2800" dirty="0">
                <a:solidFill>
                  <a:schemeClr val="bg1"/>
                </a:solidFill>
                <a:latin typeface="微软雅黑" panose="020B0503020204020204" pitchFamily="34" charset="-122"/>
                <a:ea typeface="微软雅黑" panose="020B0503020204020204" pitchFamily="34" charset="-122"/>
              </a:rPr>
              <a:t>安全用电须知</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7" name="Text Box 7"/>
          <p:cNvSpPr txBox="1"/>
          <p:nvPr/>
        </p:nvSpPr>
        <p:spPr>
          <a:xfrm>
            <a:off x="2708275" y="419100"/>
            <a:ext cx="184150" cy="366713"/>
          </a:xfrm>
          <a:prstGeom prst="rect">
            <a:avLst/>
          </a:prstGeom>
          <a:noFill/>
          <a:ln w="9525">
            <a:noFill/>
          </a:ln>
        </p:spPr>
        <p:txBody>
          <a:bodyPr wrap="none">
            <a:spAutoFit/>
          </a:bodyPr>
          <a:p>
            <a:endParaRPr lang="zh-CN" altLang="en-US" dirty="0">
              <a:latin typeface="Verdana" panose="020B0604030504040204" pitchFamily="34" charset="0"/>
              <a:ea typeface="微软雅黑" panose="020B0503020204020204" pitchFamily="34" charset="-122"/>
            </a:endParaRPr>
          </a:p>
        </p:txBody>
      </p:sp>
      <p:sp>
        <p:nvSpPr>
          <p:cNvPr id="15368" name="Text Box 8"/>
          <p:cNvSpPr txBox="1"/>
          <p:nvPr/>
        </p:nvSpPr>
        <p:spPr>
          <a:xfrm>
            <a:off x="587375" y="312738"/>
            <a:ext cx="4513263" cy="579437"/>
          </a:xfrm>
          <a:prstGeom prst="rect">
            <a:avLst/>
          </a:prstGeom>
          <a:noFill/>
          <a:ln w="9525">
            <a:noFill/>
          </a:ln>
        </p:spPr>
        <p:txBody>
          <a:bodyPr>
            <a:spAutoFit/>
          </a:bodyPr>
          <a:p>
            <a:r>
              <a:rPr lang="zh-CN" altLang="en-US" sz="3200" dirty="0">
                <a:solidFill>
                  <a:srgbClr val="003300"/>
                </a:solidFill>
                <a:latin typeface="Verdana" panose="020B0604030504040204" pitchFamily="34" charset="0"/>
                <a:ea typeface="华文新魏" panose="02010800040101010101" pitchFamily="2" charset="-122"/>
              </a:rPr>
              <a:t>一、安全用电须知</a:t>
            </a:r>
            <a:endParaRPr lang="zh-CN" altLang="en-US" sz="3200" dirty="0">
              <a:solidFill>
                <a:srgbClr val="003300"/>
              </a:solidFill>
              <a:latin typeface="Verdana" panose="020B0604030504040204" pitchFamily="34" charset="0"/>
              <a:ea typeface="华文新魏" panose="02010800040101010101" pitchFamily="2" charset="-122"/>
            </a:endParaRPr>
          </a:p>
        </p:txBody>
      </p:sp>
      <p:sp>
        <p:nvSpPr>
          <p:cNvPr id="15369" name="Text Box 9"/>
          <p:cNvSpPr txBox="1"/>
          <p:nvPr/>
        </p:nvSpPr>
        <p:spPr>
          <a:xfrm>
            <a:off x="749300" y="1484313"/>
            <a:ext cx="6046788" cy="1828800"/>
          </a:xfrm>
          <a:prstGeom prst="rect">
            <a:avLst/>
          </a:prstGeom>
          <a:noFill/>
          <a:ln w="9525">
            <a:noFill/>
          </a:ln>
        </p:spPr>
        <p:txBody>
          <a:bodyPr>
            <a:spAutoFit/>
          </a:bodyPr>
          <a:p>
            <a:r>
              <a:rPr lang="zh-CN" altLang="en-US" sz="2400" b="1" dirty="0">
                <a:latin typeface="微软雅黑" panose="020B0503020204020204" pitchFamily="34" charset="-122"/>
                <a:ea typeface="华文细黑" panose="02010600040101010101" pitchFamily="2" charset="-122"/>
              </a:rPr>
              <a:t>电炉、电烤箱等电热器具应选用专用的连接器，应放置在隔热底座上。</a:t>
            </a:r>
            <a:r>
              <a:rPr lang="zh-CN" altLang="en-US" sz="2400" b="1" dirty="0">
                <a:latin typeface="Calibri" panose="020F0502020204030204" pitchFamily="34" charset="0"/>
                <a:ea typeface="华文细黑" panose="02010600040101010101" pitchFamily="2" charset="-122"/>
              </a:rPr>
              <a:t>使用中的延长线是否有发烫或异味产生？此为过负荷现象，应立即停止使用该高耗能电器</a:t>
            </a:r>
            <a:r>
              <a:rPr lang="zh-CN" altLang="en-US" b="1" dirty="0">
                <a:latin typeface="Calibri" panose="020F0502020204030204" pitchFamily="34" charset="0"/>
                <a:ea typeface="华文细黑" panose="02010600040101010101" pitchFamily="2" charset="-122"/>
              </a:rPr>
              <a:t>。</a:t>
            </a:r>
            <a:endParaRPr lang="zh-TW" altLang="en-US" b="1" dirty="0">
              <a:latin typeface="Calibri" panose="020F0502020204030204" pitchFamily="34" charset="0"/>
              <a:ea typeface="华文细黑" panose="02010600040101010101" pitchFamily="2" charset="-122"/>
            </a:endParaRPr>
          </a:p>
          <a:p>
            <a:endParaRPr lang="zh-TW" altLang="en-US" b="1" dirty="0">
              <a:latin typeface="Calibri" panose="020F0502020204030204" pitchFamily="34" charset="0"/>
              <a:ea typeface="华文细黑" panose="02010600040101010101" pitchFamily="2" charset="-122"/>
            </a:endParaRPr>
          </a:p>
        </p:txBody>
      </p:sp>
      <p:sp>
        <p:nvSpPr>
          <p:cNvPr id="15370" name="Text Box 10"/>
          <p:cNvSpPr txBox="1"/>
          <p:nvPr/>
        </p:nvSpPr>
        <p:spPr>
          <a:xfrm>
            <a:off x="7048500" y="2171700"/>
            <a:ext cx="4235450" cy="641350"/>
          </a:xfrm>
          <a:prstGeom prst="rect">
            <a:avLst/>
          </a:prstGeom>
          <a:noFill/>
          <a:ln w="9525">
            <a:noFill/>
          </a:ln>
        </p:spPr>
        <p:txBody>
          <a:bodyPr>
            <a:spAutoFit/>
          </a:bodyPr>
          <a:p>
            <a:r>
              <a:rPr lang="zh-CN" altLang="en-US" b="1" dirty="0">
                <a:latin typeface="Calibri" panose="020F0502020204030204" pitchFamily="34" charset="0"/>
                <a:ea typeface="华文细黑" panose="02010600040101010101" pitchFamily="2" charset="-122"/>
              </a:rPr>
              <a:t>使用老旧、破损的延长线会造成短路、漏电或人员触电等危险，应立即更新。</a:t>
            </a:r>
            <a:endParaRPr lang="zh-CN" altLang="en-US" b="1" dirty="0">
              <a:latin typeface="Calibri" panose="020F0502020204030204" pitchFamily="34" charset="0"/>
              <a:ea typeface="华文细黑" panose="02010600040101010101" pitchFamily="2" charset="-122"/>
            </a:endParaRPr>
          </a:p>
        </p:txBody>
      </p:sp>
      <p:pic>
        <p:nvPicPr>
          <p:cNvPr id="15371" name="Picture 11" descr="p8-2"/>
          <p:cNvPicPr>
            <a:picLocks noChangeAspect="1"/>
          </p:cNvPicPr>
          <p:nvPr/>
        </p:nvPicPr>
        <p:blipFill>
          <a:blip r:embed="rId1"/>
          <a:stretch>
            <a:fillRect/>
          </a:stretch>
        </p:blipFill>
        <p:spPr>
          <a:xfrm>
            <a:off x="1016000" y="3074988"/>
            <a:ext cx="4965700" cy="3259137"/>
          </a:xfrm>
          <a:prstGeom prst="rect">
            <a:avLst/>
          </a:prstGeom>
          <a:noFill/>
          <a:ln w="9525">
            <a:noFill/>
          </a:ln>
        </p:spPr>
      </p:pic>
      <p:pic>
        <p:nvPicPr>
          <p:cNvPr id="15372" name="Picture 12" descr="p8-3"/>
          <p:cNvPicPr>
            <a:picLocks noChangeAspect="1"/>
          </p:cNvPicPr>
          <p:nvPr/>
        </p:nvPicPr>
        <p:blipFill>
          <a:blip r:embed="rId2"/>
          <a:stretch>
            <a:fillRect/>
          </a:stretch>
        </p:blipFill>
        <p:spPr>
          <a:xfrm>
            <a:off x="6978650" y="3160713"/>
            <a:ext cx="4608513" cy="3079750"/>
          </a:xfrm>
          <a:prstGeom prst="rect">
            <a:avLst/>
          </a:prstGeom>
          <a:noFill/>
          <a:ln w="9525">
            <a:noFill/>
          </a:ln>
        </p:spPr>
      </p:pic>
      <p:grpSp>
        <p:nvGrpSpPr>
          <p:cNvPr id="3" name="组合 2"/>
          <p:cNvGrpSpPr/>
          <p:nvPr userDrawn="1"/>
        </p:nvGrpSpPr>
        <p:grpSpPr>
          <a:xfrm>
            <a:off x="-1200" y="246486"/>
            <a:ext cx="12193200" cy="614607"/>
            <a:chOff x="0" y="235759"/>
            <a:chExt cx="12193200" cy="826477"/>
          </a:xfrm>
        </p:grpSpPr>
        <p:grpSp>
          <p:nvGrpSpPr>
            <p:cNvPr id="20" name="组合 19"/>
            <p:cNvGrpSpPr/>
            <p:nvPr userDrawn="1"/>
          </p:nvGrpSpPr>
          <p:grpSpPr>
            <a:xfrm>
              <a:off x="0" y="235759"/>
              <a:ext cx="12193200" cy="826477"/>
              <a:chOff x="-600" y="252907"/>
              <a:chExt cx="12193200" cy="826477"/>
            </a:xfrm>
          </p:grpSpPr>
          <p:sp>
            <p:nvSpPr>
              <p:cNvPr id="21" name="矩形 20"/>
              <p:cNvSpPr/>
              <p:nvPr userDrawn="1"/>
            </p:nvSpPr>
            <p:spPr>
              <a:xfrm>
                <a:off x="-600" y="382724"/>
                <a:ext cx="12193200" cy="566843"/>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ea typeface="微软雅黑" panose="020B0503020204020204" pitchFamily="34" charset="-122"/>
                </a:endParaRPr>
              </a:p>
            </p:txBody>
          </p:sp>
          <p:sp>
            <p:nvSpPr>
              <p:cNvPr id="22" name="五边形 21"/>
              <p:cNvSpPr/>
              <p:nvPr userDrawn="1"/>
            </p:nvSpPr>
            <p:spPr>
              <a:xfrm>
                <a:off x="668215" y="252908"/>
                <a:ext cx="2525036" cy="826476"/>
              </a:xfrm>
              <a:prstGeom prst="homePlate">
                <a:avLst/>
              </a:prstGeom>
              <a:solidFill>
                <a:srgbClr val="80A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ea typeface="微软雅黑" panose="020B0503020204020204" pitchFamily="34" charset="-122"/>
                </a:endParaRPr>
              </a:p>
            </p:txBody>
          </p:sp>
          <p:sp>
            <p:nvSpPr>
              <p:cNvPr id="23" name="直角三角形 22"/>
              <p:cNvSpPr/>
              <p:nvPr userDrawn="1"/>
            </p:nvSpPr>
            <p:spPr>
              <a:xfrm flipH="1">
                <a:off x="528663" y="252907"/>
                <a:ext cx="139551" cy="129817"/>
              </a:xfrm>
              <a:prstGeom prst="rtTriangle">
                <a:avLst/>
              </a:prstGeom>
              <a:solidFill>
                <a:srgbClr val="A6C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ea typeface="微软雅黑" panose="020B0503020204020204" pitchFamily="34" charset="-122"/>
                </a:endParaRPr>
              </a:p>
            </p:txBody>
          </p:sp>
          <p:sp>
            <p:nvSpPr>
              <p:cNvPr id="24" name="直角三角形 23"/>
              <p:cNvSpPr/>
              <p:nvPr userDrawn="1"/>
            </p:nvSpPr>
            <p:spPr>
              <a:xfrm flipH="1" flipV="1">
                <a:off x="528660" y="949568"/>
                <a:ext cx="139551" cy="129816"/>
              </a:xfrm>
              <a:prstGeom prst="rtTriangle">
                <a:avLst/>
              </a:prstGeom>
              <a:solidFill>
                <a:srgbClr val="A6C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lvl="0" algn="ctr"/>
                <a:endParaRPr lang="zh-CN" altLang="en-US" sz="1800">
                  <a:ea typeface="微软雅黑" panose="020B0503020204020204" pitchFamily="34" charset="-122"/>
                </a:endParaRPr>
              </a:p>
            </p:txBody>
          </p:sp>
          <p:sp>
            <p:nvSpPr>
              <p:cNvPr id="25" name="椭圆 24"/>
              <p:cNvSpPr/>
              <p:nvPr userDrawn="1"/>
            </p:nvSpPr>
            <p:spPr>
              <a:xfrm>
                <a:off x="11356958" y="479721"/>
                <a:ext cx="360000" cy="360000"/>
              </a:xfrm>
              <a:prstGeom prst="ellipse">
                <a:avLst/>
              </a:prstGeom>
              <a:solidFill>
                <a:srgbClr val="FFFFFF">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b="0" dirty="0">
                  <a:latin typeface="微软雅黑" panose="020B0503020204020204" pitchFamily="34" charset="-122"/>
                  <a:ea typeface="微软雅黑" panose="020B0503020204020204" pitchFamily="34" charset="-122"/>
                </a:endParaRPr>
              </a:p>
            </p:txBody>
          </p:sp>
          <p:sp>
            <p:nvSpPr>
              <p:cNvPr id="26" name="TextBox 15"/>
              <p:cNvSpPr txBox="1"/>
              <p:nvPr userDrawn="1"/>
            </p:nvSpPr>
            <p:spPr>
              <a:xfrm>
                <a:off x="11211743" y="490444"/>
                <a:ext cx="650431" cy="455262"/>
              </a:xfrm>
              <a:prstGeom prst="rect">
                <a:avLst/>
              </a:prstGeom>
              <a:noFill/>
            </p:spPr>
            <p:txBody>
              <a:bodyPr wrap="square" rtlCol="0">
                <a:spAutoFit/>
              </a:bodyPr>
              <a:p>
                <a:pPr algn="ctr"/>
                <a:r>
                  <a:rPr lang="zh-CN" altLang="en-US" sz="1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6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28" name="TextBox 15"/>
            <p:cNvSpPr txBox="1"/>
            <p:nvPr userDrawn="1"/>
          </p:nvSpPr>
          <p:spPr>
            <a:xfrm>
              <a:off x="11211743" y="395446"/>
              <a:ext cx="650091" cy="455262"/>
            </a:xfrm>
            <a:prstGeom prst="rect">
              <a:avLst/>
            </a:prstGeom>
            <a:noFill/>
          </p:spPr>
          <p:txBody>
            <a:bodyPr wrap="square" rtlCol="0">
              <a:spAutoFit/>
            </a:bodyPr>
            <a:p>
              <a:pPr algn="ctr"/>
              <a:r>
                <a:rPr lang="zh-CN" altLang="en-US" sz="1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6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11272" name="Text Box 8"/>
          <p:cNvSpPr txBox="1"/>
          <p:nvPr/>
        </p:nvSpPr>
        <p:spPr>
          <a:xfrm>
            <a:off x="667385" y="292418"/>
            <a:ext cx="4513263" cy="521970"/>
          </a:xfrm>
          <a:prstGeom prst="rect">
            <a:avLst/>
          </a:prstGeom>
          <a:noFill/>
          <a:ln w="9525">
            <a:noFill/>
          </a:ln>
        </p:spPr>
        <p:txBody>
          <a:bodyPr>
            <a:spAutoFit/>
          </a:bodyPr>
          <a:p>
            <a:r>
              <a:rPr lang="zh-CN" altLang="en-US" sz="2800" dirty="0">
                <a:solidFill>
                  <a:schemeClr val="bg1"/>
                </a:solidFill>
                <a:latin typeface="微软雅黑" panose="020B0503020204020204" pitchFamily="34" charset="-122"/>
                <a:ea typeface="微软雅黑" panose="020B0503020204020204" pitchFamily="34" charset="-122"/>
              </a:rPr>
              <a:t>安全用电须知</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91" name="Text Box 7"/>
          <p:cNvSpPr txBox="1"/>
          <p:nvPr/>
        </p:nvSpPr>
        <p:spPr>
          <a:xfrm>
            <a:off x="2708275" y="419100"/>
            <a:ext cx="184150" cy="366713"/>
          </a:xfrm>
          <a:prstGeom prst="rect">
            <a:avLst/>
          </a:prstGeom>
          <a:noFill/>
          <a:ln w="9525">
            <a:noFill/>
          </a:ln>
        </p:spPr>
        <p:txBody>
          <a:bodyPr wrap="none">
            <a:spAutoFit/>
          </a:bodyPr>
          <a:p>
            <a:endParaRPr lang="zh-CN" altLang="en-US" dirty="0">
              <a:latin typeface="Verdana" panose="020B0604030504040204" pitchFamily="34" charset="0"/>
              <a:ea typeface="微软雅黑" panose="020B0503020204020204" pitchFamily="34" charset="-122"/>
            </a:endParaRPr>
          </a:p>
        </p:txBody>
      </p:sp>
      <p:sp>
        <p:nvSpPr>
          <p:cNvPr id="16392" name="Text Box 8"/>
          <p:cNvSpPr txBox="1"/>
          <p:nvPr/>
        </p:nvSpPr>
        <p:spPr>
          <a:xfrm>
            <a:off x="587375" y="312738"/>
            <a:ext cx="4513263" cy="579437"/>
          </a:xfrm>
          <a:prstGeom prst="rect">
            <a:avLst/>
          </a:prstGeom>
          <a:noFill/>
          <a:ln w="9525">
            <a:noFill/>
          </a:ln>
        </p:spPr>
        <p:txBody>
          <a:bodyPr>
            <a:spAutoFit/>
          </a:bodyPr>
          <a:p>
            <a:r>
              <a:rPr lang="zh-CN" altLang="en-US" sz="3200" dirty="0">
                <a:solidFill>
                  <a:srgbClr val="003300"/>
                </a:solidFill>
                <a:latin typeface="Verdana" panose="020B0604030504040204" pitchFamily="34" charset="0"/>
                <a:ea typeface="华文新魏" panose="02010800040101010101" pitchFamily="2" charset="-122"/>
              </a:rPr>
              <a:t>一、安全用电须知</a:t>
            </a:r>
            <a:endParaRPr lang="zh-CN" altLang="en-US" sz="3200" dirty="0">
              <a:solidFill>
                <a:srgbClr val="003300"/>
              </a:solidFill>
              <a:latin typeface="Verdana" panose="020B0604030504040204" pitchFamily="34" charset="0"/>
              <a:ea typeface="华文新魏" panose="02010800040101010101" pitchFamily="2" charset="-122"/>
            </a:endParaRPr>
          </a:p>
        </p:txBody>
      </p:sp>
      <p:sp>
        <p:nvSpPr>
          <p:cNvPr id="16393" name="Text Box 9"/>
          <p:cNvSpPr txBox="1"/>
          <p:nvPr/>
        </p:nvSpPr>
        <p:spPr>
          <a:xfrm>
            <a:off x="1042988" y="1484313"/>
            <a:ext cx="1347787" cy="3017837"/>
          </a:xfrm>
          <a:prstGeom prst="rect">
            <a:avLst/>
          </a:prstGeom>
          <a:noFill/>
          <a:ln w="9525">
            <a:noFill/>
          </a:ln>
        </p:spPr>
        <p:txBody>
          <a:bodyPr>
            <a:spAutoFit/>
          </a:bodyPr>
          <a:p>
            <a:r>
              <a:rPr lang="zh-CN" altLang="en-US" sz="2400" b="1" dirty="0">
                <a:latin typeface="微软雅黑" panose="020B0503020204020204" pitchFamily="34" charset="-122"/>
                <a:ea typeface="华文细黑" panose="02010600040101010101" pitchFamily="2" charset="-122"/>
              </a:rPr>
              <a:t>办公区域禁止使用白炽灯等非冷光灯泡作照明用途。</a:t>
            </a:r>
            <a:endParaRPr lang="zh-CN" altLang="en-US" sz="2400" b="1" dirty="0">
              <a:latin typeface="微软雅黑" panose="020B0503020204020204" pitchFamily="34" charset="-122"/>
              <a:ea typeface="华文细黑" panose="02010600040101010101" pitchFamily="2" charset="-122"/>
            </a:endParaRPr>
          </a:p>
        </p:txBody>
      </p:sp>
      <p:pic>
        <p:nvPicPr>
          <p:cNvPr id="16394" name="Picture 10" descr="p10-1[1]"/>
          <p:cNvPicPr>
            <a:picLocks noChangeAspect="1"/>
          </p:cNvPicPr>
          <p:nvPr/>
        </p:nvPicPr>
        <p:blipFill>
          <a:blip r:embed="rId1"/>
          <a:stretch>
            <a:fillRect/>
          </a:stretch>
        </p:blipFill>
        <p:spPr>
          <a:xfrm>
            <a:off x="2392363" y="1500188"/>
            <a:ext cx="4894262" cy="4221162"/>
          </a:xfrm>
          <a:prstGeom prst="rect">
            <a:avLst/>
          </a:prstGeom>
          <a:noFill/>
          <a:ln w="9525">
            <a:noFill/>
          </a:ln>
        </p:spPr>
      </p:pic>
      <p:pic>
        <p:nvPicPr>
          <p:cNvPr id="16395" name="Picture 11" descr="p10-2[1]"/>
          <p:cNvPicPr>
            <a:picLocks noChangeAspect="1"/>
          </p:cNvPicPr>
          <p:nvPr/>
        </p:nvPicPr>
        <p:blipFill>
          <a:blip r:embed="rId2"/>
          <a:stretch>
            <a:fillRect/>
          </a:stretch>
        </p:blipFill>
        <p:spPr>
          <a:xfrm>
            <a:off x="7000875" y="1954213"/>
            <a:ext cx="4519613" cy="3500437"/>
          </a:xfrm>
          <a:prstGeom prst="rect">
            <a:avLst/>
          </a:prstGeom>
          <a:noFill/>
          <a:ln w="9525">
            <a:noFill/>
          </a:ln>
        </p:spPr>
      </p:pic>
      <p:grpSp>
        <p:nvGrpSpPr>
          <p:cNvPr id="3" name="组合 2"/>
          <p:cNvGrpSpPr/>
          <p:nvPr userDrawn="1"/>
        </p:nvGrpSpPr>
        <p:grpSpPr>
          <a:xfrm>
            <a:off x="-1200" y="246486"/>
            <a:ext cx="12193200" cy="614607"/>
            <a:chOff x="0" y="235759"/>
            <a:chExt cx="12193200" cy="826477"/>
          </a:xfrm>
        </p:grpSpPr>
        <p:grpSp>
          <p:nvGrpSpPr>
            <p:cNvPr id="20" name="组合 19"/>
            <p:cNvGrpSpPr/>
            <p:nvPr userDrawn="1"/>
          </p:nvGrpSpPr>
          <p:grpSpPr>
            <a:xfrm>
              <a:off x="0" y="235759"/>
              <a:ext cx="12193200" cy="826477"/>
              <a:chOff x="-600" y="252907"/>
              <a:chExt cx="12193200" cy="826477"/>
            </a:xfrm>
          </p:grpSpPr>
          <p:sp>
            <p:nvSpPr>
              <p:cNvPr id="21" name="矩形 20"/>
              <p:cNvSpPr/>
              <p:nvPr userDrawn="1"/>
            </p:nvSpPr>
            <p:spPr>
              <a:xfrm>
                <a:off x="-600" y="382724"/>
                <a:ext cx="12193200" cy="566843"/>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ea typeface="微软雅黑" panose="020B0503020204020204" pitchFamily="34" charset="-122"/>
                </a:endParaRPr>
              </a:p>
            </p:txBody>
          </p:sp>
          <p:sp>
            <p:nvSpPr>
              <p:cNvPr id="22" name="五边形 21"/>
              <p:cNvSpPr/>
              <p:nvPr userDrawn="1"/>
            </p:nvSpPr>
            <p:spPr>
              <a:xfrm>
                <a:off x="668215" y="252908"/>
                <a:ext cx="2525036" cy="826476"/>
              </a:xfrm>
              <a:prstGeom prst="homePlate">
                <a:avLst/>
              </a:prstGeom>
              <a:solidFill>
                <a:srgbClr val="80A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ea typeface="微软雅黑" panose="020B0503020204020204" pitchFamily="34" charset="-122"/>
                </a:endParaRPr>
              </a:p>
            </p:txBody>
          </p:sp>
          <p:sp>
            <p:nvSpPr>
              <p:cNvPr id="23" name="直角三角形 22"/>
              <p:cNvSpPr/>
              <p:nvPr userDrawn="1"/>
            </p:nvSpPr>
            <p:spPr>
              <a:xfrm flipH="1">
                <a:off x="528663" y="252907"/>
                <a:ext cx="139551" cy="129817"/>
              </a:xfrm>
              <a:prstGeom prst="rtTriangle">
                <a:avLst/>
              </a:prstGeom>
              <a:solidFill>
                <a:srgbClr val="A6C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ea typeface="微软雅黑" panose="020B0503020204020204" pitchFamily="34" charset="-122"/>
                </a:endParaRPr>
              </a:p>
            </p:txBody>
          </p:sp>
          <p:sp>
            <p:nvSpPr>
              <p:cNvPr id="24" name="直角三角形 23"/>
              <p:cNvSpPr/>
              <p:nvPr userDrawn="1"/>
            </p:nvSpPr>
            <p:spPr>
              <a:xfrm flipH="1" flipV="1">
                <a:off x="528660" y="949568"/>
                <a:ext cx="139551" cy="129816"/>
              </a:xfrm>
              <a:prstGeom prst="rtTriangle">
                <a:avLst/>
              </a:prstGeom>
              <a:solidFill>
                <a:srgbClr val="A6C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lvl="0" algn="ctr"/>
                <a:endParaRPr lang="zh-CN" altLang="en-US" sz="1800">
                  <a:ea typeface="微软雅黑" panose="020B0503020204020204" pitchFamily="34" charset="-122"/>
                </a:endParaRPr>
              </a:p>
            </p:txBody>
          </p:sp>
          <p:sp>
            <p:nvSpPr>
              <p:cNvPr id="25" name="椭圆 24"/>
              <p:cNvSpPr/>
              <p:nvPr userDrawn="1"/>
            </p:nvSpPr>
            <p:spPr>
              <a:xfrm>
                <a:off x="11356958" y="479721"/>
                <a:ext cx="360000" cy="360000"/>
              </a:xfrm>
              <a:prstGeom prst="ellipse">
                <a:avLst/>
              </a:prstGeom>
              <a:solidFill>
                <a:srgbClr val="FFFFFF">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b="0" dirty="0">
                  <a:latin typeface="微软雅黑" panose="020B0503020204020204" pitchFamily="34" charset="-122"/>
                  <a:ea typeface="微软雅黑" panose="020B0503020204020204" pitchFamily="34" charset="-122"/>
                </a:endParaRPr>
              </a:p>
            </p:txBody>
          </p:sp>
          <p:sp>
            <p:nvSpPr>
              <p:cNvPr id="26" name="TextBox 15"/>
              <p:cNvSpPr txBox="1"/>
              <p:nvPr userDrawn="1"/>
            </p:nvSpPr>
            <p:spPr>
              <a:xfrm>
                <a:off x="11211743" y="490444"/>
                <a:ext cx="650431" cy="455262"/>
              </a:xfrm>
              <a:prstGeom prst="rect">
                <a:avLst/>
              </a:prstGeom>
              <a:noFill/>
            </p:spPr>
            <p:txBody>
              <a:bodyPr wrap="square" rtlCol="0">
                <a:spAutoFit/>
              </a:bodyPr>
              <a:p>
                <a:pPr algn="ctr"/>
                <a:r>
                  <a:rPr lang="zh-CN" altLang="en-US" sz="1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6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28" name="TextBox 15"/>
            <p:cNvSpPr txBox="1"/>
            <p:nvPr userDrawn="1"/>
          </p:nvSpPr>
          <p:spPr>
            <a:xfrm>
              <a:off x="11211743" y="395446"/>
              <a:ext cx="650091" cy="455262"/>
            </a:xfrm>
            <a:prstGeom prst="rect">
              <a:avLst/>
            </a:prstGeom>
            <a:noFill/>
          </p:spPr>
          <p:txBody>
            <a:bodyPr wrap="square" rtlCol="0">
              <a:spAutoFit/>
            </a:bodyPr>
            <a:p>
              <a:pPr algn="ctr"/>
              <a:r>
                <a:rPr lang="zh-CN" altLang="en-US" sz="1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6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11272" name="Text Box 8"/>
          <p:cNvSpPr txBox="1"/>
          <p:nvPr/>
        </p:nvSpPr>
        <p:spPr>
          <a:xfrm>
            <a:off x="667385" y="292418"/>
            <a:ext cx="4513263" cy="521970"/>
          </a:xfrm>
          <a:prstGeom prst="rect">
            <a:avLst/>
          </a:prstGeom>
          <a:noFill/>
          <a:ln w="9525">
            <a:noFill/>
          </a:ln>
        </p:spPr>
        <p:txBody>
          <a:bodyPr>
            <a:spAutoFit/>
          </a:bodyPr>
          <a:p>
            <a:r>
              <a:rPr lang="zh-CN" altLang="en-US" sz="2800" dirty="0">
                <a:solidFill>
                  <a:schemeClr val="bg1"/>
                </a:solidFill>
                <a:latin typeface="微软雅黑" panose="020B0503020204020204" pitchFamily="34" charset="-122"/>
                <a:ea typeface="微软雅黑" panose="020B0503020204020204" pitchFamily="34" charset="-122"/>
              </a:rPr>
              <a:t>安全用电须知</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5" name="Text Box 7"/>
          <p:cNvSpPr txBox="1"/>
          <p:nvPr/>
        </p:nvSpPr>
        <p:spPr>
          <a:xfrm>
            <a:off x="2708275" y="419100"/>
            <a:ext cx="184150" cy="366713"/>
          </a:xfrm>
          <a:prstGeom prst="rect">
            <a:avLst/>
          </a:prstGeom>
          <a:noFill/>
          <a:ln w="9525">
            <a:noFill/>
          </a:ln>
        </p:spPr>
        <p:txBody>
          <a:bodyPr wrap="none">
            <a:spAutoFit/>
          </a:bodyPr>
          <a:p>
            <a:endParaRPr lang="zh-CN" altLang="en-US" dirty="0">
              <a:latin typeface="Verdana" panose="020B0604030504040204" pitchFamily="34" charset="0"/>
              <a:ea typeface="微软雅黑" panose="020B0503020204020204" pitchFamily="34" charset="-122"/>
            </a:endParaRPr>
          </a:p>
        </p:txBody>
      </p:sp>
      <p:sp>
        <p:nvSpPr>
          <p:cNvPr id="17416" name="Text Box 8"/>
          <p:cNvSpPr txBox="1"/>
          <p:nvPr/>
        </p:nvSpPr>
        <p:spPr>
          <a:xfrm>
            <a:off x="587375" y="312738"/>
            <a:ext cx="4513263" cy="579437"/>
          </a:xfrm>
          <a:prstGeom prst="rect">
            <a:avLst/>
          </a:prstGeom>
          <a:noFill/>
          <a:ln w="9525">
            <a:noFill/>
          </a:ln>
        </p:spPr>
        <p:txBody>
          <a:bodyPr>
            <a:spAutoFit/>
          </a:bodyPr>
          <a:p>
            <a:r>
              <a:rPr lang="zh-CN" altLang="en-US" sz="3200" dirty="0">
                <a:solidFill>
                  <a:srgbClr val="003300"/>
                </a:solidFill>
                <a:latin typeface="Verdana" panose="020B0604030504040204" pitchFamily="34" charset="0"/>
                <a:ea typeface="华文新魏" panose="02010800040101010101" pitchFamily="2" charset="-122"/>
              </a:rPr>
              <a:t>一、安全用电须知</a:t>
            </a:r>
            <a:endParaRPr lang="zh-CN" altLang="en-US" sz="3200" dirty="0">
              <a:solidFill>
                <a:srgbClr val="003300"/>
              </a:solidFill>
              <a:latin typeface="Verdana" panose="020B0604030504040204" pitchFamily="34" charset="0"/>
              <a:ea typeface="华文新魏" panose="02010800040101010101" pitchFamily="2" charset="-122"/>
            </a:endParaRPr>
          </a:p>
        </p:txBody>
      </p:sp>
      <p:pic>
        <p:nvPicPr>
          <p:cNvPr id="17417" name="Picture 9" descr="p14-2"/>
          <p:cNvPicPr>
            <a:picLocks noChangeAspect="1"/>
          </p:cNvPicPr>
          <p:nvPr/>
        </p:nvPicPr>
        <p:blipFill>
          <a:blip r:embed="rId1"/>
          <a:stretch>
            <a:fillRect/>
          </a:stretch>
        </p:blipFill>
        <p:spPr>
          <a:xfrm>
            <a:off x="3698875" y="1654175"/>
            <a:ext cx="4402138" cy="3438525"/>
          </a:xfrm>
          <a:prstGeom prst="rect">
            <a:avLst/>
          </a:prstGeom>
          <a:noFill/>
          <a:ln w="9525">
            <a:noFill/>
          </a:ln>
        </p:spPr>
      </p:pic>
      <p:pic>
        <p:nvPicPr>
          <p:cNvPr id="17418" name="Picture 10" descr="p19-1"/>
          <p:cNvPicPr>
            <a:picLocks noChangeAspect="1"/>
          </p:cNvPicPr>
          <p:nvPr/>
        </p:nvPicPr>
        <p:blipFill>
          <a:blip r:embed="rId2"/>
          <a:stretch>
            <a:fillRect/>
          </a:stretch>
        </p:blipFill>
        <p:spPr>
          <a:xfrm>
            <a:off x="7924800" y="3430588"/>
            <a:ext cx="3598863" cy="2695575"/>
          </a:xfrm>
          <a:prstGeom prst="rect">
            <a:avLst/>
          </a:prstGeom>
          <a:noFill/>
          <a:ln w="9525">
            <a:noFill/>
          </a:ln>
        </p:spPr>
      </p:pic>
      <p:sp>
        <p:nvSpPr>
          <p:cNvPr id="17419" name="Text Box 11"/>
          <p:cNvSpPr txBox="1"/>
          <p:nvPr/>
        </p:nvSpPr>
        <p:spPr>
          <a:xfrm>
            <a:off x="1282700" y="1568450"/>
            <a:ext cx="2005013" cy="4114800"/>
          </a:xfrm>
          <a:prstGeom prst="rect">
            <a:avLst/>
          </a:prstGeom>
          <a:noFill/>
          <a:ln w="9525">
            <a:noFill/>
          </a:ln>
        </p:spPr>
        <p:txBody>
          <a:bodyPr>
            <a:spAutoFit/>
          </a:bodyPr>
          <a:p>
            <a:r>
              <a:rPr lang="zh-CN" altLang="en-US" sz="2400" b="1" dirty="0">
                <a:latin typeface="华文细黑" panose="02010600040101010101" pitchFamily="2" charset="-122"/>
                <a:ea typeface="华文细黑" panose="02010600040101010101" pitchFamily="2" charset="-122"/>
              </a:rPr>
              <a:t>不得用湿手操作电器的开关或插拔电源插头，从插座上拔下插头时，应用手直接握持插头，不得对电源线施加拉力。</a:t>
            </a:r>
            <a:r>
              <a:rPr lang="zh-TW" altLang="en-US" sz="2400" b="1" dirty="0">
                <a:latin typeface="华文细黑" panose="02010600040101010101" pitchFamily="2" charset="-122"/>
                <a:ea typeface="华文细黑" panose="02010600040101010101" pitchFamily="2" charset="-122"/>
              </a:rPr>
              <a:t> </a:t>
            </a:r>
            <a:endParaRPr lang="zh-TW" altLang="en-US" sz="2400" b="1" dirty="0">
              <a:latin typeface="华文细黑" panose="02010600040101010101" pitchFamily="2" charset="-122"/>
              <a:ea typeface="华文细黑" panose="02010600040101010101" pitchFamily="2" charset="-122"/>
            </a:endParaRPr>
          </a:p>
        </p:txBody>
      </p:sp>
      <p:grpSp>
        <p:nvGrpSpPr>
          <p:cNvPr id="3" name="组合 2"/>
          <p:cNvGrpSpPr/>
          <p:nvPr userDrawn="1"/>
        </p:nvGrpSpPr>
        <p:grpSpPr>
          <a:xfrm>
            <a:off x="-1200" y="246486"/>
            <a:ext cx="12193200" cy="614607"/>
            <a:chOff x="0" y="235759"/>
            <a:chExt cx="12193200" cy="826477"/>
          </a:xfrm>
        </p:grpSpPr>
        <p:grpSp>
          <p:nvGrpSpPr>
            <p:cNvPr id="20" name="组合 19"/>
            <p:cNvGrpSpPr/>
            <p:nvPr userDrawn="1"/>
          </p:nvGrpSpPr>
          <p:grpSpPr>
            <a:xfrm>
              <a:off x="0" y="235759"/>
              <a:ext cx="12193200" cy="826477"/>
              <a:chOff x="-600" y="252907"/>
              <a:chExt cx="12193200" cy="826477"/>
            </a:xfrm>
          </p:grpSpPr>
          <p:sp>
            <p:nvSpPr>
              <p:cNvPr id="21" name="矩形 20"/>
              <p:cNvSpPr/>
              <p:nvPr userDrawn="1"/>
            </p:nvSpPr>
            <p:spPr>
              <a:xfrm>
                <a:off x="-600" y="382724"/>
                <a:ext cx="12193200" cy="566843"/>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ea typeface="微软雅黑" panose="020B0503020204020204" pitchFamily="34" charset="-122"/>
                </a:endParaRPr>
              </a:p>
            </p:txBody>
          </p:sp>
          <p:sp>
            <p:nvSpPr>
              <p:cNvPr id="22" name="五边形 21"/>
              <p:cNvSpPr/>
              <p:nvPr userDrawn="1"/>
            </p:nvSpPr>
            <p:spPr>
              <a:xfrm>
                <a:off x="668215" y="252908"/>
                <a:ext cx="2525036" cy="826476"/>
              </a:xfrm>
              <a:prstGeom prst="homePlate">
                <a:avLst/>
              </a:prstGeom>
              <a:solidFill>
                <a:srgbClr val="80A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ea typeface="微软雅黑" panose="020B0503020204020204" pitchFamily="34" charset="-122"/>
                </a:endParaRPr>
              </a:p>
            </p:txBody>
          </p:sp>
          <p:sp>
            <p:nvSpPr>
              <p:cNvPr id="23" name="直角三角形 22"/>
              <p:cNvSpPr/>
              <p:nvPr userDrawn="1"/>
            </p:nvSpPr>
            <p:spPr>
              <a:xfrm flipH="1">
                <a:off x="528663" y="252907"/>
                <a:ext cx="139551" cy="129817"/>
              </a:xfrm>
              <a:prstGeom prst="rtTriangle">
                <a:avLst/>
              </a:prstGeom>
              <a:solidFill>
                <a:srgbClr val="A6C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ea typeface="微软雅黑" panose="020B0503020204020204" pitchFamily="34" charset="-122"/>
                </a:endParaRPr>
              </a:p>
            </p:txBody>
          </p:sp>
          <p:sp>
            <p:nvSpPr>
              <p:cNvPr id="24" name="直角三角形 23"/>
              <p:cNvSpPr/>
              <p:nvPr userDrawn="1"/>
            </p:nvSpPr>
            <p:spPr>
              <a:xfrm flipH="1" flipV="1">
                <a:off x="528660" y="949568"/>
                <a:ext cx="139551" cy="129816"/>
              </a:xfrm>
              <a:prstGeom prst="rtTriangle">
                <a:avLst/>
              </a:prstGeom>
              <a:solidFill>
                <a:srgbClr val="A6C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lvl="0" algn="ctr"/>
                <a:endParaRPr lang="zh-CN" altLang="en-US" sz="1800">
                  <a:ea typeface="微软雅黑" panose="020B0503020204020204" pitchFamily="34" charset="-122"/>
                </a:endParaRPr>
              </a:p>
            </p:txBody>
          </p:sp>
          <p:sp>
            <p:nvSpPr>
              <p:cNvPr id="25" name="椭圆 24"/>
              <p:cNvSpPr/>
              <p:nvPr userDrawn="1"/>
            </p:nvSpPr>
            <p:spPr>
              <a:xfrm>
                <a:off x="11356958" y="479721"/>
                <a:ext cx="360000" cy="360000"/>
              </a:xfrm>
              <a:prstGeom prst="ellipse">
                <a:avLst/>
              </a:prstGeom>
              <a:solidFill>
                <a:srgbClr val="FFFFFF">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b="0" dirty="0">
                  <a:latin typeface="微软雅黑" panose="020B0503020204020204" pitchFamily="34" charset="-122"/>
                  <a:ea typeface="微软雅黑" panose="020B0503020204020204" pitchFamily="34" charset="-122"/>
                </a:endParaRPr>
              </a:p>
            </p:txBody>
          </p:sp>
          <p:sp>
            <p:nvSpPr>
              <p:cNvPr id="26" name="TextBox 15"/>
              <p:cNvSpPr txBox="1"/>
              <p:nvPr userDrawn="1"/>
            </p:nvSpPr>
            <p:spPr>
              <a:xfrm>
                <a:off x="11211743" y="490444"/>
                <a:ext cx="650431" cy="455262"/>
              </a:xfrm>
              <a:prstGeom prst="rect">
                <a:avLst/>
              </a:prstGeom>
              <a:noFill/>
            </p:spPr>
            <p:txBody>
              <a:bodyPr wrap="square" rtlCol="0">
                <a:spAutoFit/>
              </a:bodyPr>
              <a:p>
                <a:pPr algn="ctr"/>
                <a:r>
                  <a:rPr lang="zh-CN" altLang="en-US" sz="1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6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28" name="TextBox 15"/>
            <p:cNvSpPr txBox="1"/>
            <p:nvPr userDrawn="1"/>
          </p:nvSpPr>
          <p:spPr>
            <a:xfrm>
              <a:off x="11211743" y="395446"/>
              <a:ext cx="650091" cy="455262"/>
            </a:xfrm>
            <a:prstGeom prst="rect">
              <a:avLst/>
            </a:prstGeom>
            <a:noFill/>
          </p:spPr>
          <p:txBody>
            <a:bodyPr wrap="square" rtlCol="0">
              <a:spAutoFit/>
            </a:bodyPr>
            <a:p>
              <a:pPr algn="ctr"/>
              <a:r>
                <a:rPr lang="zh-CN" altLang="en-US" sz="1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6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11272" name="Text Box 8"/>
          <p:cNvSpPr txBox="1"/>
          <p:nvPr/>
        </p:nvSpPr>
        <p:spPr>
          <a:xfrm>
            <a:off x="667385" y="292418"/>
            <a:ext cx="4513263" cy="521970"/>
          </a:xfrm>
          <a:prstGeom prst="rect">
            <a:avLst/>
          </a:prstGeom>
          <a:noFill/>
          <a:ln w="9525">
            <a:noFill/>
          </a:ln>
        </p:spPr>
        <p:txBody>
          <a:bodyPr>
            <a:spAutoFit/>
          </a:bodyPr>
          <a:p>
            <a:r>
              <a:rPr lang="zh-CN" altLang="en-US" sz="2800" dirty="0">
                <a:solidFill>
                  <a:schemeClr val="bg1"/>
                </a:solidFill>
                <a:latin typeface="微软雅黑" panose="020B0503020204020204" pitchFamily="34" charset="-122"/>
                <a:ea typeface="微软雅黑" panose="020B0503020204020204" pitchFamily="34" charset="-122"/>
              </a:rPr>
              <a:t>安全用电须知</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9" name="Text Box 7"/>
          <p:cNvSpPr txBox="1"/>
          <p:nvPr/>
        </p:nvSpPr>
        <p:spPr>
          <a:xfrm>
            <a:off x="2708275" y="419100"/>
            <a:ext cx="184150" cy="366713"/>
          </a:xfrm>
          <a:prstGeom prst="rect">
            <a:avLst/>
          </a:prstGeom>
          <a:noFill/>
          <a:ln w="9525">
            <a:noFill/>
          </a:ln>
        </p:spPr>
        <p:txBody>
          <a:bodyPr wrap="none">
            <a:spAutoFit/>
          </a:bodyPr>
          <a:p>
            <a:endParaRPr lang="zh-CN" altLang="en-US" dirty="0">
              <a:latin typeface="Verdana" panose="020B0604030504040204" pitchFamily="34" charset="0"/>
              <a:ea typeface="微软雅黑" panose="020B0503020204020204" pitchFamily="34" charset="-122"/>
            </a:endParaRPr>
          </a:p>
        </p:txBody>
      </p:sp>
      <p:sp>
        <p:nvSpPr>
          <p:cNvPr id="18440" name="Text Box 8"/>
          <p:cNvSpPr txBox="1"/>
          <p:nvPr/>
        </p:nvSpPr>
        <p:spPr>
          <a:xfrm>
            <a:off x="587375" y="312738"/>
            <a:ext cx="4513263" cy="579437"/>
          </a:xfrm>
          <a:prstGeom prst="rect">
            <a:avLst/>
          </a:prstGeom>
          <a:noFill/>
          <a:ln w="9525">
            <a:noFill/>
          </a:ln>
        </p:spPr>
        <p:txBody>
          <a:bodyPr>
            <a:spAutoFit/>
          </a:bodyPr>
          <a:p>
            <a:r>
              <a:rPr lang="zh-CN" altLang="en-US" sz="3200" dirty="0">
                <a:solidFill>
                  <a:srgbClr val="003300"/>
                </a:solidFill>
                <a:latin typeface="Verdana" panose="020B0604030504040204" pitchFamily="34" charset="0"/>
                <a:ea typeface="华文新魏" panose="02010800040101010101" pitchFamily="2" charset="-122"/>
              </a:rPr>
              <a:t>一、安全用电须知</a:t>
            </a:r>
            <a:endParaRPr lang="zh-CN" altLang="en-US" sz="3200" dirty="0">
              <a:solidFill>
                <a:srgbClr val="003300"/>
              </a:solidFill>
              <a:latin typeface="Verdana" panose="020B0604030504040204" pitchFamily="34" charset="0"/>
              <a:ea typeface="华文新魏" panose="02010800040101010101" pitchFamily="2" charset="-122"/>
            </a:endParaRPr>
          </a:p>
        </p:txBody>
      </p:sp>
      <p:sp>
        <p:nvSpPr>
          <p:cNvPr id="18441" name="Text Box 9"/>
          <p:cNvSpPr txBox="1"/>
          <p:nvPr/>
        </p:nvSpPr>
        <p:spPr>
          <a:xfrm>
            <a:off x="930275" y="1414463"/>
            <a:ext cx="4967288" cy="2286000"/>
          </a:xfrm>
          <a:prstGeom prst="rect">
            <a:avLst/>
          </a:prstGeom>
          <a:noFill/>
          <a:ln w="9525">
            <a:noFill/>
          </a:ln>
        </p:spPr>
        <p:txBody>
          <a:bodyPr>
            <a:spAutoFit/>
          </a:bodyPr>
          <a:p>
            <a:r>
              <a:rPr lang="zh-CN" altLang="en-US" sz="2400" b="1" dirty="0">
                <a:latin typeface="华文细黑" panose="02010600040101010101" pitchFamily="2" charset="-122"/>
                <a:ea typeface="华文细黑" panose="02010600040101010101" pitchFamily="2" charset="-122"/>
              </a:rPr>
              <a:t>当保护装置动作或熔断器的熔体熔断后，应先查明原因、排除故障，并确认电气装置已恢复正常后才能重新接通电源、继续使用。更换熔体时不应任意改变熔断器的熔体规格或用其它导线代替。</a:t>
            </a:r>
            <a:endParaRPr lang="zh-CN" altLang="en-US" sz="2400" b="1" dirty="0">
              <a:latin typeface="华文细黑" panose="02010600040101010101" pitchFamily="2" charset="-122"/>
              <a:ea typeface="华文细黑" panose="02010600040101010101" pitchFamily="2" charset="-122"/>
            </a:endParaRPr>
          </a:p>
        </p:txBody>
      </p:sp>
      <p:pic>
        <p:nvPicPr>
          <p:cNvPr id="18442" name="Picture 10" descr="p7-1"/>
          <p:cNvPicPr>
            <a:picLocks noChangeAspect="1"/>
          </p:cNvPicPr>
          <p:nvPr/>
        </p:nvPicPr>
        <p:blipFill>
          <a:blip r:embed="rId1"/>
          <a:stretch>
            <a:fillRect/>
          </a:stretch>
        </p:blipFill>
        <p:spPr>
          <a:xfrm>
            <a:off x="1346200" y="3619500"/>
            <a:ext cx="3976688" cy="2716213"/>
          </a:xfrm>
          <a:prstGeom prst="rect">
            <a:avLst/>
          </a:prstGeom>
          <a:noFill/>
          <a:ln w="9525">
            <a:noFill/>
          </a:ln>
        </p:spPr>
      </p:pic>
      <p:sp>
        <p:nvSpPr>
          <p:cNvPr id="18443" name="AutoShape 11"/>
          <p:cNvSpPr/>
          <p:nvPr/>
        </p:nvSpPr>
        <p:spPr>
          <a:xfrm>
            <a:off x="5840413" y="1498600"/>
            <a:ext cx="5878512" cy="4867275"/>
          </a:xfrm>
          <a:prstGeom prst="irregularSeal2">
            <a:avLst/>
          </a:prstGeom>
          <a:solidFill>
            <a:schemeClr val="accent1"/>
          </a:solidFill>
          <a:ln w="9525" cap="flat" cmpd="sng">
            <a:solidFill>
              <a:schemeClr val="tx1"/>
            </a:solidFill>
            <a:prstDash val="solid"/>
            <a:miter/>
            <a:headEnd type="none" w="med" len="med"/>
            <a:tailEnd type="none" w="med" len="med"/>
          </a:ln>
        </p:spPr>
        <p:txBody>
          <a:bodyPr anchor="ctr"/>
          <a:p>
            <a:endParaRPr lang="zh-CN" altLang="en-US" dirty="0">
              <a:latin typeface="Calibri" panose="020F0502020204030204" pitchFamily="34" charset="0"/>
              <a:ea typeface="微软雅黑" panose="020B0503020204020204" pitchFamily="34" charset="-122"/>
            </a:endParaRPr>
          </a:p>
        </p:txBody>
      </p:sp>
      <p:sp>
        <p:nvSpPr>
          <p:cNvPr id="18444" name="Text Box 12"/>
          <p:cNvSpPr txBox="1"/>
          <p:nvPr/>
        </p:nvSpPr>
        <p:spPr>
          <a:xfrm rot="-1680000">
            <a:off x="6748463" y="3371850"/>
            <a:ext cx="3602037" cy="1919288"/>
          </a:xfrm>
          <a:prstGeom prst="rect">
            <a:avLst/>
          </a:prstGeom>
          <a:noFill/>
          <a:ln w="9525">
            <a:noFill/>
          </a:ln>
        </p:spPr>
        <p:txBody>
          <a:bodyPr>
            <a:spAutoFit/>
          </a:bodyPr>
          <a:p>
            <a:r>
              <a:rPr lang="zh-CN" altLang="en-US" sz="2400" b="1" dirty="0">
                <a:latin typeface="华文细黑" panose="02010600040101010101" pitchFamily="2" charset="-122"/>
                <a:ea typeface="方正舒体" panose="02010601030101010101" pitchFamily="2" charset="-122"/>
              </a:rPr>
              <a:t>当电气装置的绝缘或外壳损坏，可能导致人体触及带电部分时，应立即停止使用，并及时修复或更换。</a:t>
            </a:r>
            <a:endParaRPr lang="zh-CN" altLang="en-US" sz="2400" b="1" dirty="0">
              <a:latin typeface="华文细黑" panose="02010600040101010101" pitchFamily="2" charset="-122"/>
              <a:ea typeface="方正舒体" panose="02010601030101010101" pitchFamily="2" charset="-122"/>
            </a:endParaRPr>
          </a:p>
        </p:txBody>
      </p:sp>
      <p:grpSp>
        <p:nvGrpSpPr>
          <p:cNvPr id="3" name="组合 2"/>
          <p:cNvGrpSpPr/>
          <p:nvPr userDrawn="1"/>
        </p:nvGrpSpPr>
        <p:grpSpPr>
          <a:xfrm>
            <a:off x="-1200" y="246486"/>
            <a:ext cx="12193200" cy="614607"/>
            <a:chOff x="0" y="235759"/>
            <a:chExt cx="12193200" cy="826477"/>
          </a:xfrm>
        </p:grpSpPr>
        <p:grpSp>
          <p:nvGrpSpPr>
            <p:cNvPr id="20" name="组合 19"/>
            <p:cNvGrpSpPr/>
            <p:nvPr userDrawn="1"/>
          </p:nvGrpSpPr>
          <p:grpSpPr>
            <a:xfrm>
              <a:off x="0" y="235759"/>
              <a:ext cx="12193200" cy="826477"/>
              <a:chOff x="-600" y="252907"/>
              <a:chExt cx="12193200" cy="826477"/>
            </a:xfrm>
          </p:grpSpPr>
          <p:sp>
            <p:nvSpPr>
              <p:cNvPr id="21" name="矩形 20"/>
              <p:cNvSpPr/>
              <p:nvPr userDrawn="1"/>
            </p:nvSpPr>
            <p:spPr>
              <a:xfrm>
                <a:off x="-600" y="382724"/>
                <a:ext cx="12193200" cy="566843"/>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ea typeface="微软雅黑" panose="020B0503020204020204" pitchFamily="34" charset="-122"/>
                </a:endParaRPr>
              </a:p>
            </p:txBody>
          </p:sp>
          <p:sp>
            <p:nvSpPr>
              <p:cNvPr id="22" name="五边形 21"/>
              <p:cNvSpPr/>
              <p:nvPr userDrawn="1"/>
            </p:nvSpPr>
            <p:spPr>
              <a:xfrm>
                <a:off x="668215" y="252908"/>
                <a:ext cx="2525036" cy="826476"/>
              </a:xfrm>
              <a:prstGeom prst="homePlate">
                <a:avLst/>
              </a:prstGeom>
              <a:solidFill>
                <a:srgbClr val="80A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ea typeface="微软雅黑" panose="020B0503020204020204" pitchFamily="34" charset="-122"/>
                </a:endParaRPr>
              </a:p>
            </p:txBody>
          </p:sp>
          <p:sp>
            <p:nvSpPr>
              <p:cNvPr id="23" name="直角三角形 22"/>
              <p:cNvSpPr/>
              <p:nvPr userDrawn="1"/>
            </p:nvSpPr>
            <p:spPr>
              <a:xfrm flipH="1">
                <a:off x="528663" y="252907"/>
                <a:ext cx="139551" cy="129817"/>
              </a:xfrm>
              <a:prstGeom prst="rtTriangle">
                <a:avLst/>
              </a:prstGeom>
              <a:solidFill>
                <a:srgbClr val="A6C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ea typeface="微软雅黑" panose="020B0503020204020204" pitchFamily="34" charset="-122"/>
                </a:endParaRPr>
              </a:p>
            </p:txBody>
          </p:sp>
          <p:sp>
            <p:nvSpPr>
              <p:cNvPr id="24" name="直角三角形 23"/>
              <p:cNvSpPr/>
              <p:nvPr userDrawn="1"/>
            </p:nvSpPr>
            <p:spPr>
              <a:xfrm flipH="1" flipV="1">
                <a:off x="528660" y="949568"/>
                <a:ext cx="139551" cy="129816"/>
              </a:xfrm>
              <a:prstGeom prst="rtTriangle">
                <a:avLst/>
              </a:prstGeom>
              <a:solidFill>
                <a:srgbClr val="A6C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lvl="0" algn="ctr"/>
                <a:endParaRPr lang="zh-CN" altLang="en-US" sz="1800">
                  <a:ea typeface="微软雅黑" panose="020B0503020204020204" pitchFamily="34" charset="-122"/>
                </a:endParaRPr>
              </a:p>
            </p:txBody>
          </p:sp>
          <p:sp>
            <p:nvSpPr>
              <p:cNvPr id="25" name="椭圆 24"/>
              <p:cNvSpPr/>
              <p:nvPr userDrawn="1"/>
            </p:nvSpPr>
            <p:spPr>
              <a:xfrm>
                <a:off x="11356958" y="479721"/>
                <a:ext cx="360000" cy="360000"/>
              </a:xfrm>
              <a:prstGeom prst="ellipse">
                <a:avLst/>
              </a:prstGeom>
              <a:solidFill>
                <a:srgbClr val="FFFFFF">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b="0" dirty="0">
                  <a:latin typeface="微软雅黑" panose="020B0503020204020204" pitchFamily="34" charset="-122"/>
                  <a:ea typeface="微软雅黑" panose="020B0503020204020204" pitchFamily="34" charset="-122"/>
                </a:endParaRPr>
              </a:p>
            </p:txBody>
          </p:sp>
          <p:sp>
            <p:nvSpPr>
              <p:cNvPr id="26" name="TextBox 15"/>
              <p:cNvSpPr txBox="1"/>
              <p:nvPr userDrawn="1"/>
            </p:nvSpPr>
            <p:spPr>
              <a:xfrm>
                <a:off x="11211743" y="490444"/>
                <a:ext cx="650431" cy="455262"/>
              </a:xfrm>
              <a:prstGeom prst="rect">
                <a:avLst/>
              </a:prstGeom>
              <a:noFill/>
            </p:spPr>
            <p:txBody>
              <a:bodyPr wrap="square" rtlCol="0">
                <a:spAutoFit/>
              </a:bodyPr>
              <a:p>
                <a:pPr algn="ctr"/>
                <a:r>
                  <a:rPr lang="zh-CN" altLang="en-US" sz="1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6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28" name="TextBox 15"/>
            <p:cNvSpPr txBox="1"/>
            <p:nvPr userDrawn="1"/>
          </p:nvSpPr>
          <p:spPr>
            <a:xfrm>
              <a:off x="11211743" y="395446"/>
              <a:ext cx="650091" cy="455262"/>
            </a:xfrm>
            <a:prstGeom prst="rect">
              <a:avLst/>
            </a:prstGeom>
            <a:noFill/>
          </p:spPr>
          <p:txBody>
            <a:bodyPr wrap="square" rtlCol="0">
              <a:spAutoFit/>
            </a:bodyPr>
            <a:p>
              <a:pPr algn="ctr"/>
              <a:r>
                <a:rPr lang="zh-CN" altLang="en-US" sz="1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6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11272" name="Text Box 8"/>
          <p:cNvSpPr txBox="1"/>
          <p:nvPr/>
        </p:nvSpPr>
        <p:spPr>
          <a:xfrm>
            <a:off x="667385" y="292418"/>
            <a:ext cx="4513263" cy="521970"/>
          </a:xfrm>
          <a:prstGeom prst="rect">
            <a:avLst/>
          </a:prstGeom>
          <a:noFill/>
          <a:ln w="9525">
            <a:noFill/>
          </a:ln>
        </p:spPr>
        <p:txBody>
          <a:bodyPr>
            <a:spAutoFit/>
          </a:bodyPr>
          <a:p>
            <a:r>
              <a:rPr lang="zh-CN" altLang="en-US" sz="2800" dirty="0">
                <a:solidFill>
                  <a:schemeClr val="bg1"/>
                </a:solidFill>
                <a:latin typeface="微软雅黑" panose="020B0503020204020204" pitchFamily="34" charset="-122"/>
                <a:ea typeface="微软雅黑" panose="020B0503020204020204" pitchFamily="34" charset="-122"/>
              </a:rPr>
              <a:t>安全用电须知</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63" name="Text Box 7"/>
          <p:cNvSpPr txBox="1"/>
          <p:nvPr/>
        </p:nvSpPr>
        <p:spPr>
          <a:xfrm>
            <a:off x="2708275" y="419100"/>
            <a:ext cx="184150" cy="366713"/>
          </a:xfrm>
          <a:prstGeom prst="rect">
            <a:avLst/>
          </a:prstGeom>
          <a:noFill/>
          <a:ln w="9525">
            <a:noFill/>
          </a:ln>
        </p:spPr>
        <p:txBody>
          <a:bodyPr wrap="none">
            <a:spAutoFit/>
          </a:bodyPr>
          <a:p>
            <a:endParaRPr lang="zh-CN" altLang="en-US" dirty="0">
              <a:latin typeface="Verdana" panose="020B0604030504040204" pitchFamily="34" charset="0"/>
              <a:ea typeface="微软雅黑" panose="020B0503020204020204" pitchFamily="34" charset="-122"/>
            </a:endParaRPr>
          </a:p>
        </p:txBody>
      </p:sp>
      <p:sp>
        <p:nvSpPr>
          <p:cNvPr id="19464" name="Text Box 8"/>
          <p:cNvSpPr txBox="1"/>
          <p:nvPr/>
        </p:nvSpPr>
        <p:spPr>
          <a:xfrm>
            <a:off x="587375" y="312738"/>
            <a:ext cx="4513263" cy="579437"/>
          </a:xfrm>
          <a:prstGeom prst="rect">
            <a:avLst/>
          </a:prstGeom>
          <a:noFill/>
          <a:ln w="9525">
            <a:noFill/>
          </a:ln>
        </p:spPr>
        <p:txBody>
          <a:bodyPr>
            <a:spAutoFit/>
          </a:bodyPr>
          <a:p>
            <a:r>
              <a:rPr lang="zh-CN" altLang="en-US" sz="3200" dirty="0">
                <a:solidFill>
                  <a:srgbClr val="003300"/>
                </a:solidFill>
                <a:latin typeface="Verdana" panose="020B0604030504040204" pitchFamily="34" charset="0"/>
                <a:ea typeface="华文新魏" panose="02010800040101010101" pitchFamily="2" charset="-122"/>
              </a:rPr>
              <a:t>一、安全用电须知</a:t>
            </a:r>
            <a:endParaRPr lang="zh-CN" altLang="en-US" sz="3200" dirty="0">
              <a:solidFill>
                <a:srgbClr val="003300"/>
              </a:solidFill>
              <a:latin typeface="Verdana" panose="020B0604030504040204" pitchFamily="34" charset="0"/>
              <a:ea typeface="华文新魏" panose="02010800040101010101" pitchFamily="2" charset="-122"/>
            </a:endParaRPr>
          </a:p>
        </p:txBody>
      </p:sp>
      <p:sp>
        <p:nvSpPr>
          <p:cNvPr id="19465" name="Text Box 9"/>
          <p:cNvSpPr txBox="1"/>
          <p:nvPr/>
        </p:nvSpPr>
        <p:spPr>
          <a:xfrm>
            <a:off x="1576388" y="1863725"/>
            <a:ext cx="1331912" cy="365125"/>
          </a:xfrm>
          <a:prstGeom prst="rect">
            <a:avLst/>
          </a:prstGeom>
          <a:noFill/>
          <a:ln w="9525">
            <a:noFill/>
          </a:ln>
        </p:spPr>
        <p:txBody>
          <a:bodyPr>
            <a:spAutoFit/>
          </a:bodyPr>
          <a:p>
            <a:endParaRPr lang="zh-CN" altLang="zh-CN" dirty="0">
              <a:latin typeface="Calibri" panose="020F0502020204030204" pitchFamily="34" charset="0"/>
              <a:ea typeface="微软雅黑" panose="020B0503020204020204" pitchFamily="34" charset="-122"/>
            </a:endParaRPr>
          </a:p>
        </p:txBody>
      </p:sp>
      <p:pic>
        <p:nvPicPr>
          <p:cNvPr id="19466" name="Picture 10" descr="p20-1"/>
          <p:cNvPicPr>
            <a:picLocks noChangeAspect="1"/>
          </p:cNvPicPr>
          <p:nvPr/>
        </p:nvPicPr>
        <p:blipFill>
          <a:blip r:embed="rId1"/>
          <a:stretch>
            <a:fillRect/>
          </a:stretch>
        </p:blipFill>
        <p:spPr>
          <a:xfrm>
            <a:off x="6097588" y="1443038"/>
            <a:ext cx="3938587" cy="2581275"/>
          </a:xfrm>
          <a:prstGeom prst="rect">
            <a:avLst/>
          </a:prstGeom>
          <a:noFill/>
          <a:ln w="9525">
            <a:noFill/>
          </a:ln>
        </p:spPr>
      </p:pic>
      <p:sp>
        <p:nvSpPr>
          <p:cNvPr id="19467" name="Text Box 11"/>
          <p:cNvSpPr txBox="1"/>
          <p:nvPr/>
        </p:nvSpPr>
        <p:spPr>
          <a:xfrm>
            <a:off x="1352550" y="1652588"/>
            <a:ext cx="4138613" cy="3992562"/>
          </a:xfrm>
          <a:prstGeom prst="rect">
            <a:avLst/>
          </a:prstGeom>
          <a:noFill/>
          <a:ln w="9525">
            <a:noFill/>
          </a:ln>
        </p:spPr>
        <p:txBody>
          <a:bodyPr>
            <a:spAutoFit/>
          </a:bodyPr>
          <a:p>
            <a:r>
              <a:rPr lang="zh-CN" altLang="en-US" sz="3200" dirty="0">
                <a:latin typeface="Calibri" panose="020F0502020204030204" pitchFamily="34" charset="0"/>
                <a:ea typeface="方正舒体" panose="02010601030101010101" pitchFamily="2" charset="-122"/>
              </a:rPr>
              <a:t>确保电器设备良好散热（如电视机、电热开水器、电脑、音响等），不能在其周围堆放易燃易爆物品及杂物、防止因散热不良而损坏设备或引起火灾。</a:t>
            </a:r>
            <a:endParaRPr lang="zh-CN" altLang="en-US" sz="3200" dirty="0">
              <a:latin typeface="Calibri" panose="020F0502020204030204" pitchFamily="34" charset="0"/>
              <a:ea typeface="方正舒体" panose="02010601030101010101" pitchFamily="2" charset="-122"/>
            </a:endParaRPr>
          </a:p>
        </p:txBody>
      </p:sp>
      <p:pic>
        <p:nvPicPr>
          <p:cNvPr id="19468" name="Picture 12" descr="安全用电9"/>
          <p:cNvPicPr>
            <a:picLocks noRot="1" noChangeAspect="1"/>
          </p:cNvPicPr>
          <p:nvPr/>
        </p:nvPicPr>
        <p:blipFill>
          <a:blip r:embed="rId2"/>
          <a:stretch>
            <a:fillRect/>
          </a:stretch>
        </p:blipFill>
        <p:spPr>
          <a:xfrm>
            <a:off x="6124575" y="4041775"/>
            <a:ext cx="4638675" cy="2254250"/>
          </a:xfrm>
          <a:prstGeom prst="rect">
            <a:avLst/>
          </a:prstGeom>
          <a:noFill/>
          <a:ln w="9525">
            <a:noFill/>
          </a:ln>
        </p:spPr>
      </p:pic>
      <p:grpSp>
        <p:nvGrpSpPr>
          <p:cNvPr id="3" name="组合 2"/>
          <p:cNvGrpSpPr/>
          <p:nvPr userDrawn="1"/>
        </p:nvGrpSpPr>
        <p:grpSpPr>
          <a:xfrm>
            <a:off x="-1200" y="246486"/>
            <a:ext cx="12193200" cy="614607"/>
            <a:chOff x="0" y="235759"/>
            <a:chExt cx="12193200" cy="826477"/>
          </a:xfrm>
        </p:grpSpPr>
        <p:grpSp>
          <p:nvGrpSpPr>
            <p:cNvPr id="20" name="组合 19"/>
            <p:cNvGrpSpPr/>
            <p:nvPr userDrawn="1"/>
          </p:nvGrpSpPr>
          <p:grpSpPr>
            <a:xfrm>
              <a:off x="0" y="235759"/>
              <a:ext cx="12193200" cy="826477"/>
              <a:chOff x="-600" y="252907"/>
              <a:chExt cx="12193200" cy="826477"/>
            </a:xfrm>
          </p:grpSpPr>
          <p:sp>
            <p:nvSpPr>
              <p:cNvPr id="21" name="矩形 20"/>
              <p:cNvSpPr/>
              <p:nvPr userDrawn="1"/>
            </p:nvSpPr>
            <p:spPr>
              <a:xfrm>
                <a:off x="-600" y="382724"/>
                <a:ext cx="12193200" cy="566843"/>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ea typeface="微软雅黑" panose="020B0503020204020204" pitchFamily="34" charset="-122"/>
                </a:endParaRPr>
              </a:p>
            </p:txBody>
          </p:sp>
          <p:sp>
            <p:nvSpPr>
              <p:cNvPr id="22" name="五边形 21"/>
              <p:cNvSpPr/>
              <p:nvPr userDrawn="1"/>
            </p:nvSpPr>
            <p:spPr>
              <a:xfrm>
                <a:off x="668215" y="252908"/>
                <a:ext cx="2525036" cy="826476"/>
              </a:xfrm>
              <a:prstGeom prst="homePlate">
                <a:avLst/>
              </a:prstGeom>
              <a:solidFill>
                <a:srgbClr val="80A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ea typeface="微软雅黑" panose="020B0503020204020204" pitchFamily="34" charset="-122"/>
                </a:endParaRPr>
              </a:p>
            </p:txBody>
          </p:sp>
          <p:sp>
            <p:nvSpPr>
              <p:cNvPr id="23" name="直角三角形 22"/>
              <p:cNvSpPr/>
              <p:nvPr userDrawn="1"/>
            </p:nvSpPr>
            <p:spPr>
              <a:xfrm flipH="1">
                <a:off x="528663" y="252907"/>
                <a:ext cx="139551" cy="129817"/>
              </a:xfrm>
              <a:prstGeom prst="rtTriangle">
                <a:avLst/>
              </a:prstGeom>
              <a:solidFill>
                <a:srgbClr val="A6C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ea typeface="微软雅黑" panose="020B0503020204020204" pitchFamily="34" charset="-122"/>
                </a:endParaRPr>
              </a:p>
            </p:txBody>
          </p:sp>
          <p:sp>
            <p:nvSpPr>
              <p:cNvPr id="24" name="直角三角形 23"/>
              <p:cNvSpPr/>
              <p:nvPr userDrawn="1"/>
            </p:nvSpPr>
            <p:spPr>
              <a:xfrm flipH="1" flipV="1">
                <a:off x="528660" y="949568"/>
                <a:ext cx="139551" cy="129816"/>
              </a:xfrm>
              <a:prstGeom prst="rtTriangle">
                <a:avLst/>
              </a:prstGeom>
              <a:solidFill>
                <a:srgbClr val="A6C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lvl="0" algn="ctr"/>
                <a:endParaRPr lang="zh-CN" altLang="en-US" sz="1800">
                  <a:ea typeface="微软雅黑" panose="020B0503020204020204" pitchFamily="34" charset="-122"/>
                </a:endParaRPr>
              </a:p>
            </p:txBody>
          </p:sp>
          <p:sp>
            <p:nvSpPr>
              <p:cNvPr id="25" name="椭圆 24"/>
              <p:cNvSpPr/>
              <p:nvPr userDrawn="1"/>
            </p:nvSpPr>
            <p:spPr>
              <a:xfrm>
                <a:off x="11356958" y="479721"/>
                <a:ext cx="360000" cy="360000"/>
              </a:xfrm>
              <a:prstGeom prst="ellipse">
                <a:avLst/>
              </a:prstGeom>
              <a:solidFill>
                <a:srgbClr val="FFFFFF">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b="0" dirty="0">
                  <a:latin typeface="微软雅黑" panose="020B0503020204020204" pitchFamily="34" charset="-122"/>
                  <a:ea typeface="微软雅黑" panose="020B0503020204020204" pitchFamily="34" charset="-122"/>
                </a:endParaRPr>
              </a:p>
            </p:txBody>
          </p:sp>
          <p:sp>
            <p:nvSpPr>
              <p:cNvPr id="26" name="TextBox 15"/>
              <p:cNvSpPr txBox="1"/>
              <p:nvPr userDrawn="1"/>
            </p:nvSpPr>
            <p:spPr>
              <a:xfrm>
                <a:off x="11211743" y="490444"/>
                <a:ext cx="650431" cy="455262"/>
              </a:xfrm>
              <a:prstGeom prst="rect">
                <a:avLst/>
              </a:prstGeom>
              <a:noFill/>
            </p:spPr>
            <p:txBody>
              <a:bodyPr wrap="square" rtlCol="0">
                <a:spAutoFit/>
              </a:bodyPr>
              <a:p>
                <a:pPr algn="ctr"/>
                <a:r>
                  <a:rPr lang="zh-CN" altLang="en-US" sz="1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6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28" name="TextBox 15"/>
            <p:cNvSpPr txBox="1"/>
            <p:nvPr userDrawn="1"/>
          </p:nvSpPr>
          <p:spPr>
            <a:xfrm>
              <a:off x="11211743" y="395446"/>
              <a:ext cx="650091" cy="455262"/>
            </a:xfrm>
            <a:prstGeom prst="rect">
              <a:avLst/>
            </a:prstGeom>
            <a:noFill/>
          </p:spPr>
          <p:txBody>
            <a:bodyPr wrap="square" rtlCol="0">
              <a:spAutoFit/>
            </a:bodyPr>
            <a:p>
              <a:pPr algn="ctr"/>
              <a:r>
                <a:rPr lang="zh-CN" altLang="en-US" sz="1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6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11272" name="Text Box 8"/>
          <p:cNvSpPr txBox="1"/>
          <p:nvPr/>
        </p:nvSpPr>
        <p:spPr>
          <a:xfrm>
            <a:off x="667385" y="292418"/>
            <a:ext cx="4513263" cy="521970"/>
          </a:xfrm>
          <a:prstGeom prst="rect">
            <a:avLst/>
          </a:prstGeom>
          <a:noFill/>
          <a:ln w="9525">
            <a:noFill/>
          </a:ln>
        </p:spPr>
        <p:txBody>
          <a:bodyPr>
            <a:spAutoFit/>
          </a:bodyPr>
          <a:p>
            <a:r>
              <a:rPr lang="zh-CN" altLang="en-US" sz="2800" dirty="0">
                <a:solidFill>
                  <a:schemeClr val="bg1"/>
                </a:solidFill>
                <a:latin typeface="微软雅黑" panose="020B0503020204020204" pitchFamily="34" charset="-122"/>
                <a:ea typeface="微软雅黑" panose="020B0503020204020204" pitchFamily="34" charset="-122"/>
              </a:rPr>
              <a:t>安全用电须知</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7" name="Text Box 7"/>
          <p:cNvSpPr txBox="1"/>
          <p:nvPr/>
        </p:nvSpPr>
        <p:spPr>
          <a:xfrm>
            <a:off x="2708275" y="419100"/>
            <a:ext cx="184150" cy="366713"/>
          </a:xfrm>
          <a:prstGeom prst="rect">
            <a:avLst/>
          </a:prstGeom>
          <a:noFill/>
          <a:ln w="9525">
            <a:noFill/>
          </a:ln>
        </p:spPr>
        <p:txBody>
          <a:bodyPr wrap="none">
            <a:spAutoFit/>
          </a:bodyPr>
          <a:p>
            <a:endParaRPr lang="zh-CN" altLang="en-US" dirty="0">
              <a:latin typeface="Verdana" panose="020B0604030504040204" pitchFamily="34" charset="0"/>
              <a:ea typeface="微软雅黑" panose="020B0503020204020204" pitchFamily="34" charset="-122"/>
            </a:endParaRPr>
          </a:p>
        </p:txBody>
      </p:sp>
      <p:sp>
        <p:nvSpPr>
          <p:cNvPr id="20488" name="Text Box 8"/>
          <p:cNvSpPr txBox="1"/>
          <p:nvPr/>
        </p:nvSpPr>
        <p:spPr>
          <a:xfrm>
            <a:off x="587375" y="312738"/>
            <a:ext cx="4513263" cy="579437"/>
          </a:xfrm>
          <a:prstGeom prst="rect">
            <a:avLst/>
          </a:prstGeom>
          <a:noFill/>
          <a:ln w="9525">
            <a:noFill/>
          </a:ln>
        </p:spPr>
        <p:txBody>
          <a:bodyPr>
            <a:spAutoFit/>
          </a:bodyPr>
          <a:p>
            <a:r>
              <a:rPr lang="zh-CN" altLang="en-US" sz="3200" dirty="0">
                <a:solidFill>
                  <a:srgbClr val="003300"/>
                </a:solidFill>
                <a:latin typeface="Verdana" panose="020B0604030504040204" pitchFamily="34" charset="0"/>
                <a:ea typeface="华文新魏" panose="02010800040101010101" pitchFamily="2" charset="-122"/>
              </a:rPr>
              <a:t>一、安全用电须知</a:t>
            </a:r>
            <a:endParaRPr lang="zh-CN" altLang="en-US" sz="3200" dirty="0">
              <a:solidFill>
                <a:srgbClr val="003300"/>
              </a:solidFill>
              <a:latin typeface="Verdana" panose="020B0604030504040204" pitchFamily="34" charset="0"/>
              <a:ea typeface="华文新魏" panose="02010800040101010101" pitchFamily="2" charset="-122"/>
            </a:endParaRPr>
          </a:p>
        </p:txBody>
      </p:sp>
      <p:sp>
        <p:nvSpPr>
          <p:cNvPr id="20489" name="Text Box 9"/>
          <p:cNvSpPr txBox="1"/>
          <p:nvPr/>
        </p:nvSpPr>
        <p:spPr>
          <a:xfrm>
            <a:off x="1028700" y="1455738"/>
            <a:ext cx="10410825" cy="1219200"/>
          </a:xfrm>
          <a:prstGeom prst="rect">
            <a:avLst/>
          </a:prstGeom>
          <a:noFill/>
          <a:ln w="9525">
            <a:noFill/>
          </a:ln>
        </p:spPr>
        <p:txBody>
          <a:bodyPr>
            <a:spAutoFit/>
          </a:bodyPr>
          <a:p>
            <a:r>
              <a:rPr lang="zh-CN" altLang="en-US" sz="2800" b="1" dirty="0">
                <a:latin typeface="华文中宋" panose="02010600040101010101" pitchFamily="2" charset="-122"/>
                <a:ea typeface="华文中宋" panose="02010600040101010101" pitchFamily="2" charset="-122"/>
              </a:rPr>
              <a:t>车间内的电器设备很多，不能随便乱动。如果电气设备出现故障，不得擅自修理，应立即请电工检修。 </a:t>
            </a:r>
            <a:br>
              <a:rPr lang="zh-CN" altLang="en-US" dirty="0">
                <a:latin typeface="隶书" panose="02010509060101010101" pitchFamily="49" charset="-122"/>
                <a:ea typeface="隶书" panose="02010509060101010101" pitchFamily="49" charset="-122"/>
              </a:rPr>
            </a:br>
            <a:endParaRPr lang="zh-CN" altLang="en-US" dirty="0">
              <a:latin typeface="隶书" panose="02010509060101010101" pitchFamily="49" charset="-122"/>
              <a:ea typeface="隶书" panose="02010509060101010101" pitchFamily="49" charset="-122"/>
            </a:endParaRPr>
          </a:p>
        </p:txBody>
      </p:sp>
      <p:pic>
        <p:nvPicPr>
          <p:cNvPr id="20490" name="Picture 10" descr="2009225181337121"/>
          <p:cNvPicPr>
            <a:picLocks noChangeAspect="1"/>
          </p:cNvPicPr>
          <p:nvPr/>
        </p:nvPicPr>
        <p:blipFill>
          <a:blip r:embed="rId1"/>
          <a:stretch>
            <a:fillRect/>
          </a:stretch>
        </p:blipFill>
        <p:spPr>
          <a:xfrm>
            <a:off x="1192213" y="2492375"/>
            <a:ext cx="4257675" cy="3243263"/>
          </a:xfrm>
          <a:prstGeom prst="rect">
            <a:avLst/>
          </a:prstGeom>
          <a:noFill/>
          <a:ln w="9525">
            <a:noFill/>
          </a:ln>
        </p:spPr>
      </p:pic>
      <p:sp>
        <p:nvSpPr>
          <p:cNvPr id="20491" name="Text Box 11"/>
          <p:cNvSpPr txBox="1"/>
          <p:nvPr/>
        </p:nvSpPr>
        <p:spPr>
          <a:xfrm>
            <a:off x="1155700" y="5832475"/>
            <a:ext cx="4321175" cy="457200"/>
          </a:xfrm>
          <a:prstGeom prst="rect">
            <a:avLst/>
          </a:prstGeom>
          <a:noFill/>
          <a:ln w="9525">
            <a:noFill/>
          </a:ln>
        </p:spPr>
        <p:txBody>
          <a:bodyPr>
            <a:spAutoFit/>
          </a:bodyPr>
          <a:p>
            <a:r>
              <a:rPr lang="zh-CN" altLang="en-US" sz="2400" b="1" dirty="0">
                <a:solidFill>
                  <a:srgbClr val="003300"/>
                </a:solidFill>
                <a:latin typeface="Verdana" panose="020B0604030504040204" pitchFamily="34" charset="0"/>
                <a:ea typeface="微软雅黑" panose="020B0503020204020204" pitchFamily="34" charset="-122"/>
              </a:rPr>
              <a:t>不正确的操作可能会引发事故</a:t>
            </a:r>
            <a:endParaRPr lang="zh-CN" altLang="en-US" sz="2400" b="1" dirty="0">
              <a:solidFill>
                <a:srgbClr val="003300"/>
              </a:solidFill>
              <a:latin typeface="Verdana" panose="020B0604030504040204" pitchFamily="34" charset="0"/>
              <a:ea typeface="微软雅黑" panose="020B0503020204020204" pitchFamily="34" charset="-122"/>
            </a:endParaRPr>
          </a:p>
        </p:txBody>
      </p:sp>
      <p:sp>
        <p:nvSpPr>
          <p:cNvPr id="21516" name="AutoShape 12"/>
          <p:cNvSpPr/>
          <p:nvPr/>
        </p:nvSpPr>
        <p:spPr>
          <a:xfrm>
            <a:off x="6303963" y="2859088"/>
            <a:ext cx="4587875" cy="2244725"/>
          </a:xfrm>
          <a:prstGeom prst="cloudCallout">
            <a:avLst>
              <a:gd name="adj1" fmla="val -43750"/>
              <a:gd name="adj2" fmla="val 70000"/>
            </a:avLst>
          </a:prstGeom>
          <a:solidFill>
            <a:schemeClr val="accent1"/>
          </a:solidFill>
          <a:ln w="9525" cap="flat" cmpd="sng">
            <a:solidFill>
              <a:schemeClr val="tx1"/>
            </a:solidFill>
            <a:prstDash val="solid"/>
            <a:headEnd type="none" w="med" len="med"/>
            <a:tailEnd type="none" w="med" len="med"/>
          </a:ln>
        </p:spPr>
        <p:txBody>
          <a:bodyPr wrap="none" anchor="ctr"/>
          <a:p>
            <a:pPr algn="ctr"/>
            <a:endParaRPr lang="zh-CN" altLang="zh-CN" dirty="0">
              <a:latin typeface="Calibri" panose="020F0502020204030204" pitchFamily="34" charset="0"/>
              <a:ea typeface="微软雅黑" panose="020B0503020204020204" pitchFamily="34" charset="-122"/>
            </a:endParaRPr>
          </a:p>
        </p:txBody>
      </p:sp>
      <p:sp>
        <p:nvSpPr>
          <p:cNvPr id="21517" name="Text Box 13"/>
          <p:cNvSpPr txBox="1"/>
          <p:nvPr/>
        </p:nvSpPr>
        <p:spPr>
          <a:xfrm>
            <a:off x="6626225" y="3589338"/>
            <a:ext cx="4152900" cy="914400"/>
          </a:xfrm>
          <a:prstGeom prst="rect">
            <a:avLst/>
          </a:prstGeom>
          <a:noFill/>
          <a:ln w="9525">
            <a:noFill/>
          </a:ln>
        </p:spPr>
        <p:txBody>
          <a:bodyPr>
            <a:spAutoFit/>
          </a:bodyPr>
          <a:p>
            <a:r>
              <a:rPr lang="zh-CN" altLang="en-US" b="1" dirty="0">
                <a:solidFill>
                  <a:srgbClr val="000099"/>
                </a:solidFill>
                <a:latin typeface="华文中宋" panose="02010600040101010101" pitchFamily="2" charset="-122"/>
                <a:ea typeface="华文中宋" panose="02010600040101010101" pitchFamily="2" charset="-122"/>
              </a:rPr>
              <a:t>特种作业人员是经过专门的安全技术培训考核，取得了</a:t>
            </a:r>
            <a:r>
              <a:rPr lang="zh-CN" altLang="en-US" b="1" dirty="0">
                <a:solidFill>
                  <a:srgbClr val="FF0000"/>
                </a:solidFill>
                <a:latin typeface="华文中宋" panose="02010600040101010101" pitchFamily="2" charset="-122"/>
                <a:ea typeface="华文中宋" panose="02010600040101010101" pitchFamily="2" charset="-122"/>
              </a:rPr>
              <a:t>职业资格证</a:t>
            </a:r>
            <a:r>
              <a:rPr lang="zh-CN" altLang="en-US" b="1" dirty="0">
                <a:solidFill>
                  <a:srgbClr val="000099"/>
                </a:solidFill>
                <a:latin typeface="华文中宋" panose="02010600040101010101" pitchFamily="2" charset="-122"/>
                <a:ea typeface="华文中宋" panose="02010600040101010101" pitchFamily="2" charset="-122"/>
              </a:rPr>
              <a:t>和</a:t>
            </a:r>
            <a:r>
              <a:rPr lang="zh-CN" altLang="en-US" b="1" dirty="0">
                <a:solidFill>
                  <a:srgbClr val="FF0000"/>
                </a:solidFill>
                <a:latin typeface="华文中宋" panose="02010600040101010101" pitchFamily="2" charset="-122"/>
                <a:ea typeface="华文中宋" panose="02010600040101010101" pitchFamily="2" charset="-122"/>
              </a:rPr>
              <a:t>特种作业操作证</a:t>
            </a:r>
            <a:r>
              <a:rPr lang="zh-CN" altLang="en-US" b="1" dirty="0">
                <a:solidFill>
                  <a:srgbClr val="000099"/>
                </a:solidFill>
                <a:latin typeface="华文中宋" panose="02010600040101010101" pitchFamily="2" charset="-122"/>
                <a:ea typeface="华文中宋" panose="02010600040101010101" pitchFamily="2" charset="-122"/>
              </a:rPr>
              <a:t>后，才能上岗作业</a:t>
            </a:r>
            <a:r>
              <a:rPr lang="zh-CN" altLang="en-US" dirty="0">
                <a:solidFill>
                  <a:srgbClr val="000099"/>
                </a:solidFill>
                <a:latin typeface="华文中宋" panose="02010600040101010101" pitchFamily="2" charset="-122"/>
                <a:ea typeface="华文中宋" panose="02010600040101010101" pitchFamily="2" charset="-122"/>
              </a:rPr>
              <a:t> </a:t>
            </a:r>
            <a:endParaRPr lang="zh-CN" altLang="en-US" dirty="0">
              <a:solidFill>
                <a:srgbClr val="000099"/>
              </a:solidFill>
              <a:latin typeface="华文中宋" panose="02010600040101010101" pitchFamily="2" charset="-122"/>
              <a:ea typeface="华文中宋" panose="02010600040101010101" pitchFamily="2" charset="-122"/>
            </a:endParaRPr>
          </a:p>
        </p:txBody>
      </p:sp>
      <p:grpSp>
        <p:nvGrpSpPr>
          <p:cNvPr id="3" name="组合 2"/>
          <p:cNvGrpSpPr/>
          <p:nvPr userDrawn="1"/>
        </p:nvGrpSpPr>
        <p:grpSpPr>
          <a:xfrm>
            <a:off x="-1200" y="246486"/>
            <a:ext cx="12193200" cy="614607"/>
            <a:chOff x="0" y="235759"/>
            <a:chExt cx="12193200" cy="826477"/>
          </a:xfrm>
        </p:grpSpPr>
        <p:grpSp>
          <p:nvGrpSpPr>
            <p:cNvPr id="20" name="组合 19"/>
            <p:cNvGrpSpPr/>
            <p:nvPr userDrawn="1"/>
          </p:nvGrpSpPr>
          <p:grpSpPr>
            <a:xfrm>
              <a:off x="0" y="235759"/>
              <a:ext cx="12193200" cy="826477"/>
              <a:chOff x="-600" y="252907"/>
              <a:chExt cx="12193200" cy="826477"/>
            </a:xfrm>
          </p:grpSpPr>
          <p:sp>
            <p:nvSpPr>
              <p:cNvPr id="21" name="矩形 20"/>
              <p:cNvSpPr/>
              <p:nvPr userDrawn="1"/>
            </p:nvSpPr>
            <p:spPr>
              <a:xfrm>
                <a:off x="-600" y="382724"/>
                <a:ext cx="12193200" cy="566843"/>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ea typeface="微软雅黑" panose="020B0503020204020204" pitchFamily="34" charset="-122"/>
                </a:endParaRPr>
              </a:p>
            </p:txBody>
          </p:sp>
          <p:sp>
            <p:nvSpPr>
              <p:cNvPr id="22" name="五边形 21"/>
              <p:cNvSpPr/>
              <p:nvPr userDrawn="1"/>
            </p:nvSpPr>
            <p:spPr>
              <a:xfrm>
                <a:off x="668215" y="252908"/>
                <a:ext cx="2525036" cy="826476"/>
              </a:xfrm>
              <a:prstGeom prst="homePlate">
                <a:avLst/>
              </a:prstGeom>
              <a:solidFill>
                <a:srgbClr val="80A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ea typeface="微软雅黑" panose="020B0503020204020204" pitchFamily="34" charset="-122"/>
                </a:endParaRPr>
              </a:p>
            </p:txBody>
          </p:sp>
          <p:sp>
            <p:nvSpPr>
              <p:cNvPr id="23" name="直角三角形 22"/>
              <p:cNvSpPr/>
              <p:nvPr userDrawn="1"/>
            </p:nvSpPr>
            <p:spPr>
              <a:xfrm flipH="1">
                <a:off x="528663" y="252907"/>
                <a:ext cx="139551" cy="129817"/>
              </a:xfrm>
              <a:prstGeom prst="rtTriangle">
                <a:avLst/>
              </a:prstGeom>
              <a:solidFill>
                <a:srgbClr val="A6C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ea typeface="微软雅黑" panose="020B0503020204020204" pitchFamily="34" charset="-122"/>
                </a:endParaRPr>
              </a:p>
            </p:txBody>
          </p:sp>
          <p:sp>
            <p:nvSpPr>
              <p:cNvPr id="24" name="直角三角形 23"/>
              <p:cNvSpPr/>
              <p:nvPr userDrawn="1"/>
            </p:nvSpPr>
            <p:spPr>
              <a:xfrm flipH="1" flipV="1">
                <a:off x="528660" y="949568"/>
                <a:ext cx="139551" cy="129816"/>
              </a:xfrm>
              <a:prstGeom prst="rtTriangle">
                <a:avLst/>
              </a:prstGeom>
              <a:solidFill>
                <a:srgbClr val="A6C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lvl="0" algn="ctr"/>
                <a:endParaRPr lang="zh-CN" altLang="en-US" sz="1800">
                  <a:ea typeface="微软雅黑" panose="020B0503020204020204" pitchFamily="34" charset="-122"/>
                </a:endParaRPr>
              </a:p>
            </p:txBody>
          </p:sp>
          <p:sp>
            <p:nvSpPr>
              <p:cNvPr id="25" name="椭圆 24"/>
              <p:cNvSpPr/>
              <p:nvPr userDrawn="1"/>
            </p:nvSpPr>
            <p:spPr>
              <a:xfrm>
                <a:off x="11356958" y="479721"/>
                <a:ext cx="360000" cy="360000"/>
              </a:xfrm>
              <a:prstGeom prst="ellipse">
                <a:avLst/>
              </a:prstGeom>
              <a:solidFill>
                <a:srgbClr val="FFFFFF">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b="0" dirty="0">
                  <a:latin typeface="微软雅黑" panose="020B0503020204020204" pitchFamily="34" charset="-122"/>
                  <a:ea typeface="微软雅黑" panose="020B0503020204020204" pitchFamily="34" charset="-122"/>
                </a:endParaRPr>
              </a:p>
            </p:txBody>
          </p:sp>
          <p:sp>
            <p:nvSpPr>
              <p:cNvPr id="26" name="TextBox 15"/>
              <p:cNvSpPr txBox="1"/>
              <p:nvPr userDrawn="1"/>
            </p:nvSpPr>
            <p:spPr>
              <a:xfrm>
                <a:off x="11211743" y="490444"/>
                <a:ext cx="650431" cy="455262"/>
              </a:xfrm>
              <a:prstGeom prst="rect">
                <a:avLst/>
              </a:prstGeom>
              <a:noFill/>
            </p:spPr>
            <p:txBody>
              <a:bodyPr wrap="square" rtlCol="0">
                <a:spAutoFit/>
              </a:bodyPr>
              <a:p>
                <a:pPr algn="ctr"/>
                <a:r>
                  <a:rPr lang="zh-CN" altLang="en-US" sz="1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6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28" name="TextBox 15"/>
            <p:cNvSpPr txBox="1"/>
            <p:nvPr userDrawn="1"/>
          </p:nvSpPr>
          <p:spPr>
            <a:xfrm>
              <a:off x="11211743" y="395446"/>
              <a:ext cx="650091" cy="455262"/>
            </a:xfrm>
            <a:prstGeom prst="rect">
              <a:avLst/>
            </a:prstGeom>
            <a:noFill/>
          </p:spPr>
          <p:txBody>
            <a:bodyPr wrap="square" rtlCol="0">
              <a:spAutoFit/>
            </a:bodyPr>
            <a:p>
              <a:pPr algn="ctr"/>
              <a:r>
                <a:rPr lang="zh-CN" altLang="en-US" sz="1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6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11272" name="Text Box 8"/>
          <p:cNvSpPr txBox="1"/>
          <p:nvPr/>
        </p:nvSpPr>
        <p:spPr>
          <a:xfrm>
            <a:off x="667385" y="292418"/>
            <a:ext cx="4513263" cy="521970"/>
          </a:xfrm>
          <a:prstGeom prst="rect">
            <a:avLst/>
          </a:prstGeom>
          <a:noFill/>
          <a:ln w="9525">
            <a:noFill/>
          </a:ln>
        </p:spPr>
        <p:txBody>
          <a:bodyPr>
            <a:spAutoFit/>
          </a:bodyPr>
          <a:p>
            <a:r>
              <a:rPr lang="zh-CN" altLang="en-US" sz="2800" dirty="0">
                <a:solidFill>
                  <a:schemeClr val="bg1"/>
                </a:solidFill>
                <a:latin typeface="微软雅黑" panose="020B0503020204020204" pitchFamily="34" charset="-122"/>
                <a:ea typeface="微软雅黑" panose="020B0503020204020204" pitchFamily="34" charset="-122"/>
              </a:rPr>
              <a:t>安全用电须知</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3" nodeType="clickEffect">
                                  <p:stCondLst>
                                    <p:cond delay="0"/>
                                  </p:stCondLst>
                                  <p:childTnLst>
                                    <p:set>
                                      <p:cBhvr>
                                        <p:cTn id="6" dur="1" fill="hold">
                                          <p:stCondLst>
                                            <p:cond delay="0"/>
                                          </p:stCondLst>
                                        </p:cTn>
                                        <p:tgtEl>
                                          <p:spTgt spid="21517"/>
                                        </p:tgtEl>
                                        <p:attrNameLst>
                                          <p:attrName>style.visibility</p:attrName>
                                        </p:attrNameLst>
                                      </p:cBhvr>
                                      <p:to>
                                        <p:strVal val="visible"/>
                                      </p:to>
                                    </p:set>
                                    <p:anim calcmode="lin" valueType="num">
                                      <p:cBhvr>
                                        <p:cTn id="7" dur="1000" fill="hold"/>
                                        <p:tgtEl>
                                          <p:spTgt spid="21517"/>
                                        </p:tgtEl>
                                        <p:attrNameLst>
                                          <p:attrName>ppt_w</p:attrName>
                                        </p:attrNameLst>
                                      </p:cBhvr>
                                      <p:tavLst>
                                        <p:tav tm="0">
                                          <p:val>
                                            <p:fltVal val="0.000000"/>
                                          </p:val>
                                        </p:tav>
                                        <p:tav tm="100000">
                                          <p:val>
                                            <p:strVal val="#ppt_w"/>
                                          </p:val>
                                        </p:tav>
                                      </p:tavLst>
                                    </p:anim>
                                    <p:anim calcmode="lin" valueType="num">
                                      <p:cBhvr>
                                        <p:cTn id="8" dur="1000" fill="hold"/>
                                        <p:tgtEl>
                                          <p:spTgt spid="21517"/>
                                        </p:tgtEl>
                                        <p:attrNameLst>
                                          <p:attrName>ppt_h</p:attrName>
                                        </p:attrNameLst>
                                      </p:cBhvr>
                                      <p:tavLst>
                                        <p:tav tm="0">
                                          <p:val>
                                            <p:fltVal val="0.000000"/>
                                          </p:val>
                                        </p:tav>
                                        <p:tav tm="100000">
                                          <p:val>
                                            <p:strVal val="#ppt_h"/>
                                          </p:val>
                                        </p:tav>
                                      </p:tavLst>
                                    </p:anim>
                                  </p:childTnLst>
                                </p:cTn>
                              </p:par>
                              <p:par>
                                <p:cTn id="9" presetID="23" presetClass="entr" presetSubtype="16" fill="hold" grpId="3" nodeType="withEffect">
                                  <p:stCondLst>
                                    <p:cond delay="0"/>
                                  </p:stCondLst>
                                  <p:childTnLst>
                                    <p:set>
                                      <p:cBhvr>
                                        <p:cTn id="10" dur="1" fill="hold">
                                          <p:stCondLst>
                                            <p:cond delay="0"/>
                                          </p:stCondLst>
                                        </p:cTn>
                                        <p:tgtEl>
                                          <p:spTgt spid="21516"/>
                                        </p:tgtEl>
                                        <p:attrNameLst>
                                          <p:attrName>style.visibility</p:attrName>
                                        </p:attrNameLst>
                                      </p:cBhvr>
                                      <p:to>
                                        <p:strVal val="visible"/>
                                      </p:to>
                                    </p:set>
                                    <p:anim calcmode="lin" valueType="num">
                                      <p:cBhvr>
                                        <p:cTn id="11" dur="1000" fill="hold"/>
                                        <p:tgtEl>
                                          <p:spTgt spid="21516"/>
                                        </p:tgtEl>
                                        <p:attrNameLst>
                                          <p:attrName>ppt_w</p:attrName>
                                        </p:attrNameLst>
                                      </p:cBhvr>
                                      <p:tavLst>
                                        <p:tav tm="0">
                                          <p:val>
                                            <p:fltVal val="0.000000"/>
                                          </p:val>
                                        </p:tav>
                                        <p:tav tm="100000">
                                          <p:val>
                                            <p:strVal val="#ppt_w"/>
                                          </p:val>
                                        </p:tav>
                                      </p:tavLst>
                                    </p:anim>
                                    <p:anim calcmode="lin" valueType="num">
                                      <p:cBhvr>
                                        <p:cTn id="12" dur="1000" fill="hold"/>
                                        <p:tgtEl>
                                          <p:spTgt spid="21516"/>
                                        </p:tgtEl>
                                        <p:attrNameLst>
                                          <p:attrName>ppt_h</p:attrName>
                                        </p:attrNameLst>
                                      </p:cBhvr>
                                      <p:tavLst>
                                        <p:tav tm="0">
                                          <p:val>
                                            <p:fltVal val="0.00000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6" grpId="0" bldLvl="0"/>
      <p:bldP spid="21516" grpId="1" bldLvl="0"/>
      <p:bldP spid="21516" grpId="2" bldLvl="0"/>
      <p:bldP spid="21516" grpId="3" bldLvl="0" animBg="1"/>
      <p:bldP spid="21517" grpId="0" bldLvl="0"/>
      <p:bldP spid="21517" grpId="1" bldLvl="0"/>
      <p:bldP spid="21517" grpId="2" bldLvl="0"/>
      <p:bldP spid="21517" grpId="3" bldLvl="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11" name="Text Box 7"/>
          <p:cNvSpPr txBox="1"/>
          <p:nvPr/>
        </p:nvSpPr>
        <p:spPr>
          <a:xfrm>
            <a:off x="2708275" y="419100"/>
            <a:ext cx="184150" cy="366713"/>
          </a:xfrm>
          <a:prstGeom prst="rect">
            <a:avLst/>
          </a:prstGeom>
          <a:noFill/>
          <a:ln w="9525">
            <a:noFill/>
          </a:ln>
        </p:spPr>
        <p:txBody>
          <a:bodyPr wrap="none">
            <a:spAutoFit/>
          </a:bodyPr>
          <a:p>
            <a:endParaRPr lang="zh-CN" altLang="en-US" dirty="0">
              <a:latin typeface="Verdana" panose="020B0604030504040204" pitchFamily="34" charset="0"/>
              <a:ea typeface="微软雅黑" panose="020B0503020204020204" pitchFamily="34" charset="-122"/>
            </a:endParaRPr>
          </a:p>
        </p:txBody>
      </p:sp>
      <p:sp>
        <p:nvSpPr>
          <p:cNvPr id="21512" name="Text Box 8"/>
          <p:cNvSpPr txBox="1"/>
          <p:nvPr/>
        </p:nvSpPr>
        <p:spPr>
          <a:xfrm>
            <a:off x="587375" y="312738"/>
            <a:ext cx="4513263" cy="579437"/>
          </a:xfrm>
          <a:prstGeom prst="rect">
            <a:avLst/>
          </a:prstGeom>
          <a:noFill/>
          <a:ln w="9525">
            <a:noFill/>
          </a:ln>
        </p:spPr>
        <p:txBody>
          <a:bodyPr>
            <a:spAutoFit/>
          </a:bodyPr>
          <a:p>
            <a:r>
              <a:rPr lang="zh-CN" altLang="en-US" sz="3200" dirty="0">
                <a:solidFill>
                  <a:srgbClr val="003300"/>
                </a:solidFill>
                <a:latin typeface="Verdana" panose="020B0604030504040204" pitchFamily="34" charset="0"/>
                <a:ea typeface="华文新魏" panose="02010800040101010101" pitchFamily="2" charset="-122"/>
              </a:rPr>
              <a:t>一、安全用电须知</a:t>
            </a:r>
            <a:endParaRPr lang="zh-CN" altLang="en-US" sz="3200" dirty="0">
              <a:solidFill>
                <a:srgbClr val="003300"/>
              </a:solidFill>
              <a:latin typeface="Verdana" panose="020B0604030504040204" pitchFamily="34" charset="0"/>
              <a:ea typeface="华文新魏" panose="02010800040101010101" pitchFamily="2" charset="-122"/>
            </a:endParaRPr>
          </a:p>
        </p:txBody>
      </p:sp>
      <p:sp>
        <p:nvSpPr>
          <p:cNvPr id="21513" name="Text Box 9"/>
          <p:cNvSpPr txBox="1"/>
          <p:nvPr/>
        </p:nvSpPr>
        <p:spPr>
          <a:xfrm>
            <a:off x="663575" y="1330325"/>
            <a:ext cx="10860088" cy="1066800"/>
          </a:xfrm>
          <a:prstGeom prst="rect">
            <a:avLst/>
          </a:prstGeom>
          <a:noFill/>
          <a:ln w="9525">
            <a:noFill/>
          </a:ln>
        </p:spPr>
        <p:txBody>
          <a:bodyPr>
            <a:spAutoFit/>
          </a:bodyPr>
          <a:p>
            <a:r>
              <a:rPr lang="zh-CN" altLang="en-US" sz="3200" dirty="0">
                <a:latin typeface="Calibri" panose="020F0502020204030204" pitchFamily="34" charset="0"/>
                <a:ea typeface="华文新魏" panose="02010800040101010101" pitchFamily="2" charset="-122"/>
              </a:rPr>
              <a:t>自己经常使用的配电箱，开关，按钮，插座，导线等。必须保持完好，安全，不得有破损或将带电部分裸露出来。</a:t>
            </a:r>
            <a:endParaRPr lang="zh-CN" altLang="en-US" sz="3200" dirty="0">
              <a:latin typeface="Calibri" panose="020F0502020204030204" pitchFamily="34" charset="0"/>
              <a:ea typeface="华文新魏" panose="02010800040101010101" pitchFamily="2" charset="-122"/>
            </a:endParaRPr>
          </a:p>
        </p:txBody>
      </p:sp>
      <p:grpSp>
        <p:nvGrpSpPr>
          <p:cNvPr id="21514" name="Group 10"/>
          <p:cNvGrpSpPr/>
          <p:nvPr/>
        </p:nvGrpSpPr>
        <p:grpSpPr>
          <a:xfrm>
            <a:off x="1333500" y="2354263"/>
            <a:ext cx="9418638" cy="3970337"/>
            <a:chOff x="0" y="0"/>
            <a:chExt cx="3855" cy="2908"/>
          </a:xfrm>
        </p:grpSpPr>
        <p:pic>
          <p:nvPicPr>
            <p:cNvPr id="21515" name="Picture 11" descr="201105181636_00144"/>
            <p:cNvPicPr>
              <a:picLocks noChangeAspect="1"/>
            </p:cNvPicPr>
            <p:nvPr/>
          </p:nvPicPr>
          <p:blipFill>
            <a:blip r:embed="rId1"/>
            <a:stretch>
              <a:fillRect/>
            </a:stretch>
          </p:blipFill>
          <p:spPr>
            <a:xfrm>
              <a:off x="0" y="227"/>
              <a:ext cx="1723" cy="1292"/>
            </a:xfrm>
            <a:prstGeom prst="rect">
              <a:avLst/>
            </a:prstGeom>
            <a:noFill/>
            <a:ln w="9525">
              <a:noFill/>
            </a:ln>
          </p:spPr>
        </p:pic>
        <p:pic>
          <p:nvPicPr>
            <p:cNvPr id="21516" name="Picture 12" descr="201105181622_00140"/>
            <p:cNvPicPr>
              <a:picLocks noChangeAspect="1"/>
            </p:cNvPicPr>
            <p:nvPr/>
          </p:nvPicPr>
          <p:blipFill>
            <a:blip r:embed="rId2"/>
            <a:stretch>
              <a:fillRect/>
            </a:stretch>
          </p:blipFill>
          <p:spPr>
            <a:xfrm>
              <a:off x="0" y="1588"/>
              <a:ext cx="1723" cy="1320"/>
            </a:xfrm>
            <a:prstGeom prst="rect">
              <a:avLst/>
            </a:prstGeom>
            <a:noFill/>
            <a:ln w="9525">
              <a:noFill/>
            </a:ln>
          </p:spPr>
        </p:pic>
        <p:pic>
          <p:nvPicPr>
            <p:cNvPr id="21517" name="Picture 13" descr="201105181631_00143"/>
            <p:cNvPicPr>
              <a:picLocks noChangeAspect="1"/>
            </p:cNvPicPr>
            <p:nvPr/>
          </p:nvPicPr>
          <p:blipFill>
            <a:blip r:embed="rId3"/>
            <a:stretch>
              <a:fillRect/>
            </a:stretch>
          </p:blipFill>
          <p:spPr>
            <a:xfrm>
              <a:off x="2041" y="0"/>
              <a:ext cx="1814" cy="1361"/>
            </a:xfrm>
            <a:prstGeom prst="rect">
              <a:avLst/>
            </a:prstGeom>
            <a:noFill/>
            <a:ln w="9525">
              <a:noFill/>
            </a:ln>
          </p:spPr>
        </p:pic>
        <p:pic>
          <p:nvPicPr>
            <p:cNvPr id="21518" name="Picture 14" descr="201105181629_00142"/>
            <p:cNvPicPr>
              <a:picLocks noChangeAspect="1"/>
            </p:cNvPicPr>
            <p:nvPr/>
          </p:nvPicPr>
          <p:blipFill>
            <a:blip r:embed="rId4"/>
            <a:stretch>
              <a:fillRect/>
            </a:stretch>
          </p:blipFill>
          <p:spPr>
            <a:xfrm>
              <a:off x="1996" y="1452"/>
              <a:ext cx="1859" cy="1394"/>
            </a:xfrm>
            <a:prstGeom prst="rect">
              <a:avLst/>
            </a:prstGeom>
            <a:noFill/>
            <a:ln w="9525">
              <a:noFill/>
            </a:ln>
          </p:spPr>
        </p:pic>
        <p:sp>
          <p:nvSpPr>
            <p:cNvPr id="21519" name="AutoShape 15"/>
            <p:cNvSpPr/>
            <p:nvPr/>
          </p:nvSpPr>
          <p:spPr>
            <a:xfrm>
              <a:off x="816" y="499"/>
              <a:ext cx="409" cy="363"/>
            </a:xfrm>
            <a:prstGeom prst="downArrow">
              <a:avLst>
                <a:gd name="adj1" fmla="val 50000"/>
                <a:gd name="adj2" fmla="val 25000"/>
              </a:avLst>
            </a:prstGeom>
            <a:noFill/>
            <a:ln w="9525" cap="flat" cmpd="sng">
              <a:solidFill>
                <a:srgbClr val="FF0000"/>
              </a:solidFill>
              <a:prstDash val="solid"/>
              <a:miter/>
              <a:headEnd type="none" w="med" len="med"/>
              <a:tailEnd type="none" w="med" len="med"/>
            </a:ln>
          </p:spPr>
          <p:txBody>
            <a:bodyPr vert="eaVert" wrap="none" anchor="ctr"/>
            <a:p>
              <a:endParaRPr lang="zh-CN" altLang="en-US" dirty="0">
                <a:latin typeface="Calibri" panose="020F0502020204030204" pitchFamily="34" charset="0"/>
                <a:ea typeface="微软雅黑" panose="020B0503020204020204" pitchFamily="34" charset="-122"/>
              </a:endParaRPr>
            </a:p>
          </p:txBody>
        </p:sp>
        <p:sp>
          <p:nvSpPr>
            <p:cNvPr id="21520" name="Text Box 16"/>
            <p:cNvSpPr txBox="1"/>
            <p:nvPr/>
          </p:nvSpPr>
          <p:spPr>
            <a:xfrm>
              <a:off x="453" y="273"/>
              <a:ext cx="1134" cy="231"/>
            </a:xfrm>
            <a:prstGeom prst="rect">
              <a:avLst/>
            </a:prstGeom>
            <a:noFill/>
            <a:ln w="9525">
              <a:noFill/>
            </a:ln>
          </p:spPr>
          <p:txBody>
            <a:bodyPr>
              <a:spAutoFit/>
            </a:bodyPr>
            <a:p>
              <a:pPr>
                <a:spcBef>
                  <a:spcPct val="50000"/>
                </a:spcBef>
              </a:pPr>
              <a:r>
                <a:rPr lang="zh-CN" altLang="en-US" dirty="0">
                  <a:solidFill>
                    <a:srgbClr val="CC0000"/>
                  </a:solidFill>
                  <a:latin typeface="Verdana" panose="020B0604030504040204" pitchFamily="34" charset="0"/>
                  <a:ea typeface="微软雅黑" panose="020B0503020204020204" pitchFamily="34" charset="-122"/>
                </a:rPr>
                <a:t>导电部分已裸露</a:t>
              </a:r>
              <a:endParaRPr lang="zh-CN" altLang="en-US" dirty="0">
                <a:solidFill>
                  <a:srgbClr val="CC0000"/>
                </a:solidFill>
                <a:latin typeface="Verdana" panose="020B0604030504040204" pitchFamily="34" charset="0"/>
                <a:ea typeface="微软雅黑" panose="020B0503020204020204" pitchFamily="34" charset="-122"/>
              </a:endParaRPr>
            </a:p>
          </p:txBody>
        </p:sp>
        <p:sp>
          <p:nvSpPr>
            <p:cNvPr id="21521" name="AutoShape 17"/>
            <p:cNvSpPr/>
            <p:nvPr/>
          </p:nvSpPr>
          <p:spPr>
            <a:xfrm>
              <a:off x="499" y="2405"/>
              <a:ext cx="317" cy="317"/>
            </a:xfrm>
            <a:prstGeom prst="rightArrow">
              <a:avLst>
                <a:gd name="adj1" fmla="val 50000"/>
                <a:gd name="adj2" fmla="val 25000"/>
              </a:avLst>
            </a:prstGeom>
            <a:noFill/>
            <a:ln w="9525" cap="flat" cmpd="sng">
              <a:solidFill>
                <a:srgbClr val="FF0000"/>
              </a:solidFill>
              <a:prstDash val="solid"/>
              <a:miter/>
              <a:headEnd type="none" w="med" len="med"/>
              <a:tailEnd type="none" w="med" len="med"/>
            </a:ln>
          </p:spPr>
          <p:txBody>
            <a:bodyPr wrap="none" anchor="ctr"/>
            <a:p>
              <a:endParaRPr lang="zh-CN" altLang="en-US" dirty="0">
                <a:latin typeface="Calibri" panose="020F0502020204030204" pitchFamily="34" charset="0"/>
                <a:ea typeface="微软雅黑" panose="020B0503020204020204" pitchFamily="34" charset="-122"/>
              </a:endParaRPr>
            </a:p>
          </p:txBody>
        </p:sp>
        <p:sp>
          <p:nvSpPr>
            <p:cNvPr id="21522" name="Text Box 18"/>
            <p:cNvSpPr txBox="1"/>
            <p:nvPr/>
          </p:nvSpPr>
          <p:spPr>
            <a:xfrm>
              <a:off x="91" y="2359"/>
              <a:ext cx="454" cy="404"/>
            </a:xfrm>
            <a:prstGeom prst="rect">
              <a:avLst/>
            </a:prstGeom>
            <a:noFill/>
            <a:ln w="9525">
              <a:noFill/>
            </a:ln>
          </p:spPr>
          <p:txBody>
            <a:bodyPr>
              <a:spAutoFit/>
            </a:bodyPr>
            <a:p>
              <a:pPr>
                <a:spcBef>
                  <a:spcPct val="50000"/>
                </a:spcBef>
              </a:pPr>
              <a:r>
                <a:rPr lang="zh-CN" altLang="en-US" dirty="0">
                  <a:solidFill>
                    <a:srgbClr val="CC0000"/>
                  </a:solidFill>
                  <a:latin typeface="Verdana" panose="020B0604030504040204" pitchFamily="34" charset="0"/>
                  <a:ea typeface="微软雅黑" panose="020B0503020204020204" pitchFamily="34" charset="-122"/>
                </a:rPr>
                <a:t>插座脱落</a:t>
              </a:r>
              <a:endParaRPr lang="zh-CN" altLang="en-US" dirty="0">
                <a:solidFill>
                  <a:srgbClr val="CC0000"/>
                </a:solidFill>
                <a:latin typeface="Verdana" panose="020B0604030504040204" pitchFamily="34" charset="0"/>
                <a:ea typeface="微软雅黑" panose="020B0503020204020204" pitchFamily="34" charset="-122"/>
              </a:endParaRPr>
            </a:p>
          </p:txBody>
        </p:sp>
        <p:sp>
          <p:nvSpPr>
            <p:cNvPr id="21523" name="AutoShape 19"/>
            <p:cNvSpPr/>
            <p:nvPr/>
          </p:nvSpPr>
          <p:spPr>
            <a:xfrm>
              <a:off x="2222" y="273"/>
              <a:ext cx="318" cy="317"/>
            </a:xfrm>
            <a:prstGeom prst="downArrow">
              <a:avLst>
                <a:gd name="adj1" fmla="val 50000"/>
                <a:gd name="adj2" fmla="val 25000"/>
              </a:avLst>
            </a:prstGeom>
            <a:noFill/>
            <a:ln w="9525" cap="flat" cmpd="sng">
              <a:solidFill>
                <a:srgbClr val="FF0000"/>
              </a:solidFill>
              <a:prstDash val="solid"/>
              <a:miter/>
              <a:headEnd type="none" w="med" len="med"/>
              <a:tailEnd type="none" w="med" len="med"/>
            </a:ln>
          </p:spPr>
          <p:txBody>
            <a:bodyPr vert="eaVert" wrap="none" anchor="ctr"/>
            <a:p>
              <a:endParaRPr lang="zh-CN" altLang="en-US" dirty="0">
                <a:latin typeface="Calibri" panose="020F0502020204030204" pitchFamily="34" charset="0"/>
                <a:ea typeface="微软雅黑" panose="020B0503020204020204" pitchFamily="34" charset="-122"/>
              </a:endParaRPr>
            </a:p>
          </p:txBody>
        </p:sp>
        <p:sp>
          <p:nvSpPr>
            <p:cNvPr id="21524" name="AutoShape 20"/>
            <p:cNvSpPr/>
            <p:nvPr/>
          </p:nvSpPr>
          <p:spPr>
            <a:xfrm>
              <a:off x="3130" y="273"/>
              <a:ext cx="318" cy="317"/>
            </a:xfrm>
            <a:prstGeom prst="downArrow">
              <a:avLst>
                <a:gd name="adj1" fmla="val 50000"/>
                <a:gd name="adj2" fmla="val 25000"/>
              </a:avLst>
            </a:prstGeom>
            <a:noFill/>
            <a:ln w="9525" cap="flat" cmpd="sng">
              <a:solidFill>
                <a:srgbClr val="FF0000"/>
              </a:solidFill>
              <a:prstDash val="solid"/>
              <a:miter/>
              <a:headEnd type="none" w="med" len="med"/>
              <a:tailEnd type="none" w="med" len="med"/>
            </a:ln>
          </p:spPr>
          <p:txBody>
            <a:bodyPr vert="eaVert" wrap="none" anchor="ctr"/>
            <a:p>
              <a:endParaRPr lang="zh-CN" altLang="en-US" dirty="0">
                <a:latin typeface="Calibri" panose="020F0502020204030204" pitchFamily="34" charset="0"/>
                <a:ea typeface="微软雅黑" panose="020B0503020204020204" pitchFamily="34" charset="-122"/>
              </a:endParaRPr>
            </a:p>
          </p:txBody>
        </p:sp>
        <p:sp>
          <p:nvSpPr>
            <p:cNvPr id="21525" name="Text Box 21"/>
            <p:cNvSpPr txBox="1"/>
            <p:nvPr/>
          </p:nvSpPr>
          <p:spPr>
            <a:xfrm>
              <a:off x="2268" y="46"/>
              <a:ext cx="1271" cy="231"/>
            </a:xfrm>
            <a:prstGeom prst="rect">
              <a:avLst/>
            </a:prstGeom>
            <a:noFill/>
            <a:ln w="9525">
              <a:noFill/>
            </a:ln>
          </p:spPr>
          <p:txBody>
            <a:bodyPr>
              <a:spAutoFit/>
            </a:bodyPr>
            <a:p>
              <a:pPr>
                <a:spcBef>
                  <a:spcPct val="50000"/>
                </a:spcBef>
              </a:pPr>
              <a:r>
                <a:rPr lang="zh-CN" altLang="en-US" dirty="0">
                  <a:solidFill>
                    <a:srgbClr val="CC0000"/>
                  </a:solidFill>
                  <a:latin typeface="Verdana" panose="020B0604030504040204" pitchFamily="34" charset="0"/>
                  <a:ea typeface="微软雅黑" panose="020B0503020204020204" pitchFamily="34" charset="-122"/>
                </a:rPr>
                <a:t>破损     无操作柄</a:t>
              </a:r>
              <a:endParaRPr lang="zh-CN" altLang="en-US" dirty="0">
                <a:solidFill>
                  <a:srgbClr val="CC0000"/>
                </a:solidFill>
                <a:latin typeface="Verdana" panose="020B0604030504040204" pitchFamily="34" charset="0"/>
                <a:ea typeface="微软雅黑" panose="020B0503020204020204" pitchFamily="34" charset="-122"/>
              </a:endParaRPr>
            </a:p>
          </p:txBody>
        </p:sp>
        <p:sp>
          <p:nvSpPr>
            <p:cNvPr id="21526" name="Text Box 22"/>
            <p:cNvSpPr txBox="1"/>
            <p:nvPr/>
          </p:nvSpPr>
          <p:spPr>
            <a:xfrm>
              <a:off x="2404" y="1769"/>
              <a:ext cx="1134" cy="231"/>
            </a:xfrm>
            <a:prstGeom prst="rect">
              <a:avLst/>
            </a:prstGeom>
            <a:noFill/>
            <a:ln w="9525">
              <a:noFill/>
            </a:ln>
          </p:spPr>
          <p:txBody>
            <a:bodyPr>
              <a:spAutoFit/>
            </a:bodyPr>
            <a:p>
              <a:pPr>
                <a:spcBef>
                  <a:spcPct val="50000"/>
                </a:spcBef>
              </a:pPr>
              <a:r>
                <a:rPr lang="zh-CN" altLang="en-US" dirty="0">
                  <a:solidFill>
                    <a:srgbClr val="CC0000"/>
                  </a:solidFill>
                  <a:latin typeface="Verdana" panose="020B0604030504040204" pitchFamily="34" charset="0"/>
                  <a:ea typeface="微软雅黑" panose="020B0503020204020204" pitchFamily="34" charset="-122"/>
                </a:rPr>
                <a:t>安全的操作面板</a:t>
              </a:r>
              <a:endParaRPr lang="zh-CN" altLang="en-US" dirty="0">
                <a:solidFill>
                  <a:srgbClr val="CC0000"/>
                </a:solidFill>
                <a:latin typeface="Verdana" panose="020B0604030504040204" pitchFamily="34" charset="0"/>
                <a:ea typeface="微软雅黑" panose="020B0503020204020204" pitchFamily="34" charset="-122"/>
              </a:endParaRPr>
            </a:p>
          </p:txBody>
        </p:sp>
      </p:grpSp>
      <p:grpSp>
        <p:nvGrpSpPr>
          <p:cNvPr id="3" name="组合 2"/>
          <p:cNvGrpSpPr/>
          <p:nvPr userDrawn="1"/>
        </p:nvGrpSpPr>
        <p:grpSpPr>
          <a:xfrm>
            <a:off x="-1200" y="246486"/>
            <a:ext cx="12193200" cy="614607"/>
            <a:chOff x="0" y="235759"/>
            <a:chExt cx="12193200" cy="826477"/>
          </a:xfrm>
        </p:grpSpPr>
        <p:grpSp>
          <p:nvGrpSpPr>
            <p:cNvPr id="20" name="组合 19"/>
            <p:cNvGrpSpPr/>
            <p:nvPr userDrawn="1"/>
          </p:nvGrpSpPr>
          <p:grpSpPr>
            <a:xfrm>
              <a:off x="0" y="235759"/>
              <a:ext cx="12193200" cy="826477"/>
              <a:chOff x="-600" y="252907"/>
              <a:chExt cx="12193200" cy="826477"/>
            </a:xfrm>
          </p:grpSpPr>
          <p:sp>
            <p:nvSpPr>
              <p:cNvPr id="21" name="矩形 20"/>
              <p:cNvSpPr/>
              <p:nvPr userDrawn="1"/>
            </p:nvSpPr>
            <p:spPr>
              <a:xfrm>
                <a:off x="-600" y="382724"/>
                <a:ext cx="12193200" cy="566843"/>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ea typeface="微软雅黑" panose="020B0503020204020204" pitchFamily="34" charset="-122"/>
                </a:endParaRPr>
              </a:p>
            </p:txBody>
          </p:sp>
          <p:sp>
            <p:nvSpPr>
              <p:cNvPr id="22" name="五边形 21"/>
              <p:cNvSpPr/>
              <p:nvPr userDrawn="1"/>
            </p:nvSpPr>
            <p:spPr>
              <a:xfrm>
                <a:off x="668215" y="252908"/>
                <a:ext cx="2525036" cy="826476"/>
              </a:xfrm>
              <a:prstGeom prst="homePlate">
                <a:avLst/>
              </a:prstGeom>
              <a:solidFill>
                <a:srgbClr val="80A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ea typeface="微软雅黑" panose="020B0503020204020204" pitchFamily="34" charset="-122"/>
                </a:endParaRPr>
              </a:p>
            </p:txBody>
          </p:sp>
          <p:sp>
            <p:nvSpPr>
              <p:cNvPr id="23" name="直角三角形 22"/>
              <p:cNvSpPr/>
              <p:nvPr userDrawn="1"/>
            </p:nvSpPr>
            <p:spPr>
              <a:xfrm flipH="1">
                <a:off x="528663" y="252907"/>
                <a:ext cx="139551" cy="129817"/>
              </a:xfrm>
              <a:prstGeom prst="rtTriangle">
                <a:avLst/>
              </a:prstGeom>
              <a:solidFill>
                <a:srgbClr val="A6C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ea typeface="微软雅黑" panose="020B0503020204020204" pitchFamily="34" charset="-122"/>
                </a:endParaRPr>
              </a:p>
            </p:txBody>
          </p:sp>
          <p:sp>
            <p:nvSpPr>
              <p:cNvPr id="24" name="直角三角形 23"/>
              <p:cNvSpPr/>
              <p:nvPr userDrawn="1"/>
            </p:nvSpPr>
            <p:spPr>
              <a:xfrm flipH="1" flipV="1">
                <a:off x="528660" y="949568"/>
                <a:ext cx="139551" cy="129816"/>
              </a:xfrm>
              <a:prstGeom prst="rtTriangle">
                <a:avLst/>
              </a:prstGeom>
              <a:solidFill>
                <a:srgbClr val="A6C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lvl="0" algn="ctr"/>
                <a:endParaRPr lang="zh-CN" altLang="en-US" sz="1800">
                  <a:ea typeface="微软雅黑" panose="020B0503020204020204" pitchFamily="34" charset="-122"/>
                </a:endParaRPr>
              </a:p>
            </p:txBody>
          </p:sp>
          <p:sp>
            <p:nvSpPr>
              <p:cNvPr id="25" name="椭圆 24"/>
              <p:cNvSpPr/>
              <p:nvPr userDrawn="1"/>
            </p:nvSpPr>
            <p:spPr>
              <a:xfrm>
                <a:off x="11356958" y="479721"/>
                <a:ext cx="360000" cy="360000"/>
              </a:xfrm>
              <a:prstGeom prst="ellipse">
                <a:avLst/>
              </a:prstGeom>
              <a:solidFill>
                <a:srgbClr val="FFFFFF">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b="0" dirty="0">
                  <a:latin typeface="微软雅黑" panose="020B0503020204020204" pitchFamily="34" charset="-122"/>
                  <a:ea typeface="微软雅黑" panose="020B0503020204020204" pitchFamily="34" charset="-122"/>
                </a:endParaRPr>
              </a:p>
            </p:txBody>
          </p:sp>
          <p:sp>
            <p:nvSpPr>
              <p:cNvPr id="26" name="TextBox 15"/>
              <p:cNvSpPr txBox="1"/>
              <p:nvPr userDrawn="1"/>
            </p:nvSpPr>
            <p:spPr>
              <a:xfrm>
                <a:off x="11211743" y="490444"/>
                <a:ext cx="650431" cy="455262"/>
              </a:xfrm>
              <a:prstGeom prst="rect">
                <a:avLst/>
              </a:prstGeom>
              <a:noFill/>
            </p:spPr>
            <p:txBody>
              <a:bodyPr wrap="square" rtlCol="0">
                <a:spAutoFit/>
              </a:bodyPr>
              <a:p>
                <a:pPr algn="ctr"/>
                <a:r>
                  <a:rPr lang="zh-CN" altLang="en-US" sz="1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6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28" name="TextBox 15"/>
            <p:cNvSpPr txBox="1"/>
            <p:nvPr userDrawn="1"/>
          </p:nvSpPr>
          <p:spPr>
            <a:xfrm>
              <a:off x="11211743" y="395446"/>
              <a:ext cx="650091" cy="455262"/>
            </a:xfrm>
            <a:prstGeom prst="rect">
              <a:avLst/>
            </a:prstGeom>
            <a:noFill/>
          </p:spPr>
          <p:txBody>
            <a:bodyPr wrap="square" rtlCol="0">
              <a:spAutoFit/>
            </a:bodyPr>
            <a:p>
              <a:pPr algn="ctr"/>
              <a:r>
                <a:rPr lang="zh-CN" altLang="en-US" sz="1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6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11272" name="Text Box 8"/>
          <p:cNvSpPr txBox="1"/>
          <p:nvPr/>
        </p:nvSpPr>
        <p:spPr>
          <a:xfrm>
            <a:off x="667385" y="292418"/>
            <a:ext cx="4513263" cy="521970"/>
          </a:xfrm>
          <a:prstGeom prst="rect">
            <a:avLst/>
          </a:prstGeom>
          <a:noFill/>
          <a:ln w="9525">
            <a:noFill/>
          </a:ln>
        </p:spPr>
        <p:txBody>
          <a:bodyPr>
            <a:spAutoFit/>
          </a:bodyPr>
          <a:p>
            <a:r>
              <a:rPr lang="zh-CN" altLang="en-US" sz="2800" dirty="0">
                <a:solidFill>
                  <a:schemeClr val="bg1"/>
                </a:solidFill>
                <a:latin typeface="微软雅黑" panose="020B0503020204020204" pitchFamily="34" charset="-122"/>
                <a:ea typeface="微软雅黑" panose="020B0503020204020204" pitchFamily="34" charset="-122"/>
              </a:rPr>
              <a:t>安全用电须知</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文本框 11265"/>
          <p:cNvSpPr txBox="1"/>
          <p:nvPr/>
        </p:nvSpPr>
        <p:spPr>
          <a:xfrm>
            <a:off x="1630363" y="1115695"/>
            <a:ext cx="8931275" cy="5077460"/>
          </a:xfrm>
          <a:prstGeom prst="rect">
            <a:avLst/>
          </a:prstGeom>
          <a:noFill/>
          <a:ln w="9525">
            <a:noFill/>
          </a:ln>
        </p:spPr>
        <p:txBody>
          <a:bodyPr wrap="square" anchor="t">
            <a:spAutoFit/>
          </a:bodyPr>
          <a:p>
            <a:pPr marL="1905" lvl="0" indent="283845">
              <a:lnSpc>
                <a:spcPct val="200000"/>
              </a:lnSpc>
              <a:buClr>
                <a:srgbClr val="FF0000"/>
              </a:buClr>
              <a:buFont typeface="Wingdings" panose="05000000000000000000" pitchFamily="2" charset="2"/>
              <a:buChar char="Ø"/>
            </a:pPr>
            <a:r>
              <a:rPr lang="zh-CN" altLang="en-US" sz="1800">
                <a:latin typeface="微软雅黑" panose="020B0503020204020204" pitchFamily="34" charset="-122"/>
                <a:ea typeface="微软雅黑" panose="020B0503020204020204" pitchFamily="34" charset="-122"/>
              </a:rPr>
              <a:t>经常接触和使用的配电箱、配电板、闸刀开关、按扭开头、插座、插销以及导线等，必须保持完好，不得有破损或将带电部分裸露</a:t>
            </a:r>
            <a:endParaRPr lang="zh-CN" altLang="en-US" sz="1800">
              <a:latin typeface="微软雅黑" panose="020B0503020204020204" pitchFamily="34" charset="-122"/>
              <a:ea typeface="微软雅黑" panose="020B0503020204020204" pitchFamily="34" charset="-122"/>
            </a:endParaRPr>
          </a:p>
          <a:p>
            <a:pPr marL="1905" lvl="0" indent="283845">
              <a:lnSpc>
                <a:spcPct val="200000"/>
              </a:lnSpc>
              <a:buClr>
                <a:srgbClr val="FF0000"/>
              </a:buClr>
              <a:buFont typeface="Wingdings" panose="05000000000000000000" pitchFamily="2" charset="2"/>
              <a:buChar char="Ø"/>
            </a:pPr>
            <a:r>
              <a:rPr lang="zh-CN" altLang="en-US" sz="1800">
                <a:latin typeface="微软雅黑" panose="020B0503020204020204" pitchFamily="34" charset="-122"/>
                <a:ea typeface="微软雅黑" panose="020B0503020204020204" pitchFamily="34" charset="-122"/>
              </a:rPr>
              <a:t>经常检查电气设备的保护接地、接零装置，保证连接牢固</a:t>
            </a:r>
            <a:endParaRPr lang="zh-CN" altLang="en-US" sz="1800">
              <a:latin typeface="微软雅黑" panose="020B0503020204020204" pitchFamily="34" charset="-122"/>
              <a:ea typeface="微软雅黑" panose="020B0503020204020204" pitchFamily="34" charset="-122"/>
            </a:endParaRPr>
          </a:p>
          <a:p>
            <a:pPr marL="1905" lvl="0" indent="283845">
              <a:lnSpc>
                <a:spcPct val="200000"/>
              </a:lnSpc>
              <a:buClr>
                <a:srgbClr val="FF0000"/>
              </a:buClr>
              <a:buFont typeface="Wingdings" panose="05000000000000000000" pitchFamily="2" charset="2"/>
              <a:buChar char="Ø"/>
            </a:pPr>
            <a:r>
              <a:rPr lang="zh-CN" altLang="en-US" sz="1800">
                <a:latin typeface="微软雅黑" panose="020B0503020204020204" pitchFamily="34" charset="-122"/>
                <a:ea typeface="微软雅黑" panose="020B0503020204020204" pitchFamily="34" charset="-122"/>
              </a:rPr>
              <a:t>在使用手电钻、电砂轮等手持电动工具时，必须安装漏电保护器，工具外壳要进行防护性接地或接零，并要防止移动工具时，导线被拉断，操作时应戴好绝缘手套并站在绝缘板上</a:t>
            </a:r>
            <a:endParaRPr lang="zh-CN" altLang="en-US" sz="1800">
              <a:latin typeface="微软雅黑" panose="020B0503020204020204" pitchFamily="34" charset="-122"/>
              <a:ea typeface="微软雅黑" panose="020B0503020204020204" pitchFamily="34" charset="-122"/>
            </a:endParaRPr>
          </a:p>
          <a:p>
            <a:pPr marL="1905" lvl="0" indent="283845">
              <a:lnSpc>
                <a:spcPct val="200000"/>
              </a:lnSpc>
              <a:buClr>
                <a:srgbClr val="FF0000"/>
              </a:buClr>
              <a:buFont typeface="Wingdings" panose="05000000000000000000" pitchFamily="2" charset="2"/>
              <a:buChar char="Ø"/>
            </a:pPr>
            <a:r>
              <a:rPr lang="zh-CN" altLang="en-US" sz="1800">
                <a:latin typeface="微软雅黑" panose="020B0503020204020204" pitchFamily="34" charset="-122"/>
                <a:ea typeface="微软雅黑" panose="020B0503020204020204" pitchFamily="34" charset="-122"/>
              </a:rPr>
              <a:t>对设备进行维修时，一定要切断电源，并在明显处放置“禁止合闸，有人工作”的警示牌</a:t>
            </a:r>
            <a:endParaRPr lang="zh-CN" altLang="en-US" sz="1800">
              <a:latin typeface="微软雅黑" panose="020B0503020204020204" pitchFamily="34" charset="-122"/>
              <a:ea typeface="微软雅黑" panose="020B0503020204020204" pitchFamily="34" charset="-122"/>
            </a:endParaRPr>
          </a:p>
          <a:p>
            <a:pPr marL="1905" lvl="0" indent="283845">
              <a:lnSpc>
                <a:spcPct val="200000"/>
              </a:lnSpc>
              <a:buClr>
                <a:srgbClr val="FF0000"/>
              </a:buClr>
              <a:buFont typeface="Wingdings" panose="05000000000000000000" pitchFamily="2" charset="2"/>
              <a:buChar char="Ø"/>
            </a:pPr>
            <a:r>
              <a:rPr lang="zh-CN" altLang="en-US" sz="1800">
                <a:latin typeface="微软雅黑" panose="020B0503020204020204" pitchFamily="34" charset="-122"/>
                <a:ea typeface="微软雅黑" panose="020B0503020204020204" pitchFamily="34" charset="-122"/>
              </a:rPr>
              <a:t>严禁带电操作</a:t>
            </a:r>
            <a:endParaRPr lang="zh-CN" altLang="en-US" sz="1800">
              <a:latin typeface="微软雅黑" panose="020B0503020204020204" pitchFamily="34" charset="-122"/>
              <a:ea typeface="微软雅黑" panose="020B0503020204020204" pitchFamily="34" charset="-122"/>
            </a:endParaRPr>
          </a:p>
        </p:txBody>
      </p:sp>
      <p:sp>
        <p:nvSpPr>
          <p:cNvPr id="11266" name="文本框 11266"/>
          <p:cNvSpPr txBox="1"/>
          <p:nvPr/>
        </p:nvSpPr>
        <p:spPr>
          <a:xfrm>
            <a:off x="816610" y="268605"/>
            <a:ext cx="2752725" cy="521970"/>
          </a:xfrm>
          <a:prstGeom prst="rect">
            <a:avLst/>
          </a:prstGeom>
          <a:noFill/>
          <a:ln w="9525">
            <a:noFill/>
          </a:ln>
        </p:spPr>
        <p:txBody>
          <a:bodyPr wrap="square" anchor="t">
            <a:spAutoFit/>
          </a:bodyPr>
          <a:p>
            <a:pPr lvl="0" indent="0"/>
            <a:r>
              <a:rPr lang="zh-CN" altLang="en-US" sz="2800" b="1" dirty="0">
                <a:solidFill>
                  <a:schemeClr val="bg1"/>
                </a:solidFill>
                <a:latin typeface="Arial" panose="020B0604020202020204" pitchFamily="34" charset="0"/>
                <a:ea typeface="微软雅黑" panose="020B0503020204020204" pitchFamily="34" charset="-122"/>
              </a:rPr>
              <a:t>用电安全</a:t>
            </a:r>
            <a:endParaRPr lang="zh-CN" altLang="en-US" sz="2800" b="1" dirty="0">
              <a:solidFill>
                <a:schemeClr val="bg1"/>
              </a:solidFill>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266">
                                            <p:txEl>
                                              <p:pRg st="0" end="0"/>
                                            </p:txEl>
                                          </p:spTgt>
                                        </p:tgtEl>
                                        <p:attrNameLst>
                                          <p:attrName>style.visibility</p:attrName>
                                        </p:attrNameLst>
                                      </p:cBhvr>
                                      <p:to>
                                        <p:strVal val="visible"/>
                                      </p:to>
                                    </p:set>
                                    <p:anim calcmode="lin" valueType="num">
                                      <p:cBhvr additive="base">
                                        <p:cTn id="7" dur="500" fill="hold"/>
                                        <p:tgtEl>
                                          <p:spTgt spid="1126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26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265">
                                            <p:txEl>
                                              <p:pRg st="0" end="0"/>
                                            </p:txEl>
                                          </p:spTgt>
                                        </p:tgtEl>
                                        <p:attrNameLst>
                                          <p:attrName>style.visibility</p:attrName>
                                        </p:attrNameLst>
                                      </p:cBhvr>
                                      <p:to>
                                        <p:strVal val="visible"/>
                                      </p:to>
                                    </p:set>
                                    <p:anim calcmode="lin" valueType="num">
                                      <p:cBhvr additive="base">
                                        <p:cTn id="13" dur="500" fill="hold"/>
                                        <p:tgtEl>
                                          <p:spTgt spid="1126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26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265">
                                            <p:txEl>
                                              <p:pRg st="1" end="1"/>
                                            </p:txEl>
                                          </p:spTgt>
                                        </p:tgtEl>
                                        <p:attrNameLst>
                                          <p:attrName>style.visibility</p:attrName>
                                        </p:attrNameLst>
                                      </p:cBhvr>
                                      <p:to>
                                        <p:strVal val="visible"/>
                                      </p:to>
                                    </p:set>
                                    <p:anim calcmode="lin" valueType="num">
                                      <p:cBhvr additive="base">
                                        <p:cTn id="19" dur="500" fill="hold"/>
                                        <p:tgtEl>
                                          <p:spTgt spid="11265">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26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1265">
                                            <p:txEl>
                                              <p:pRg st="2" end="2"/>
                                            </p:txEl>
                                          </p:spTgt>
                                        </p:tgtEl>
                                        <p:attrNameLst>
                                          <p:attrName>style.visibility</p:attrName>
                                        </p:attrNameLst>
                                      </p:cBhvr>
                                      <p:to>
                                        <p:strVal val="visible"/>
                                      </p:to>
                                    </p:set>
                                    <p:anim calcmode="lin" valueType="num">
                                      <p:cBhvr additive="base">
                                        <p:cTn id="25" dur="500" fill="hold"/>
                                        <p:tgtEl>
                                          <p:spTgt spid="11265">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126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1265">
                                            <p:txEl>
                                              <p:pRg st="3" end="3"/>
                                            </p:txEl>
                                          </p:spTgt>
                                        </p:tgtEl>
                                        <p:attrNameLst>
                                          <p:attrName>style.visibility</p:attrName>
                                        </p:attrNameLst>
                                      </p:cBhvr>
                                      <p:to>
                                        <p:strVal val="visible"/>
                                      </p:to>
                                    </p:set>
                                    <p:anim calcmode="lin" valueType="num">
                                      <p:cBhvr additive="base">
                                        <p:cTn id="31" dur="500" fill="hold"/>
                                        <p:tgtEl>
                                          <p:spTgt spid="11265">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26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1265">
                                            <p:txEl>
                                              <p:pRg st="4" end="4"/>
                                            </p:txEl>
                                          </p:spTgt>
                                        </p:tgtEl>
                                        <p:attrNameLst>
                                          <p:attrName>style.visibility</p:attrName>
                                        </p:attrNameLst>
                                      </p:cBhvr>
                                      <p:to>
                                        <p:strVal val="visible"/>
                                      </p:to>
                                    </p:set>
                                    <p:anim calcmode="lin" valueType="num">
                                      <p:cBhvr additive="base">
                                        <p:cTn id="37" dur="500" fill="hold"/>
                                        <p:tgtEl>
                                          <p:spTgt spid="11265">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126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p:nvPr>
        </p:nvSpPr>
        <p:spPr>
          <a:xfrm>
            <a:off x="762000" y="462915"/>
            <a:ext cx="10769600" cy="3201670"/>
          </a:xfrm>
        </p:spPr>
        <p:txBody>
          <a:bodyPr>
            <a:normAutofit fontScale="90000"/>
          </a:bodyPr>
          <a:p>
            <a:pPr algn="l">
              <a:lnSpc>
                <a:spcPct val="150000"/>
              </a:lnSpc>
            </a:pPr>
            <a:r>
              <a:rPr lang="zh-CN" altLang="en-US" sz="2400" b="1" noProof="0" dirty="0">
                <a:ln>
                  <a:noFill/>
                </a:ln>
                <a:solidFill>
                  <a:schemeClr val="accent5">
                    <a:lumMod val="50000"/>
                  </a:schemeClr>
                </a:solidFill>
                <a:effectLst/>
                <a:uLnTx/>
                <a:uFillTx/>
                <a:latin typeface="+mn-lt"/>
                <a:ea typeface="+mn-ea"/>
                <a:cs typeface="+mn-cs"/>
                <a:sym typeface="+mn-ea"/>
              </a:rPr>
              <a:t>说明：</a:t>
            </a:r>
            <a:br>
              <a:rPr kumimoji="0" lang="en-AU" altLang="zh-CN" sz="2400" b="1" i="0" u="none" strike="noStrike" kern="1200" cap="none" spc="0" normalizeH="0" baseline="0" noProof="0" dirty="0">
                <a:ln>
                  <a:noFill/>
                </a:ln>
                <a:solidFill>
                  <a:schemeClr val="accent5">
                    <a:lumMod val="50000"/>
                  </a:schemeClr>
                </a:solidFill>
                <a:effectLst/>
                <a:uLnTx/>
                <a:uFillTx/>
                <a:latin typeface="+mn-lt"/>
                <a:ea typeface="+mn-ea"/>
                <a:cs typeface="+mn-cs"/>
              </a:rPr>
            </a:br>
            <a:r>
              <a:rPr lang="en-US" altLang="en-AU" sz="2700" noProof="0" dirty="0">
                <a:ln>
                  <a:noFill/>
                </a:ln>
                <a:solidFill>
                  <a:schemeClr val="tx1">
                    <a:tint val="75000"/>
                  </a:schemeClr>
                </a:solidFill>
                <a:effectLst/>
                <a:uLnTx/>
                <a:uFillTx/>
                <a:latin typeface="+mn-lt"/>
                <a:ea typeface="+mn-ea"/>
                <a:cs typeface="+mn-cs"/>
                <a:sym typeface="+mn-ea"/>
              </a:rPr>
              <a:t>1.</a:t>
            </a:r>
            <a:r>
              <a:rPr lang="zh-CN" sz="2700" noProof="0" dirty="0">
                <a:ln>
                  <a:noFill/>
                </a:ln>
                <a:solidFill>
                  <a:schemeClr val="tx1">
                    <a:tint val="75000"/>
                  </a:schemeClr>
                </a:solidFill>
                <a:effectLst/>
                <a:uLnTx/>
                <a:uFillTx/>
                <a:latin typeface="+mn-lt"/>
                <a:ea typeface="+mn-ea"/>
                <a:cs typeface="+mn-cs"/>
                <a:sym typeface="+mn-ea"/>
              </a:rPr>
              <a:t>资料由</a:t>
            </a:r>
            <a:r>
              <a:rPr lang="en-US" altLang="zh-CN" sz="2700" noProof="0" dirty="0">
                <a:ln>
                  <a:noFill/>
                </a:ln>
                <a:solidFill>
                  <a:schemeClr val="tx1">
                    <a:tint val="75000"/>
                  </a:schemeClr>
                </a:solidFill>
                <a:effectLst/>
                <a:uLnTx/>
                <a:uFillTx/>
                <a:latin typeface="+mn-lt"/>
                <a:ea typeface="+mn-ea"/>
                <a:cs typeface="+mn-cs"/>
                <a:sym typeface="+mn-ea"/>
              </a:rPr>
              <a:t>“</a:t>
            </a:r>
            <a:r>
              <a:rPr lang="zh-CN" altLang="en-US" sz="2700" noProof="0" dirty="0">
                <a:ln>
                  <a:noFill/>
                </a:ln>
                <a:solidFill>
                  <a:schemeClr val="tx1">
                    <a:tint val="75000"/>
                  </a:schemeClr>
                </a:solidFill>
                <a:effectLst/>
                <a:uLnTx/>
                <a:uFillTx/>
                <a:latin typeface="+mn-lt"/>
                <a:ea typeface="+mn-ea"/>
                <a:cs typeface="+mn-cs"/>
                <a:sym typeface="+mn-ea"/>
              </a:rPr>
              <a:t>超级文库</a:t>
            </a:r>
            <a:r>
              <a:rPr lang="en-US" altLang="zh-CN" sz="2700" noProof="0" dirty="0">
                <a:ln>
                  <a:noFill/>
                </a:ln>
                <a:solidFill>
                  <a:schemeClr val="tx1">
                    <a:tint val="75000"/>
                  </a:schemeClr>
                </a:solidFill>
                <a:effectLst/>
                <a:uLnTx/>
                <a:uFillTx/>
                <a:latin typeface="+mn-lt"/>
                <a:ea typeface="+mn-ea"/>
                <a:cs typeface="+mn-cs"/>
                <a:sym typeface="+mn-ea"/>
              </a:rPr>
              <a:t>”</a:t>
            </a:r>
            <a:r>
              <a:rPr lang="zh-CN" altLang="en-US" sz="2700" noProof="0" dirty="0">
                <a:ln>
                  <a:noFill/>
                </a:ln>
                <a:solidFill>
                  <a:schemeClr val="tx1">
                    <a:tint val="75000"/>
                  </a:schemeClr>
                </a:solidFill>
                <a:effectLst/>
                <a:uLnTx/>
                <a:uFillTx/>
                <a:latin typeface="+mn-lt"/>
                <a:ea typeface="+mn-ea"/>
                <a:cs typeface="+mn-cs"/>
                <a:sym typeface="+mn-ea"/>
              </a:rPr>
              <a:t>上传者收集于网络；</a:t>
            </a:r>
            <a:br>
              <a:rPr kumimoji="0" lang="en-AU" altLang="zh-CN" sz="2700" b="0" i="0" u="none" strike="noStrike" kern="1200" cap="none" spc="0" normalizeH="0" baseline="0" noProof="0" dirty="0">
                <a:ln>
                  <a:noFill/>
                </a:ln>
                <a:solidFill>
                  <a:schemeClr val="tx1">
                    <a:tint val="75000"/>
                  </a:schemeClr>
                </a:solidFill>
                <a:effectLst/>
                <a:uLnTx/>
                <a:uFillTx/>
                <a:latin typeface="+mn-lt"/>
                <a:ea typeface="+mn-ea"/>
                <a:cs typeface="+mn-cs"/>
              </a:rPr>
            </a:br>
            <a:r>
              <a:rPr lang="en-US" altLang="zh-CN" sz="2700" noProof="0" dirty="0">
                <a:ln>
                  <a:noFill/>
                </a:ln>
                <a:solidFill>
                  <a:schemeClr val="tx1">
                    <a:tint val="75000"/>
                  </a:schemeClr>
                </a:solidFill>
                <a:effectLst/>
                <a:uLnTx/>
                <a:uFillTx/>
                <a:latin typeface="+mn-lt"/>
                <a:ea typeface="+mn-ea"/>
                <a:cs typeface="+mn-cs"/>
                <a:sym typeface="+mn-ea"/>
              </a:rPr>
              <a:t>2.</a:t>
            </a:r>
            <a:r>
              <a:rPr lang="zh-CN" sz="2700" noProof="0" dirty="0">
                <a:ln>
                  <a:noFill/>
                </a:ln>
                <a:solidFill>
                  <a:schemeClr val="tx1">
                    <a:tint val="75000"/>
                  </a:schemeClr>
                </a:solidFill>
                <a:effectLst/>
                <a:uLnTx/>
                <a:uFillTx/>
                <a:latin typeface="+mn-lt"/>
                <a:ea typeface="+mn-ea"/>
                <a:cs typeface="+mn-cs"/>
                <a:sym typeface="+mn-ea"/>
              </a:rPr>
              <a:t>向版权所有者致谢</a:t>
            </a:r>
            <a:r>
              <a:rPr lang="zh-CN" altLang="en-US" sz="2700" noProof="0" dirty="0">
                <a:ln>
                  <a:noFill/>
                </a:ln>
                <a:solidFill>
                  <a:schemeClr val="tx1">
                    <a:tint val="75000"/>
                  </a:schemeClr>
                </a:solidFill>
                <a:effectLst/>
                <a:uLnTx/>
                <a:uFillTx/>
                <a:latin typeface="+mn-lt"/>
                <a:ea typeface="+mn-ea"/>
                <a:cs typeface="+mn-cs"/>
                <a:sym typeface="+mn-ea"/>
              </a:rPr>
              <a:t>；</a:t>
            </a:r>
            <a:br>
              <a:rPr kumimoji="0" lang="en-AU" altLang="zh-CN" sz="2700" b="0" i="0" u="none" strike="noStrike" kern="1200" cap="none" spc="0" normalizeH="0" baseline="0" noProof="0" dirty="0">
                <a:ln>
                  <a:noFill/>
                </a:ln>
                <a:solidFill>
                  <a:schemeClr val="tx1">
                    <a:tint val="75000"/>
                  </a:schemeClr>
                </a:solidFill>
                <a:effectLst/>
                <a:uLnTx/>
                <a:uFillTx/>
                <a:latin typeface="+mn-lt"/>
                <a:ea typeface="+mn-ea"/>
                <a:cs typeface="+mn-cs"/>
              </a:rPr>
            </a:br>
            <a:r>
              <a:rPr lang="en-AU" altLang="zh-CN" sz="2700" noProof="0" dirty="0">
                <a:ln>
                  <a:noFill/>
                </a:ln>
                <a:solidFill>
                  <a:schemeClr val="tx1">
                    <a:tint val="75000"/>
                  </a:schemeClr>
                </a:solidFill>
                <a:effectLst/>
                <a:uLnTx/>
                <a:uFillTx/>
                <a:latin typeface="+mn-lt"/>
                <a:ea typeface="+mn-ea"/>
                <a:cs typeface="+mn-cs"/>
                <a:sym typeface="+mn-ea"/>
              </a:rPr>
              <a:t>3.</a:t>
            </a:r>
            <a:r>
              <a:rPr lang="zh-CN" altLang="en-US" sz="2700" noProof="0" dirty="0">
                <a:ln>
                  <a:noFill/>
                </a:ln>
                <a:solidFill>
                  <a:srgbClr val="FF0000"/>
                </a:solidFill>
                <a:effectLst/>
                <a:uLnTx/>
                <a:uFillTx/>
                <a:latin typeface="+mn-lt"/>
                <a:ea typeface="+mn-ea"/>
                <a:cs typeface="+mn-cs"/>
                <a:sym typeface="+mn-ea"/>
              </a:rPr>
              <a:t>更多</a:t>
            </a:r>
            <a:r>
              <a:rPr lang="zh-CN" altLang="en-US" sz="2700" noProof="0" dirty="0" smtClean="0">
                <a:ln>
                  <a:noFill/>
                </a:ln>
                <a:solidFill>
                  <a:srgbClr val="FF0000"/>
                </a:solidFill>
                <a:effectLst/>
                <a:uLnTx/>
                <a:uFillTx/>
                <a:latin typeface="+mn-lt"/>
                <a:ea typeface="+mn-ea"/>
                <a:cs typeface="+mn-cs"/>
                <a:sym typeface="+mn-ea"/>
              </a:rPr>
              <a:t>资源请扫</a:t>
            </a:r>
            <a:r>
              <a:rPr lang="zh-CN" altLang="en-US" sz="2700" noProof="0" dirty="0">
                <a:ln>
                  <a:noFill/>
                </a:ln>
                <a:solidFill>
                  <a:srgbClr val="FF0000"/>
                </a:solidFill>
                <a:effectLst/>
                <a:uLnTx/>
                <a:uFillTx/>
                <a:latin typeface="+mn-lt"/>
                <a:ea typeface="+mn-ea"/>
                <a:cs typeface="+mn-cs"/>
                <a:sym typeface="+mn-ea"/>
              </a:rPr>
              <a:t>下方二维码关注公众号；</a:t>
            </a:r>
            <a:br>
              <a:rPr kumimoji="0" lang="en-US" altLang="zh-CN" sz="2700" b="0" i="0" u="none" strike="noStrike" kern="1200" cap="none" spc="0" normalizeH="0" baseline="0" noProof="0" dirty="0">
                <a:ln>
                  <a:noFill/>
                </a:ln>
                <a:solidFill>
                  <a:srgbClr val="FF0000"/>
                </a:solidFill>
                <a:effectLst/>
                <a:uLnTx/>
                <a:uFillTx/>
                <a:latin typeface="+mn-lt"/>
                <a:ea typeface="+mn-ea"/>
                <a:cs typeface="+mn-cs"/>
              </a:rPr>
            </a:br>
            <a:r>
              <a:rPr lang="en-US" altLang="zh-CN" sz="2700"/>
              <a:t>4.</a:t>
            </a:r>
            <a:r>
              <a:rPr lang="zh-CN" altLang="en-US" sz="2700"/>
              <a:t>关注微信公众号：</a:t>
            </a:r>
            <a:r>
              <a:rPr lang="en-US" altLang="zh-CN" sz="2700">
                <a:highlight>
                  <a:srgbClr val="00FF00"/>
                </a:highlight>
              </a:rPr>
              <a:t>“</a:t>
            </a:r>
            <a:r>
              <a:rPr lang="zh-CN" altLang="en-US" sz="2700">
                <a:highlight>
                  <a:srgbClr val="00FF00"/>
                </a:highlight>
              </a:rPr>
              <a:t>安全生产资讯</a:t>
            </a:r>
            <a:r>
              <a:rPr lang="en-US" altLang="zh-CN" sz="2700">
                <a:highlight>
                  <a:srgbClr val="00FF00"/>
                </a:highlight>
              </a:rPr>
              <a:t>”</a:t>
            </a:r>
            <a:r>
              <a:rPr lang="zh-CN" altLang="en-US" sz="2700"/>
              <a:t>领取海量资料</a:t>
            </a:r>
            <a:r>
              <a:rPr lang="en-US" altLang="zh-CN" sz="2700"/>
              <a:t>   </a:t>
            </a:r>
            <a:br>
              <a:rPr lang="en-US" altLang="zh-CN" sz="2700"/>
            </a:br>
            <a:r>
              <a:rPr lang="en-US" altLang="zh-CN" sz="2700"/>
              <a:t>5.</a:t>
            </a:r>
            <a:r>
              <a:rPr lang="zh-CN" altLang="en-US" sz="2700"/>
              <a:t>超级文库地址：</a:t>
            </a:r>
            <a:r>
              <a:rPr lang="en-US" altLang="zh-CN" sz="2700"/>
              <a:t>wenku.chaojikaoba.cn        </a:t>
            </a:r>
            <a:endParaRPr lang="en-US" altLang="zh-CN" sz="2700"/>
          </a:p>
        </p:txBody>
      </p:sp>
      <p:pic>
        <p:nvPicPr>
          <p:cNvPr id="4" name="图片 3" descr="安全资讯公众号二维码2_258"/>
          <p:cNvPicPr>
            <a:picLocks noChangeAspect="1"/>
          </p:cNvPicPr>
          <p:nvPr/>
        </p:nvPicPr>
        <p:blipFill>
          <a:blip r:embed="rId1"/>
          <a:stretch>
            <a:fillRect/>
          </a:stretch>
        </p:blipFill>
        <p:spPr>
          <a:xfrm>
            <a:off x="1805305" y="3883660"/>
            <a:ext cx="2168525" cy="2168525"/>
          </a:xfrm>
          <a:prstGeom prst="rect">
            <a:avLst/>
          </a:prstGeom>
        </p:spPr>
      </p:pic>
      <p:pic>
        <p:nvPicPr>
          <p:cNvPr id="5" name="图片 4" descr="文库推广二维码"/>
          <p:cNvPicPr>
            <a:picLocks noChangeAspect="1"/>
          </p:cNvPicPr>
          <p:nvPr/>
        </p:nvPicPr>
        <p:blipFill>
          <a:blip r:embed="rId2"/>
          <a:stretch>
            <a:fillRect/>
          </a:stretch>
        </p:blipFill>
        <p:spPr>
          <a:xfrm>
            <a:off x="3899535" y="3951605"/>
            <a:ext cx="6102985" cy="20320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13335" y="-169545"/>
            <a:ext cx="12219305" cy="8211820"/>
          </a:xfrm>
          <a:prstGeom prst="rect">
            <a:avLst/>
          </a:prstGeom>
        </p:spPr>
      </p:pic>
      <p:sp>
        <p:nvSpPr>
          <p:cNvPr id="16" name="矩形 15"/>
          <p:cNvSpPr/>
          <p:nvPr/>
        </p:nvSpPr>
        <p:spPr>
          <a:xfrm>
            <a:off x="1572260" y="2598420"/>
            <a:ext cx="9048115" cy="16300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b="1" dirty="0">
                <a:latin typeface="微软雅黑" panose="020B0503020204020204" pitchFamily="34" charset="-122"/>
                <a:ea typeface="微软雅黑" panose="020B0503020204020204" pitchFamily="34" charset="-122"/>
              </a:rPr>
              <a:t>T</a:t>
            </a:r>
            <a:r>
              <a:rPr lang="zh-CN" altLang="en-US" sz="6000" b="1" dirty="0">
                <a:latin typeface="微软雅黑" panose="020B0503020204020204" pitchFamily="34" charset="-122"/>
                <a:ea typeface="微软雅黑" panose="020B0503020204020204" pitchFamily="34" charset="-122"/>
              </a:rPr>
              <a:t>ｈａｎｋ　Ｙｏｕ</a:t>
            </a:r>
            <a:endParaRPr lang="zh-CN" altLang="en-US" sz="6000" b="1" dirty="0">
              <a:latin typeface="微软雅黑" panose="020B0503020204020204" pitchFamily="34" charset="-122"/>
              <a:ea typeface="微软雅黑" panose="020B0503020204020204" pitchFamily="34" charset="-122"/>
            </a:endParaRPr>
          </a:p>
        </p:txBody>
      </p:sp>
      <p:grpSp>
        <p:nvGrpSpPr>
          <p:cNvPr id="14" name="组合 13"/>
          <p:cNvGrpSpPr/>
          <p:nvPr/>
        </p:nvGrpSpPr>
        <p:grpSpPr>
          <a:xfrm>
            <a:off x="1022075" y="1122625"/>
            <a:ext cx="10089874" cy="4497456"/>
            <a:chOff x="1022075" y="1088335"/>
            <a:chExt cx="10089874" cy="4497456"/>
          </a:xfrm>
        </p:grpSpPr>
        <p:sp>
          <p:nvSpPr>
            <p:cNvPr id="18" name="矩形 17"/>
            <p:cNvSpPr/>
            <p:nvPr/>
          </p:nvSpPr>
          <p:spPr>
            <a:xfrm>
              <a:off x="3914361" y="1088335"/>
              <a:ext cx="4363278" cy="3876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sz="2000" dirty="0">
                  <a:latin typeface="微软雅黑" panose="020B0503020204020204" pitchFamily="34" charset="-122"/>
                  <a:ea typeface="微软雅黑" panose="020B0503020204020204" pitchFamily="34" charset="-122"/>
                </a:rPr>
                <a:t>班组安全</a:t>
              </a:r>
              <a:endParaRPr lang="zh-CN" sz="2000" dirty="0">
                <a:latin typeface="微软雅黑" panose="020B0503020204020204" pitchFamily="34" charset="-122"/>
                <a:ea typeface="微软雅黑" panose="020B0503020204020204" pitchFamily="34" charset="-122"/>
              </a:endParaRPr>
            </a:p>
          </p:txBody>
        </p:sp>
        <p:grpSp>
          <p:nvGrpSpPr>
            <p:cNvPr id="25" name="组合 24"/>
            <p:cNvGrpSpPr/>
            <p:nvPr/>
          </p:nvGrpSpPr>
          <p:grpSpPr>
            <a:xfrm>
              <a:off x="1022075" y="1282148"/>
              <a:ext cx="10089874" cy="4303643"/>
              <a:chOff x="1022075" y="1282148"/>
              <a:chExt cx="10089874" cy="4303643"/>
            </a:xfrm>
          </p:grpSpPr>
          <p:cxnSp>
            <p:nvCxnSpPr>
              <p:cNvPr id="6" name="直接连接符 5"/>
              <p:cNvCxnSpPr/>
              <p:nvPr/>
            </p:nvCxnSpPr>
            <p:spPr>
              <a:xfrm flipV="1">
                <a:off x="11111948" y="1282150"/>
                <a:ext cx="0" cy="430364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033670" y="1282148"/>
                <a:ext cx="0" cy="4303643"/>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3707296" y="5585791"/>
                <a:ext cx="7404652"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033670" y="5585791"/>
                <a:ext cx="2236304"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8277639" y="1282148"/>
                <a:ext cx="283431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1022075" y="1282148"/>
                <a:ext cx="2892286"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mc:Choice xmlns:p14="http://schemas.microsoft.com/office/powerpoint/2010/main" Requires="p14">
      <p:transition spd="slow" p14:dur="1600" advClick="0" advTm="3000">
        <p14:gallery dir="l"/>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KSO_WM_UNIT_PLACING_PICTURE_USER_VIEWPORT" val="{&quot;height&quot;:2014,&quot;width&quot;:1647}"/>
</p:tagLst>
</file>

<file path=ppt/tags/tag2.xml><?xml version="1.0" encoding="utf-8"?>
<p:tagLst xmlns:p="http://schemas.openxmlformats.org/presentationml/2006/main">
  <p:tag name="KSO_WPP_MARK_KEY" val="32e7622f-bf70-43d6-922e-b01b48eb9eda"/>
  <p:tag name="COMMONDATA" val="eyJoZGlkIjoiNGUxMzkwMGI2Zjk0OTFhNWQxOWQ3YWU4ZDg2OTkxMTIifQ=="/>
</p:tagLst>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8477</Words>
  <Application>WPS 演示</Application>
  <PresentationFormat>宽屏</PresentationFormat>
  <Paragraphs>622</Paragraphs>
  <Slides>68</Slides>
  <Notes>14</Notes>
  <HiddenSlides>0</HiddenSlides>
  <MMClips>0</MMClips>
  <ScaleCrop>false</ScaleCrop>
  <HeadingPairs>
    <vt:vector size="6" baseType="variant">
      <vt:variant>
        <vt:lpstr>已用的字体</vt:lpstr>
      </vt:variant>
      <vt:variant>
        <vt:i4>29</vt:i4>
      </vt:variant>
      <vt:variant>
        <vt:lpstr>主题</vt:lpstr>
      </vt:variant>
      <vt:variant>
        <vt:i4>1</vt:i4>
      </vt:variant>
      <vt:variant>
        <vt:lpstr>幻灯片标题</vt:lpstr>
      </vt:variant>
      <vt:variant>
        <vt:i4>68</vt:i4>
      </vt:variant>
    </vt:vector>
  </HeadingPairs>
  <TitlesOfParts>
    <vt:vector size="98" baseType="lpstr">
      <vt:lpstr>Arial</vt:lpstr>
      <vt:lpstr>宋体</vt:lpstr>
      <vt:lpstr>Wingdings</vt:lpstr>
      <vt:lpstr>微软雅黑</vt:lpstr>
      <vt:lpstr>方正正大黑简体</vt:lpstr>
      <vt:lpstr>黑体</vt:lpstr>
      <vt:lpstr>Microsoft Himalaya</vt:lpstr>
      <vt:lpstr>Calibri</vt:lpstr>
      <vt:lpstr>Arial Unicode MS</vt:lpstr>
      <vt:lpstr>Britannic Bold</vt:lpstr>
      <vt:lpstr>方正综艺简体</vt:lpstr>
      <vt:lpstr>华文行楷</vt:lpstr>
      <vt:lpstr>Arial Unicode MS</vt:lpstr>
      <vt:lpstr>隶书</vt:lpstr>
      <vt:lpstr>Tahoma</vt:lpstr>
      <vt:lpstr>Calibri</vt:lpstr>
      <vt:lpstr>汉仪太极体简</vt:lpstr>
      <vt:lpstr>方正剪纸简体</vt:lpstr>
      <vt:lpstr>Times New Roman</vt:lpstr>
      <vt:lpstr>汉仪大黑简</vt:lpstr>
      <vt:lpstr>综艺体</vt:lpstr>
      <vt:lpstr>方正粗倩简体</vt:lpstr>
      <vt:lpstr>仿宋_GB2312</vt:lpstr>
      <vt:lpstr>仿宋</vt:lpstr>
      <vt:lpstr>Verdana</vt:lpstr>
      <vt:lpstr>华文新魏</vt:lpstr>
      <vt:lpstr>华文细黑</vt:lpstr>
      <vt:lpstr>方正舒体</vt:lpstr>
      <vt:lpstr>华文中宋</vt:lpstr>
      <vt:lpstr>自定义设计方案</vt:lpstr>
      <vt:lpstr>PowerPoint 演示文稿</vt:lpstr>
      <vt:lpstr>说明： 1.资料由“超级文库”上传者收集于网络； 2.向版权所有者致谢； 3.更多资源请扫下方二维码关注公众号； 4.关注微信公众号：“安全生产资讯”领取海量资料    5.超级文库地址：wenku.chaojikaoba.cn        </vt:lpstr>
      <vt:lpstr>PowerPoint 演示文稿</vt:lpstr>
      <vt:lpstr>说明： 1.资料由“超级文库”上传者收集于网络； 2.向版权所有者致谢； 3.更多资源请扫下方二维码关注公众号； 4.关注微信公众号：“安全生产资讯”领取海量资料    5.超级文库地址：wenku.chaojikaoba.cn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说明： 1.资料由“超级文库”上传者收集于网络； 2.向版权所有者致谢； 3.更多资源请扫下方二维码关注公众号； 4.关注微信公众号：“安全生产资讯”领取海量资料    5.超级文库地址：wenku.chaojikaoba.cn        </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op54206</dc:creator>
  <cp:lastModifiedBy>A小伟</cp:lastModifiedBy>
  <cp:revision>602</cp:revision>
  <dcterms:created xsi:type="dcterms:W3CDTF">2015-09-20T05:54:00Z</dcterms:created>
  <dcterms:modified xsi:type="dcterms:W3CDTF">2023-01-31T05:43:00Z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2052-11.1.0.13703</vt:lpwstr>
  </property>
  <property fmtid="{D5CDD505-2E9C-101B-9397-08002B2CF9AE}" pid="3" name="ICV">
    <vt:lpwstr>88ADDC6FC4C94609A9F83AC2F85F6C97</vt:lpwstr>
  </property>
</Properties>
</file>